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91" r:id="rId2"/>
    <p:sldId id="312" r:id="rId3"/>
    <p:sldId id="292" r:id="rId4"/>
    <p:sldId id="305" r:id="rId5"/>
    <p:sldId id="306" r:id="rId6"/>
    <p:sldId id="313" r:id="rId7"/>
    <p:sldId id="325" r:id="rId8"/>
    <p:sldId id="323" r:id="rId9"/>
    <p:sldId id="293" r:id="rId10"/>
    <p:sldId id="314" r:id="rId11"/>
    <p:sldId id="324" r:id="rId12"/>
    <p:sldId id="309" r:id="rId13"/>
    <p:sldId id="310" r:id="rId14"/>
    <p:sldId id="294" r:id="rId15"/>
    <p:sldId id="304" r:id="rId16"/>
  </p:sldIdLst>
  <p:sldSz cx="9144000" cy="6858000" type="screen4x3"/>
  <p:notesSz cx="6858000" cy="9144000"/>
  <p:embeddedFontLst>
    <p:embeddedFont>
      <p:font typeface="Abadi" panose="020B0604020104020204" pitchFamily="34" charset="0"/>
      <p:regular r:id="rId17"/>
    </p:embeddedFont>
    <p:embeddedFont>
      <p:font typeface="Calibri" panose="020F0502020204030204" pitchFamily="34" charset="0"/>
      <p:regular r:id="rId18"/>
      <p:bold r:id="rId19"/>
    </p:embeddedFont>
    <p:embeddedFont>
      <p:font typeface="Calibri Light" panose="020F0302020204030204" pitchFamily="34" charset="0"/>
      <p:regular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009195"/>
    <a:srgbClr val="CCCC16"/>
    <a:srgbClr val="E2E419"/>
    <a:srgbClr val="47AF4C"/>
    <a:srgbClr val="5BBC5F"/>
    <a:srgbClr val="008080"/>
    <a:srgbClr val="E91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1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6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6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1400044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823980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3211039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2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19941" y="4871075"/>
            <a:ext cx="27638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3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953DAEE-1831-4C16-9C3C-8299E6702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3062" y="2225938"/>
            <a:ext cx="6723504" cy="3556834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F49A249-0AE2-4903-876D-E05AB6AA490D}"/>
              </a:ext>
            </a:extLst>
          </p:cNvPr>
          <p:cNvSpPr txBox="1"/>
          <p:nvPr/>
        </p:nvSpPr>
        <p:spPr>
          <a:xfrm>
            <a:off x="2033524" y="805218"/>
            <a:ext cx="343922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Trace and copy </a:t>
            </a:r>
            <a:endParaRPr lang="en-US" sz="1100" dirty="0">
              <a:solidFill>
                <a:srgbClr val="7030A0"/>
              </a:solidFill>
            </a:endParaRPr>
          </a:p>
          <a:p>
            <a:pPr algn="ctr"/>
            <a:r>
              <a:rPr lang="ar-SA" sz="3200" dirty="0">
                <a:solidFill>
                  <a:srgbClr val="FF0000"/>
                </a:solidFill>
                <a:cs typeface="+mj-cs"/>
              </a:rPr>
              <a:t>أعد كتابة الأحرف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EB529570-BE6C-4818-8EAB-F46B4076D027}"/>
              </a:ext>
            </a:extLst>
          </p:cNvPr>
          <p:cNvSpPr/>
          <p:nvPr/>
        </p:nvSpPr>
        <p:spPr>
          <a:xfrm>
            <a:off x="1473958" y="935662"/>
            <a:ext cx="627812" cy="68760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2</a:t>
            </a:r>
            <a:endParaRPr lang="ar-SA" sz="44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949F9A7-3119-4567-8161-D2BBBDC02731}"/>
              </a:ext>
            </a:extLst>
          </p:cNvPr>
          <p:cNvSpPr txBox="1"/>
          <p:nvPr/>
        </p:nvSpPr>
        <p:spPr>
          <a:xfrm>
            <a:off x="6114197" y="2051712"/>
            <a:ext cx="252483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>
                <a:solidFill>
                  <a:srgbClr val="552579"/>
                </a:solidFill>
              </a:rPr>
              <a:t>S  </a:t>
            </a:r>
            <a:r>
              <a:rPr lang="en-US" sz="6000" dirty="0" err="1">
                <a:solidFill>
                  <a:srgbClr val="552579"/>
                </a:solidFill>
              </a:rPr>
              <a:t>S</a:t>
            </a:r>
            <a:r>
              <a:rPr lang="en-US" sz="6000" dirty="0">
                <a:solidFill>
                  <a:srgbClr val="552579"/>
                </a:solidFill>
              </a:rPr>
              <a:t>  </a:t>
            </a:r>
            <a:r>
              <a:rPr lang="en-US" sz="6000" dirty="0" err="1">
                <a:solidFill>
                  <a:srgbClr val="552579"/>
                </a:solidFill>
              </a:rPr>
              <a:t>S</a:t>
            </a:r>
            <a:endParaRPr lang="en-US" sz="6000" dirty="0">
              <a:solidFill>
                <a:srgbClr val="552579"/>
              </a:solidFill>
            </a:endParaRPr>
          </a:p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>T 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6000" dirty="0">
                <a:solidFill>
                  <a:srgbClr val="FFC000"/>
                </a:solidFill>
              </a:rPr>
              <a:t>U </a:t>
            </a:r>
            <a:r>
              <a:rPr lang="en-US" sz="6000" dirty="0" err="1">
                <a:solidFill>
                  <a:srgbClr val="FFC000"/>
                </a:solidFill>
              </a:rPr>
              <a:t>U</a:t>
            </a:r>
            <a:r>
              <a:rPr lang="en-US" sz="6000" dirty="0">
                <a:solidFill>
                  <a:srgbClr val="FFC000"/>
                </a:solidFill>
              </a:rPr>
              <a:t> </a:t>
            </a:r>
            <a:r>
              <a:rPr lang="en-US" sz="6000" dirty="0" err="1">
                <a:solidFill>
                  <a:srgbClr val="FFC000"/>
                </a:solidFill>
              </a:rPr>
              <a:t>U</a:t>
            </a:r>
            <a:endParaRPr lang="en-US" sz="6000" dirty="0">
              <a:solidFill>
                <a:srgbClr val="FFC000"/>
              </a:solidFill>
            </a:endParaRPr>
          </a:p>
          <a:p>
            <a:r>
              <a:rPr lang="en-US" sz="6000" dirty="0">
                <a:solidFill>
                  <a:srgbClr val="008080"/>
                </a:solidFill>
              </a:rPr>
              <a:t>V </a:t>
            </a:r>
            <a:r>
              <a:rPr lang="en-US" sz="6000" dirty="0" err="1">
                <a:solidFill>
                  <a:srgbClr val="008080"/>
                </a:solidFill>
              </a:rPr>
              <a:t>V</a:t>
            </a:r>
            <a:r>
              <a:rPr lang="en-US" sz="6000" dirty="0">
                <a:solidFill>
                  <a:srgbClr val="008080"/>
                </a:solidFill>
              </a:rPr>
              <a:t> </a:t>
            </a:r>
            <a:r>
              <a:rPr lang="en-US" sz="6000" dirty="0" err="1">
                <a:solidFill>
                  <a:srgbClr val="008080"/>
                </a:solidFill>
              </a:rPr>
              <a:t>V</a:t>
            </a:r>
            <a:endParaRPr lang="ar-SA" sz="6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64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32C796C-3A00-44CE-B5B7-D8630E48A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2593074"/>
            <a:ext cx="7180428" cy="3480179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F49A249-0AE2-4903-876D-E05AB6AA490D}"/>
              </a:ext>
            </a:extLst>
          </p:cNvPr>
          <p:cNvSpPr txBox="1"/>
          <p:nvPr/>
        </p:nvSpPr>
        <p:spPr>
          <a:xfrm>
            <a:off x="2033524" y="1064527"/>
            <a:ext cx="371218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write </a:t>
            </a:r>
            <a:endParaRPr lang="en-US" sz="1100" dirty="0">
              <a:solidFill>
                <a:srgbClr val="7030A0"/>
              </a:solidFill>
            </a:endParaRPr>
          </a:p>
          <a:p>
            <a:pPr algn="ctr"/>
            <a:r>
              <a:rPr lang="ar-SA" sz="3200" dirty="0">
                <a:solidFill>
                  <a:srgbClr val="FF0000"/>
                </a:solidFill>
                <a:cs typeface="+mj-cs"/>
              </a:rPr>
              <a:t>استمع ثم اكتب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EB529570-BE6C-4818-8EAB-F46B4076D027}"/>
              </a:ext>
            </a:extLst>
          </p:cNvPr>
          <p:cNvSpPr/>
          <p:nvPr/>
        </p:nvSpPr>
        <p:spPr>
          <a:xfrm>
            <a:off x="1473958" y="1194971"/>
            <a:ext cx="627812" cy="68760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3</a:t>
            </a:r>
            <a:endParaRPr lang="ar-SA" sz="4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D59FA76-F2E6-46A0-8E03-A5DCAE71C2A1}"/>
              </a:ext>
            </a:extLst>
          </p:cNvPr>
          <p:cNvSpPr txBox="1"/>
          <p:nvPr/>
        </p:nvSpPr>
        <p:spPr>
          <a:xfrm>
            <a:off x="1801507" y="3643951"/>
            <a:ext cx="6550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>
                <a:solidFill>
                  <a:srgbClr val="552579"/>
                </a:solidFill>
                <a:latin typeface="Comic Sans MS" panose="030F0702030302020204" pitchFamily="66" charset="0"/>
              </a:rPr>
              <a:t>S </a:t>
            </a:r>
            <a:endParaRPr lang="ar-SA" sz="4800" dirty="0">
              <a:solidFill>
                <a:srgbClr val="552579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2C5AC89-40A2-4A1A-B88F-A47D707E9808}"/>
              </a:ext>
            </a:extLst>
          </p:cNvPr>
          <p:cNvSpPr txBox="1"/>
          <p:nvPr/>
        </p:nvSpPr>
        <p:spPr>
          <a:xfrm>
            <a:off x="1762834" y="4819935"/>
            <a:ext cx="857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Comic Sans MS" panose="030F0702030302020204" pitchFamily="66" charset="0"/>
              </a:rPr>
              <a:t>U   </a:t>
            </a:r>
            <a:endParaRPr lang="ar-SA" sz="4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9628719-3C2A-418B-91AE-282D2F78330A}"/>
              </a:ext>
            </a:extLst>
          </p:cNvPr>
          <p:cNvSpPr txBox="1"/>
          <p:nvPr/>
        </p:nvSpPr>
        <p:spPr>
          <a:xfrm>
            <a:off x="5572839" y="3662149"/>
            <a:ext cx="6550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Comic Sans MS" panose="030F0702030302020204" pitchFamily="66" charset="0"/>
              </a:rPr>
              <a:t>T </a:t>
            </a:r>
            <a:endParaRPr lang="ar-SA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46FF0E8-AC26-4726-A811-E4AE388F4F08}"/>
              </a:ext>
            </a:extLst>
          </p:cNvPr>
          <p:cNvSpPr txBox="1"/>
          <p:nvPr/>
        </p:nvSpPr>
        <p:spPr>
          <a:xfrm>
            <a:off x="5697944" y="4838131"/>
            <a:ext cx="6550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omic Sans MS" panose="030F0702030302020204" pitchFamily="66" charset="0"/>
              </a:rPr>
              <a:t>V </a:t>
            </a:r>
            <a:endParaRPr lang="ar-SA" sz="4800" dirty="0">
              <a:solidFill>
                <a:srgbClr val="00808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We Can 2 (2020) SB_CD 1_32">
            <a:hlinkClick r:id="" action="ppaction://media"/>
            <a:extLst>
              <a:ext uri="{FF2B5EF4-FFF2-40B4-BE49-F238E27FC236}">
                <a16:creationId xmlns:a16="http://schemas.microsoft.com/office/drawing/2014/main" id="{FD2227D5-75E3-40B4-8A13-91A2FC4992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47212" y="1790457"/>
            <a:ext cx="959892" cy="9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33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63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 build="p"/>
      <p:bldP spid="17" grpId="0" animBg="1"/>
      <p:bldP spid="6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869CD2B-005D-4D56-BC00-731054CEEEB9}"/>
              </a:ext>
            </a:extLst>
          </p:cNvPr>
          <p:cNvSpPr txBox="1"/>
          <p:nvPr/>
        </p:nvSpPr>
        <p:spPr>
          <a:xfrm>
            <a:off x="4808771" y="1059359"/>
            <a:ext cx="23426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+mj-cs"/>
              </a:rPr>
              <a:t>وقت المرح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173F834-E4B5-4EEF-B69F-965139B91A97}"/>
              </a:ext>
            </a:extLst>
          </p:cNvPr>
          <p:cNvSpPr txBox="1"/>
          <p:nvPr/>
        </p:nvSpPr>
        <p:spPr>
          <a:xfrm>
            <a:off x="1842452" y="1874895"/>
            <a:ext cx="67494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, count , and write </a:t>
            </a:r>
            <a:r>
              <a:rPr lang="ar-SA" sz="28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استمع ، عد ، ثم اكتب 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A409734-E07F-4C54-875B-229303D7CA5A}"/>
              </a:ext>
            </a:extLst>
          </p:cNvPr>
          <p:cNvSpPr/>
          <p:nvPr/>
        </p:nvSpPr>
        <p:spPr>
          <a:xfrm>
            <a:off x="1166275" y="187489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4</a:t>
            </a:r>
            <a:endParaRPr lang="ar-SA" sz="32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C562E11-366B-45D2-8882-E0ACE414D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89706" l="4185" r="95815">
                        <a14:foregroundMark x1="96035" y1="63971" x2="96035" y2="63971"/>
                        <a14:foregroundMark x1="48678" y1="77941" x2="48678" y2="77941"/>
                        <a14:foregroundMark x1="31057" y1="11765" x2="31057" y2="11765"/>
                        <a14:foregroundMark x1="20485" y1="22059" x2="20485" y2="22059"/>
                        <a14:foregroundMark x1="17181" y1="26471" x2="17181" y2="26471"/>
                        <a14:foregroundMark x1="8370" y1="63971" x2="8370" y2="63971"/>
                        <a14:foregroundMark x1="7048" y1="62500" x2="7048" y2="62500"/>
                        <a14:foregroundMark x1="13436" y1="16176" x2="13436" y2="16176"/>
                        <a14:foregroundMark x1="4185" y1="66912" x2="4185" y2="669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2312" y="795506"/>
            <a:ext cx="3253996" cy="97476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C2E372C-1837-4AB1-A97E-F807376BB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5051" y="2512450"/>
            <a:ext cx="4897628" cy="3683016"/>
          </a:xfrm>
          <a:prstGeom prst="rect">
            <a:avLst/>
          </a:prstGeom>
        </p:spPr>
      </p:pic>
      <p:pic>
        <p:nvPicPr>
          <p:cNvPr id="9" name="We Can 2 (2020) SB_CD 1_33">
            <a:hlinkClick r:id="" action="ppaction://media"/>
            <a:extLst>
              <a:ext uri="{FF2B5EF4-FFF2-40B4-BE49-F238E27FC236}">
                <a16:creationId xmlns:a16="http://schemas.microsoft.com/office/drawing/2014/main" id="{CA1F5E6C-9DB4-4695-BF5F-DD7C06A8E6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WatercolorSpong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2185" y="2783006"/>
            <a:ext cx="860946" cy="86094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44B8412-DA3E-484E-9315-2FFD365837FF}"/>
              </a:ext>
            </a:extLst>
          </p:cNvPr>
          <p:cNvSpPr txBox="1"/>
          <p:nvPr/>
        </p:nvSpPr>
        <p:spPr>
          <a:xfrm>
            <a:off x="3534768" y="3493824"/>
            <a:ext cx="4094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47AF4C"/>
                </a:solidFill>
                <a:latin typeface="Comic Sans MS" panose="030F0702030302020204" pitchFamily="66" charset="0"/>
              </a:rPr>
              <a:t>3</a:t>
            </a:r>
            <a:endParaRPr lang="ar-SA" sz="4000" b="1" dirty="0">
              <a:solidFill>
                <a:srgbClr val="47AF4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34078D-0164-44D3-9BA4-E48466EA3134}"/>
              </a:ext>
            </a:extLst>
          </p:cNvPr>
          <p:cNvSpPr txBox="1"/>
          <p:nvPr/>
        </p:nvSpPr>
        <p:spPr>
          <a:xfrm>
            <a:off x="5352198" y="3468802"/>
            <a:ext cx="51633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47AF4C"/>
                </a:solidFill>
                <a:latin typeface="Comic Sans MS" panose="030F0702030302020204" pitchFamily="66" charset="0"/>
              </a:rPr>
              <a:t>4</a:t>
            </a:r>
            <a:endParaRPr lang="ar-SA" sz="4000" b="1" dirty="0">
              <a:solidFill>
                <a:srgbClr val="47AF4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215D3DC-CB76-43F6-B48C-C60998D24B1A}"/>
              </a:ext>
            </a:extLst>
          </p:cNvPr>
          <p:cNvSpPr txBox="1"/>
          <p:nvPr/>
        </p:nvSpPr>
        <p:spPr>
          <a:xfrm>
            <a:off x="7169628" y="3484724"/>
            <a:ext cx="51633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47AF4C"/>
                </a:solidFill>
                <a:latin typeface="Comic Sans MS" panose="030F0702030302020204" pitchFamily="66" charset="0"/>
              </a:rPr>
              <a:t>5</a:t>
            </a:r>
            <a:endParaRPr lang="ar-SA" sz="4000" b="1" dirty="0">
              <a:solidFill>
                <a:srgbClr val="47AF4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08314BE-5A29-42CA-9321-3DA6979295BF}"/>
              </a:ext>
            </a:extLst>
          </p:cNvPr>
          <p:cNvSpPr txBox="1"/>
          <p:nvPr/>
        </p:nvSpPr>
        <p:spPr>
          <a:xfrm>
            <a:off x="3566615" y="4440070"/>
            <a:ext cx="51633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CCCC16"/>
                </a:solidFill>
                <a:latin typeface="Comic Sans MS" panose="030F0702030302020204" pitchFamily="66" charset="0"/>
              </a:rPr>
              <a:t>6</a:t>
            </a:r>
            <a:endParaRPr lang="ar-SA" sz="4000" b="1" dirty="0">
              <a:solidFill>
                <a:srgbClr val="CCCC16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38CC6AB-1AD6-4173-B9FE-7F14D9AD51C3}"/>
              </a:ext>
            </a:extLst>
          </p:cNvPr>
          <p:cNvSpPr txBox="1"/>
          <p:nvPr/>
        </p:nvSpPr>
        <p:spPr>
          <a:xfrm>
            <a:off x="5411342" y="4442342"/>
            <a:ext cx="51633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CCCC16"/>
                </a:solidFill>
                <a:latin typeface="Comic Sans MS" panose="030F0702030302020204" pitchFamily="66" charset="0"/>
              </a:rPr>
              <a:t>7</a:t>
            </a:r>
            <a:endParaRPr lang="ar-SA" sz="4000" b="1" dirty="0">
              <a:solidFill>
                <a:srgbClr val="CCCC16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825333A-3CFA-44B2-A708-225086DEF387}"/>
              </a:ext>
            </a:extLst>
          </p:cNvPr>
          <p:cNvSpPr txBox="1"/>
          <p:nvPr/>
        </p:nvSpPr>
        <p:spPr>
          <a:xfrm>
            <a:off x="7215122" y="4444614"/>
            <a:ext cx="51633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CCCC16"/>
                </a:solidFill>
                <a:latin typeface="Comic Sans MS" panose="030F0702030302020204" pitchFamily="66" charset="0"/>
              </a:rPr>
              <a:t>8</a:t>
            </a:r>
            <a:endParaRPr lang="ar-SA" sz="4000" b="1" dirty="0">
              <a:solidFill>
                <a:srgbClr val="CCCC16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5CD2F7C-D524-49FA-9A52-12747EF49B6C}"/>
              </a:ext>
            </a:extLst>
          </p:cNvPr>
          <p:cNvSpPr txBox="1"/>
          <p:nvPr/>
        </p:nvSpPr>
        <p:spPr>
          <a:xfrm>
            <a:off x="3584814" y="5427259"/>
            <a:ext cx="51633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009195"/>
                </a:solidFill>
                <a:latin typeface="Comic Sans MS" panose="030F0702030302020204" pitchFamily="66" charset="0"/>
              </a:rPr>
              <a:t>9</a:t>
            </a:r>
            <a:endParaRPr lang="ar-SA" sz="4000" b="1" dirty="0">
              <a:solidFill>
                <a:srgbClr val="00919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9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71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 build="p"/>
      <p:bldP spid="7" grpId="0" animBg="1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9160" y="941933"/>
            <a:ext cx="4666681" cy="19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48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3072" y="2861384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2583712" y="1207827"/>
            <a:ext cx="6137208" cy="1503475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cs typeface="+mj-cs"/>
              </a:rPr>
              <a:t>الهدف</a:t>
            </a:r>
            <a:endParaRPr lang="ar-SA" sz="4400" dirty="0">
              <a:cs typeface="+mj-cs"/>
            </a:endParaRPr>
          </a:p>
          <a:p>
            <a:pPr algn="ctr" rtl="1"/>
            <a:r>
              <a:rPr lang="ar-SA" sz="2400" dirty="0">
                <a:cs typeface="+mj-cs"/>
              </a:rPr>
              <a:t>أن يردد الطالب أصوات الحروف </a:t>
            </a:r>
            <a:r>
              <a:rPr lang="en-US" sz="2400" dirty="0">
                <a:cs typeface="+mj-cs"/>
              </a:rPr>
              <a:t>S-T-U-V </a:t>
            </a:r>
            <a:r>
              <a:rPr lang="ar-SA" sz="2400" dirty="0">
                <a:cs typeface="+mj-cs"/>
              </a:rPr>
              <a:t> بشكل صحيح</a:t>
            </a:r>
          </a:p>
          <a:p>
            <a:pPr algn="ctr" rtl="1"/>
            <a:r>
              <a:rPr lang="ar-SA" sz="2400" dirty="0">
                <a:cs typeface="+mj-cs"/>
              </a:rPr>
              <a:t>أن يعد الطالب الأرقام من 20 إلى 30 والعكس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B4D7302-F552-4698-B93F-F75259DAB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59" y="3695630"/>
            <a:ext cx="6724650" cy="19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00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3343702" y="2151727"/>
            <a:ext cx="363030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solidFill>
                  <a:srgbClr val="552579"/>
                </a:solidFill>
                <a:latin typeface="Comic Sans MS" panose="030F0702030302020204" pitchFamily="66" charset="0"/>
              </a:rPr>
              <a:t>Animals  </a:t>
            </a:r>
          </a:p>
          <a:p>
            <a:pPr algn="ctr"/>
            <a:r>
              <a:rPr lang="ar-SA" sz="72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الحيوانات</a:t>
            </a:r>
            <a:endParaRPr lang="ar-SA" sz="72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2848970" y="2151727"/>
            <a:ext cx="456517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solidFill>
                  <a:srgbClr val="552579"/>
                </a:solidFill>
                <a:latin typeface="Comic Sans MS" panose="030F0702030302020204" pitchFamily="66" charset="0"/>
              </a:rPr>
              <a:t>Phonics </a:t>
            </a:r>
          </a:p>
          <a:p>
            <a:pPr algn="ctr"/>
            <a:r>
              <a:rPr lang="ar-SA" sz="72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الأصوات</a:t>
            </a:r>
            <a:endParaRPr lang="ar-SA" sz="72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2117961" y="1784018"/>
            <a:ext cx="5988810" cy="3289963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Materials :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Classroom English poster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The Alphabet A–Z flashcards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The Alphabet poster </a:t>
            </a: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52E0E38-5F91-4003-806C-48DFCDF8CEE3}"/>
              </a:ext>
            </a:extLst>
          </p:cNvPr>
          <p:cNvSpPr txBox="1"/>
          <p:nvPr/>
        </p:nvSpPr>
        <p:spPr>
          <a:xfrm>
            <a:off x="3828197" y="818866"/>
            <a:ext cx="23883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badi" panose="020B0604020104020204" pitchFamily="34" charset="0"/>
              </a:rPr>
              <a:t>Strategy</a:t>
            </a:r>
            <a:endParaRPr lang="ar-SA" sz="32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5690399-E9A2-48A6-8507-A6BA47086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39" y="1403641"/>
            <a:ext cx="6250675" cy="343065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32FAC27-44D0-4B60-B2B4-2D55D64B922F}"/>
              </a:ext>
            </a:extLst>
          </p:cNvPr>
          <p:cNvSpPr txBox="1"/>
          <p:nvPr/>
        </p:nvSpPr>
        <p:spPr>
          <a:xfrm>
            <a:off x="1774209" y="4929832"/>
            <a:ext cx="649633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latin typeface="Abadi" panose="020B0604020104020204" pitchFamily="34" charset="0"/>
              </a:rPr>
              <a:t>Phonics Guessing Game - Find My Group Game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badi" panose="020B0604020104020204" pitchFamily="34" charset="0"/>
              </a:rPr>
              <a:t>Phonics Flashcard Counting - What’s On My Head? Game </a:t>
            </a:r>
          </a:p>
          <a:p>
            <a:pPr algn="ctr"/>
            <a:r>
              <a:rPr lang="en-US" sz="2000" b="1" dirty="0">
                <a:latin typeface="Abadi" panose="020B0604020104020204" pitchFamily="34" charset="0"/>
              </a:rPr>
              <a:t>Four Corners Race - Back Writing Pairs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badi" panose="020B0604020104020204" pitchFamily="34" charset="0"/>
              </a:rPr>
              <a:t>Marching Phonics Game - Find the Card Game</a:t>
            </a:r>
            <a:endParaRPr lang="ar-SA" sz="2000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310185" y="1674674"/>
            <a:ext cx="7642746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 </a:t>
            </a:r>
          </a:p>
          <a:p>
            <a:pPr algn="ctr"/>
            <a:r>
              <a:rPr lang="ar-SA" sz="4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مراجعة سريعة للدرس السابق</a:t>
            </a:r>
            <a:endParaRPr lang="ar-SA" sz="4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1433021" y="3428999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885E421-1669-4113-AA9E-C668C81CF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629" y="941697"/>
            <a:ext cx="6428095" cy="51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rget: Hitting or Missing the Bullseye? – Now Trending:">
            <a:extLst>
              <a:ext uri="{FF2B5EF4-FFF2-40B4-BE49-F238E27FC236}">
                <a16:creationId xmlns:a16="http://schemas.microsoft.com/office/drawing/2014/main" id="{071DEC5E-4F09-40A1-8188-D5D5CC0F6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1180" y="857732"/>
            <a:ext cx="1098940" cy="10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AE90574-AA59-4333-8712-325440F8B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096" y="4077738"/>
            <a:ext cx="7022071" cy="187380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C3BF775-7362-4826-B637-398DB63DF990}"/>
              </a:ext>
            </a:extLst>
          </p:cNvPr>
          <p:cNvSpPr txBox="1"/>
          <p:nvPr/>
        </p:nvSpPr>
        <p:spPr>
          <a:xfrm>
            <a:off x="6387152" y="4258097"/>
            <a:ext cx="14330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>
                <a:solidFill>
                  <a:srgbClr val="002060"/>
                </a:solidFill>
              </a:rPr>
              <a:t>أنا أستطيع 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59A0B0-E112-44A8-A6BB-9AF3B7013EE4}"/>
              </a:ext>
            </a:extLst>
          </p:cNvPr>
          <p:cNvSpPr txBox="1"/>
          <p:nvPr/>
        </p:nvSpPr>
        <p:spPr>
          <a:xfrm>
            <a:off x="2756849" y="4544695"/>
            <a:ext cx="5063317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/>
              <a:t>انطق الأحرف </a:t>
            </a:r>
            <a:r>
              <a:rPr lang="en-US" sz="2400" b="1" dirty="0"/>
              <a:t>S-T-U-V</a:t>
            </a:r>
            <a:r>
              <a:rPr lang="ar-SA" sz="2400" b="1" dirty="0"/>
              <a:t> واكتبها بالشكل الصحيح</a:t>
            </a:r>
          </a:p>
          <a:p>
            <a:pPr algn="r" rtl="1">
              <a:lnSpc>
                <a:spcPct val="150000"/>
              </a:lnSpc>
            </a:pPr>
            <a:r>
              <a:rPr lang="ar-SA" sz="2400" b="1" dirty="0"/>
              <a:t>أعد الأرقام من 20 إلى 30 والعكس كذلك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ED1525B-95EF-455E-B253-ECEAC3EA5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859" y="2098837"/>
            <a:ext cx="67246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1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160065" y="1542196"/>
            <a:ext cx="144665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say </a:t>
            </a:r>
          </a:p>
          <a:p>
            <a:pPr algn="ctr"/>
            <a:endParaRPr lang="en-US" sz="1200" dirty="0">
              <a:solidFill>
                <a:srgbClr val="7030A0"/>
              </a:solidFill>
            </a:endParaRPr>
          </a:p>
          <a:p>
            <a:pPr algn="ctr"/>
            <a:r>
              <a:rPr lang="ar-SA" sz="3600" dirty="0">
                <a:solidFill>
                  <a:srgbClr val="FF0000"/>
                </a:solidFill>
                <a:cs typeface="+mj-cs"/>
              </a:rPr>
              <a:t>استمع ثم ردد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610439" y="873454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4872256-015B-44B6-9085-011F115E0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496" y="947666"/>
            <a:ext cx="6101333" cy="5285286"/>
          </a:xfrm>
          <a:prstGeom prst="rect">
            <a:avLst/>
          </a:prstGeom>
        </p:spPr>
      </p:pic>
      <p:pic>
        <p:nvPicPr>
          <p:cNvPr id="7" name="We Can 2 (2020) SB_CD 1_31">
            <a:hlinkClick r:id="" action="ppaction://media"/>
            <a:extLst>
              <a:ext uri="{FF2B5EF4-FFF2-40B4-BE49-F238E27FC236}">
                <a16:creationId xmlns:a16="http://schemas.microsoft.com/office/drawing/2014/main" id="{634A5B4B-B273-407A-AC19-F2D51351DF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0825" y="4611805"/>
            <a:ext cx="932597" cy="9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16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</TotalTime>
  <Words>170</Words>
  <Application>Microsoft Office PowerPoint</Application>
  <PresentationFormat>عرض على الشاشة (4:3)</PresentationFormat>
  <Paragraphs>57</Paragraphs>
  <Slides>15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Calibri</vt:lpstr>
      <vt:lpstr>Comic Sans MS</vt:lpstr>
      <vt:lpstr>Abadi</vt:lpstr>
      <vt:lpstr>Arial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64</cp:revision>
  <dcterms:created xsi:type="dcterms:W3CDTF">2020-07-29T08:50:48Z</dcterms:created>
  <dcterms:modified xsi:type="dcterms:W3CDTF">2020-12-18T10:28:07Z</dcterms:modified>
</cp:coreProperties>
</file>