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56" r:id="rId2"/>
    <p:sldId id="275" r:id="rId3"/>
    <p:sldId id="291" r:id="rId4"/>
    <p:sldId id="287" r:id="rId5"/>
    <p:sldId id="288" r:id="rId6"/>
    <p:sldId id="292" r:id="rId7"/>
    <p:sldId id="293" r:id="rId8"/>
    <p:sldId id="295" r:id="rId9"/>
    <p:sldId id="294" r:id="rId10"/>
    <p:sldId id="297" r:id="rId11"/>
    <p:sldId id="298" r:id="rId12"/>
    <p:sldId id="274" r:id="rId13"/>
    <p:sldId id="264" r:id="rId14"/>
    <p:sldId id="265" r:id="rId15"/>
    <p:sldId id="283" r:id="rId16"/>
    <p:sldId id="267" r:id="rId17"/>
  </p:sldIdLst>
  <p:sldSz cx="12192000" cy="6858000"/>
  <p:notesSz cx="6858000" cy="9144000"/>
  <p:embeddedFontLst>
    <p:embeddedFont>
      <p:font typeface="Hacen Beirut" panose="020B0604020202020204" charset="-78"/>
      <p:regular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Dante" panose="020B0604020202020204" charset="0"/>
      <p:regular r:id="rId21"/>
    </p:embeddedFont>
    <p:embeddedFont>
      <p:font typeface="KFGQPC Arabic Symbols 01" panose="020B0604020202020204" charset="2"/>
      <p:regular r:id="rId22"/>
    </p:embeddedFont>
    <p:embeddedFont>
      <p:font typeface="BoutrosNewsH1" panose="020B0604020202020204" charset="-78"/>
      <p:bold r:id="rId23"/>
    </p:embeddedFont>
    <p:embeddedFont>
      <p:font typeface="Hacen Tunisia Bold" panose="020B0604020202020204" charset="-78"/>
      <p:regular r:id="rId24"/>
    </p:embeddedFont>
    <p:embeddedFont>
      <p:font typeface="Dubai" panose="020B0604020202020204" charset="-78"/>
      <p:regular r:id="rId25"/>
      <p:bold r:id="rId26"/>
    </p:embeddedFont>
    <p:embeddedFont>
      <p:font typeface="Berkshire Swash" panose="020B0604020202020204" charset="0"/>
      <p:regular r:id="rId27"/>
    </p:embeddedFont>
    <p:embeddedFont>
      <p:font typeface="STC Bold" panose="020B0604020202020204" charset="-78"/>
      <p:bold r:id="rId28"/>
    </p:embeddedFont>
    <p:embeddedFont>
      <p:font typeface="Bahij Tanseek Pro" panose="020B0604020202020204" charset="-78"/>
      <p:bold r:id="rId29"/>
    </p:embeddedFont>
    <p:embeddedFont>
      <p:font typeface="Hacen Liner XL" panose="020B0604020202020204" charset="-78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en Abozaid" initials="MA" lastIdx="1" clrIdx="0">
    <p:extLst>
      <p:ext uri="{19B8F6BF-5375-455C-9EA6-DF929625EA0E}">
        <p15:presenceInfo xmlns:p15="http://schemas.microsoft.com/office/powerpoint/2012/main" userId="5e7a11f8fa4c3d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EEB7"/>
    <a:srgbClr val="FFBA3E"/>
    <a:srgbClr val="E5BA9D"/>
    <a:srgbClr val="EE9900"/>
    <a:srgbClr val="EEB500"/>
    <a:srgbClr val="FEC200"/>
    <a:srgbClr val="E2AC00"/>
    <a:srgbClr val="CA7437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74" autoAdjust="0"/>
    <p:restoredTop sz="94660"/>
  </p:normalViewPr>
  <p:slideViewPr>
    <p:cSldViewPr snapToGrid="0">
      <p:cViewPr>
        <p:scale>
          <a:sx n="54" d="100"/>
          <a:sy n="54" d="100"/>
        </p:scale>
        <p:origin x="534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4BE73-D2A4-40FB-8618-54940C9D2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023E425-5066-4257-82D8-30FD7C090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F1255E-AE20-4466-AC92-A9F45CC1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7EE0A0-B0AD-4B5A-B2E9-CA66D8B2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2F131B-7B60-4DC3-B89A-E7F7F9A3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74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1F9BCA-891E-4589-8B31-44BA6C84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CB8426F-2940-4C7D-B56C-56AF0F982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DF61DE-3E58-4112-A47E-87A07195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7DA9DF-A282-43D7-AB58-30DDBFC1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BD7CBB-C069-4DB6-BC49-FAF298FA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946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08BD406-BB75-4E52-931B-C8D363843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2A917B8-38A5-461A-9306-329F80F4C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CDF15C-394C-4153-AF3B-9759CA36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32B42E-555A-4E10-8CA9-A4B6374B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9130A1-C221-4B91-92A3-4EDE6FCB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06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8922BB-7BD6-48FA-A5BA-9B657663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035FE5-2A66-455A-A159-CD2378145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4296BD-76BA-4260-A140-2B89B535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638608-E94C-4A22-8EED-D8A06FEA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0775C7-80B8-4832-9015-F32239F4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23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6B644-641E-4AA6-A28F-D95DC26F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919798-665D-4F11-B9D9-8111938DF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694277-1CCF-495E-A509-0CCADC78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1F8DFC-C936-423E-8A24-50E97F8E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FEF20D-9972-49CF-9A57-942F6417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224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D881F7-2DE5-4A7B-A532-9CB1D2CF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8C89C4-A011-4BDC-B0ED-E37549E88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F99CF7D-D084-4134-92E9-52345141F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92BBCF4-97BF-475A-B148-62AE7B4DC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550211-4B19-4FF5-A74B-292F79D3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513E70-10E9-47CF-A106-E7BB180E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340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48FC2C-BE9B-4319-8A43-98DDD5B9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A80EEA-9160-4486-82B8-72CE67EF9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775D0B-ACC2-4658-B6DD-799F86C5D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68E0356-D383-4BF4-8DEB-02F66A761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1A35AE4-82E7-47C8-9DDB-BCA064550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CE8F0B8-DC46-4731-B2A7-58E6D948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079BBEE-4D5F-4710-886F-BB4966E2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48B1D71-75FA-4BCB-B8CF-4566B5CE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631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59DA47-A54C-4664-A04C-F1F3911C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E5EBADD-8F47-4DC0-9D94-BC6422E5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B2EA1DA-6EE2-4964-B352-AD6B1D70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D715381-9CB0-427F-88AE-DECD8CAA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677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78F14CC-C866-4503-A790-FADBAF59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BA53888-09AC-4FC7-B852-E7AA96AC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A50457-B1A1-4279-B34C-31A94F96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0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F414B7-075D-4626-81C2-DFB0E44E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29A1CE-C424-48AF-80D9-1FC2930C9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21755DD-8F1A-400A-95DE-09B1E9C8F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2BE782-630C-42BE-A9F2-FEA2EFDB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F58EFE-EE14-4C30-8A3A-90FFCB65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136833-CCDD-4D96-8B9C-D28088A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076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47E44F-64A1-488B-83D4-F33647F7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86E1A5F-C134-4786-AED3-E3F7DBE93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D13B8A6-2B17-4FA9-BBA5-D7410F997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5ED138-A02D-43B5-AB5A-FAFD8F08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3C420B-CD8E-40A9-9788-AC5DFB64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8F1717B-7174-4742-A76D-8BAC7A50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9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9C95458-AA06-46D3-BF16-8354756A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021B005-4AF2-4545-8C90-632F64778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A192C8-F01B-426B-8F68-9CE3E116A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5CC30E-8098-41AE-B575-2866A64C5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8B482C-322D-443F-B58A-AB3D36E92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499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6A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4305F0B-D2CF-480A-A4B1-D6D9C6D4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11" y="-44620"/>
            <a:ext cx="12192000" cy="690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DBC11C8-F2BF-43BF-B423-AE7D2FD79848}"/>
              </a:ext>
            </a:extLst>
          </p:cNvPr>
          <p:cNvSpPr txBox="1"/>
          <p:nvPr/>
        </p:nvSpPr>
        <p:spPr>
          <a:xfrm>
            <a:off x="1559170" y="280586"/>
            <a:ext cx="9073660" cy="1057275"/>
          </a:xfrm>
          <a:custGeom>
            <a:avLst/>
            <a:gdLst>
              <a:gd name="connsiteX0" fmla="*/ 176205 w 9073660"/>
              <a:gd name="connsiteY0" fmla="*/ 1057275 h 1057275"/>
              <a:gd name="connsiteX1" fmla="*/ 88102 w 9073660"/>
              <a:gd name="connsiteY1" fmla="*/ 969172 h 1057275"/>
              <a:gd name="connsiteX2" fmla="*/ 88103 w 9073660"/>
              <a:gd name="connsiteY2" fmla="*/ 616740 h 1057275"/>
              <a:gd name="connsiteX3" fmla="*/ 0 w 9073660"/>
              <a:gd name="connsiteY3" fmla="*/ 528637 h 1057275"/>
              <a:gd name="connsiteX4" fmla="*/ 88103 w 9073660"/>
              <a:gd name="connsiteY4" fmla="*/ 440534 h 1057275"/>
              <a:gd name="connsiteX5" fmla="*/ 88103 w 9073660"/>
              <a:gd name="connsiteY5" fmla="*/ 88103 h 1057275"/>
              <a:gd name="connsiteX6" fmla="*/ 176206 w 9073660"/>
              <a:gd name="connsiteY6" fmla="*/ 0 h 1057275"/>
              <a:gd name="connsiteX7" fmla="*/ 757623 w 9073660"/>
              <a:gd name="connsiteY7" fmla="*/ 0 h 1057275"/>
              <a:gd name="connsiteX8" fmla="*/ 1077402 w 9073660"/>
              <a:gd name="connsiteY8" fmla="*/ 0 h 1057275"/>
              <a:gd name="connsiteX9" fmla="*/ 1658818 w 9073660"/>
              <a:gd name="connsiteY9" fmla="*/ 0 h 1057275"/>
              <a:gd name="connsiteX10" fmla="*/ 2065810 w 9073660"/>
              <a:gd name="connsiteY10" fmla="*/ 0 h 1057275"/>
              <a:gd name="connsiteX11" fmla="*/ 2560014 w 9073660"/>
              <a:gd name="connsiteY11" fmla="*/ 0 h 1057275"/>
              <a:gd name="connsiteX12" fmla="*/ 3315856 w 9073660"/>
              <a:gd name="connsiteY12" fmla="*/ 0 h 1057275"/>
              <a:gd name="connsiteX13" fmla="*/ 3722847 w 9073660"/>
              <a:gd name="connsiteY13" fmla="*/ 0 h 1057275"/>
              <a:gd name="connsiteX14" fmla="*/ 4304264 w 9073660"/>
              <a:gd name="connsiteY14" fmla="*/ 0 h 1057275"/>
              <a:gd name="connsiteX15" fmla="*/ 4624043 w 9073660"/>
              <a:gd name="connsiteY15" fmla="*/ 0 h 1057275"/>
              <a:gd name="connsiteX16" fmla="*/ 5292672 w 9073660"/>
              <a:gd name="connsiteY16" fmla="*/ 0 h 1057275"/>
              <a:gd name="connsiteX17" fmla="*/ 5786876 w 9073660"/>
              <a:gd name="connsiteY17" fmla="*/ 0 h 1057275"/>
              <a:gd name="connsiteX18" fmla="*/ 6281080 w 9073660"/>
              <a:gd name="connsiteY18" fmla="*/ 0 h 1057275"/>
              <a:gd name="connsiteX19" fmla="*/ 6688072 w 9073660"/>
              <a:gd name="connsiteY19" fmla="*/ 0 h 1057275"/>
              <a:gd name="connsiteX20" fmla="*/ 7356701 w 9073660"/>
              <a:gd name="connsiteY20" fmla="*/ 0 h 1057275"/>
              <a:gd name="connsiteX21" fmla="*/ 7676480 w 9073660"/>
              <a:gd name="connsiteY21" fmla="*/ 0 h 1057275"/>
              <a:gd name="connsiteX22" fmla="*/ 8170684 w 9073660"/>
              <a:gd name="connsiteY22" fmla="*/ 0 h 1057275"/>
              <a:gd name="connsiteX23" fmla="*/ 8897455 w 9073660"/>
              <a:gd name="connsiteY23" fmla="*/ 0 h 1057275"/>
              <a:gd name="connsiteX24" fmla="*/ 8985558 w 9073660"/>
              <a:gd name="connsiteY24" fmla="*/ 88103 h 1057275"/>
              <a:gd name="connsiteX25" fmla="*/ 8985557 w 9073660"/>
              <a:gd name="connsiteY25" fmla="*/ 440535 h 1057275"/>
              <a:gd name="connsiteX26" fmla="*/ 9073660 w 9073660"/>
              <a:gd name="connsiteY26" fmla="*/ 528638 h 1057275"/>
              <a:gd name="connsiteX27" fmla="*/ 8985557 w 9073660"/>
              <a:gd name="connsiteY27" fmla="*/ 616741 h 1057275"/>
              <a:gd name="connsiteX28" fmla="*/ 8985557 w 9073660"/>
              <a:gd name="connsiteY28" fmla="*/ 969172 h 1057275"/>
              <a:gd name="connsiteX29" fmla="*/ 8897454 w 9073660"/>
              <a:gd name="connsiteY29" fmla="*/ 1057275 h 1057275"/>
              <a:gd name="connsiteX30" fmla="*/ 8316037 w 9073660"/>
              <a:gd name="connsiteY30" fmla="*/ 1057275 h 1057275"/>
              <a:gd name="connsiteX31" fmla="*/ 7996258 w 9073660"/>
              <a:gd name="connsiteY31" fmla="*/ 1057275 h 1057275"/>
              <a:gd name="connsiteX32" fmla="*/ 7589267 w 9073660"/>
              <a:gd name="connsiteY32" fmla="*/ 1057275 h 1057275"/>
              <a:gd name="connsiteX33" fmla="*/ 7007850 w 9073660"/>
              <a:gd name="connsiteY33" fmla="*/ 1057275 h 1057275"/>
              <a:gd name="connsiteX34" fmla="*/ 6513646 w 9073660"/>
              <a:gd name="connsiteY34" fmla="*/ 1057275 h 1057275"/>
              <a:gd name="connsiteX35" fmla="*/ 6019442 w 9073660"/>
              <a:gd name="connsiteY35" fmla="*/ 1057275 h 1057275"/>
              <a:gd name="connsiteX36" fmla="*/ 5438025 w 9073660"/>
              <a:gd name="connsiteY36" fmla="*/ 1057275 h 1057275"/>
              <a:gd name="connsiteX37" fmla="*/ 4943821 w 9073660"/>
              <a:gd name="connsiteY37" fmla="*/ 1057275 h 1057275"/>
              <a:gd name="connsiteX38" fmla="*/ 4536830 w 9073660"/>
              <a:gd name="connsiteY38" fmla="*/ 1057275 h 1057275"/>
              <a:gd name="connsiteX39" fmla="*/ 3955413 w 9073660"/>
              <a:gd name="connsiteY39" fmla="*/ 1057275 h 1057275"/>
              <a:gd name="connsiteX40" fmla="*/ 3199571 w 9073660"/>
              <a:gd name="connsiteY40" fmla="*/ 1057275 h 1057275"/>
              <a:gd name="connsiteX41" fmla="*/ 2879792 w 9073660"/>
              <a:gd name="connsiteY41" fmla="*/ 1057275 h 1057275"/>
              <a:gd name="connsiteX42" fmla="*/ 2211163 w 9073660"/>
              <a:gd name="connsiteY42" fmla="*/ 1057275 h 1057275"/>
              <a:gd name="connsiteX43" fmla="*/ 1542534 w 9073660"/>
              <a:gd name="connsiteY43" fmla="*/ 1057275 h 1057275"/>
              <a:gd name="connsiteX44" fmla="*/ 1222755 w 9073660"/>
              <a:gd name="connsiteY44" fmla="*/ 1057275 h 1057275"/>
              <a:gd name="connsiteX45" fmla="*/ 176205 w 9073660"/>
              <a:gd name="connsiteY45" fmla="*/ 1057275 h 1057275"/>
              <a:gd name="connsiteX0" fmla="*/ 176205 w 9073660"/>
              <a:gd name="connsiteY0" fmla="*/ 1057275 h 1057275"/>
              <a:gd name="connsiteX1" fmla="*/ 88102 w 9073660"/>
              <a:gd name="connsiteY1" fmla="*/ 969172 h 1057275"/>
              <a:gd name="connsiteX2" fmla="*/ 88103 w 9073660"/>
              <a:gd name="connsiteY2" fmla="*/ 616740 h 1057275"/>
              <a:gd name="connsiteX3" fmla="*/ 0 w 9073660"/>
              <a:gd name="connsiteY3" fmla="*/ 528637 h 1057275"/>
              <a:gd name="connsiteX4" fmla="*/ 88103 w 9073660"/>
              <a:gd name="connsiteY4" fmla="*/ 440534 h 1057275"/>
              <a:gd name="connsiteX5" fmla="*/ 88103 w 9073660"/>
              <a:gd name="connsiteY5" fmla="*/ 88103 h 1057275"/>
              <a:gd name="connsiteX6" fmla="*/ 176206 w 9073660"/>
              <a:gd name="connsiteY6" fmla="*/ 0 h 1057275"/>
              <a:gd name="connsiteX7" fmla="*/ 8897455 w 9073660"/>
              <a:gd name="connsiteY7" fmla="*/ 0 h 1057275"/>
              <a:gd name="connsiteX8" fmla="*/ 8985558 w 9073660"/>
              <a:gd name="connsiteY8" fmla="*/ 88103 h 1057275"/>
              <a:gd name="connsiteX9" fmla="*/ 8985557 w 9073660"/>
              <a:gd name="connsiteY9" fmla="*/ 440535 h 1057275"/>
              <a:gd name="connsiteX10" fmla="*/ 9073660 w 9073660"/>
              <a:gd name="connsiteY10" fmla="*/ 528638 h 1057275"/>
              <a:gd name="connsiteX11" fmla="*/ 8985557 w 9073660"/>
              <a:gd name="connsiteY11" fmla="*/ 616741 h 1057275"/>
              <a:gd name="connsiteX12" fmla="*/ 8985557 w 9073660"/>
              <a:gd name="connsiteY12" fmla="*/ 969172 h 1057275"/>
              <a:gd name="connsiteX13" fmla="*/ 8897454 w 9073660"/>
              <a:gd name="connsiteY1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73660" h="1057275" stroke="0" extrusionOk="0">
                <a:moveTo>
                  <a:pt x="176205" y="1057275"/>
                </a:moveTo>
                <a:cubicBezTo>
                  <a:pt x="128260" y="1063855"/>
                  <a:pt x="93269" y="1011383"/>
                  <a:pt x="88102" y="969172"/>
                </a:cubicBezTo>
                <a:cubicBezTo>
                  <a:pt x="82896" y="858224"/>
                  <a:pt x="85243" y="732697"/>
                  <a:pt x="88103" y="616740"/>
                </a:cubicBezTo>
                <a:cubicBezTo>
                  <a:pt x="77614" y="560289"/>
                  <a:pt x="55088" y="528972"/>
                  <a:pt x="0" y="528637"/>
                </a:cubicBezTo>
                <a:cubicBezTo>
                  <a:pt x="43848" y="525680"/>
                  <a:pt x="99655" y="488444"/>
                  <a:pt x="88103" y="440534"/>
                </a:cubicBezTo>
                <a:cubicBezTo>
                  <a:pt x="84195" y="297774"/>
                  <a:pt x="126989" y="220370"/>
                  <a:pt x="88103" y="88103"/>
                </a:cubicBezTo>
                <a:cubicBezTo>
                  <a:pt x="86221" y="52894"/>
                  <a:pt x="113766" y="-2714"/>
                  <a:pt x="176206" y="0"/>
                </a:cubicBezTo>
                <a:cubicBezTo>
                  <a:pt x="404664" y="-29116"/>
                  <a:pt x="600530" y="21181"/>
                  <a:pt x="757623" y="0"/>
                </a:cubicBezTo>
                <a:cubicBezTo>
                  <a:pt x="914716" y="-21181"/>
                  <a:pt x="982679" y="31996"/>
                  <a:pt x="1077402" y="0"/>
                </a:cubicBezTo>
                <a:cubicBezTo>
                  <a:pt x="1172125" y="-31996"/>
                  <a:pt x="1496625" y="333"/>
                  <a:pt x="1658818" y="0"/>
                </a:cubicBezTo>
                <a:cubicBezTo>
                  <a:pt x="1821011" y="-333"/>
                  <a:pt x="1936175" y="30903"/>
                  <a:pt x="2065810" y="0"/>
                </a:cubicBezTo>
                <a:cubicBezTo>
                  <a:pt x="2195445" y="-30903"/>
                  <a:pt x="2327509" y="52494"/>
                  <a:pt x="2560014" y="0"/>
                </a:cubicBezTo>
                <a:cubicBezTo>
                  <a:pt x="2792519" y="-52494"/>
                  <a:pt x="3062243" y="39370"/>
                  <a:pt x="3315856" y="0"/>
                </a:cubicBezTo>
                <a:cubicBezTo>
                  <a:pt x="3569469" y="-39370"/>
                  <a:pt x="3571216" y="10505"/>
                  <a:pt x="3722847" y="0"/>
                </a:cubicBezTo>
                <a:cubicBezTo>
                  <a:pt x="3874478" y="-10505"/>
                  <a:pt x="4028635" y="12645"/>
                  <a:pt x="4304264" y="0"/>
                </a:cubicBezTo>
                <a:cubicBezTo>
                  <a:pt x="4579893" y="-12645"/>
                  <a:pt x="4473725" y="23085"/>
                  <a:pt x="4624043" y="0"/>
                </a:cubicBezTo>
                <a:cubicBezTo>
                  <a:pt x="4774361" y="-23085"/>
                  <a:pt x="4988321" y="30934"/>
                  <a:pt x="5292672" y="0"/>
                </a:cubicBezTo>
                <a:cubicBezTo>
                  <a:pt x="5597023" y="-30934"/>
                  <a:pt x="5584117" y="10915"/>
                  <a:pt x="5786876" y="0"/>
                </a:cubicBezTo>
                <a:cubicBezTo>
                  <a:pt x="5989635" y="-10915"/>
                  <a:pt x="6034334" y="39506"/>
                  <a:pt x="6281080" y="0"/>
                </a:cubicBezTo>
                <a:cubicBezTo>
                  <a:pt x="6527826" y="-39506"/>
                  <a:pt x="6544697" y="47022"/>
                  <a:pt x="6688072" y="0"/>
                </a:cubicBezTo>
                <a:cubicBezTo>
                  <a:pt x="6831447" y="-47022"/>
                  <a:pt x="7080539" y="70798"/>
                  <a:pt x="7356701" y="0"/>
                </a:cubicBezTo>
                <a:cubicBezTo>
                  <a:pt x="7632863" y="-70798"/>
                  <a:pt x="7528933" y="29111"/>
                  <a:pt x="7676480" y="0"/>
                </a:cubicBezTo>
                <a:cubicBezTo>
                  <a:pt x="7824027" y="-29111"/>
                  <a:pt x="8061126" y="16087"/>
                  <a:pt x="8170684" y="0"/>
                </a:cubicBezTo>
                <a:cubicBezTo>
                  <a:pt x="8280242" y="-16087"/>
                  <a:pt x="8553669" y="36460"/>
                  <a:pt x="8897455" y="0"/>
                </a:cubicBezTo>
                <a:cubicBezTo>
                  <a:pt x="8946563" y="1474"/>
                  <a:pt x="8978829" y="46207"/>
                  <a:pt x="8985558" y="88103"/>
                </a:cubicBezTo>
                <a:cubicBezTo>
                  <a:pt x="8979367" y="209194"/>
                  <a:pt x="8958644" y="303237"/>
                  <a:pt x="8985557" y="440535"/>
                </a:cubicBezTo>
                <a:cubicBezTo>
                  <a:pt x="8999041" y="490570"/>
                  <a:pt x="9026652" y="524727"/>
                  <a:pt x="9073660" y="528638"/>
                </a:cubicBezTo>
                <a:cubicBezTo>
                  <a:pt x="9019688" y="516950"/>
                  <a:pt x="8993861" y="560750"/>
                  <a:pt x="8985557" y="616741"/>
                </a:cubicBezTo>
                <a:cubicBezTo>
                  <a:pt x="9022914" y="756478"/>
                  <a:pt x="8979693" y="809212"/>
                  <a:pt x="8985557" y="969172"/>
                </a:cubicBezTo>
                <a:cubicBezTo>
                  <a:pt x="8983072" y="1019920"/>
                  <a:pt x="8938006" y="1063711"/>
                  <a:pt x="8897454" y="1057275"/>
                </a:cubicBezTo>
                <a:cubicBezTo>
                  <a:pt x="8694293" y="1100542"/>
                  <a:pt x="8594867" y="1056889"/>
                  <a:pt x="8316037" y="1057275"/>
                </a:cubicBezTo>
                <a:cubicBezTo>
                  <a:pt x="8037207" y="1057661"/>
                  <a:pt x="8106786" y="1029350"/>
                  <a:pt x="7996258" y="1057275"/>
                </a:cubicBezTo>
                <a:cubicBezTo>
                  <a:pt x="7885730" y="1085200"/>
                  <a:pt x="7758535" y="1035933"/>
                  <a:pt x="7589267" y="1057275"/>
                </a:cubicBezTo>
                <a:cubicBezTo>
                  <a:pt x="7419999" y="1078617"/>
                  <a:pt x="7259975" y="1019047"/>
                  <a:pt x="7007850" y="1057275"/>
                </a:cubicBezTo>
                <a:cubicBezTo>
                  <a:pt x="6755725" y="1095503"/>
                  <a:pt x="6729822" y="1027404"/>
                  <a:pt x="6513646" y="1057275"/>
                </a:cubicBezTo>
                <a:cubicBezTo>
                  <a:pt x="6297470" y="1087146"/>
                  <a:pt x="6251218" y="1039235"/>
                  <a:pt x="6019442" y="1057275"/>
                </a:cubicBezTo>
                <a:cubicBezTo>
                  <a:pt x="5787666" y="1075315"/>
                  <a:pt x="5634484" y="1049552"/>
                  <a:pt x="5438025" y="1057275"/>
                </a:cubicBezTo>
                <a:cubicBezTo>
                  <a:pt x="5241566" y="1064998"/>
                  <a:pt x="5125879" y="1017531"/>
                  <a:pt x="4943821" y="1057275"/>
                </a:cubicBezTo>
                <a:cubicBezTo>
                  <a:pt x="4761763" y="1097019"/>
                  <a:pt x="4686435" y="1028250"/>
                  <a:pt x="4536830" y="1057275"/>
                </a:cubicBezTo>
                <a:cubicBezTo>
                  <a:pt x="4387225" y="1086300"/>
                  <a:pt x="4122086" y="1027777"/>
                  <a:pt x="3955413" y="1057275"/>
                </a:cubicBezTo>
                <a:cubicBezTo>
                  <a:pt x="3788740" y="1086773"/>
                  <a:pt x="3375272" y="1054831"/>
                  <a:pt x="3199571" y="1057275"/>
                </a:cubicBezTo>
                <a:cubicBezTo>
                  <a:pt x="3023870" y="1059719"/>
                  <a:pt x="2969491" y="1047913"/>
                  <a:pt x="2879792" y="1057275"/>
                </a:cubicBezTo>
                <a:cubicBezTo>
                  <a:pt x="2790093" y="1066637"/>
                  <a:pt x="2438416" y="1030986"/>
                  <a:pt x="2211163" y="1057275"/>
                </a:cubicBezTo>
                <a:cubicBezTo>
                  <a:pt x="1983910" y="1083564"/>
                  <a:pt x="1796415" y="1029694"/>
                  <a:pt x="1542534" y="1057275"/>
                </a:cubicBezTo>
                <a:cubicBezTo>
                  <a:pt x="1288653" y="1084856"/>
                  <a:pt x="1345449" y="1041956"/>
                  <a:pt x="1222755" y="1057275"/>
                </a:cubicBezTo>
                <a:cubicBezTo>
                  <a:pt x="1100061" y="1072594"/>
                  <a:pt x="614381" y="994780"/>
                  <a:pt x="176205" y="1057275"/>
                </a:cubicBezTo>
                <a:close/>
              </a:path>
              <a:path w="9073660" h="1057275" fill="none" extrusionOk="0">
                <a:moveTo>
                  <a:pt x="176205" y="1057275"/>
                </a:moveTo>
                <a:cubicBezTo>
                  <a:pt x="129181" y="1063515"/>
                  <a:pt x="97730" y="1015769"/>
                  <a:pt x="88102" y="969172"/>
                </a:cubicBezTo>
                <a:cubicBezTo>
                  <a:pt x="88741" y="838346"/>
                  <a:pt x="95793" y="743265"/>
                  <a:pt x="88103" y="616740"/>
                </a:cubicBezTo>
                <a:cubicBezTo>
                  <a:pt x="92869" y="566697"/>
                  <a:pt x="51508" y="529301"/>
                  <a:pt x="0" y="528637"/>
                </a:cubicBezTo>
                <a:cubicBezTo>
                  <a:pt x="53182" y="532863"/>
                  <a:pt x="89961" y="480874"/>
                  <a:pt x="88103" y="440534"/>
                </a:cubicBezTo>
                <a:cubicBezTo>
                  <a:pt x="69929" y="351801"/>
                  <a:pt x="94300" y="169538"/>
                  <a:pt x="88103" y="88103"/>
                </a:cubicBezTo>
                <a:cubicBezTo>
                  <a:pt x="84708" y="47184"/>
                  <a:pt x="117066" y="-8439"/>
                  <a:pt x="176206" y="0"/>
                </a:cubicBezTo>
                <a:moveTo>
                  <a:pt x="8897455" y="0"/>
                </a:moveTo>
                <a:cubicBezTo>
                  <a:pt x="8949421" y="7946"/>
                  <a:pt x="8978794" y="37653"/>
                  <a:pt x="8985558" y="88103"/>
                </a:cubicBezTo>
                <a:cubicBezTo>
                  <a:pt x="8978400" y="197568"/>
                  <a:pt x="8984934" y="297835"/>
                  <a:pt x="8985557" y="440535"/>
                </a:cubicBezTo>
                <a:cubicBezTo>
                  <a:pt x="8975185" y="494876"/>
                  <a:pt x="9026027" y="528809"/>
                  <a:pt x="9073660" y="528638"/>
                </a:cubicBezTo>
                <a:cubicBezTo>
                  <a:pt x="9030286" y="529672"/>
                  <a:pt x="8986149" y="581197"/>
                  <a:pt x="8985557" y="616741"/>
                </a:cubicBezTo>
                <a:cubicBezTo>
                  <a:pt x="9010892" y="781409"/>
                  <a:pt x="8945583" y="822012"/>
                  <a:pt x="8985557" y="969172"/>
                </a:cubicBezTo>
                <a:cubicBezTo>
                  <a:pt x="8981240" y="1015220"/>
                  <a:pt x="8949838" y="1061078"/>
                  <a:pt x="8897454" y="1057275"/>
                </a:cubicBezTo>
              </a:path>
              <a:path w="9073660" h="1057275" fill="none" stroke="0" extrusionOk="0">
                <a:moveTo>
                  <a:pt x="176205" y="1057275"/>
                </a:moveTo>
                <a:cubicBezTo>
                  <a:pt x="126197" y="1065323"/>
                  <a:pt x="89108" y="1020675"/>
                  <a:pt x="88102" y="969172"/>
                </a:cubicBezTo>
                <a:cubicBezTo>
                  <a:pt x="90553" y="850578"/>
                  <a:pt x="83139" y="751556"/>
                  <a:pt x="88103" y="616740"/>
                </a:cubicBezTo>
                <a:cubicBezTo>
                  <a:pt x="81110" y="571486"/>
                  <a:pt x="46008" y="515836"/>
                  <a:pt x="0" y="528637"/>
                </a:cubicBezTo>
                <a:cubicBezTo>
                  <a:pt x="47842" y="526299"/>
                  <a:pt x="88076" y="486318"/>
                  <a:pt x="88103" y="440534"/>
                </a:cubicBezTo>
                <a:cubicBezTo>
                  <a:pt x="78959" y="347689"/>
                  <a:pt x="123903" y="162583"/>
                  <a:pt x="88103" y="88103"/>
                </a:cubicBezTo>
                <a:cubicBezTo>
                  <a:pt x="96180" y="39908"/>
                  <a:pt x="129236" y="575"/>
                  <a:pt x="176206" y="0"/>
                </a:cubicBezTo>
                <a:moveTo>
                  <a:pt x="8897455" y="0"/>
                </a:moveTo>
                <a:cubicBezTo>
                  <a:pt x="8946436" y="-1644"/>
                  <a:pt x="8989222" y="28499"/>
                  <a:pt x="8985558" y="88103"/>
                </a:cubicBezTo>
                <a:cubicBezTo>
                  <a:pt x="8998374" y="229123"/>
                  <a:pt x="8979898" y="330125"/>
                  <a:pt x="8985557" y="440535"/>
                </a:cubicBezTo>
                <a:cubicBezTo>
                  <a:pt x="8990867" y="475979"/>
                  <a:pt x="9026912" y="527107"/>
                  <a:pt x="9073660" y="528638"/>
                </a:cubicBezTo>
                <a:cubicBezTo>
                  <a:pt x="9019546" y="526567"/>
                  <a:pt x="8984018" y="569891"/>
                  <a:pt x="8985557" y="616741"/>
                </a:cubicBezTo>
                <a:cubicBezTo>
                  <a:pt x="9000926" y="750390"/>
                  <a:pt x="8974949" y="871286"/>
                  <a:pt x="8985557" y="969172"/>
                </a:cubicBezTo>
                <a:cubicBezTo>
                  <a:pt x="8983707" y="1016492"/>
                  <a:pt x="8945553" y="1062136"/>
                  <a:pt x="8897454" y="1057275"/>
                </a:cubicBezTo>
              </a:path>
            </a:pathLst>
          </a:custGeom>
          <a:solidFill>
            <a:srgbClr val="FFE07D"/>
          </a:solidFill>
          <a:ln w="57150">
            <a:solidFill>
              <a:srgbClr val="A24A0E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e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54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57505BA-593D-4DAF-98CA-8BB1BCD98B58}"/>
              </a:ext>
            </a:extLst>
          </p:cNvPr>
          <p:cNvSpPr txBox="1"/>
          <p:nvPr/>
        </p:nvSpPr>
        <p:spPr>
          <a:xfrm>
            <a:off x="1853754" y="470234"/>
            <a:ext cx="85201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200" b="1" dirty="0">
                <a:ln w="285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الحديث الحادي عشر (سنن الفطرة)</a:t>
            </a:r>
            <a:endParaRPr lang="ar-SA" sz="4200" dirty="0">
              <a:solidFill>
                <a:srgbClr val="FFCF37"/>
              </a:solidFill>
              <a:effectLst>
                <a:glow rad="88900">
                  <a:schemeClr val="tx1"/>
                </a:glow>
              </a:effectLst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AD6D391-D904-4F4E-9E47-EC51E38E6D20}"/>
              </a:ext>
            </a:extLst>
          </p:cNvPr>
          <p:cNvSpPr txBox="1"/>
          <p:nvPr/>
        </p:nvSpPr>
        <p:spPr>
          <a:xfrm>
            <a:off x="4331891" y="2812368"/>
            <a:ext cx="3563911" cy="769441"/>
          </a:xfrm>
          <a:custGeom>
            <a:avLst/>
            <a:gdLst>
              <a:gd name="connsiteX0" fmla="*/ 0 w 3563911"/>
              <a:gd name="connsiteY0" fmla="*/ 0 h 769441"/>
              <a:gd name="connsiteX1" fmla="*/ 665263 w 3563911"/>
              <a:gd name="connsiteY1" fmla="*/ 0 h 769441"/>
              <a:gd name="connsiteX2" fmla="*/ 1259249 w 3563911"/>
              <a:gd name="connsiteY2" fmla="*/ 0 h 769441"/>
              <a:gd name="connsiteX3" fmla="*/ 1853234 w 3563911"/>
              <a:gd name="connsiteY3" fmla="*/ 0 h 769441"/>
              <a:gd name="connsiteX4" fmla="*/ 2447219 w 3563911"/>
              <a:gd name="connsiteY4" fmla="*/ 0 h 769441"/>
              <a:gd name="connsiteX5" fmla="*/ 3041204 w 3563911"/>
              <a:gd name="connsiteY5" fmla="*/ 0 h 769441"/>
              <a:gd name="connsiteX6" fmla="*/ 3563911 w 3563911"/>
              <a:gd name="connsiteY6" fmla="*/ 0 h 769441"/>
              <a:gd name="connsiteX7" fmla="*/ 3563911 w 3563911"/>
              <a:gd name="connsiteY7" fmla="*/ 512532 h 769441"/>
              <a:gd name="connsiteX8" fmla="*/ 3307002 w 3563911"/>
              <a:gd name="connsiteY8" fmla="*/ 769441 h 769441"/>
              <a:gd name="connsiteX9" fmla="*/ 2579462 w 3563911"/>
              <a:gd name="connsiteY9" fmla="*/ 769441 h 769441"/>
              <a:gd name="connsiteX10" fmla="*/ 1951131 w 3563911"/>
              <a:gd name="connsiteY10" fmla="*/ 769441 h 769441"/>
              <a:gd name="connsiteX11" fmla="*/ 1223591 w 3563911"/>
              <a:gd name="connsiteY11" fmla="*/ 769441 h 769441"/>
              <a:gd name="connsiteX12" fmla="*/ 0 w 3563911"/>
              <a:gd name="connsiteY12" fmla="*/ 769441 h 769441"/>
              <a:gd name="connsiteX13" fmla="*/ 0 w 3563911"/>
              <a:gd name="connsiteY13" fmla="*/ 384721 h 769441"/>
              <a:gd name="connsiteX14" fmla="*/ 0 w 3563911"/>
              <a:gd name="connsiteY14" fmla="*/ 0 h 769441"/>
              <a:gd name="connsiteX0" fmla="*/ 3307002 w 3563911"/>
              <a:gd name="connsiteY0" fmla="*/ 769441 h 769441"/>
              <a:gd name="connsiteX1" fmla="*/ 3358384 w 3563911"/>
              <a:gd name="connsiteY1" fmla="*/ 563914 h 769441"/>
              <a:gd name="connsiteX2" fmla="*/ 3563911 w 3563911"/>
              <a:gd name="connsiteY2" fmla="*/ 512532 h 769441"/>
              <a:gd name="connsiteX3" fmla="*/ 3307002 w 3563911"/>
              <a:gd name="connsiteY3" fmla="*/ 769441 h 769441"/>
              <a:gd name="connsiteX0" fmla="*/ 3307002 w 3563911"/>
              <a:gd name="connsiteY0" fmla="*/ 769441 h 769441"/>
              <a:gd name="connsiteX1" fmla="*/ 3358384 w 3563911"/>
              <a:gd name="connsiteY1" fmla="*/ 563914 h 769441"/>
              <a:gd name="connsiteX2" fmla="*/ 3563911 w 3563911"/>
              <a:gd name="connsiteY2" fmla="*/ 512532 h 769441"/>
              <a:gd name="connsiteX3" fmla="*/ 3307002 w 3563911"/>
              <a:gd name="connsiteY3" fmla="*/ 769441 h 769441"/>
              <a:gd name="connsiteX4" fmla="*/ 2711742 w 3563911"/>
              <a:gd name="connsiteY4" fmla="*/ 769441 h 769441"/>
              <a:gd name="connsiteX5" fmla="*/ 1984201 w 3563911"/>
              <a:gd name="connsiteY5" fmla="*/ 769441 h 769441"/>
              <a:gd name="connsiteX6" fmla="*/ 1388941 w 3563911"/>
              <a:gd name="connsiteY6" fmla="*/ 769441 h 769441"/>
              <a:gd name="connsiteX7" fmla="*/ 661400 w 3563911"/>
              <a:gd name="connsiteY7" fmla="*/ 769441 h 769441"/>
              <a:gd name="connsiteX8" fmla="*/ 0 w 3563911"/>
              <a:gd name="connsiteY8" fmla="*/ 769441 h 769441"/>
              <a:gd name="connsiteX9" fmla="*/ 0 w 3563911"/>
              <a:gd name="connsiteY9" fmla="*/ 407804 h 769441"/>
              <a:gd name="connsiteX10" fmla="*/ 0 w 3563911"/>
              <a:gd name="connsiteY10" fmla="*/ 0 h 769441"/>
              <a:gd name="connsiteX11" fmla="*/ 629624 w 3563911"/>
              <a:gd name="connsiteY11" fmla="*/ 0 h 769441"/>
              <a:gd name="connsiteX12" fmla="*/ 1259249 w 3563911"/>
              <a:gd name="connsiteY12" fmla="*/ 0 h 769441"/>
              <a:gd name="connsiteX13" fmla="*/ 1888873 w 3563911"/>
              <a:gd name="connsiteY13" fmla="*/ 0 h 769441"/>
              <a:gd name="connsiteX14" fmla="*/ 2375941 w 3563911"/>
              <a:gd name="connsiteY14" fmla="*/ 0 h 769441"/>
              <a:gd name="connsiteX15" fmla="*/ 2863009 w 3563911"/>
              <a:gd name="connsiteY15" fmla="*/ 0 h 769441"/>
              <a:gd name="connsiteX16" fmla="*/ 3563911 w 3563911"/>
              <a:gd name="connsiteY16" fmla="*/ 0 h 769441"/>
              <a:gd name="connsiteX17" fmla="*/ 3563911 w 3563911"/>
              <a:gd name="connsiteY17" fmla="*/ 512532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63911" h="769441" stroke="0" extrusionOk="0">
                <a:moveTo>
                  <a:pt x="0" y="0"/>
                </a:moveTo>
                <a:cubicBezTo>
                  <a:pt x="313276" y="-16892"/>
                  <a:pt x="463615" y="26182"/>
                  <a:pt x="665263" y="0"/>
                </a:cubicBezTo>
                <a:cubicBezTo>
                  <a:pt x="866911" y="-26182"/>
                  <a:pt x="1078970" y="2033"/>
                  <a:pt x="1259249" y="0"/>
                </a:cubicBezTo>
                <a:cubicBezTo>
                  <a:pt x="1439528" y="-2033"/>
                  <a:pt x="1583595" y="27461"/>
                  <a:pt x="1853234" y="0"/>
                </a:cubicBezTo>
                <a:cubicBezTo>
                  <a:pt x="2122874" y="-27461"/>
                  <a:pt x="2190099" y="12942"/>
                  <a:pt x="2447219" y="0"/>
                </a:cubicBezTo>
                <a:cubicBezTo>
                  <a:pt x="2704339" y="-12942"/>
                  <a:pt x="2771869" y="16614"/>
                  <a:pt x="3041204" y="0"/>
                </a:cubicBezTo>
                <a:cubicBezTo>
                  <a:pt x="3310540" y="-16614"/>
                  <a:pt x="3398796" y="18455"/>
                  <a:pt x="3563911" y="0"/>
                </a:cubicBezTo>
                <a:cubicBezTo>
                  <a:pt x="3545067" y="242591"/>
                  <a:pt x="3561944" y="394041"/>
                  <a:pt x="3563911" y="512532"/>
                </a:cubicBezTo>
                <a:cubicBezTo>
                  <a:pt x="3501461" y="556230"/>
                  <a:pt x="3418480" y="680011"/>
                  <a:pt x="3307002" y="769441"/>
                </a:cubicBezTo>
                <a:cubicBezTo>
                  <a:pt x="3109980" y="760242"/>
                  <a:pt x="2785350" y="802767"/>
                  <a:pt x="2579462" y="769441"/>
                </a:cubicBezTo>
                <a:cubicBezTo>
                  <a:pt x="2373574" y="736115"/>
                  <a:pt x="2083708" y="738593"/>
                  <a:pt x="1951131" y="769441"/>
                </a:cubicBezTo>
                <a:cubicBezTo>
                  <a:pt x="1818554" y="800289"/>
                  <a:pt x="1484530" y="796077"/>
                  <a:pt x="1223591" y="769441"/>
                </a:cubicBezTo>
                <a:cubicBezTo>
                  <a:pt x="962652" y="742805"/>
                  <a:pt x="354402" y="773837"/>
                  <a:pt x="0" y="769441"/>
                </a:cubicBezTo>
                <a:cubicBezTo>
                  <a:pt x="17827" y="684979"/>
                  <a:pt x="-8282" y="511981"/>
                  <a:pt x="0" y="384721"/>
                </a:cubicBezTo>
                <a:cubicBezTo>
                  <a:pt x="8282" y="257461"/>
                  <a:pt x="6636" y="187825"/>
                  <a:pt x="0" y="0"/>
                </a:cubicBezTo>
                <a:close/>
              </a:path>
              <a:path w="3563911" h="769441" fill="darkenLess" stroke="0" extrusionOk="0">
                <a:moveTo>
                  <a:pt x="3307002" y="769441"/>
                </a:moveTo>
                <a:cubicBezTo>
                  <a:pt x="3317355" y="726702"/>
                  <a:pt x="3346353" y="650384"/>
                  <a:pt x="3358384" y="563914"/>
                </a:cubicBezTo>
                <a:cubicBezTo>
                  <a:pt x="3400297" y="554464"/>
                  <a:pt x="3501098" y="535698"/>
                  <a:pt x="3563911" y="512532"/>
                </a:cubicBezTo>
                <a:cubicBezTo>
                  <a:pt x="3448794" y="632728"/>
                  <a:pt x="3409235" y="649254"/>
                  <a:pt x="3307002" y="769441"/>
                </a:cubicBezTo>
                <a:close/>
              </a:path>
              <a:path w="3563911" h="769441" fill="none" extrusionOk="0">
                <a:moveTo>
                  <a:pt x="3307002" y="769441"/>
                </a:moveTo>
                <a:cubicBezTo>
                  <a:pt x="3321432" y="688715"/>
                  <a:pt x="3330576" y="640051"/>
                  <a:pt x="3358384" y="563914"/>
                </a:cubicBezTo>
                <a:cubicBezTo>
                  <a:pt x="3436467" y="535570"/>
                  <a:pt x="3488361" y="534288"/>
                  <a:pt x="3563911" y="512532"/>
                </a:cubicBezTo>
                <a:cubicBezTo>
                  <a:pt x="3446196" y="625489"/>
                  <a:pt x="3431085" y="649798"/>
                  <a:pt x="3307002" y="769441"/>
                </a:cubicBezTo>
                <a:cubicBezTo>
                  <a:pt x="3054275" y="796255"/>
                  <a:pt x="2926933" y="785230"/>
                  <a:pt x="2711742" y="769441"/>
                </a:cubicBezTo>
                <a:cubicBezTo>
                  <a:pt x="2496551" y="753652"/>
                  <a:pt x="2345764" y="792117"/>
                  <a:pt x="1984201" y="769441"/>
                </a:cubicBezTo>
                <a:cubicBezTo>
                  <a:pt x="1622638" y="746765"/>
                  <a:pt x="1541938" y="748720"/>
                  <a:pt x="1388941" y="769441"/>
                </a:cubicBezTo>
                <a:cubicBezTo>
                  <a:pt x="1235944" y="790162"/>
                  <a:pt x="892260" y="797290"/>
                  <a:pt x="661400" y="769441"/>
                </a:cubicBezTo>
                <a:cubicBezTo>
                  <a:pt x="430540" y="741592"/>
                  <a:pt x="139851" y="772517"/>
                  <a:pt x="0" y="769441"/>
                </a:cubicBezTo>
                <a:cubicBezTo>
                  <a:pt x="14940" y="655284"/>
                  <a:pt x="-1594" y="500871"/>
                  <a:pt x="0" y="407804"/>
                </a:cubicBezTo>
                <a:cubicBezTo>
                  <a:pt x="1594" y="314737"/>
                  <a:pt x="14713" y="82966"/>
                  <a:pt x="0" y="0"/>
                </a:cubicBezTo>
                <a:cubicBezTo>
                  <a:pt x="313469" y="-8976"/>
                  <a:pt x="457652" y="-21536"/>
                  <a:pt x="629624" y="0"/>
                </a:cubicBezTo>
                <a:cubicBezTo>
                  <a:pt x="801596" y="21536"/>
                  <a:pt x="1024696" y="11929"/>
                  <a:pt x="1259249" y="0"/>
                </a:cubicBezTo>
                <a:cubicBezTo>
                  <a:pt x="1493803" y="-11929"/>
                  <a:pt x="1761796" y="-11285"/>
                  <a:pt x="1888873" y="0"/>
                </a:cubicBezTo>
                <a:cubicBezTo>
                  <a:pt x="2015950" y="11285"/>
                  <a:pt x="2174566" y="-131"/>
                  <a:pt x="2375941" y="0"/>
                </a:cubicBezTo>
                <a:cubicBezTo>
                  <a:pt x="2577316" y="131"/>
                  <a:pt x="2638091" y="-20100"/>
                  <a:pt x="2863009" y="0"/>
                </a:cubicBezTo>
                <a:cubicBezTo>
                  <a:pt x="3087927" y="20100"/>
                  <a:pt x="3304302" y="15251"/>
                  <a:pt x="3563911" y="0"/>
                </a:cubicBezTo>
                <a:cubicBezTo>
                  <a:pt x="3573636" y="245598"/>
                  <a:pt x="3577372" y="294840"/>
                  <a:pt x="3563911" y="512532"/>
                </a:cubicBezTo>
              </a:path>
              <a:path w="3563911" h="769441" fill="none" stroke="0" extrusionOk="0">
                <a:moveTo>
                  <a:pt x="3307002" y="769441"/>
                </a:moveTo>
                <a:cubicBezTo>
                  <a:pt x="3329558" y="711863"/>
                  <a:pt x="3337655" y="619039"/>
                  <a:pt x="3358384" y="563914"/>
                </a:cubicBezTo>
                <a:cubicBezTo>
                  <a:pt x="3439624" y="540933"/>
                  <a:pt x="3494011" y="530497"/>
                  <a:pt x="3563911" y="512532"/>
                </a:cubicBezTo>
                <a:cubicBezTo>
                  <a:pt x="3504957" y="578247"/>
                  <a:pt x="3412186" y="650797"/>
                  <a:pt x="3307002" y="769441"/>
                </a:cubicBezTo>
                <a:cubicBezTo>
                  <a:pt x="2980324" y="774885"/>
                  <a:pt x="2932527" y="773013"/>
                  <a:pt x="2579462" y="769441"/>
                </a:cubicBezTo>
                <a:cubicBezTo>
                  <a:pt x="2226397" y="765869"/>
                  <a:pt x="2200551" y="784241"/>
                  <a:pt x="1951131" y="769441"/>
                </a:cubicBezTo>
                <a:cubicBezTo>
                  <a:pt x="1701711" y="754641"/>
                  <a:pt x="1580027" y="765801"/>
                  <a:pt x="1388941" y="769441"/>
                </a:cubicBezTo>
                <a:cubicBezTo>
                  <a:pt x="1197855" y="773082"/>
                  <a:pt x="1096255" y="755738"/>
                  <a:pt x="826750" y="769441"/>
                </a:cubicBezTo>
                <a:cubicBezTo>
                  <a:pt x="557245" y="783144"/>
                  <a:pt x="232387" y="771961"/>
                  <a:pt x="0" y="769441"/>
                </a:cubicBezTo>
                <a:cubicBezTo>
                  <a:pt x="-14530" y="670067"/>
                  <a:pt x="-15276" y="459302"/>
                  <a:pt x="0" y="377026"/>
                </a:cubicBezTo>
                <a:cubicBezTo>
                  <a:pt x="15276" y="294751"/>
                  <a:pt x="10056" y="143237"/>
                  <a:pt x="0" y="0"/>
                </a:cubicBezTo>
                <a:cubicBezTo>
                  <a:pt x="117410" y="-20596"/>
                  <a:pt x="344895" y="-18397"/>
                  <a:pt x="487068" y="0"/>
                </a:cubicBezTo>
                <a:cubicBezTo>
                  <a:pt x="629241" y="18397"/>
                  <a:pt x="837354" y="5651"/>
                  <a:pt x="1009775" y="0"/>
                </a:cubicBezTo>
                <a:cubicBezTo>
                  <a:pt x="1182196" y="-5651"/>
                  <a:pt x="1345679" y="23225"/>
                  <a:pt x="1532482" y="0"/>
                </a:cubicBezTo>
                <a:cubicBezTo>
                  <a:pt x="1719285" y="-23225"/>
                  <a:pt x="1874416" y="1029"/>
                  <a:pt x="2162106" y="0"/>
                </a:cubicBezTo>
                <a:cubicBezTo>
                  <a:pt x="2449796" y="-1029"/>
                  <a:pt x="2586346" y="28276"/>
                  <a:pt x="2756091" y="0"/>
                </a:cubicBezTo>
                <a:cubicBezTo>
                  <a:pt x="2925836" y="-28276"/>
                  <a:pt x="3200314" y="-28457"/>
                  <a:pt x="3563911" y="0"/>
                </a:cubicBezTo>
                <a:cubicBezTo>
                  <a:pt x="3564116" y="229490"/>
                  <a:pt x="3548472" y="274367"/>
                  <a:pt x="3563911" y="51253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A24A0E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926817510">
                  <a:prstGeom prst="foldedCorner">
                    <a:avLst>
                      <a:gd name="adj" fmla="val 33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48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9E3E2A3-1FE8-4268-8DCE-576F5FF4E05B}"/>
              </a:ext>
            </a:extLst>
          </p:cNvPr>
          <p:cNvSpPr txBox="1"/>
          <p:nvPr/>
        </p:nvSpPr>
        <p:spPr>
          <a:xfrm>
            <a:off x="4375154" y="2812368"/>
            <a:ext cx="356391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الصفحة: </a:t>
            </a:r>
            <a:r>
              <a:rPr lang="ar-SA" sz="36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77</a:t>
            </a:r>
            <a:endParaRPr lang="ar-SA" sz="4000" b="1" dirty="0">
              <a:ln w="3175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82F8F54-C8BA-4BCD-8350-6589926869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2" y="1506615"/>
            <a:ext cx="3701575" cy="2196224"/>
          </a:xfrm>
          <a:prstGeom prst="rect">
            <a:avLst/>
          </a:prstGeom>
          <a:effectLst>
            <a:glow rad="25400">
              <a:srgbClr val="FFD966"/>
            </a:glow>
          </a:effectLst>
        </p:spPr>
      </p:pic>
      <p:pic>
        <p:nvPicPr>
          <p:cNvPr id="13" name="صورة 12" descr="صورة تحتوي على مصفاة, فرشاة&#10;&#10;تم إنشاء الوصف تلقائياً">
            <a:extLst>
              <a:ext uri="{FF2B5EF4-FFF2-40B4-BE49-F238E27FC236}">
                <a16:creationId xmlns:a16="http://schemas.microsoft.com/office/drawing/2014/main" id="{954ADE64-0D23-489C-95E0-60B79AE4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93" y="1629864"/>
            <a:ext cx="3529735" cy="189193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E46FFC6-4BB3-405E-8F4B-2D6A2BA10F9D}"/>
              </a:ext>
            </a:extLst>
          </p:cNvPr>
          <p:cNvSpPr txBox="1"/>
          <p:nvPr/>
        </p:nvSpPr>
        <p:spPr>
          <a:xfrm>
            <a:off x="4128523" y="1705419"/>
            <a:ext cx="3893337" cy="769441"/>
          </a:xfrm>
          <a:custGeom>
            <a:avLst/>
            <a:gdLst>
              <a:gd name="connsiteX0" fmla="*/ 0 w 3893337"/>
              <a:gd name="connsiteY0" fmla="*/ 0 h 769441"/>
              <a:gd name="connsiteX1" fmla="*/ 726756 w 3893337"/>
              <a:gd name="connsiteY1" fmla="*/ 0 h 769441"/>
              <a:gd name="connsiteX2" fmla="*/ 1375646 w 3893337"/>
              <a:gd name="connsiteY2" fmla="*/ 0 h 769441"/>
              <a:gd name="connsiteX3" fmla="*/ 2024535 w 3893337"/>
              <a:gd name="connsiteY3" fmla="*/ 0 h 769441"/>
              <a:gd name="connsiteX4" fmla="*/ 2673425 w 3893337"/>
              <a:gd name="connsiteY4" fmla="*/ 0 h 769441"/>
              <a:gd name="connsiteX5" fmla="*/ 3322314 w 3893337"/>
              <a:gd name="connsiteY5" fmla="*/ 0 h 769441"/>
              <a:gd name="connsiteX6" fmla="*/ 3893337 w 3893337"/>
              <a:gd name="connsiteY6" fmla="*/ 0 h 769441"/>
              <a:gd name="connsiteX7" fmla="*/ 3893337 w 3893337"/>
              <a:gd name="connsiteY7" fmla="*/ 512532 h 769441"/>
              <a:gd name="connsiteX8" fmla="*/ 3636428 w 3893337"/>
              <a:gd name="connsiteY8" fmla="*/ 769441 h 769441"/>
              <a:gd name="connsiteX9" fmla="*/ 2957628 w 3893337"/>
              <a:gd name="connsiteY9" fmla="*/ 769441 h 769441"/>
              <a:gd name="connsiteX10" fmla="*/ 2387921 w 3893337"/>
              <a:gd name="connsiteY10" fmla="*/ 769441 h 769441"/>
              <a:gd name="connsiteX11" fmla="*/ 1709121 w 3893337"/>
              <a:gd name="connsiteY11" fmla="*/ 769441 h 769441"/>
              <a:gd name="connsiteX12" fmla="*/ 1030321 w 3893337"/>
              <a:gd name="connsiteY12" fmla="*/ 769441 h 769441"/>
              <a:gd name="connsiteX13" fmla="*/ 0 w 3893337"/>
              <a:gd name="connsiteY13" fmla="*/ 769441 h 769441"/>
              <a:gd name="connsiteX14" fmla="*/ 0 w 3893337"/>
              <a:gd name="connsiteY14" fmla="*/ 400109 h 769441"/>
              <a:gd name="connsiteX15" fmla="*/ 0 w 3893337"/>
              <a:gd name="connsiteY15" fmla="*/ 0 h 769441"/>
              <a:gd name="connsiteX0" fmla="*/ 3636428 w 3893337"/>
              <a:gd name="connsiteY0" fmla="*/ 769441 h 769441"/>
              <a:gd name="connsiteX1" fmla="*/ 3687810 w 3893337"/>
              <a:gd name="connsiteY1" fmla="*/ 563914 h 769441"/>
              <a:gd name="connsiteX2" fmla="*/ 3893337 w 3893337"/>
              <a:gd name="connsiteY2" fmla="*/ 512532 h 769441"/>
              <a:gd name="connsiteX3" fmla="*/ 3636428 w 3893337"/>
              <a:gd name="connsiteY3" fmla="*/ 769441 h 769441"/>
              <a:gd name="connsiteX0" fmla="*/ 3636428 w 3893337"/>
              <a:gd name="connsiteY0" fmla="*/ 769441 h 769441"/>
              <a:gd name="connsiteX1" fmla="*/ 3687810 w 3893337"/>
              <a:gd name="connsiteY1" fmla="*/ 563914 h 769441"/>
              <a:gd name="connsiteX2" fmla="*/ 3893337 w 3893337"/>
              <a:gd name="connsiteY2" fmla="*/ 512532 h 769441"/>
              <a:gd name="connsiteX3" fmla="*/ 3636428 w 3893337"/>
              <a:gd name="connsiteY3" fmla="*/ 769441 h 769441"/>
              <a:gd name="connsiteX4" fmla="*/ 3103085 w 3893337"/>
              <a:gd name="connsiteY4" fmla="*/ 769441 h 769441"/>
              <a:gd name="connsiteX5" fmla="*/ 2424285 w 3893337"/>
              <a:gd name="connsiteY5" fmla="*/ 769441 h 769441"/>
              <a:gd name="connsiteX6" fmla="*/ 1854578 w 3893337"/>
              <a:gd name="connsiteY6" fmla="*/ 769441 h 769441"/>
              <a:gd name="connsiteX7" fmla="*/ 1357600 w 3893337"/>
              <a:gd name="connsiteY7" fmla="*/ 769441 h 769441"/>
              <a:gd name="connsiteX8" fmla="*/ 824257 w 3893337"/>
              <a:gd name="connsiteY8" fmla="*/ 769441 h 769441"/>
              <a:gd name="connsiteX9" fmla="*/ 0 w 3893337"/>
              <a:gd name="connsiteY9" fmla="*/ 769441 h 769441"/>
              <a:gd name="connsiteX10" fmla="*/ 0 w 3893337"/>
              <a:gd name="connsiteY10" fmla="*/ 400109 h 769441"/>
              <a:gd name="connsiteX11" fmla="*/ 0 w 3893337"/>
              <a:gd name="connsiteY11" fmla="*/ 0 h 769441"/>
              <a:gd name="connsiteX12" fmla="*/ 609956 w 3893337"/>
              <a:gd name="connsiteY12" fmla="*/ 0 h 769441"/>
              <a:gd name="connsiteX13" fmla="*/ 1142046 w 3893337"/>
              <a:gd name="connsiteY13" fmla="*/ 0 h 769441"/>
              <a:gd name="connsiteX14" fmla="*/ 1713068 w 3893337"/>
              <a:gd name="connsiteY14" fmla="*/ 0 h 769441"/>
              <a:gd name="connsiteX15" fmla="*/ 2361958 w 3893337"/>
              <a:gd name="connsiteY15" fmla="*/ 0 h 769441"/>
              <a:gd name="connsiteX16" fmla="*/ 3049781 w 3893337"/>
              <a:gd name="connsiteY16" fmla="*/ 0 h 769441"/>
              <a:gd name="connsiteX17" fmla="*/ 3893337 w 3893337"/>
              <a:gd name="connsiteY17" fmla="*/ 0 h 769441"/>
              <a:gd name="connsiteX18" fmla="*/ 3893337 w 3893337"/>
              <a:gd name="connsiteY18" fmla="*/ 512532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93337" h="769441" stroke="0" extrusionOk="0">
                <a:moveTo>
                  <a:pt x="0" y="0"/>
                </a:moveTo>
                <a:cubicBezTo>
                  <a:pt x="281101" y="-6931"/>
                  <a:pt x="521813" y="1935"/>
                  <a:pt x="726756" y="0"/>
                </a:cubicBezTo>
                <a:cubicBezTo>
                  <a:pt x="931699" y="-1935"/>
                  <a:pt x="1192617" y="20915"/>
                  <a:pt x="1375646" y="0"/>
                </a:cubicBezTo>
                <a:cubicBezTo>
                  <a:pt x="1558675" y="-20915"/>
                  <a:pt x="1831120" y="4301"/>
                  <a:pt x="2024535" y="0"/>
                </a:cubicBezTo>
                <a:cubicBezTo>
                  <a:pt x="2217950" y="-4301"/>
                  <a:pt x="2533744" y="-3211"/>
                  <a:pt x="2673425" y="0"/>
                </a:cubicBezTo>
                <a:cubicBezTo>
                  <a:pt x="2813106" y="3211"/>
                  <a:pt x="3186038" y="29106"/>
                  <a:pt x="3322314" y="0"/>
                </a:cubicBezTo>
                <a:cubicBezTo>
                  <a:pt x="3458590" y="-29106"/>
                  <a:pt x="3774938" y="-9180"/>
                  <a:pt x="3893337" y="0"/>
                </a:cubicBezTo>
                <a:cubicBezTo>
                  <a:pt x="3874493" y="242591"/>
                  <a:pt x="3891370" y="394041"/>
                  <a:pt x="3893337" y="512532"/>
                </a:cubicBezTo>
                <a:cubicBezTo>
                  <a:pt x="3830887" y="556230"/>
                  <a:pt x="3747906" y="680011"/>
                  <a:pt x="3636428" y="769441"/>
                </a:cubicBezTo>
                <a:cubicBezTo>
                  <a:pt x="3325821" y="776331"/>
                  <a:pt x="3149705" y="751034"/>
                  <a:pt x="2957628" y="769441"/>
                </a:cubicBezTo>
                <a:cubicBezTo>
                  <a:pt x="2765551" y="787848"/>
                  <a:pt x="2528395" y="797039"/>
                  <a:pt x="2387921" y="769441"/>
                </a:cubicBezTo>
                <a:cubicBezTo>
                  <a:pt x="2247447" y="741843"/>
                  <a:pt x="1853066" y="776180"/>
                  <a:pt x="1709121" y="769441"/>
                </a:cubicBezTo>
                <a:cubicBezTo>
                  <a:pt x="1565176" y="762702"/>
                  <a:pt x="1303077" y="787624"/>
                  <a:pt x="1030321" y="769441"/>
                </a:cubicBezTo>
                <a:cubicBezTo>
                  <a:pt x="757565" y="751258"/>
                  <a:pt x="441509" y="799337"/>
                  <a:pt x="0" y="769441"/>
                </a:cubicBezTo>
                <a:cubicBezTo>
                  <a:pt x="-6702" y="604480"/>
                  <a:pt x="-7901" y="520165"/>
                  <a:pt x="0" y="400109"/>
                </a:cubicBezTo>
                <a:cubicBezTo>
                  <a:pt x="7901" y="280053"/>
                  <a:pt x="7703" y="107723"/>
                  <a:pt x="0" y="0"/>
                </a:cubicBezTo>
                <a:close/>
              </a:path>
              <a:path w="3893337" h="769441" fill="darkenLess" stroke="0" extrusionOk="0">
                <a:moveTo>
                  <a:pt x="3636428" y="769441"/>
                </a:moveTo>
                <a:cubicBezTo>
                  <a:pt x="3645867" y="701939"/>
                  <a:pt x="3663228" y="666354"/>
                  <a:pt x="3687810" y="563914"/>
                </a:cubicBezTo>
                <a:cubicBezTo>
                  <a:pt x="3758587" y="550481"/>
                  <a:pt x="3805039" y="525248"/>
                  <a:pt x="3893337" y="512532"/>
                </a:cubicBezTo>
                <a:cubicBezTo>
                  <a:pt x="3763736" y="617075"/>
                  <a:pt x="3720086" y="694844"/>
                  <a:pt x="3636428" y="769441"/>
                </a:cubicBezTo>
                <a:close/>
              </a:path>
              <a:path w="3893337" h="769441" fill="none" extrusionOk="0">
                <a:moveTo>
                  <a:pt x="3636428" y="769441"/>
                </a:moveTo>
                <a:cubicBezTo>
                  <a:pt x="3654705" y="730253"/>
                  <a:pt x="3662504" y="626808"/>
                  <a:pt x="3687810" y="563914"/>
                </a:cubicBezTo>
                <a:cubicBezTo>
                  <a:pt x="3772002" y="543543"/>
                  <a:pt x="3843533" y="532584"/>
                  <a:pt x="3893337" y="512532"/>
                </a:cubicBezTo>
                <a:cubicBezTo>
                  <a:pt x="3805546" y="623159"/>
                  <a:pt x="3760733" y="658398"/>
                  <a:pt x="3636428" y="769441"/>
                </a:cubicBezTo>
                <a:cubicBezTo>
                  <a:pt x="3380727" y="747606"/>
                  <a:pt x="3329326" y="746301"/>
                  <a:pt x="3103085" y="769441"/>
                </a:cubicBezTo>
                <a:cubicBezTo>
                  <a:pt x="2876844" y="792581"/>
                  <a:pt x="2724622" y="769208"/>
                  <a:pt x="2424285" y="769441"/>
                </a:cubicBezTo>
                <a:cubicBezTo>
                  <a:pt x="2123948" y="769674"/>
                  <a:pt x="2018809" y="752358"/>
                  <a:pt x="1854578" y="769441"/>
                </a:cubicBezTo>
                <a:cubicBezTo>
                  <a:pt x="1690347" y="786524"/>
                  <a:pt x="1481146" y="792174"/>
                  <a:pt x="1357600" y="769441"/>
                </a:cubicBezTo>
                <a:cubicBezTo>
                  <a:pt x="1234054" y="746708"/>
                  <a:pt x="942179" y="792215"/>
                  <a:pt x="824257" y="769441"/>
                </a:cubicBezTo>
                <a:cubicBezTo>
                  <a:pt x="706335" y="746667"/>
                  <a:pt x="310350" y="799551"/>
                  <a:pt x="0" y="769441"/>
                </a:cubicBezTo>
                <a:cubicBezTo>
                  <a:pt x="-2023" y="607497"/>
                  <a:pt x="11209" y="496843"/>
                  <a:pt x="0" y="400109"/>
                </a:cubicBezTo>
                <a:cubicBezTo>
                  <a:pt x="-11209" y="303375"/>
                  <a:pt x="3339" y="179031"/>
                  <a:pt x="0" y="0"/>
                </a:cubicBezTo>
                <a:cubicBezTo>
                  <a:pt x="161892" y="30417"/>
                  <a:pt x="329471" y="-10203"/>
                  <a:pt x="609956" y="0"/>
                </a:cubicBezTo>
                <a:cubicBezTo>
                  <a:pt x="890441" y="10203"/>
                  <a:pt x="1024828" y="619"/>
                  <a:pt x="1142046" y="0"/>
                </a:cubicBezTo>
                <a:cubicBezTo>
                  <a:pt x="1259264" y="-619"/>
                  <a:pt x="1473185" y="26608"/>
                  <a:pt x="1713068" y="0"/>
                </a:cubicBezTo>
                <a:cubicBezTo>
                  <a:pt x="1952951" y="-26608"/>
                  <a:pt x="2040782" y="-23148"/>
                  <a:pt x="2361958" y="0"/>
                </a:cubicBezTo>
                <a:cubicBezTo>
                  <a:pt x="2683134" y="23148"/>
                  <a:pt x="2881102" y="-14066"/>
                  <a:pt x="3049781" y="0"/>
                </a:cubicBezTo>
                <a:cubicBezTo>
                  <a:pt x="3218460" y="14066"/>
                  <a:pt x="3664694" y="29337"/>
                  <a:pt x="3893337" y="0"/>
                </a:cubicBezTo>
                <a:cubicBezTo>
                  <a:pt x="3883567" y="223847"/>
                  <a:pt x="3912107" y="309994"/>
                  <a:pt x="3893337" y="512532"/>
                </a:cubicBezTo>
              </a:path>
              <a:path w="3893337" h="769441" fill="none" stroke="0" extrusionOk="0">
                <a:moveTo>
                  <a:pt x="3636428" y="769441"/>
                </a:moveTo>
                <a:cubicBezTo>
                  <a:pt x="3647909" y="698199"/>
                  <a:pt x="3669796" y="625286"/>
                  <a:pt x="3687810" y="563914"/>
                </a:cubicBezTo>
                <a:cubicBezTo>
                  <a:pt x="3743932" y="554769"/>
                  <a:pt x="3842437" y="527916"/>
                  <a:pt x="3893337" y="512532"/>
                </a:cubicBezTo>
                <a:cubicBezTo>
                  <a:pt x="3810672" y="617032"/>
                  <a:pt x="3696549" y="720459"/>
                  <a:pt x="3636428" y="769441"/>
                </a:cubicBezTo>
                <a:cubicBezTo>
                  <a:pt x="3469471" y="782864"/>
                  <a:pt x="3284153" y="764660"/>
                  <a:pt x="3066721" y="769441"/>
                </a:cubicBezTo>
                <a:cubicBezTo>
                  <a:pt x="2849289" y="774222"/>
                  <a:pt x="2677100" y="777853"/>
                  <a:pt x="2569742" y="769441"/>
                </a:cubicBezTo>
                <a:cubicBezTo>
                  <a:pt x="2462384" y="761029"/>
                  <a:pt x="2208013" y="764896"/>
                  <a:pt x="2072764" y="769441"/>
                </a:cubicBezTo>
                <a:cubicBezTo>
                  <a:pt x="1937515" y="773986"/>
                  <a:pt x="1680092" y="745441"/>
                  <a:pt x="1539421" y="769441"/>
                </a:cubicBezTo>
                <a:cubicBezTo>
                  <a:pt x="1398750" y="793441"/>
                  <a:pt x="1083088" y="750080"/>
                  <a:pt x="896986" y="769441"/>
                </a:cubicBezTo>
                <a:cubicBezTo>
                  <a:pt x="710884" y="788802"/>
                  <a:pt x="268025" y="774157"/>
                  <a:pt x="0" y="769441"/>
                </a:cubicBezTo>
                <a:cubicBezTo>
                  <a:pt x="9359" y="607379"/>
                  <a:pt x="1537" y="565442"/>
                  <a:pt x="0" y="392415"/>
                </a:cubicBezTo>
                <a:cubicBezTo>
                  <a:pt x="-1537" y="219388"/>
                  <a:pt x="6606" y="89894"/>
                  <a:pt x="0" y="0"/>
                </a:cubicBezTo>
                <a:cubicBezTo>
                  <a:pt x="317408" y="-7321"/>
                  <a:pt x="329101" y="17065"/>
                  <a:pt x="648890" y="0"/>
                </a:cubicBezTo>
                <a:cubicBezTo>
                  <a:pt x="968679" y="-17065"/>
                  <a:pt x="1125188" y="-12594"/>
                  <a:pt x="1336712" y="0"/>
                </a:cubicBezTo>
                <a:cubicBezTo>
                  <a:pt x="1548236" y="12594"/>
                  <a:pt x="1809412" y="16704"/>
                  <a:pt x="1985602" y="0"/>
                </a:cubicBezTo>
                <a:cubicBezTo>
                  <a:pt x="2161792" y="-16704"/>
                  <a:pt x="2304410" y="22579"/>
                  <a:pt x="2556625" y="0"/>
                </a:cubicBezTo>
                <a:cubicBezTo>
                  <a:pt x="2808840" y="-22579"/>
                  <a:pt x="2928459" y="-23705"/>
                  <a:pt x="3244448" y="0"/>
                </a:cubicBezTo>
                <a:cubicBezTo>
                  <a:pt x="3560437" y="23705"/>
                  <a:pt x="3761679" y="-18558"/>
                  <a:pt x="3893337" y="0"/>
                </a:cubicBezTo>
                <a:cubicBezTo>
                  <a:pt x="3874565" y="107032"/>
                  <a:pt x="3885534" y="326506"/>
                  <a:pt x="3893337" y="51253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A24A0E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926817510">
                  <a:prstGeom prst="foldedCorner">
                    <a:avLst>
                      <a:gd name="adj" fmla="val 33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48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40F07D2-B95C-44A0-B1F4-E941FD92D434}"/>
              </a:ext>
            </a:extLst>
          </p:cNvPr>
          <p:cNvSpPr txBox="1"/>
          <p:nvPr/>
        </p:nvSpPr>
        <p:spPr>
          <a:xfrm>
            <a:off x="4170138" y="1705418"/>
            <a:ext cx="389333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الوحدة: </a:t>
            </a:r>
            <a:r>
              <a:rPr lang="ar-SA" sz="36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الثانية</a:t>
            </a:r>
            <a:endParaRPr lang="ar-SA" sz="4000" b="1" dirty="0">
              <a:ln w="3175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4F18056-A4C8-4755-86B7-CD237928F0E9}"/>
              </a:ext>
            </a:extLst>
          </p:cNvPr>
          <p:cNvSpPr txBox="1"/>
          <p:nvPr/>
        </p:nvSpPr>
        <p:spPr>
          <a:xfrm>
            <a:off x="3422295" y="5988531"/>
            <a:ext cx="54696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32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</a:p>
        </p:txBody>
      </p:sp>
    </p:spTree>
    <p:extLst>
      <p:ext uri="{BB962C8B-B14F-4D97-AF65-F5344CB8AC3E}">
        <p14:creationId xmlns:p14="http://schemas.microsoft.com/office/powerpoint/2010/main" val="2062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17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18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8" grpId="0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37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37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37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37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1500" b="1" i="0" u="none" strike="noStrike" kern="1200" cap="none" spc="0" normalizeH="0" baseline="0" noProof="0" dirty="0">
              <a:ln w="28575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uLnTx/>
              <a:uFillTx/>
              <a:latin typeface="Bahij Tanseek Pro" panose="02040703060201020203" pitchFamily="18" charset="-78"/>
              <a:ea typeface="+mn-ea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469550"/>
            <a:ext cx="855487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3800" b="1" i="0" u="none" strike="noStrike" kern="120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cen Beirut" panose="02000000000000000000" pitchFamily="2" charset="-78"/>
                <a:ea typeface="+mn-ea"/>
                <a:cs typeface="Hacen Beirut" panose="02000000000000000000" pitchFamily="2" charset="-78"/>
              </a:rPr>
              <a:t>التقويم</a:t>
            </a:r>
          </a:p>
        </p:txBody>
      </p:sp>
    </p:spTree>
    <p:extLst>
      <p:ext uri="{BB962C8B-B14F-4D97-AF65-F5344CB8AC3E}">
        <p14:creationId xmlns:p14="http://schemas.microsoft.com/office/powerpoint/2010/main" val="26653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7" r="-1"/>
          <a:stretch/>
        </p:blipFill>
        <p:spPr>
          <a:xfrm>
            <a:off x="18387" y="0"/>
            <a:ext cx="12173612" cy="68580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542A0D4-18D4-48FB-9D69-508E4C2CAB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" y="1400864"/>
            <a:ext cx="5875826" cy="3486253"/>
          </a:xfrm>
          <a:prstGeom prst="rect">
            <a:avLst/>
          </a:prstGeom>
          <a:effectLst/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0F2E0CE0-9895-45DE-9879-DCF112204709}"/>
              </a:ext>
            </a:extLst>
          </p:cNvPr>
          <p:cNvCxnSpPr>
            <a:cxnSpLocks/>
          </p:cNvCxnSpPr>
          <p:nvPr/>
        </p:nvCxnSpPr>
        <p:spPr>
          <a:xfrm>
            <a:off x="6096001" y="301625"/>
            <a:ext cx="0" cy="6137275"/>
          </a:xfrm>
          <a:prstGeom prst="line">
            <a:avLst/>
          </a:prstGeom>
          <a:ln w="38100">
            <a:solidFill>
              <a:srgbClr val="D69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صورة 17">
            <a:extLst>
              <a:ext uri="{FF2B5EF4-FFF2-40B4-BE49-F238E27FC236}">
                <a16:creationId xmlns:a16="http://schemas.microsoft.com/office/drawing/2014/main" id="{11AF684A-EE2D-41A4-BB32-F9E00EDCE3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15" y="1539591"/>
            <a:ext cx="5875826" cy="3486253"/>
          </a:xfrm>
          <a:prstGeom prst="rect">
            <a:avLst/>
          </a:prstGeom>
          <a:effectLst/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97A0D76-FC06-465B-BC86-B55B75A58529}"/>
              </a:ext>
            </a:extLst>
          </p:cNvPr>
          <p:cNvSpPr txBox="1"/>
          <p:nvPr/>
        </p:nvSpPr>
        <p:spPr>
          <a:xfrm>
            <a:off x="6054722" y="293205"/>
            <a:ext cx="61969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prstClr val="black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س1/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بين معنى : الفطرة، الاستحداد .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5122474-3165-4F22-BB78-97B4567D2212}"/>
              </a:ext>
            </a:extLst>
          </p:cNvPr>
          <p:cNvSpPr txBox="1"/>
          <p:nvPr/>
        </p:nvSpPr>
        <p:spPr>
          <a:xfrm>
            <a:off x="6273020" y="791892"/>
            <a:ext cx="59102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الفطرة : السنة.</a:t>
            </a: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الاستحداد : حلق شعر العانة بالحديدة وهي الموس.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 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D242C582-19C5-4E93-A143-DE69EA18EF3A}"/>
              </a:ext>
            </a:extLst>
          </p:cNvPr>
          <p:cNvSpPr txBox="1"/>
          <p:nvPr/>
        </p:nvSpPr>
        <p:spPr>
          <a:xfrm>
            <a:off x="6086806" y="1650587"/>
            <a:ext cx="6096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prstClr val="black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س2/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هل خصال الفطرة محصورة في الخمس الواردة في الحديث ؟ استدل لما ذكر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 .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88900">
                  <a:prstClr val="black"/>
                </a:glow>
              </a:effectLst>
              <a:uLnTx/>
              <a:uFillTx/>
              <a:latin typeface="STC Bold" panose="01000500000000020006" pitchFamily="2" charset="-78"/>
              <a:ea typeface="+mn-ea"/>
              <a:cs typeface="STC Bold" panose="01000500000000020006" pitchFamily="2" charset="-78"/>
            </a:endParaRP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103C7CB5-6945-4868-A460-2E17A70C068C}"/>
              </a:ext>
            </a:extLst>
          </p:cNvPr>
          <p:cNvSpPr txBox="1"/>
          <p:nvPr/>
        </p:nvSpPr>
        <p:spPr>
          <a:xfrm>
            <a:off x="6011105" y="2595947"/>
            <a:ext cx="6178550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لا ليست</a:t>
            </a:r>
            <a:r>
              <a:rPr kumimoji="0" lang="ar-SA" sz="18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 محصورة في هذا العدد، عن </a:t>
            </a:r>
            <a:r>
              <a:rPr lang="ar-SA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عائشة رضي الله عنها قالت : قال رسول الله ﷺ : (( عشرة من الفطرة : قص الشارب وإعفاء اللحية، والسواك، واستنشاق الماء، وقص الأظافر، وغسل البراجم، ونتف الإبط، وحلق العانة، وانتقاص الماء )).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00FFF9C0-EEF4-41E7-9126-9F65F364E0C3}"/>
              </a:ext>
            </a:extLst>
          </p:cNvPr>
          <p:cNvSpPr txBox="1"/>
          <p:nvPr/>
        </p:nvSpPr>
        <p:spPr>
          <a:xfrm>
            <a:off x="6100603" y="3630890"/>
            <a:ext cx="6096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prstClr val="black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س3/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صنف خصال الفطرة بذكر ما يختص به الرجل وما تشترك فيه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 المرأة مع الرجل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.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13998E0B-883A-46E9-A855-03DFF7C2F9A0}"/>
              </a:ext>
            </a:extLst>
          </p:cNvPr>
          <p:cNvSpPr txBox="1"/>
          <p:nvPr/>
        </p:nvSpPr>
        <p:spPr>
          <a:xfrm>
            <a:off x="6017904" y="4422650"/>
            <a:ext cx="617855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الختان</a:t>
            </a:r>
            <a:r>
              <a:rPr kumimoji="0" lang="ar-SA" sz="18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 : يشترك فيه الرجل والمرأة </a:t>
            </a: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baseline="0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الاستحداد</a:t>
            </a:r>
            <a:r>
              <a:rPr lang="ar-SA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 : يشترك فيه الرجل والمرأة.</a:t>
            </a:r>
          </a:p>
          <a:p>
            <a:pPr marL="285750" marR="0" lvl="0" indent="-28575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قص</a:t>
            </a:r>
            <a:r>
              <a:rPr kumimoji="0" lang="ar-SA" sz="18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 الشارب : يختص به الرجل دون المرأة.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baseline="0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تقليم</a:t>
            </a:r>
            <a:r>
              <a:rPr lang="ar-SA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 الأظافر : يشترك فيه الرجل والمرأة.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نتف الآباط</a:t>
            </a:r>
            <a:r>
              <a:rPr kumimoji="0" lang="ar-SA" sz="18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 : </a:t>
            </a:r>
            <a:r>
              <a:rPr lang="ar-SA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يشترك فيه الرجل والمرأة.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1D61425B-5D68-4D37-9E8F-AFE53B9DF6CE}"/>
              </a:ext>
            </a:extLst>
          </p:cNvPr>
          <p:cNvSpPr txBox="1"/>
          <p:nvPr/>
        </p:nvSpPr>
        <p:spPr>
          <a:xfrm>
            <a:off x="9197" y="300595"/>
            <a:ext cx="609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prstClr val="black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س4/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 بين الحكم فيما يلي :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78365E7F-147B-407F-89A4-494E112FF8E9}"/>
              </a:ext>
            </a:extLst>
          </p:cNvPr>
          <p:cNvSpPr txBox="1"/>
          <p:nvPr/>
        </p:nvSpPr>
        <p:spPr>
          <a:xfrm>
            <a:off x="-218883" y="780932"/>
            <a:ext cx="61785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cs"/>
              <a:buAutoNum type="arabic1Minus"/>
              <a:tabLst/>
              <a:defRPr/>
            </a:pPr>
            <a:r>
              <a:rPr lang="ar-SA" sz="2000" b="1" dirty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الختان للرجل / 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واجب .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HSIshraq-Medium" panose="02000906030000020004" pitchFamily="50" charset="-78"/>
              <a:ea typeface="+mn-ea"/>
              <a:cs typeface="HSIshraq-Medium" panose="02000906030000020004" pitchFamily="50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cs"/>
              <a:buAutoNum type="arabic1Minus"/>
              <a:tabLst/>
              <a:defRPr/>
            </a:pPr>
            <a:r>
              <a:rPr lang="ar-SA" sz="2000" b="1" dirty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تقليم الأظافر / </a:t>
            </a:r>
            <a:r>
              <a:rPr lang="ar-SA" sz="2000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 سنة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cs"/>
              <a:buAutoNum type="arabic1Minus"/>
              <a:tabLst/>
              <a:defRPr/>
            </a:pPr>
            <a:r>
              <a:rPr lang="ar-SA" sz="2000" b="1" dirty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تأخير تعاهد خصال الفطرة أكثر من أربعين يوماً /  </a:t>
            </a:r>
            <a:r>
              <a:rPr lang="ar-SA" sz="2000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لا يجوز .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D42F2192-7C6A-4871-A438-2E9591D125EF}"/>
              </a:ext>
            </a:extLst>
          </p:cNvPr>
          <p:cNvSpPr txBox="1"/>
          <p:nvPr/>
        </p:nvSpPr>
        <p:spPr>
          <a:xfrm>
            <a:off x="13783" y="2436368"/>
            <a:ext cx="6096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prstClr val="black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س5/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ما فوائد القيام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 بخصال الفطرة والمحافظة عليها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STC Bold" panose="01000500000000020006" pitchFamily="2" charset="-78"/>
                <a:ea typeface="+mn-ea"/>
                <a:cs typeface="STC Bold" panose="01000500000000020006" pitchFamily="2" charset="-78"/>
              </a:rPr>
              <a:t> ؟ 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AF8B0CA-68F0-477F-9070-047BBBEE5D4D}"/>
              </a:ext>
            </a:extLst>
          </p:cNvPr>
          <p:cNvSpPr txBox="1"/>
          <p:nvPr/>
        </p:nvSpPr>
        <p:spPr>
          <a:xfrm>
            <a:off x="-91744" y="3270428"/>
            <a:ext cx="617855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تحسين الهيئة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ar-SA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تنظيف البدن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الاحتياط للطهارتين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ar-SA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الإحسان إلى المخالط والمقارن بكف ما يتأذى به من رائحة كريهة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مخالفة</a:t>
            </a:r>
            <a:r>
              <a:rPr kumimoji="0" lang="ar-SA" sz="18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 شعار الكفار من المجوس واليهود والنصارى وعباد الأوثان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ar-SA" baseline="0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امتثال أمر دينه 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kumimoji="0" lang="ar-SA" sz="18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HSIshraq-Medium" panose="02000906030000020004" pitchFamily="50" charset="-78"/>
                <a:ea typeface="+mn-ea"/>
                <a:cs typeface="HSIshraq-Medium" panose="02000906030000020004" pitchFamily="50" charset="-78"/>
              </a:rPr>
              <a:t>المحافظة على ما أشار إليه قوله </a:t>
            </a:r>
            <a:r>
              <a:rPr lang="ar-SA" dirty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prstClr val="black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تعالى (وَصَوَّرَكُمْ فَأَحْسَنَ صُوَرَكُمْ ) .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HSIshraq-Medium" panose="02000906030000020004" pitchFamily="50" charset="-78"/>
              <a:ea typeface="+mn-ea"/>
              <a:cs typeface="HSIshraq-Medium" panose="02000906030000020004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11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5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"/>
                            </p:stCondLst>
                            <p:childTnLst>
                              <p:par>
                                <p:cTn id="1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"/>
                            </p:stCondLst>
                            <p:childTnLst>
                              <p:par>
                                <p:cTn id="1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85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800"/>
                            </p:stCondLst>
                            <p:childTnLst>
                              <p:par>
                                <p:cTn id="1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50"/>
                            </p:stCondLst>
                            <p:childTnLst>
                              <p:par>
                                <p:cTn id="1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uiExpand="1" build="allAtOnce"/>
      <p:bldP spid="62" grpId="0"/>
      <p:bldP spid="63" grpId="0" build="allAtOnce"/>
      <p:bldP spid="64" grpId="0"/>
      <p:bldP spid="65" grpId="0" uiExpand="1" build="allAtOnce"/>
      <p:bldP spid="66" grpId="0"/>
      <p:bldP spid="67" grpId="0" build="allAtOnce"/>
      <p:bldP spid="68" grpId="0"/>
      <p:bldP spid="69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58235"/>
            <a:ext cx="855487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3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أسئلة</a:t>
            </a:r>
          </a:p>
        </p:txBody>
      </p:sp>
    </p:spTree>
    <p:extLst>
      <p:ext uri="{BB962C8B-B14F-4D97-AF65-F5344CB8AC3E}">
        <p14:creationId xmlns:p14="http://schemas.microsoft.com/office/powerpoint/2010/main" val="38478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24A0E"/>
            </a:gs>
            <a:gs pos="0">
              <a:srgbClr val="A24A0E"/>
            </a:gs>
            <a:gs pos="100000">
              <a:srgbClr val="CA743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B94BA-D0C5-49DC-912E-931EB1B7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224018" y="269150"/>
            <a:ext cx="11743963" cy="63196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310271" y="853407"/>
            <a:ext cx="736569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س1/</a:t>
            </a:r>
            <a:r>
              <a:rPr lang="ar-SA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 الفطرة هي ..... ؟</a:t>
            </a:r>
          </a:p>
        </p:txBody>
      </p:sp>
      <p:sp>
        <p:nvSpPr>
          <p:cNvPr id="5" name="زر الإجراء: فارغ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64E2FD-80C3-465A-BB17-6BBE149185E6}"/>
              </a:ext>
            </a:extLst>
          </p:cNvPr>
          <p:cNvSpPr/>
          <p:nvPr/>
        </p:nvSpPr>
        <p:spPr>
          <a:xfrm>
            <a:off x="3839940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الخصال</a:t>
            </a:r>
          </a:p>
        </p:txBody>
      </p:sp>
      <p:sp>
        <p:nvSpPr>
          <p:cNvPr id="6" name="زر الإجراء: فار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80BE27-BE91-4A3C-BA1B-1CBC7E337434}"/>
              </a:ext>
            </a:extLst>
          </p:cNvPr>
          <p:cNvSpPr/>
          <p:nvPr/>
        </p:nvSpPr>
        <p:spPr>
          <a:xfrm>
            <a:off x="310271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</a:t>
            </a:r>
            <a:r>
              <a:rPr lang="ar-SA" sz="4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السنة</a:t>
            </a:r>
          </a:p>
        </p:txBody>
      </p:sp>
      <p:sp>
        <p:nvSpPr>
          <p:cNvPr id="7" name="زر الإجراء: فارغ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9A2F-7553-4C72-AF29-FFD52A473F9E}"/>
              </a:ext>
            </a:extLst>
          </p:cNvPr>
          <p:cNvSpPr/>
          <p:nvPr/>
        </p:nvSpPr>
        <p:spPr>
          <a:xfrm>
            <a:off x="3839939" y="518739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</a:t>
            </a:r>
            <a:r>
              <a:rPr lang="ar-SA" sz="4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الواجب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69" y="-153306"/>
            <a:ext cx="4205760" cy="6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زر الإجراء: فارغ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643E9FC-9998-4E26-B77D-F33341F04EDA}"/>
              </a:ext>
            </a:extLst>
          </p:cNvPr>
          <p:cNvSpPr/>
          <p:nvPr/>
        </p:nvSpPr>
        <p:spPr>
          <a:xfrm>
            <a:off x="310271" y="5217339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8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</a:t>
            </a:r>
            <a:r>
              <a:rPr lang="ar-SA" sz="38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لا شيء مما سبق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6FAEDB1-F36E-4AE4-B025-A71484B772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428" y="543802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33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24A0E"/>
            </a:gs>
            <a:gs pos="100000">
              <a:srgbClr val="CA743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B94BA-D0C5-49DC-912E-931EB1B7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224018" y="269150"/>
            <a:ext cx="11743963" cy="63196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زر الإجراء: فارغ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D864CD0-57CB-46C1-8A22-FF19DBAC5A2D}"/>
              </a:ext>
            </a:extLst>
          </p:cNvPr>
          <p:cNvSpPr/>
          <p:nvPr/>
        </p:nvSpPr>
        <p:spPr>
          <a:xfrm>
            <a:off x="4514741" y="3428998"/>
            <a:ext cx="1705646" cy="1097481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66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bdoMaster-Bold" panose="02000500030000020004" pitchFamily="50" charset="-78"/>
                <a:cs typeface="AbdoMaster-Bold" panose="02000500030000020004" pitchFamily="50" charset="-78"/>
              </a:rPr>
              <a:t>صح</a:t>
            </a:r>
            <a:endParaRPr lang="ar-SA" sz="32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sp>
        <p:nvSpPr>
          <p:cNvPr id="9" name="زر الإجراء: فارغ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612AECF-63FC-48F1-B96C-CCBC341F7C50}"/>
              </a:ext>
            </a:extLst>
          </p:cNvPr>
          <p:cNvSpPr/>
          <p:nvPr/>
        </p:nvSpPr>
        <p:spPr>
          <a:xfrm>
            <a:off x="1214203" y="3428999"/>
            <a:ext cx="1844957" cy="1097481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140000"/>
              </a:lnSpc>
            </a:pPr>
            <a:r>
              <a:rPr lang="ar-SA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AbdoMaster-Bold" panose="02000500030000020004" pitchFamily="50" charset="-78"/>
                <a:cs typeface="AbdoMaster-Bold" panose="02000500030000020004" pitchFamily="50" charset="-78"/>
              </a:rPr>
              <a:t>خطأ</a:t>
            </a:r>
            <a:endParaRPr lang="ar-SA" sz="28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/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pic>
        <p:nvPicPr>
          <p:cNvPr id="6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C9CBCEE-7A4F-4666-97F3-DC669654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69" y="-153306"/>
            <a:ext cx="4205760" cy="6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92DBD76-E0BB-4E51-99B7-ECFA7F1A1B32}"/>
              </a:ext>
            </a:extLst>
          </p:cNvPr>
          <p:cNvSpPr txBox="1"/>
          <p:nvPr/>
        </p:nvSpPr>
        <p:spPr>
          <a:xfrm>
            <a:off x="-86104" y="1040856"/>
            <a:ext cx="776207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س2/ </a:t>
            </a:r>
            <a:r>
              <a:rPr lang="ar-SA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الختان سنة في حق الذكور ؟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6FAEDB1-F36E-4AE4-B025-A71484B772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428" y="543802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102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7F49"/>
            </a:gs>
            <a:gs pos="0">
              <a:srgbClr val="A24A0E"/>
            </a:gs>
            <a:gs pos="100000">
              <a:srgbClr val="CA743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B94BA-D0C5-49DC-912E-931EB1B7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224018" y="269150"/>
            <a:ext cx="11743963" cy="63196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224018" y="988919"/>
            <a:ext cx="748668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س3/ </a:t>
            </a:r>
            <a:r>
              <a:rPr lang="ar-SA" sz="4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لخصال الفطرة عموما فوائد كثيرة منها ....... ؟</a:t>
            </a:r>
          </a:p>
        </p:txBody>
      </p:sp>
      <p:sp>
        <p:nvSpPr>
          <p:cNvPr id="5" name="زر الإجراء: فارغ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64E2FD-80C3-465A-BB17-6BBE149185E6}"/>
              </a:ext>
            </a:extLst>
          </p:cNvPr>
          <p:cNvSpPr/>
          <p:nvPr/>
        </p:nvSpPr>
        <p:spPr>
          <a:xfrm>
            <a:off x="3839940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 </a:t>
            </a:r>
            <a:r>
              <a:rPr lang="ar-SA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تحسين الهيئة</a:t>
            </a:r>
          </a:p>
        </p:txBody>
      </p:sp>
      <p:sp>
        <p:nvSpPr>
          <p:cNvPr id="6" name="زر الإجراء: فار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80BE27-BE91-4A3C-BA1B-1CBC7E337434}"/>
              </a:ext>
            </a:extLst>
          </p:cNvPr>
          <p:cNvSpPr/>
          <p:nvPr/>
        </p:nvSpPr>
        <p:spPr>
          <a:xfrm>
            <a:off x="310271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</a:t>
            </a:r>
            <a:r>
              <a:rPr lang="ar-SA" sz="32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تنظيف البدن</a:t>
            </a:r>
          </a:p>
        </p:txBody>
      </p:sp>
      <p:sp>
        <p:nvSpPr>
          <p:cNvPr id="7" name="زر الإجراء: فارغ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9A2F-7553-4C72-AF29-FFD52A473F9E}"/>
              </a:ext>
            </a:extLst>
          </p:cNvPr>
          <p:cNvSpPr/>
          <p:nvPr/>
        </p:nvSpPr>
        <p:spPr>
          <a:xfrm>
            <a:off x="3839939" y="5217339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</a:t>
            </a:r>
            <a:r>
              <a:rPr lang="ar-SA" sz="32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الاحتياط للطهارتين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69" y="-153306"/>
            <a:ext cx="4205760" cy="6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زر الإجراء: فارغ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643E9FC-9998-4E26-B77D-F33341F04EDA}"/>
              </a:ext>
            </a:extLst>
          </p:cNvPr>
          <p:cNvSpPr/>
          <p:nvPr/>
        </p:nvSpPr>
        <p:spPr>
          <a:xfrm>
            <a:off x="310271" y="5217339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</a:t>
            </a:r>
            <a:r>
              <a:rPr lang="ar-SA" sz="32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جميع ما سبق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6FAEDB1-F36E-4AE4-B025-A71484B772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428" y="543802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50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4305F0B-D2CF-480A-A4B1-D6D9C6D4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44B9E2F-2D58-4FFE-AF15-3F148017C973}"/>
              </a:ext>
            </a:extLst>
          </p:cNvPr>
          <p:cNvSpPr txBox="1"/>
          <p:nvPr/>
        </p:nvSpPr>
        <p:spPr>
          <a:xfrm>
            <a:off x="1649749" y="140118"/>
            <a:ext cx="85548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9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انتهى الدرس</a:t>
            </a:r>
          </a:p>
        </p:txBody>
      </p:sp>
      <p:sp>
        <p:nvSpPr>
          <p:cNvPr id="6" name="Google Shape;189;p33">
            <a:extLst>
              <a:ext uri="{FF2B5EF4-FFF2-40B4-BE49-F238E27FC236}">
                <a16:creationId xmlns:a16="http://schemas.microsoft.com/office/drawing/2014/main" id="{0D11641C-8885-4793-B975-C39E7181A129}"/>
              </a:ext>
            </a:extLst>
          </p:cNvPr>
          <p:cNvSpPr/>
          <p:nvPr/>
        </p:nvSpPr>
        <p:spPr>
          <a:xfrm>
            <a:off x="10086536" y="273637"/>
            <a:ext cx="1650542" cy="1596344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1EE6969-A900-4D9A-96E7-8CA27526621F}"/>
              </a:ext>
            </a:extLst>
          </p:cNvPr>
          <p:cNvSpPr txBox="1"/>
          <p:nvPr/>
        </p:nvSpPr>
        <p:spPr>
          <a:xfrm>
            <a:off x="8762223" y="3370080"/>
            <a:ext cx="34217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DE75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مازن إياد أبوزيد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563D09D-90E6-418B-8E89-4203D8DE58F8}"/>
              </a:ext>
            </a:extLst>
          </p:cNvPr>
          <p:cNvSpPr txBox="1"/>
          <p:nvPr/>
        </p:nvSpPr>
        <p:spPr>
          <a:xfrm>
            <a:off x="-61615" y="3334543"/>
            <a:ext cx="41310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DE75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محمد علي باخشوين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949F6AC-A8FF-41C1-AD49-01A8F3BF2DA6}"/>
              </a:ext>
            </a:extLst>
          </p:cNvPr>
          <p:cNvSpPr txBox="1"/>
          <p:nvPr/>
        </p:nvSpPr>
        <p:spPr>
          <a:xfrm>
            <a:off x="9039268" y="2434178"/>
            <a:ext cx="288672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solidFill>
                  <a:srgbClr val="FFCF37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E2F65C-6EFF-4D11-A323-81CAD65DC9D8}"/>
              </a:ext>
            </a:extLst>
          </p:cNvPr>
          <p:cNvSpPr txBox="1"/>
          <p:nvPr/>
        </p:nvSpPr>
        <p:spPr>
          <a:xfrm>
            <a:off x="560524" y="2469716"/>
            <a:ext cx="288672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solidFill>
                  <a:srgbClr val="FFCF37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30097A5-C6DA-42B8-9586-89163B08BC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3" y="2177728"/>
            <a:ext cx="5108587" cy="3031034"/>
          </a:xfrm>
          <a:prstGeom prst="rect">
            <a:avLst/>
          </a:prstGeom>
          <a:effectLst/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0379DB4-5729-411A-9BD8-DE423F7C9090}"/>
              </a:ext>
            </a:extLst>
          </p:cNvPr>
          <p:cNvSpPr txBox="1"/>
          <p:nvPr/>
        </p:nvSpPr>
        <p:spPr>
          <a:xfrm>
            <a:off x="3602813" y="5933162"/>
            <a:ext cx="54696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32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</a:p>
        </p:txBody>
      </p:sp>
      <p:sp>
        <p:nvSpPr>
          <p:cNvPr id="20" name="Google Shape;189;p33">
            <a:extLst>
              <a:ext uri="{FF2B5EF4-FFF2-40B4-BE49-F238E27FC236}">
                <a16:creationId xmlns:a16="http://schemas.microsoft.com/office/drawing/2014/main" id="{185F90B9-3F82-40F9-A30D-D8B8179A2D7A}"/>
              </a:ext>
            </a:extLst>
          </p:cNvPr>
          <p:cNvSpPr/>
          <p:nvPr/>
        </p:nvSpPr>
        <p:spPr>
          <a:xfrm>
            <a:off x="410375" y="242894"/>
            <a:ext cx="1650542" cy="1596344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</p:spTree>
    <p:extLst>
      <p:ext uri="{BB962C8B-B14F-4D97-AF65-F5344CB8AC3E}">
        <p14:creationId xmlns:p14="http://schemas.microsoft.com/office/powerpoint/2010/main" val="34403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543528"/>
            <a:ext cx="8554878" cy="221599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13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الحديث</a:t>
            </a:r>
          </a:p>
        </p:txBody>
      </p:sp>
    </p:spTree>
    <p:extLst>
      <p:ext uri="{BB962C8B-B14F-4D97-AF65-F5344CB8AC3E}">
        <p14:creationId xmlns:p14="http://schemas.microsoft.com/office/powerpoint/2010/main" val="16448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8CD5C4E-9CFC-4C9F-80A2-653F50F6196A}"/>
              </a:ext>
            </a:extLst>
          </p:cNvPr>
          <p:cNvSpPr txBox="1"/>
          <p:nvPr/>
        </p:nvSpPr>
        <p:spPr>
          <a:xfrm>
            <a:off x="1636834" y="2508058"/>
            <a:ext cx="8918331" cy="1787723"/>
          </a:xfrm>
          <a:custGeom>
            <a:avLst/>
            <a:gdLst>
              <a:gd name="connsiteX0" fmla="*/ 0 w 8918331"/>
              <a:gd name="connsiteY0" fmla="*/ 297954 h 1787723"/>
              <a:gd name="connsiteX1" fmla="*/ 297954 w 8918331"/>
              <a:gd name="connsiteY1" fmla="*/ 0 h 1787723"/>
              <a:gd name="connsiteX2" fmla="*/ 8620377 w 8918331"/>
              <a:gd name="connsiteY2" fmla="*/ 0 h 1787723"/>
              <a:gd name="connsiteX3" fmla="*/ 8918331 w 8918331"/>
              <a:gd name="connsiteY3" fmla="*/ 297954 h 1787723"/>
              <a:gd name="connsiteX4" fmla="*/ 8918331 w 8918331"/>
              <a:gd name="connsiteY4" fmla="*/ 1489769 h 1787723"/>
              <a:gd name="connsiteX5" fmla="*/ 8620377 w 8918331"/>
              <a:gd name="connsiteY5" fmla="*/ 1787723 h 1787723"/>
              <a:gd name="connsiteX6" fmla="*/ 297954 w 8918331"/>
              <a:gd name="connsiteY6" fmla="*/ 1787723 h 1787723"/>
              <a:gd name="connsiteX7" fmla="*/ 0 w 8918331"/>
              <a:gd name="connsiteY7" fmla="*/ 1489769 h 1787723"/>
              <a:gd name="connsiteX8" fmla="*/ 0 w 8918331"/>
              <a:gd name="connsiteY8" fmla="*/ 297954 h 178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8331" h="1787723" fill="none" extrusionOk="0">
                <a:moveTo>
                  <a:pt x="0" y="297954"/>
                </a:moveTo>
                <a:cubicBezTo>
                  <a:pt x="-2189" y="120040"/>
                  <a:pt x="109214" y="-9273"/>
                  <a:pt x="297954" y="0"/>
                </a:cubicBezTo>
                <a:cubicBezTo>
                  <a:pt x="2816464" y="-31847"/>
                  <a:pt x="7218989" y="-23306"/>
                  <a:pt x="8620377" y="0"/>
                </a:cubicBezTo>
                <a:cubicBezTo>
                  <a:pt x="8781346" y="-30165"/>
                  <a:pt x="8921113" y="112356"/>
                  <a:pt x="8918331" y="297954"/>
                </a:cubicBezTo>
                <a:cubicBezTo>
                  <a:pt x="8881675" y="672387"/>
                  <a:pt x="8970658" y="1256685"/>
                  <a:pt x="8918331" y="1489769"/>
                </a:cubicBezTo>
                <a:cubicBezTo>
                  <a:pt x="8931387" y="1662948"/>
                  <a:pt x="8766981" y="1794652"/>
                  <a:pt x="8620377" y="1787723"/>
                </a:cubicBezTo>
                <a:cubicBezTo>
                  <a:pt x="6666372" y="1712086"/>
                  <a:pt x="4150850" y="1947666"/>
                  <a:pt x="297954" y="1787723"/>
                </a:cubicBezTo>
                <a:cubicBezTo>
                  <a:pt x="145266" y="1795295"/>
                  <a:pt x="12738" y="1667504"/>
                  <a:pt x="0" y="1489769"/>
                </a:cubicBezTo>
                <a:cubicBezTo>
                  <a:pt x="11540" y="1104049"/>
                  <a:pt x="25825" y="552876"/>
                  <a:pt x="0" y="297954"/>
                </a:cubicBezTo>
                <a:close/>
              </a:path>
              <a:path w="8918331" h="1787723" stroke="0" extrusionOk="0">
                <a:moveTo>
                  <a:pt x="0" y="297954"/>
                </a:moveTo>
                <a:cubicBezTo>
                  <a:pt x="21539" y="131789"/>
                  <a:pt x="114260" y="-26617"/>
                  <a:pt x="297954" y="0"/>
                </a:cubicBezTo>
                <a:cubicBezTo>
                  <a:pt x="1667974" y="85385"/>
                  <a:pt x="4503382" y="-67325"/>
                  <a:pt x="8620377" y="0"/>
                </a:cubicBezTo>
                <a:cubicBezTo>
                  <a:pt x="8789998" y="-2574"/>
                  <a:pt x="8941856" y="130698"/>
                  <a:pt x="8918331" y="297954"/>
                </a:cubicBezTo>
                <a:cubicBezTo>
                  <a:pt x="8871391" y="531932"/>
                  <a:pt x="8907972" y="1068321"/>
                  <a:pt x="8918331" y="1489769"/>
                </a:cubicBezTo>
                <a:cubicBezTo>
                  <a:pt x="8907284" y="1646223"/>
                  <a:pt x="8781263" y="1762829"/>
                  <a:pt x="8620377" y="1787723"/>
                </a:cubicBezTo>
                <a:cubicBezTo>
                  <a:pt x="5722568" y="1875093"/>
                  <a:pt x="3317892" y="1814919"/>
                  <a:pt x="297954" y="1787723"/>
                </a:cubicBezTo>
                <a:cubicBezTo>
                  <a:pt x="131219" y="1783799"/>
                  <a:pt x="-18504" y="1661034"/>
                  <a:pt x="0" y="1489769"/>
                </a:cubicBezTo>
                <a:cubicBezTo>
                  <a:pt x="92560" y="1100813"/>
                  <a:pt x="62122" y="695323"/>
                  <a:pt x="0" y="29795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3500521541">
                  <a:prstGeom prst="flowChartAlternateProcess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300" b="1" dirty="0">
                <a:solidFill>
                  <a:srgbClr val="EE9900"/>
                </a:solidFill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عَنْ أَبي هُريرةَ </a:t>
            </a:r>
            <a:r>
              <a:rPr lang="ar-SA" sz="3300" b="1" dirty="0">
                <a:solidFill>
                  <a:srgbClr val="EE9900"/>
                </a:solidFill>
                <a:latin typeface="KFGQPC Arabic Symbols 01" panose="02000000000000000000" pitchFamily="2" charset="2"/>
                <a:ea typeface="Castile-Thin" pitchFamily="50" charset="-78"/>
                <a:cs typeface="Hacen Tunisia Bold" panose="02000000000000000000" pitchFamily="2" charset="-78"/>
              </a:rPr>
              <a:t>رضي الله عنه قال</a:t>
            </a:r>
            <a:r>
              <a:rPr lang="ar-SA" sz="3300" b="1" dirty="0">
                <a:solidFill>
                  <a:srgbClr val="EE9900"/>
                </a:solidFill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، سمعت رسول الله ﷺ يقول:</a:t>
            </a:r>
            <a:r>
              <a:rPr lang="ar-SA" sz="3300" b="1" dirty="0">
                <a:solidFill>
                  <a:schemeClr val="accent3">
                    <a:lumMod val="50000"/>
                  </a:schemeClr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(( </a:t>
            </a:r>
            <a:r>
              <a:rPr lang="ar-SA" sz="3300" b="1" dirty="0">
                <a:solidFill>
                  <a:srgbClr val="FF0000"/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الفِطرةُ</a:t>
            </a:r>
            <a:r>
              <a:rPr lang="ar-SA" sz="3300" b="1" dirty="0">
                <a:solidFill>
                  <a:schemeClr val="accent3">
                    <a:lumMod val="50000"/>
                  </a:schemeClr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خَمسٌ: الخِتان، </a:t>
            </a:r>
            <a:r>
              <a:rPr lang="ar-SA" sz="3300" b="1" dirty="0">
                <a:solidFill>
                  <a:srgbClr val="FF0000"/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وَالاسْتِحْدَادُ</a:t>
            </a:r>
            <a:r>
              <a:rPr lang="ar-SA" sz="3300" b="1" dirty="0">
                <a:solidFill>
                  <a:schemeClr val="accent3">
                    <a:lumMod val="50000"/>
                  </a:schemeClr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، وقَصُّ الشَّارِبِ, وَتقلِيمُ الأَظفَارِ، ونَتف الآباط))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4AA39FF-2777-4393-A1EF-44034F0361BE}"/>
              </a:ext>
            </a:extLst>
          </p:cNvPr>
          <p:cNvSpPr txBox="1"/>
          <p:nvPr/>
        </p:nvSpPr>
        <p:spPr>
          <a:xfrm>
            <a:off x="4056185" y="4755030"/>
            <a:ext cx="4079630" cy="1026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8ACCC20-6C0F-4B73-8893-0F6EC9EFD16D}"/>
              </a:ext>
            </a:extLst>
          </p:cNvPr>
          <p:cNvGrpSpPr/>
          <p:nvPr/>
        </p:nvGrpSpPr>
        <p:grpSpPr>
          <a:xfrm>
            <a:off x="6767372" y="1522748"/>
            <a:ext cx="1652662" cy="584775"/>
            <a:chOff x="6903154" y="2229507"/>
            <a:chExt cx="1652662" cy="584775"/>
          </a:xfrm>
        </p:grpSpPr>
        <p:sp>
          <p:nvSpPr>
            <p:cNvPr id="6" name="وسيلة الشرح: خط منحني 5">
              <a:extLst>
                <a:ext uri="{FF2B5EF4-FFF2-40B4-BE49-F238E27FC236}">
                  <a16:creationId xmlns:a16="http://schemas.microsoft.com/office/drawing/2014/main" id="{CBF4B4FF-39EA-4A8D-AE98-5ED2A27F14D9}"/>
                </a:ext>
              </a:extLst>
            </p:cNvPr>
            <p:cNvSpPr/>
            <p:nvPr/>
          </p:nvSpPr>
          <p:spPr>
            <a:xfrm>
              <a:off x="7113259" y="2229507"/>
              <a:ext cx="1232452" cy="461666"/>
            </a:xfrm>
            <a:prstGeom prst="borderCallout2">
              <a:avLst>
                <a:gd name="adj1" fmla="val 100291"/>
                <a:gd name="adj2" fmla="val 54250"/>
                <a:gd name="adj3" fmla="val 177865"/>
                <a:gd name="adj4" fmla="val 108932"/>
                <a:gd name="adj5" fmla="val 338951"/>
                <a:gd name="adj6" fmla="val 117803"/>
              </a:avLst>
            </a:prstGeom>
            <a:solidFill>
              <a:srgbClr val="FFD96D"/>
            </a:solidFill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3126B271-DC57-48CA-8484-71E86E958319}"/>
                </a:ext>
              </a:extLst>
            </p:cNvPr>
            <p:cNvSpPr txBox="1"/>
            <p:nvPr/>
          </p:nvSpPr>
          <p:spPr>
            <a:xfrm>
              <a:off x="6903154" y="2229507"/>
              <a:ext cx="165266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3200" dirty="0">
                  <a:solidFill>
                    <a:srgbClr val="FFBA3E"/>
                  </a:solidFill>
                  <a:effectLst>
                    <a:glow rad="889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Tunisia Bold" panose="02000000000000000000" pitchFamily="2" charset="-78"/>
                  <a:cs typeface="Hacen Tunisia Bold" panose="02000000000000000000" pitchFamily="2" charset="-78"/>
                </a:rPr>
                <a:t>السّنة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534634A-D0C9-476D-97B6-B72E45C8FB49}"/>
              </a:ext>
            </a:extLst>
          </p:cNvPr>
          <p:cNvGrpSpPr/>
          <p:nvPr/>
        </p:nvGrpSpPr>
        <p:grpSpPr>
          <a:xfrm>
            <a:off x="2663484" y="4526981"/>
            <a:ext cx="2785402" cy="920377"/>
            <a:chOff x="7089670" y="2229507"/>
            <a:chExt cx="1279630" cy="461666"/>
          </a:xfrm>
        </p:grpSpPr>
        <p:sp>
          <p:nvSpPr>
            <p:cNvPr id="10" name="وسيلة الشرح: خط منحني 9">
              <a:extLst>
                <a:ext uri="{FF2B5EF4-FFF2-40B4-BE49-F238E27FC236}">
                  <a16:creationId xmlns:a16="http://schemas.microsoft.com/office/drawing/2014/main" id="{E011A06D-33CB-40CA-91F7-6A1D487CD008}"/>
                </a:ext>
              </a:extLst>
            </p:cNvPr>
            <p:cNvSpPr/>
            <p:nvPr/>
          </p:nvSpPr>
          <p:spPr>
            <a:xfrm>
              <a:off x="7113259" y="2229507"/>
              <a:ext cx="1232452" cy="461666"/>
            </a:xfrm>
            <a:prstGeom prst="borderCallout2">
              <a:avLst>
                <a:gd name="adj1" fmla="val -588"/>
                <a:gd name="adj2" fmla="val 52677"/>
                <a:gd name="adj3" fmla="val -30007"/>
                <a:gd name="adj4" fmla="val 87957"/>
                <a:gd name="adj5" fmla="val -102777"/>
                <a:gd name="adj6" fmla="val 80047"/>
              </a:avLst>
            </a:prstGeom>
            <a:solidFill>
              <a:srgbClr val="FFD96D"/>
            </a:solidFill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6E507B5D-FD80-4048-99C5-A3FD7ECCD1EF}"/>
                </a:ext>
              </a:extLst>
            </p:cNvPr>
            <p:cNvSpPr txBox="1"/>
            <p:nvPr/>
          </p:nvSpPr>
          <p:spPr>
            <a:xfrm>
              <a:off x="7089670" y="2273179"/>
              <a:ext cx="1279630" cy="367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400" dirty="0">
                  <a:solidFill>
                    <a:srgbClr val="FFBA3E"/>
                  </a:solidFill>
                  <a:effectLst>
                    <a:glow rad="889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Tunisia Bold" panose="02000000000000000000" pitchFamily="2" charset="-78"/>
                  <a:cs typeface="Hacen Tunisia Bold" panose="02000000000000000000" pitchFamily="2" charset="-78"/>
                </a:rPr>
                <a:t>أخذ شعر العانة بالحديدة وهي الموسَى</a:t>
              </a:r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C6FAEDB1-F36E-4AE4-B025-A71484B7727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29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33036"/>
            <a:ext cx="8554878" cy="18620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115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إرشادات الحديث</a:t>
            </a:r>
          </a:p>
        </p:txBody>
      </p:sp>
    </p:spTree>
    <p:extLst>
      <p:ext uri="{BB962C8B-B14F-4D97-AF65-F5344CB8AC3E}">
        <p14:creationId xmlns:p14="http://schemas.microsoft.com/office/powerpoint/2010/main" val="41446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مستطيل: زوايا قطرية مستديرة 30">
            <a:extLst>
              <a:ext uri="{FF2B5EF4-FFF2-40B4-BE49-F238E27FC236}">
                <a16:creationId xmlns:a16="http://schemas.microsoft.com/office/drawing/2014/main" id="{6AA3E6AA-BBE2-4AF4-8DC3-FBEE5CFDF339}"/>
              </a:ext>
            </a:extLst>
          </p:cNvPr>
          <p:cNvSpPr/>
          <p:nvPr/>
        </p:nvSpPr>
        <p:spPr>
          <a:xfrm>
            <a:off x="6589486" y="460817"/>
            <a:ext cx="5520184" cy="958277"/>
          </a:xfrm>
          <a:custGeom>
            <a:avLst/>
            <a:gdLst>
              <a:gd name="connsiteX0" fmla="*/ 159716 w 5520184"/>
              <a:gd name="connsiteY0" fmla="*/ 0 h 958277"/>
              <a:gd name="connsiteX1" fmla="*/ 808236 w 5520184"/>
              <a:gd name="connsiteY1" fmla="*/ 0 h 958277"/>
              <a:gd name="connsiteX2" fmla="*/ 1456755 w 5520184"/>
              <a:gd name="connsiteY2" fmla="*/ 0 h 958277"/>
              <a:gd name="connsiteX3" fmla="*/ 2007648 w 5520184"/>
              <a:gd name="connsiteY3" fmla="*/ 0 h 958277"/>
              <a:gd name="connsiteX4" fmla="*/ 2607354 w 5520184"/>
              <a:gd name="connsiteY4" fmla="*/ 0 h 958277"/>
              <a:gd name="connsiteX5" fmla="*/ 3353500 w 5520184"/>
              <a:gd name="connsiteY5" fmla="*/ 0 h 958277"/>
              <a:gd name="connsiteX6" fmla="*/ 4148460 w 5520184"/>
              <a:gd name="connsiteY6" fmla="*/ 0 h 958277"/>
              <a:gd name="connsiteX7" fmla="*/ 5041046 w 5520184"/>
              <a:gd name="connsiteY7" fmla="*/ 0 h 958277"/>
              <a:gd name="connsiteX8" fmla="*/ 5520185 w 5520184"/>
              <a:gd name="connsiteY8" fmla="*/ 479139 h 958277"/>
              <a:gd name="connsiteX9" fmla="*/ 5520184 w 5520184"/>
              <a:gd name="connsiteY9" fmla="*/ 798561 h 958277"/>
              <a:gd name="connsiteX10" fmla="*/ 5360468 w 5520184"/>
              <a:gd name="connsiteY10" fmla="*/ 958277 h 958277"/>
              <a:gd name="connsiteX11" fmla="*/ 4760762 w 5520184"/>
              <a:gd name="connsiteY11" fmla="*/ 958277 h 958277"/>
              <a:gd name="connsiteX12" fmla="*/ 4014616 w 5520184"/>
              <a:gd name="connsiteY12" fmla="*/ 958277 h 958277"/>
              <a:gd name="connsiteX13" fmla="*/ 3463723 w 5520184"/>
              <a:gd name="connsiteY13" fmla="*/ 958277 h 958277"/>
              <a:gd name="connsiteX14" fmla="*/ 2717577 w 5520184"/>
              <a:gd name="connsiteY14" fmla="*/ 958277 h 958277"/>
              <a:gd name="connsiteX15" fmla="*/ 2166684 w 5520184"/>
              <a:gd name="connsiteY15" fmla="*/ 958277 h 958277"/>
              <a:gd name="connsiteX16" fmla="*/ 1469351 w 5520184"/>
              <a:gd name="connsiteY16" fmla="*/ 958277 h 958277"/>
              <a:gd name="connsiteX17" fmla="*/ 479139 w 5520184"/>
              <a:gd name="connsiteY17" fmla="*/ 958277 h 958277"/>
              <a:gd name="connsiteX18" fmla="*/ 0 w 5520184"/>
              <a:gd name="connsiteY18" fmla="*/ 479138 h 958277"/>
              <a:gd name="connsiteX19" fmla="*/ 0 w 5520184"/>
              <a:gd name="connsiteY19" fmla="*/ 159716 h 958277"/>
              <a:gd name="connsiteX20" fmla="*/ 159716 w 5520184"/>
              <a:gd name="connsiteY20" fmla="*/ 0 h 9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0184" h="958277" fill="none" extrusionOk="0">
                <a:moveTo>
                  <a:pt x="159716" y="0"/>
                </a:moveTo>
                <a:cubicBezTo>
                  <a:pt x="309992" y="-28446"/>
                  <a:pt x="531853" y="32281"/>
                  <a:pt x="808236" y="0"/>
                </a:cubicBezTo>
                <a:cubicBezTo>
                  <a:pt x="1084619" y="-32281"/>
                  <a:pt x="1257316" y="-4533"/>
                  <a:pt x="1456755" y="0"/>
                </a:cubicBezTo>
                <a:cubicBezTo>
                  <a:pt x="1656194" y="4533"/>
                  <a:pt x="1857522" y="25459"/>
                  <a:pt x="2007648" y="0"/>
                </a:cubicBezTo>
                <a:cubicBezTo>
                  <a:pt x="2157774" y="-25459"/>
                  <a:pt x="2450285" y="22409"/>
                  <a:pt x="2607354" y="0"/>
                </a:cubicBezTo>
                <a:cubicBezTo>
                  <a:pt x="2764423" y="-22409"/>
                  <a:pt x="3107781" y="28694"/>
                  <a:pt x="3353500" y="0"/>
                </a:cubicBezTo>
                <a:cubicBezTo>
                  <a:pt x="3599219" y="-28694"/>
                  <a:pt x="3764365" y="12391"/>
                  <a:pt x="4148460" y="0"/>
                </a:cubicBezTo>
                <a:cubicBezTo>
                  <a:pt x="4532555" y="-12391"/>
                  <a:pt x="4650532" y="-23859"/>
                  <a:pt x="5041046" y="0"/>
                </a:cubicBezTo>
                <a:cubicBezTo>
                  <a:pt x="5317535" y="36828"/>
                  <a:pt x="5566570" y="242969"/>
                  <a:pt x="5520185" y="479139"/>
                </a:cubicBezTo>
                <a:cubicBezTo>
                  <a:pt x="5503660" y="564870"/>
                  <a:pt x="5521512" y="688592"/>
                  <a:pt x="5520184" y="798561"/>
                </a:cubicBezTo>
                <a:cubicBezTo>
                  <a:pt x="5518679" y="891613"/>
                  <a:pt x="5457917" y="953678"/>
                  <a:pt x="5360468" y="958277"/>
                </a:cubicBezTo>
                <a:cubicBezTo>
                  <a:pt x="5147297" y="978296"/>
                  <a:pt x="4978649" y="963532"/>
                  <a:pt x="4760762" y="958277"/>
                </a:cubicBezTo>
                <a:cubicBezTo>
                  <a:pt x="4542875" y="953022"/>
                  <a:pt x="4363336" y="972785"/>
                  <a:pt x="4014616" y="958277"/>
                </a:cubicBezTo>
                <a:cubicBezTo>
                  <a:pt x="3665896" y="943769"/>
                  <a:pt x="3724266" y="933645"/>
                  <a:pt x="3463723" y="958277"/>
                </a:cubicBezTo>
                <a:cubicBezTo>
                  <a:pt x="3203180" y="982909"/>
                  <a:pt x="3003627" y="924653"/>
                  <a:pt x="2717577" y="958277"/>
                </a:cubicBezTo>
                <a:cubicBezTo>
                  <a:pt x="2431527" y="991901"/>
                  <a:pt x="2412008" y="961988"/>
                  <a:pt x="2166684" y="958277"/>
                </a:cubicBezTo>
                <a:cubicBezTo>
                  <a:pt x="1921360" y="954566"/>
                  <a:pt x="1702817" y="942553"/>
                  <a:pt x="1469351" y="958277"/>
                </a:cubicBezTo>
                <a:cubicBezTo>
                  <a:pt x="1235885" y="974001"/>
                  <a:pt x="871739" y="990399"/>
                  <a:pt x="479139" y="958277"/>
                </a:cubicBezTo>
                <a:cubicBezTo>
                  <a:pt x="162950" y="983987"/>
                  <a:pt x="4826" y="737194"/>
                  <a:pt x="0" y="479138"/>
                </a:cubicBezTo>
                <a:cubicBezTo>
                  <a:pt x="-13067" y="366084"/>
                  <a:pt x="-7587" y="293504"/>
                  <a:pt x="0" y="159716"/>
                </a:cubicBezTo>
                <a:cubicBezTo>
                  <a:pt x="-4111" y="60823"/>
                  <a:pt x="62589" y="-9710"/>
                  <a:pt x="159716" y="0"/>
                </a:cubicBezTo>
                <a:close/>
              </a:path>
              <a:path w="5520184" h="958277" stroke="0" extrusionOk="0">
                <a:moveTo>
                  <a:pt x="159716" y="0"/>
                </a:moveTo>
                <a:cubicBezTo>
                  <a:pt x="515773" y="4842"/>
                  <a:pt x="783522" y="-37153"/>
                  <a:pt x="954675" y="0"/>
                </a:cubicBezTo>
                <a:cubicBezTo>
                  <a:pt x="1125828" y="37153"/>
                  <a:pt x="1377579" y="-12105"/>
                  <a:pt x="1749635" y="0"/>
                </a:cubicBezTo>
                <a:cubicBezTo>
                  <a:pt x="2121691" y="12105"/>
                  <a:pt x="2270389" y="27605"/>
                  <a:pt x="2446968" y="0"/>
                </a:cubicBezTo>
                <a:cubicBezTo>
                  <a:pt x="2623547" y="-27605"/>
                  <a:pt x="2817538" y="-5134"/>
                  <a:pt x="2997861" y="0"/>
                </a:cubicBezTo>
                <a:cubicBezTo>
                  <a:pt x="3178184" y="5134"/>
                  <a:pt x="3378123" y="-4175"/>
                  <a:pt x="3548754" y="0"/>
                </a:cubicBezTo>
                <a:cubicBezTo>
                  <a:pt x="3719385" y="4175"/>
                  <a:pt x="4013562" y="-9696"/>
                  <a:pt x="4197273" y="0"/>
                </a:cubicBezTo>
                <a:cubicBezTo>
                  <a:pt x="4380984" y="9696"/>
                  <a:pt x="4827196" y="23287"/>
                  <a:pt x="5041046" y="0"/>
                </a:cubicBezTo>
                <a:cubicBezTo>
                  <a:pt x="5288969" y="17219"/>
                  <a:pt x="5513441" y="249481"/>
                  <a:pt x="5520185" y="479139"/>
                </a:cubicBezTo>
                <a:cubicBezTo>
                  <a:pt x="5537261" y="578344"/>
                  <a:pt x="5532737" y="694248"/>
                  <a:pt x="5520184" y="798561"/>
                </a:cubicBezTo>
                <a:cubicBezTo>
                  <a:pt x="5507647" y="877870"/>
                  <a:pt x="5467762" y="957779"/>
                  <a:pt x="5360468" y="958277"/>
                </a:cubicBezTo>
                <a:cubicBezTo>
                  <a:pt x="5189465" y="973845"/>
                  <a:pt x="4972748" y="974192"/>
                  <a:pt x="4760762" y="958277"/>
                </a:cubicBezTo>
                <a:cubicBezTo>
                  <a:pt x="4548776" y="942362"/>
                  <a:pt x="4201946" y="970707"/>
                  <a:pt x="3965803" y="958277"/>
                </a:cubicBezTo>
                <a:cubicBezTo>
                  <a:pt x="3729660" y="945847"/>
                  <a:pt x="3651986" y="940562"/>
                  <a:pt x="3414910" y="958277"/>
                </a:cubicBezTo>
                <a:cubicBezTo>
                  <a:pt x="3177834" y="975992"/>
                  <a:pt x="2887984" y="963564"/>
                  <a:pt x="2668764" y="958277"/>
                </a:cubicBezTo>
                <a:cubicBezTo>
                  <a:pt x="2449544" y="952990"/>
                  <a:pt x="2250977" y="947149"/>
                  <a:pt x="2020244" y="958277"/>
                </a:cubicBezTo>
                <a:cubicBezTo>
                  <a:pt x="1789511" y="969405"/>
                  <a:pt x="1404768" y="928243"/>
                  <a:pt x="1225285" y="958277"/>
                </a:cubicBezTo>
                <a:cubicBezTo>
                  <a:pt x="1045802" y="988311"/>
                  <a:pt x="638016" y="932425"/>
                  <a:pt x="479139" y="958277"/>
                </a:cubicBezTo>
                <a:cubicBezTo>
                  <a:pt x="211941" y="909627"/>
                  <a:pt x="13900" y="748943"/>
                  <a:pt x="0" y="479138"/>
                </a:cubicBezTo>
                <a:cubicBezTo>
                  <a:pt x="12815" y="321139"/>
                  <a:pt x="6182" y="237579"/>
                  <a:pt x="0" y="159716"/>
                </a:cubicBezTo>
                <a:cubicBezTo>
                  <a:pt x="5585" y="71016"/>
                  <a:pt x="69375" y="-12949"/>
                  <a:pt x="159716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93CB76A-3BB0-41AA-ACE3-FBC093BFA632}"/>
              </a:ext>
            </a:extLst>
          </p:cNvPr>
          <p:cNvSpPr txBox="1"/>
          <p:nvPr/>
        </p:nvSpPr>
        <p:spPr>
          <a:xfrm>
            <a:off x="4128388" y="1540640"/>
            <a:ext cx="73870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الفطرة هي السّنة, </a:t>
            </a: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والمعنى أن هذه الخصال من سنن الأنبياء والمرسلين عليهم السلام, وطريقتهم التي أمرنا أ، نقتدي بهم فيها.</a:t>
            </a:r>
            <a:endParaRPr lang="ar-SA" sz="2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cs typeface="Bahij Tanseek Pro" panose="02040703060201020203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797B93D-4182-4F82-9E71-63A58C83BB0F}"/>
              </a:ext>
            </a:extLst>
          </p:cNvPr>
          <p:cNvSpPr txBox="1"/>
          <p:nvPr/>
        </p:nvSpPr>
        <p:spPr>
          <a:xfrm>
            <a:off x="4585588" y="2367814"/>
            <a:ext cx="69298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الختان واجب في حق الذكور, </a:t>
            </a: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وحقيقته: قطع الجلدة التي تغطي رأس ذكره حتى ينكشف جميعه.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F97E79-E47F-4DB3-A9F8-AA8357092770}"/>
              </a:ext>
            </a:extLst>
          </p:cNvPr>
          <p:cNvSpPr txBox="1"/>
          <p:nvPr/>
        </p:nvSpPr>
        <p:spPr>
          <a:xfrm>
            <a:off x="4838701" y="3188117"/>
            <a:ext cx="66758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الاستحداد سنة للرجال والنساء, </a:t>
            </a:r>
            <a:r>
              <a:rPr lang="ar-SA" sz="23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وهو حلق الشعر الذي فوق ذكر </a:t>
            </a:r>
          </a:p>
          <a:p>
            <a:r>
              <a:rPr lang="ar-SA" sz="23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الرجل وحواليه, والشعر الذي حوالي فرج المرأة, ويسمى: شعر العانة.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9BFF3E0-A0D6-4513-8D97-B777601032CE}"/>
              </a:ext>
            </a:extLst>
          </p:cNvPr>
          <p:cNvSpPr txBox="1"/>
          <p:nvPr/>
        </p:nvSpPr>
        <p:spPr>
          <a:xfrm>
            <a:off x="4381997" y="4116450"/>
            <a:ext cx="71325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قص الشارب سنة للرجال, </a:t>
            </a: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والأفضل في قصه المبالغة فيه حتى يشبه الحلق.</a:t>
            </a:r>
            <a:endParaRPr lang="ar-SA" sz="2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cs typeface="Bahij Tanseek Pro" panose="02040703060201020203" pitchFamily="18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BAFB1D7-B825-4B2C-96AF-C3E71BEA5D12}"/>
              </a:ext>
            </a:extLst>
          </p:cNvPr>
          <p:cNvSpPr txBox="1"/>
          <p:nvPr/>
        </p:nvSpPr>
        <p:spPr>
          <a:xfrm>
            <a:off x="4381997" y="4722011"/>
            <a:ext cx="71325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تقليم أظفار اليدين والقدمين سنة للرجال والنساء, </a:t>
            </a: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والسنة تقليمها جميعاً, ولا ينبغي تقليم بعضها وترك بعضها.</a:t>
            </a:r>
            <a:endParaRPr lang="ar-SA" sz="2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cs typeface="Bahij Tanseek Pro" panose="02040703060201020203" pitchFamily="18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0562EE4-AA46-4B3C-B3E0-74B3EF91A2B4}"/>
              </a:ext>
            </a:extLst>
          </p:cNvPr>
          <p:cNvSpPr txBox="1"/>
          <p:nvPr/>
        </p:nvSpPr>
        <p:spPr>
          <a:xfrm>
            <a:off x="3701143" y="5566186"/>
            <a:ext cx="78133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نتف الآباط سنة للرجال والنساء, </a:t>
            </a: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والأفضل فيه النتف لمن قوي عليه, وتحصل السنة بالحلق.</a:t>
            </a:r>
            <a:endParaRPr lang="ar-SA" sz="2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cs typeface="Bahij Tanseek Pro" panose="02040703060201020203" pitchFamily="18" charset="-78"/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9EE310A-3B05-4EF8-B33C-1DC643717AD3}"/>
              </a:ext>
            </a:extLst>
          </p:cNvPr>
          <p:cNvGrpSpPr/>
          <p:nvPr/>
        </p:nvGrpSpPr>
        <p:grpSpPr>
          <a:xfrm>
            <a:off x="11479135" y="1640592"/>
            <a:ext cx="630535" cy="607731"/>
            <a:chOff x="196011" y="2031213"/>
            <a:chExt cx="687370" cy="669871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3E12D09B-04E9-47DC-81AB-DF94CB89FDB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Google Shape;556;p52">
              <a:extLst>
                <a:ext uri="{FF2B5EF4-FFF2-40B4-BE49-F238E27FC236}">
                  <a16:creationId xmlns:a16="http://schemas.microsoft.com/office/drawing/2014/main" id="{DF8A6D42-0052-4EFD-ABB6-E0E1F029804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</a:t>
              </a: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F46C0303-DB55-4F11-A293-B62820C24A3B}"/>
              </a:ext>
            </a:extLst>
          </p:cNvPr>
          <p:cNvGrpSpPr/>
          <p:nvPr/>
        </p:nvGrpSpPr>
        <p:grpSpPr>
          <a:xfrm>
            <a:off x="11479135" y="2418813"/>
            <a:ext cx="630535" cy="607731"/>
            <a:chOff x="196011" y="2031213"/>
            <a:chExt cx="687370" cy="669871"/>
          </a:xfrm>
        </p:grpSpPr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35089100-0D80-4ED1-B02F-29EFD529B34A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Google Shape;556;p52">
              <a:extLst>
                <a:ext uri="{FF2B5EF4-FFF2-40B4-BE49-F238E27FC236}">
                  <a16:creationId xmlns:a16="http://schemas.microsoft.com/office/drawing/2014/main" id="{2F350914-0613-48E0-AE2B-1A7CE40A807E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2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29C1B2F-D5F5-49D0-B8BE-57369B178465}"/>
              </a:ext>
            </a:extLst>
          </p:cNvPr>
          <p:cNvGrpSpPr/>
          <p:nvPr/>
        </p:nvGrpSpPr>
        <p:grpSpPr>
          <a:xfrm>
            <a:off x="11480402" y="3263734"/>
            <a:ext cx="630535" cy="607731"/>
            <a:chOff x="196011" y="2031213"/>
            <a:chExt cx="687370" cy="669871"/>
          </a:xfrm>
        </p:grpSpPr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4BD9B56A-E8E2-420A-A9B6-080B0CCC4410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Google Shape;556;p52">
              <a:extLst>
                <a:ext uri="{FF2B5EF4-FFF2-40B4-BE49-F238E27FC236}">
                  <a16:creationId xmlns:a16="http://schemas.microsoft.com/office/drawing/2014/main" id="{8A4A7E6D-E26F-47C0-84B6-57E06030BFC9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3</a:t>
              </a: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98B9A564-800D-4B2C-81CE-A751450B76E9}"/>
              </a:ext>
            </a:extLst>
          </p:cNvPr>
          <p:cNvGrpSpPr/>
          <p:nvPr/>
        </p:nvGrpSpPr>
        <p:grpSpPr>
          <a:xfrm>
            <a:off x="11479135" y="4039948"/>
            <a:ext cx="630535" cy="607731"/>
            <a:chOff x="196011" y="2031213"/>
            <a:chExt cx="687370" cy="669871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78BB3397-980D-4955-A175-3CCAC4B0B4C7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Google Shape;556;p52">
              <a:extLst>
                <a:ext uri="{FF2B5EF4-FFF2-40B4-BE49-F238E27FC236}">
                  <a16:creationId xmlns:a16="http://schemas.microsoft.com/office/drawing/2014/main" id="{BE3B32C5-6FA7-47EC-A299-AA461F15AFF9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4</a:t>
              </a: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14782FAD-B444-4AA3-B028-035A2E3EE20C}"/>
              </a:ext>
            </a:extLst>
          </p:cNvPr>
          <p:cNvGrpSpPr/>
          <p:nvPr/>
        </p:nvGrpSpPr>
        <p:grpSpPr>
          <a:xfrm>
            <a:off x="11480401" y="4797628"/>
            <a:ext cx="630535" cy="607731"/>
            <a:chOff x="196011" y="2031213"/>
            <a:chExt cx="687370" cy="669871"/>
          </a:xfrm>
        </p:grpSpPr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340F53BD-7D05-466E-8EE4-F28B71270F21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Google Shape;556;p52">
              <a:extLst>
                <a:ext uri="{FF2B5EF4-FFF2-40B4-BE49-F238E27FC236}">
                  <a16:creationId xmlns:a16="http://schemas.microsoft.com/office/drawing/2014/main" id="{D5FC8A7A-EC3D-4280-A4EE-4BA4F4B5C35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5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DD93892-DA16-4C38-9123-27CEDA897776}"/>
              </a:ext>
            </a:extLst>
          </p:cNvPr>
          <p:cNvGrpSpPr/>
          <p:nvPr/>
        </p:nvGrpSpPr>
        <p:grpSpPr>
          <a:xfrm>
            <a:off x="11420213" y="5641803"/>
            <a:ext cx="690724" cy="607731"/>
            <a:chOff x="196011" y="2031213"/>
            <a:chExt cx="687370" cy="669871"/>
          </a:xfrm>
        </p:grpSpPr>
        <p:sp>
          <p:nvSpPr>
            <p:cNvPr id="35" name="شكل بيضاوي 34">
              <a:extLst>
                <a:ext uri="{FF2B5EF4-FFF2-40B4-BE49-F238E27FC236}">
                  <a16:creationId xmlns:a16="http://schemas.microsoft.com/office/drawing/2014/main" id="{46C0206A-3417-4F8B-A938-76E6F3EDC94A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Google Shape;556;p52">
              <a:extLst>
                <a:ext uri="{FF2B5EF4-FFF2-40B4-BE49-F238E27FC236}">
                  <a16:creationId xmlns:a16="http://schemas.microsoft.com/office/drawing/2014/main" id="{EF86E7EF-C89C-43AC-A6EA-10B0DC904EFD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6</a:t>
              </a:r>
            </a:p>
          </p:txBody>
        </p:sp>
      </p:grpSp>
      <p:pic>
        <p:nvPicPr>
          <p:cNvPr id="38" name="صورة 37">
            <a:extLst>
              <a:ext uri="{FF2B5EF4-FFF2-40B4-BE49-F238E27FC236}">
                <a16:creationId xmlns:a16="http://schemas.microsoft.com/office/drawing/2014/main" id="{C6FAEDB1-F36E-4AE4-B025-A71484B7727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46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2" grpId="1"/>
      <p:bldP spid="9" grpId="0"/>
      <p:bldP spid="9" grpId="1"/>
      <p:bldP spid="13" grpId="0"/>
      <p:bldP spid="13" grpId="1"/>
      <p:bldP spid="27" grpId="0"/>
      <p:bldP spid="27" grpId="1"/>
      <p:bldP spid="33" grpId="0"/>
      <p:bldP spid="33" grpId="1"/>
      <p:bldP spid="37" grpId="0"/>
      <p:bldP spid="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مستطيل: زوايا قطرية مستديرة 30">
            <a:extLst>
              <a:ext uri="{FF2B5EF4-FFF2-40B4-BE49-F238E27FC236}">
                <a16:creationId xmlns:a16="http://schemas.microsoft.com/office/drawing/2014/main" id="{6AA3E6AA-BBE2-4AF4-8DC3-FBEE5CFDF339}"/>
              </a:ext>
            </a:extLst>
          </p:cNvPr>
          <p:cNvSpPr/>
          <p:nvPr/>
        </p:nvSpPr>
        <p:spPr>
          <a:xfrm>
            <a:off x="6589486" y="460817"/>
            <a:ext cx="5520184" cy="958277"/>
          </a:xfrm>
          <a:custGeom>
            <a:avLst/>
            <a:gdLst>
              <a:gd name="connsiteX0" fmla="*/ 159716 w 5520184"/>
              <a:gd name="connsiteY0" fmla="*/ 0 h 958277"/>
              <a:gd name="connsiteX1" fmla="*/ 808236 w 5520184"/>
              <a:gd name="connsiteY1" fmla="*/ 0 h 958277"/>
              <a:gd name="connsiteX2" fmla="*/ 1456755 w 5520184"/>
              <a:gd name="connsiteY2" fmla="*/ 0 h 958277"/>
              <a:gd name="connsiteX3" fmla="*/ 2007648 w 5520184"/>
              <a:gd name="connsiteY3" fmla="*/ 0 h 958277"/>
              <a:gd name="connsiteX4" fmla="*/ 2607354 w 5520184"/>
              <a:gd name="connsiteY4" fmla="*/ 0 h 958277"/>
              <a:gd name="connsiteX5" fmla="*/ 3353500 w 5520184"/>
              <a:gd name="connsiteY5" fmla="*/ 0 h 958277"/>
              <a:gd name="connsiteX6" fmla="*/ 4148460 w 5520184"/>
              <a:gd name="connsiteY6" fmla="*/ 0 h 958277"/>
              <a:gd name="connsiteX7" fmla="*/ 5041046 w 5520184"/>
              <a:gd name="connsiteY7" fmla="*/ 0 h 958277"/>
              <a:gd name="connsiteX8" fmla="*/ 5520185 w 5520184"/>
              <a:gd name="connsiteY8" fmla="*/ 479139 h 958277"/>
              <a:gd name="connsiteX9" fmla="*/ 5520184 w 5520184"/>
              <a:gd name="connsiteY9" fmla="*/ 798561 h 958277"/>
              <a:gd name="connsiteX10" fmla="*/ 5360468 w 5520184"/>
              <a:gd name="connsiteY10" fmla="*/ 958277 h 958277"/>
              <a:gd name="connsiteX11" fmla="*/ 4760762 w 5520184"/>
              <a:gd name="connsiteY11" fmla="*/ 958277 h 958277"/>
              <a:gd name="connsiteX12" fmla="*/ 4014616 w 5520184"/>
              <a:gd name="connsiteY12" fmla="*/ 958277 h 958277"/>
              <a:gd name="connsiteX13" fmla="*/ 3463723 w 5520184"/>
              <a:gd name="connsiteY13" fmla="*/ 958277 h 958277"/>
              <a:gd name="connsiteX14" fmla="*/ 2717577 w 5520184"/>
              <a:gd name="connsiteY14" fmla="*/ 958277 h 958277"/>
              <a:gd name="connsiteX15" fmla="*/ 2166684 w 5520184"/>
              <a:gd name="connsiteY15" fmla="*/ 958277 h 958277"/>
              <a:gd name="connsiteX16" fmla="*/ 1469351 w 5520184"/>
              <a:gd name="connsiteY16" fmla="*/ 958277 h 958277"/>
              <a:gd name="connsiteX17" fmla="*/ 479139 w 5520184"/>
              <a:gd name="connsiteY17" fmla="*/ 958277 h 958277"/>
              <a:gd name="connsiteX18" fmla="*/ 0 w 5520184"/>
              <a:gd name="connsiteY18" fmla="*/ 479138 h 958277"/>
              <a:gd name="connsiteX19" fmla="*/ 0 w 5520184"/>
              <a:gd name="connsiteY19" fmla="*/ 159716 h 958277"/>
              <a:gd name="connsiteX20" fmla="*/ 159716 w 5520184"/>
              <a:gd name="connsiteY20" fmla="*/ 0 h 9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0184" h="958277" fill="none" extrusionOk="0">
                <a:moveTo>
                  <a:pt x="159716" y="0"/>
                </a:moveTo>
                <a:cubicBezTo>
                  <a:pt x="309992" y="-28446"/>
                  <a:pt x="531853" y="32281"/>
                  <a:pt x="808236" y="0"/>
                </a:cubicBezTo>
                <a:cubicBezTo>
                  <a:pt x="1084619" y="-32281"/>
                  <a:pt x="1257316" y="-4533"/>
                  <a:pt x="1456755" y="0"/>
                </a:cubicBezTo>
                <a:cubicBezTo>
                  <a:pt x="1656194" y="4533"/>
                  <a:pt x="1857522" y="25459"/>
                  <a:pt x="2007648" y="0"/>
                </a:cubicBezTo>
                <a:cubicBezTo>
                  <a:pt x="2157774" y="-25459"/>
                  <a:pt x="2450285" y="22409"/>
                  <a:pt x="2607354" y="0"/>
                </a:cubicBezTo>
                <a:cubicBezTo>
                  <a:pt x="2764423" y="-22409"/>
                  <a:pt x="3107781" y="28694"/>
                  <a:pt x="3353500" y="0"/>
                </a:cubicBezTo>
                <a:cubicBezTo>
                  <a:pt x="3599219" y="-28694"/>
                  <a:pt x="3764365" y="12391"/>
                  <a:pt x="4148460" y="0"/>
                </a:cubicBezTo>
                <a:cubicBezTo>
                  <a:pt x="4532555" y="-12391"/>
                  <a:pt x="4650532" y="-23859"/>
                  <a:pt x="5041046" y="0"/>
                </a:cubicBezTo>
                <a:cubicBezTo>
                  <a:pt x="5317535" y="36828"/>
                  <a:pt x="5566570" y="242969"/>
                  <a:pt x="5520185" y="479139"/>
                </a:cubicBezTo>
                <a:cubicBezTo>
                  <a:pt x="5503660" y="564870"/>
                  <a:pt x="5521512" y="688592"/>
                  <a:pt x="5520184" y="798561"/>
                </a:cubicBezTo>
                <a:cubicBezTo>
                  <a:pt x="5518679" y="891613"/>
                  <a:pt x="5457917" y="953678"/>
                  <a:pt x="5360468" y="958277"/>
                </a:cubicBezTo>
                <a:cubicBezTo>
                  <a:pt x="5147297" y="978296"/>
                  <a:pt x="4978649" y="963532"/>
                  <a:pt x="4760762" y="958277"/>
                </a:cubicBezTo>
                <a:cubicBezTo>
                  <a:pt x="4542875" y="953022"/>
                  <a:pt x="4363336" y="972785"/>
                  <a:pt x="4014616" y="958277"/>
                </a:cubicBezTo>
                <a:cubicBezTo>
                  <a:pt x="3665896" y="943769"/>
                  <a:pt x="3724266" y="933645"/>
                  <a:pt x="3463723" y="958277"/>
                </a:cubicBezTo>
                <a:cubicBezTo>
                  <a:pt x="3203180" y="982909"/>
                  <a:pt x="3003627" y="924653"/>
                  <a:pt x="2717577" y="958277"/>
                </a:cubicBezTo>
                <a:cubicBezTo>
                  <a:pt x="2431527" y="991901"/>
                  <a:pt x="2412008" y="961988"/>
                  <a:pt x="2166684" y="958277"/>
                </a:cubicBezTo>
                <a:cubicBezTo>
                  <a:pt x="1921360" y="954566"/>
                  <a:pt x="1702817" y="942553"/>
                  <a:pt x="1469351" y="958277"/>
                </a:cubicBezTo>
                <a:cubicBezTo>
                  <a:pt x="1235885" y="974001"/>
                  <a:pt x="871739" y="990399"/>
                  <a:pt x="479139" y="958277"/>
                </a:cubicBezTo>
                <a:cubicBezTo>
                  <a:pt x="162950" y="983987"/>
                  <a:pt x="4826" y="737194"/>
                  <a:pt x="0" y="479138"/>
                </a:cubicBezTo>
                <a:cubicBezTo>
                  <a:pt x="-13067" y="366084"/>
                  <a:pt x="-7587" y="293504"/>
                  <a:pt x="0" y="159716"/>
                </a:cubicBezTo>
                <a:cubicBezTo>
                  <a:pt x="-4111" y="60823"/>
                  <a:pt x="62589" y="-9710"/>
                  <a:pt x="159716" y="0"/>
                </a:cubicBezTo>
                <a:close/>
              </a:path>
              <a:path w="5520184" h="958277" stroke="0" extrusionOk="0">
                <a:moveTo>
                  <a:pt x="159716" y="0"/>
                </a:moveTo>
                <a:cubicBezTo>
                  <a:pt x="515773" y="4842"/>
                  <a:pt x="783522" y="-37153"/>
                  <a:pt x="954675" y="0"/>
                </a:cubicBezTo>
                <a:cubicBezTo>
                  <a:pt x="1125828" y="37153"/>
                  <a:pt x="1377579" y="-12105"/>
                  <a:pt x="1749635" y="0"/>
                </a:cubicBezTo>
                <a:cubicBezTo>
                  <a:pt x="2121691" y="12105"/>
                  <a:pt x="2270389" y="27605"/>
                  <a:pt x="2446968" y="0"/>
                </a:cubicBezTo>
                <a:cubicBezTo>
                  <a:pt x="2623547" y="-27605"/>
                  <a:pt x="2817538" y="-5134"/>
                  <a:pt x="2997861" y="0"/>
                </a:cubicBezTo>
                <a:cubicBezTo>
                  <a:pt x="3178184" y="5134"/>
                  <a:pt x="3378123" y="-4175"/>
                  <a:pt x="3548754" y="0"/>
                </a:cubicBezTo>
                <a:cubicBezTo>
                  <a:pt x="3719385" y="4175"/>
                  <a:pt x="4013562" y="-9696"/>
                  <a:pt x="4197273" y="0"/>
                </a:cubicBezTo>
                <a:cubicBezTo>
                  <a:pt x="4380984" y="9696"/>
                  <a:pt x="4827196" y="23287"/>
                  <a:pt x="5041046" y="0"/>
                </a:cubicBezTo>
                <a:cubicBezTo>
                  <a:pt x="5288969" y="17219"/>
                  <a:pt x="5513441" y="249481"/>
                  <a:pt x="5520185" y="479139"/>
                </a:cubicBezTo>
                <a:cubicBezTo>
                  <a:pt x="5537261" y="578344"/>
                  <a:pt x="5532737" y="694248"/>
                  <a:pt x="5520184" y="798561"/>
                </a:cubicBezTo>
                <a:cubicBezTo>
                  <a:pt x="5507647" y="877870"/>
                  <a:pt x="5467762" y="957779"/>
                  <a:pt x="5360468" y="958277"/>
                </a:cubicBezTo>
                <a:cubicBezTo>
                  <a:pt x="5189465" y="973845"/>
                  <a:pt x="4972748" y="974192"/>
                  <a:pt x="4760762" y="958277"/>
                </a:cubicBezTo>
                <a:cubicBezTo>
                  <a:pt x="4548776" y="942362"/>
                  <a:pt x="4201946" y="970707"/>
                  <a:pt x="3965803" y="958277"/>
                </a:cubicBezTo>
                <a:cubicBezTo>
                  <a:pt x="3729660" y="945847"/>
                  <a:pt x="3651986" y="940562"/>
                  <a:pt x="3414910" y="958277"/>
                </a:cubicBezTo>
                <a:cubicBezTo>
                  <a:pt x="3177834" y="975992"/>
                  <a:pt x="2887984" y="963564"/>
                  <a:pt x="2668764" y="958277"/>
                </a:cubicBezTo>
                <a:cubicBezTo>
                  <a:pt x="2449544" y="952990"/>
                  <a:pt x="2250977" y="947149"/>
                  <a:pt x="2020244" y="958277"/>
                </a:cubicBezTo>
                <a:cubicBezTo>
                  <a:pt x="1789511" y="969405"/>
                  <a:pt x="1404768" y="928243"/>
                  <a:pt x="1225285" y="958277"/>
                </a:cubicBezTo>
                <a:cubicBezTo>
                  <a:pt x="1045802" y="988311"/>
                  <a:pt x="638016" y="932425"/>
                  <a:pt x="479139" y="958277"/>
                </a:cubicBezTo>
                <a:cubicBezTo>
                  <a:pt x="211941" y="909627"/>
                  <a:pt x="13900" y="748943"/>
                  <a:pt x="0" y="479138"/>
                </a:cubicBezTo>
                <a:cubicBezTo>
                  <a:pt x="12815" y="321139"/>
                  <a:pt x="6182" y="237579"/>
                  <a:pt x="0" y="159716"/>
                </a:cubicBezTo>
                <a:cubicBezTo>
                  <a:pt x="5585" y="71016"/>
                  <a:pt x="69375" y="-12949"/>
                  <a:pt x="159716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93CB76A-3BB0-41AA-ACE3-FBC093BFA632}"/>
              </a:ext>
            </a:extLst>
          </p:cNvPr>
          <p:cNvSpPr txBox="1"/>
          <p:nvPr/>
        </p:nvSpPr>
        <p:spPr>
          <a:xfrm>
            <a:off x="4128388" y="1540640"/>
            <a:ext cx="73870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ثبت في رواية أخرى للحديث: </a:t>
            </a:r>
            <a:r>
              <a:rPr lang="ar-S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((</a:t>
            </a:r>
            <a:r>
              <a:rPr lang="ar-SA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خمس من الفطرة </a:t>
            </a:r>
            <a:r>
              <a:rPr lang="ar-S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))</a:t>
            </a: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, وهذا يفيد أن المذكور هو بعض سنن الفطرة, وقد جاءت الأحاديث بسنن أخرى للفطرة.</a:t>
            </a:r>
            <a:endParaRPr lang="ar-SA" sz="2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cs typeface="Bahij Tanseek Pro" panose="02040703060201020203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797B93D-4182-4F82-9E71-63A58C83BB0F}"/>
              </a:ext>
            </a:extLst>
          </p:cNvPr>
          <p:cNvSpPr txBox="1"/>
          <p:nvPr/>
        </p:nvSpPr>
        <p:spPr>
          <a:xfrm>
            <a:off x="4585588" y="2367814"/>
            <a:ext cx="69298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من سنن الفطرة: </a:t>
            </a:r>
            <a:r>
              <a:rPr lang="ar-SA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إعفاء اللحية, </a:t>
            </a: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ومعناه: تركها على حالها دون التعرض لها بتقصير أو حلق.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F97E79-E47F-4DB3-A9F8-AA8357092770}"/>
              </a:ext>
            </a:extLst>
          </p:cNvPr>
          <p:cNvSpPr txBox="1"/>
          <p:nvPr/>
        </p:nvSpPr>
        <p:spPr>
          <a:xfrm>
            <a:off x="4838701" y="3164024"/>
            <a:ext cx="667583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السنة للمسلم أن يتعاهد أظفاره وشاربه وعانته وإبطه كلما طالت فيأخذها أو يأخذ منها, ولا يتركها تطول طولاً فاحشاً, ولا يجوز له تركها أكثر من أربعين يوماً.</a:t>
            </a:r>
            <a:endParaRPr lang="ar-SA" sz="2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cs typeface="Bahij Tanseek Pro" panose="02040703060201020203" pitchFamily="18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BAFB1D7-B825-4B2C-96AF-C3E71BEA5D12}"/>
              </a:ext>
            </a:extLst>
          </p:cNvPr>
          <p:cNvSpPr txBox="1"/>
          <p:nvPr/>
        </p:nvSpPr>
        <p:spPr>
          <a:xfrm>
            <a:off x="4381997" y="4325743"/>
            <a:ext cx="71325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يستحب التيامن في أخذ شعر الشارب والعانة بأن يبدأ بالجانب الأيمن ثم الأيسر, ويبدأ في نتف إبطيه بالأيمن ثم الأيسر, وهكذا في تقليم أظافره. </a:t>
            </a:r>
            <a:endParaRPr lang="ar-SA" sz="2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cs typeface="Bahij Tanseek Pro" panose="02040703060201020203" pitchFamily="18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0562EE4-AA46-4B3C-B3E0-74B3EF91A2B4}"/>
              </a:ext>
            </a:extLst>
          </p:cNvPr>
          <p:cNvSpPr txBox="1"/>
          <p:nvPr/>
        </p:nvSpPr>
        <p:spPr>
          <a:xfrm>
            <a:off x="3683000" y="5204659"/>
            <a:ext cx="774151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لخصال الفطرة عموما فوائد كثيرة منها: </a:t>
            </a:r>
            <a:r>
              <a:rPr lang="ar-SA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تحسين الهيئة, وتنظيف البدن, والاحتياط للطهارتين, والإحسان إلى المخالط والمقارن بكف ما يتأذى به من رائحة كريها, وامتثال أمر دينه.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9EE310A-3B05-4EF8-B33C-1DC643717AD3}"/>
              </a:ext>
            </a:extLst>
          </p:cNvPr>
          <p:cNvGrpSpPr/>
          <p:nvPr/>
        </p:nvGrpSpPr>
        <p:grpSpPr>
          <a:xfrm>
            <a:off x="11479135" y="1640592"/>
            <a:ext cx="630535" cy="607731"/>
            <a:chOff x="196011" y="2031213"/>
            <a:chExt cx="687370" cy="669871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3E12D09B-04E9-47DC-81AB-DF94CB89FDB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Google Shape;556;p52">
              <a:extLst>
                <a:ext uri="{FF2B5EF4-FFF2-40B4-BE49-F238E27FC236}">
                  <a16:creationId xmlns:a16="http://schemas.microsoft.com/office/drawing/2014/main" id="{DF8A6D42-0052-4EFD-ABB6-E0E1F029804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7</a:t>
              </a: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F46C0303-DB55-4F11-A293-B62820C24A3B}"/>
              </a:ext>
            </a:extLst>
          </p:cNvPr>
          <p:cNvGrpSpPr/>
          <p:nvPr/>
        </p:nvGrpSpPr>
        <p:grpSpPr>
          <a:xfrm>
            <a:off x="11479135" y="2418813"/>
            <a:ext cx="630535" cy="607731"/>
            <a:chOff x="196011" y="2031213"/>
            <a:chExt cx="687370" cy="669871"/>
          </a:xfrm>
        </p:grpSpPr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35089100-0D80-4ED1-B02F-29EFD529B34A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Google Shape;556;p52">
              <a:extLst>
                <a:ext uri="{FF2B5EF4-FFF2-40B4-BE49-F238E27FC236}">
                  <a16:creationId xmlns:a16="http://schemas.microsoft.com/office/drawing/2014/main" id="{2F350914-0613-48E0-AE2B-1A7CE40A807E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8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29C1B2F-D5F5-49D0-B8BE-57369B178465}"/>
              </a:ext>
            </a:extLst>
          </p:cNvPr>
          <p:cNvGrpSpPr/>
          <p:nvPr/>
        </p:nvGrpSpPr>
        <p:grpSpPr>
          <a:xfrm>
            <a:off x="11480402" y="3239641"/>
            <a:ext cx="630535" cy="607731"/>
            <a:chOff x="196011" y="2031213"/>
            <a:chExt cx="687370" cy="669871"/>
          </a:xfrm>
        </p:grpSpPr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4BD9B56A-E8E2-420A-A9B6-080B0CCC4410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Google Shape;556;p52">
              <a:extLst>
                <a:ext uri="{FF2B5EF4-FFF2-40B4-BE49-F238E27FC236}">
                  <a16:creationId xmlns:a16="http://schemas.microsoft.com/office/drawing/2014/main" id="{8A4A7E6D-E26F-47C0-84B6-57E06030BFC9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9</a:t>
              </a: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14782FAD-B444-4AA3-B028-035A2E3EE20C}"/>
              </a:ext>
            </a:extLst>
          </p:cNvPr>
          <p:cNvGrpSpPr/>
          <p:nvPr/>
        </p:nvGrpSpPr>
        <p:grpSpPr>
          <a:xfrm>
            <a:off x="10920404" y="4366097"/>
            <a:ext cx="1217906" cy="637045"/>
            <a:chOff x="-402996" y="2031213"/>
            <a:chExt cx="1327685" cy="702182"/>
          </a:xfrm>
        </p:grpSpPr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340F53BD-7D05-466E-8EE4-F28B71270F21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Google Shape;556;p52">
              <a:extLst>
                <a:ext uri="{FF2B5EF4-FFF2-40B4-BE49-F238E27FC236}">
                  <a16:creationId xmlns:a16="http://schemas.microsoft.com/office/drawing/2014/main" id="{D5FC8A7A-EC3D-4280-A4EE-4BA4F4B5C357}"/>
                </a:ext>
              </a:extLst>
            </p:cNvPr>
            <p:cNvSpPr txBox="1">
              <a:spLocks/>
            </p:cNvSpPr>
            <p:nvPr/>
          </p:nvSpPr>
          <p:spPr>
            <a:xfrm>
              <a:off x="-402996" y="2089276"/>
              <a:ext cx="1327685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10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DD93892-DA16-4C38-9123-27CEDA897776}"/>
              </a:ext>
            </a:extLst>
          </p:cNvPr>
          <p:cNvGrpSpPr/>
          <p:nvPr/>
        </p:nvGrpSpPr>
        <p:grpSpPr>
          <a:xfrm>
            <a:off x="10937154" y="5210730"/>
            <a:ext cx="1172516" cy="623762"/>
            <a:chOff x="-283441" y="2031213"/>
            <a:chExt cx="1166822" cy="687541"/>
          </a:xfrm>
        </p:grpSpPr>
        <p:sp>
          <p:nvSpPr>
            <p:cNvPr id="35" name="شكل بيضاوي 34">
              <a:extLst>
                <a:ext uri="{FF2B5EF4-FFF2-40B4-BE49-F238E27FC236}">
                  <a16:creationId xmlns:a16="http://schemas.microsoft.com/office/drawing/2014/main" id="{46C0206A-3417-4F8B-A938-76E6F3EDC94A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Google Shape;556;p52">
              <a:extLst>
                <a:ext uri="{FF2B5EF4-FFF2-40B4-BE49-F238E27FC236}">
                  <a16:creationId xmlns:a16="http://schemas.microsoft.com/office/drawing/2014/main" id="{EF86E7EF-C89C-43AC-A6EA-10B0DC904EFD}"/>
                </a:ext>
              </a:extLst>
            </p:cNvPr>
            <p:cNvSpPr txBox="1">
              <a:spLocks/>
            </p:cNvSpPr>
            <p:nvPr/>
          </p:nvSpPr>
          <p:spPr>
            <a:xfrm>
              <a:off x="-283441" y="2074635"/>
              <a:ext cx="1146629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11</a:t>
              </a:r>
            </a:p>
          </p:txBody>
        </p:sp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6FAEDB1-F36E-4AE4-B025-A71484B7727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961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" grpId="0"/>
      <p:bldP spid="13" grpId="0"/>
      <p:bldP spid="3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37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37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37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378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1500" b="1" i="0" u="none" strike="noStrike" kern="1200" cap="none" spc="0" normalizeH="0" baseline="0" noProof="0" dirty="0">
              <a:ln w="28575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uLnTx/>
              <a:uFillTx/>
              <a:latin typeface="Bahij Tanseek Pro" panose="02040703060201020203" pitchFamily="18" charset="-78"/>
              <a:ea typeface="+mn-ea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58235"/>
            <a:ext cx="855487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3800" b="1" i="0" u="none" strike="noStrike" kern="120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cen Beirut" panose="02000000000000000000" pitchFamily="2" charset="-78"/>
                <a:ea typeface="+mn-ea"/>
                <a:cs typeface="Hacen Beirut" panose="02000000000000000000" pitchFamily="2" charset="-78"/>
              </a:rPr>
              <a:t>الأنشطة</a:t>
            </a:r>
          </a:p>
        </p:txBody>
      </p:sp>
    </p:spTree>
    <p:extLst>
      <p:ext uri="{BB962C8B-B14F-4D97-AF65-F5344CB8AC3E}">
        <p14:creationId xmlns:p14="http://schemas.microsoft.com/office/powerpoint/2010/main" val="12164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4245BE7-04B0-4E25-A098-39ADC05357DB}"/>
              </a:ext>
            </a:extLst>
          </p:cNvPr>
          <p:cNvSpPr txBox="1"/>
          <p:nvPr/>
        </p:nvSpPr>
        <p:spPr>
          <a:xfrm>
            <a:off x="3297081" y="614226"/>
            <a:ext cx="77107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prstClr val="black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acen Liner XL" panose="02000000000000000000" pitchFamily="2" charset="-78"/>
                <a:ea typeface="+mn-ea"/>
                <a:cs typeface="Hacen Liner XL" panose="02000000000000000000" pitchFamily="2" charset="-78"/>
              </a:rPr>
              <a:t>نشاط (1)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51B6C4A-C753-4681-B3EC-BC5B5917268C}"/>
              </a:ext>
            </a:extLst>
          </p:cNvPr>
          <p:cNvSpPr txBox="1"/>
          <p:nvPr/>
        </p:nvSpPr>
        <p:spPr>
          <a:xfrm>
            <a:off x="3838552" y="1461525"/>
            <a:ext cx="83258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Hacen Liner XL" panose="02000000000000000000" pitchFamily="2" charset="-78"/>
                <a:ea typeface="+mn-ea"/>
                <a:cs typeface="Hacen Liner XL" panose="02000000000000000000" pitchFamily="2" charset="-78"/>
              </a:rPr>
              <a:t>تعاون مع زملائك في جمع الفوائد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Hacen Liner XL" panose="02000000000000000000" pitchFamily="2" charset="-78"/>
                <a:ea typeface="+mn-ea"/>
                <a:cs typeface="Hacen Liner XL" panose="02000000000000000000" pitchFamily="2" charset="-78"/>
              </a:rPr>
              <a:t> الطبية التي أثبتها الأطباء للختان.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88900">
                  <a:prstClr val="black"/>
                </a:glow>
              </a:effectLst>
              <a:uLnTx/>
              <a:uFillTx/>
              <a:latin typeface="Hacen Liner XL" panose="02000000000000000000" pitchFamily="2" charset="-78"/>
              <a:ea typeface="+mn-ea"/>
              <a:cs typeface="Hacen Liner XL" panose="02000000000000000000" pitchFamily="2" charset="-78"/>
            </a:endParaRPr>
          </a:p>
        </p:txBody>
      </p:sp>
      <p:grpSp>
        <p:nvGrpSpPr>
          <p:cNvPr id="27" name="Google Shape;9560;p69">
            <a:extLst>
              <a:ext uri="{FF2B5EF4-FFF2-40B4-BE49-F238E27FC236}">
                <a16:creationId xmlns:a16="http://schemas.microsoft.com/office/drawing/2014/main" id="{A6AB2D6C-57D2-44D8-81B0-DE631AF1406E}"/>
              </a:ext>
            </a:extLst>
          </p:cNvPr>
          <p:cNvGrpSpPr/>
          <p:nvPr/>
        </p:nvGrpSpPr>
        <p:grpSpPr>
          <a:xfrm>
            <a:off x="11124087" y="379045"/>
            <a:ext cx="969711" cy="923330"/>
            <a:chOff x="-25104475" y="2340425"/>
            <a:chExt cx="295375" cy="296150"/>
          </a:xfrm>
          <a:solidFill>
            <a:schemeClr val="accent4">
              <a:lumMod val="60000"/>
              <a:lumOff val="40000"/>
            </a:schemeClr>
          </a:solidFill>
          <a:effectLst>
            <a:glow rad="381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8" name="Google Shape;9561;p69">
              <a:extLst>
                <a:ext uri="{FF2B5EF4-FFF2-40B4-BE49-F238E27FC236}">
                  <a16:creationId xmlns:a16="http://schemas.microsoft.com/office/drawing/2014/main" id="{7F53159E-5803-43A6-A6F7-B711F3422D63}"/>
                </a:ext>
              </a:extLst>
            </p:cNvPr>
            <p:cNvSpPr/>
            <p:nvPr/>
          </p:nvSpPr>
          <p:spPr>
            <a:xfrm>
              <a:off x="-25104475" y="2340425"/>
              <a:ext cx="225275" cy="29615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9562;p69">
              <a:extLst>
                <a:ext uri="{FF2B5EF4-FFF2-40B4-BE49-F238E27FC236}">
                  <a16:creationId xmlns:a16="http://schemas.microsoft.com/office/drawing/2014/main" id="{29C800E5-2AC8-4120-B6D8-1AD914D16B70}"/>
                </a:ext>
              </a:extLst>
            </p:cNvPr>
            <p:cNvSpPr/>
            <p:nvPr/>
          </p:nvSpPr>
          <p:spPr>
            <a:xfrm>
              <a:off x="-25001300" y="23750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9563;p69">
              <a:extLst>
                <a:ext uri="{FF2B5EF4-FFF2-40B4-BE49-F238E27FC236}">
                  <a16:creationId xmlns:a16="http://schemas.microsoft.com/office/drawing/2014/main" id="{9C7C2F9A-FDB1-4B10-B2FA-80FA334702BB}"/>
                </a:ext>
              </a:extLst>
            </p:cNvPr>
            <p:cNvSpPr/>
            <p:nvPr/>
          </p:nvSpPr>
          <p:spPr>
            <a:xfrm>
              <a:off x="-25070600" y="2444375"/>
              <a:ext cx="87450" cy="86675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9564;p69">
              <a:extLst>
                <a:ext uri="{FF2B5EF4-FFF2-40B4-BE49-F238E27FC236}">
                  <a16:creationId xmlns:a16="http://schemas.microsoft.com/office/drawing/2014/main" id="{D561F8EF-0284-4372-B44E-94422AA61053}"/>
                </a:ext>
              </a:extLst>
            </p:cNvPr>
            <p:cNvSpPr/>
            <p:nvPr/>
          </p:nvSpPr>
          <p:spPr>
            <a:xfrm>
              <a:off x="-24966650" y="24790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9565;p69">
              <a:extLst>
                <a:ext uri="{FF2B5EF4-FFF2-40B4-BE49-F238E27FC236}">
                  <a16:creationId xmlns:a16="http://schemas.microsoft.com/office/drawing/2014/main" id="{B1B6E005-DE0E-4958-9D56-DE5065D6A40A}"/>
                </a:ext>
              </a:extLst>
            </p:cNvPr>
            <p:cNvSpPr/>
            <p:nvPr/>
          </p:nvSpPr>
          <p:spPr>
            <a:xfrm>
              <a:off x="-24966650" y="244437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9566;p69">
              <a:extLst>
                <a:ext uri="{FF2B5EF4-FFF2-40B4-BE49-F238E27FC236}">
                  <a16:creationId xmlns:a16="http://schemas.microsoft.com/office/drawing/2014/main" id="{78279071-6029-4D09-BDC5-314A31264BEB}"/>
                </a:ext>
              </a:extLst>
            </p:cNvPr>
            <p:cNvSpPr/>
            <p:nvPr/>
          </p:nvSpPr>
          <p:spPr>
            <a:xfrm>
              <a:off x="-24966650" y="2513700"/>
              <a:ext cx="52025" cy="17350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9567;p69">
              <a:extLst>
                <a:ext uri="{FF2B5EF4-FFF2-40B4-BE49-F238E27FC236}">
                  <a16:creationId xmlns:a16="http://schemas.microsoft.com/office/drawing/2014/main" id="{A0EFF465-34A9-443B-993B-F9FEC4BB2BB7}"/>
                </a:ext>
              </a:extLst>
            </p:cNvPr>
            <p:cNvSpPr/>
            <p:nvPr/>
          </p:nvSpPr>
          <p:spPr>
            <a:xfrm>
              <a:off x="-25071400" y="2549125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9568;p69">
              <a:extLst>
                <a:ext uri="{FF2B5EF4-FFF2-40B4-BE49-F238E27FC236}">
                  <a16:creationId xmlns:a16="http://schemas.microsoft.com/office/drawing/2014/main" id="{06A95A98-DFA7-4AC1-83D9-9E7A507E7C5F}"/>
                </a:ext>
              </a:extLst>
            </p:cNvPr>
            <p:cNvSpPr/>
            <p:nvPr/>
          </p:nvSpPr>
          <p:spPr>
            <a:xfrm>
              <a:off x="-25071400" y="2583800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9569;p69">
              <a:extLst>
                <a:ext uri="{FF2B5EF4-FFF2-40B4-BE49-F238E27FC236}">
                  <a16:creationId xmlns:a16="http://schemas.microsoft.com/office/drawing/2014/main" id="{1E24AEC1-33C1-4343-8AD9-A87BC8F03FC7}"/>
                </a:ext>
              </a:extLst>
            </p:cNvPr>
            <p:cNvSpPr/>
            <p:nvPr/>
          </p:nvSpPr>
          <p:spPr>
            <a:xfrm>
              <a:off x="-24862675" y="2375850"/>
              <a:ext cx="53575" cy="260725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8C4CF69-B222-432D-BC00-E11D9593CE77}"/>
              </a:ext>
            </a:extLst>
          </p:cNvPr>
          <p:cNvSpPr/>
          <p:nvPr/>
        </p:nvSpPr>
        <p:spPr>
          <a:xfrm>
            <a:off x="7043475" y="3476213"/>
            <a:ext cx="4419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5D5"/>
                </a:solidFill>
                <a:effectLst>
                  <a:glow rad="127000">
                    <a:srgbClr val="765A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الختان يمنع الأقذار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rgbClr val="FFF5D5"/>
                </a:solidFill>
                <a:effectLst>
                  <a:glow rad="127000">
                    <a:srgbClr val="765A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عن الذكر.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F5D5"/>
              </a:solidFill>
              <a:effectLst>
                <a:glow rad="127000">
                  <a:srgbClr val="765A00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D5D6BC7-07FA-49C1-A4FA-F6532A089D31}"/>
              </a:ext>
            </a:extLst>
          </p:cNvPr>
          <p:cNvGrpSpPr/>
          <p:nvPr/>
        </p:nvGrpSpPr>
        <p:grpSpPr>
          <a:xfrm>
            <a:off x="11435133" y="3414819"/>
            <a:ext cx="568575" cy="556404"/>
            <a:chOff x="192743" y="2031213"/>
            <a:chExt cx="690638" cy="663493"/>
          </a:xfrm>
        </p:grpSpPr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7E2DC066-5824-4B25-80CE-8C159535691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Google Shape;556;p52">
              <a:extLst>
                <a:ext uri="{FF2B5EF4-FFF2-40B4-BE49-F238E27FC236}">
                  <a16:creationId xmlns:a16="http://schemas.microsoft.com/office/drawing/2014/main" id="{76153296-53CF-4FBC-B2FC-9B780F8AC8D1}"/>
                </a:ext>
              </a:extLst>
            </p:cNvPr>
            <p:cNvSpPr txBox="1">
              <a:spLocks/>
            </p:cNvSpPr>
            <p:nvPr/>
          </p:nvSpPr>
          <p:spPr>
            <a:xfrm>
              <a:off x="192743" y="2050587"/>
              <a:ext cx="600281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3600"/>
                <a:buFont typeface="Berkshire Swash"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  <a:sym typeface="Berkshire Swash"/>
                </a:rPr>
                <a:t>1</a:t>
              </a:r>
            </a:p>
          </p:txBody>
        </p:sp>
      </p:grp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4F6E088A-0A81-42CB-917E-378D113B28FB}"/>
              </a:ext>
            </a:extLst>
          </p:cNvPr>
          <p:cNvSpPr/>
          <p:nvPr/>
        </p:nvSpPr>
        <p:spPr>
          <a:xfrm>
            <a:off x="9253142" y="2533227"/>
            <a:ext cx="4419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prstClr val="black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acen Liner XL" panose="02000000000000000000" pitchFamily="2" charset="-78"/>
                <a:ea typeface="+mn-ea"/>
                <a:cs typeface="Hacen Liner XL" panose="02000000000000000000" pitchFamily="2" charset="-78"/>
              </a:rPr>
              <a:t>الجواب)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C0DED7B-0D9F-4084-8F54-73EA80BC2A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D8C4CF69-B222-432D-BC00-E11D9593CE77}"/>
              </a:ext>
            </a:extLst>
          </p:cNvPr>
          <p:cNvSpPr/>
          <p:nvPr/>
        </p:nvSpPr>
        <p:spPr>
          <a:xfrm>
            <a:off x="4523182" y="4211726"/>
            <a:ext cx="6919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5D5"/>
                </a:solidFill>
                <a:effectLst>
                  <a:glow rad="127000">
                    <a:srgbClr val="765A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الختان وقاية من الالتهابات الموضعية في القضيب.</a:t>
            </a: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DD5D6BC7-07FA-49C1-A4FA-F6532A089D31}"/>
              </a:ext>
            </a:extLst>
          </p:cNvPr>
          <p:cNvGrpSpPr/>
          <p:nvPr/>
        </p:nvGrpSpPr>
        <p:grpSpPr>
          <a:xfrm>
            <a:off x="11435133" y="4117897"/>
            <a:ext cx="568575" cy="556404"/>
            <a:chOff x="192743" y="2031213"/>
            <a:chExt cx="690638" cy="663493"/>
          </a:xfrm>
        </p:grpSpPr>
        <p:sp>
          <p:nvSpPr>
            <p:cNvPr id="43" name="شكل بيضاوي 42">
              <a:extLst>
                <a:ext uri="{FF2B5EF4-FFF2-40B4-BE49-F238E27FC236}">
                  <a16:creationId xmlns:a16="http://schemas.microsoft.com/office/drawing/2014/main" id="{7E2DC066-5824-4B25-80CE-8C159535691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Google Shape;556;p52">
              <a:extLst>
                <a:ext uri="{FF2B5EF4-FFF2-40B4-BE49-F238E27FC236}">
                  <a16:creationId xmlns:a16="http://schemas.microsoft.com/office/drawing/2014/main" id="{76153296-53CF-4FBC-B2FC-9B780F8AC8D1}"/>
                </a:ext>
              </a:extLst>
            </p:cNvPr>
            <p:cNvSpPr txBox="1">
              <a:spLocks/>
            </p:cNvSpPr>
            <p:nvPr/>
          </p:nvSpPr>
          <p:spPr>
            <a:xfrm>
              <a:off x="192743" y="2050587"/>
              <a:ext cx="600281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3600"/>
                <a:buFont typeface="Berkshire Swash"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  <a:sym typeface="Berkshire Swash"/>
                </a:rPr>
                <a:t>2</a:t>
              </a:r>
            </a:p>
          </p:txBody>
        </p:sp>
      </p:grp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D8C4CF69-B222-432D-BC00-E11D9593CE77}"/>
              </a:ext>
            </a:extLst>
          </p:cNvPr>
          <p:cNvSpPr/>
          <p:nvPr/>
        </p:nvSpPr>
        <p:spPr>
          <a:xfrm>
            <a:off x="4780547" y="4900224"/>
            <a:ext cx="6619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5D5"/>
                </a:solidFill>
                <a:effectLst>
                  <a:glow rad="127000">
                    <a:srgbClr val="765A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الختان يقي الأطفال من الإصابة بالتهاب المجاري البولية</a:t>
            </a:r>
            <a:r>
              <a:rPr lang="ar-SA" sz="2400" b="1" dirty="0">
                <a:solidFill>
                  <a:srgbClr val="FFF5D5"/>
                </a:solidFill>
                <a:effectLst>
                  <a:glow rad="127000">
                    <a:srgbClr val="765A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F5D5"/>
              </a:solidFill>
              <a:effectLst>
                <a:glow rad="127000">
                  <a:srgbClr val="765A00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DD5D6BC7-07FA-49C1-A4FA-F6532A089D31}"/>
              </a:ext>
            </a:extLst>
          </p:cNvPr>
          <p:cNvGrpSpPr/>
          <p:nvPr/>
        </p:nvGrpSpPr>
        <p:grpSpPr>
          <a:xfrm>
            <a:off x="11400146" y="4809115"/>
            <a:ext cx="568575" cy="556404"/>
            <a:chOff x="192743" y="2031213"/>
            <a:chExt cx="690638" cy="663493"/>
          </a:xfrm>
        </p:grpSpPr>
        <p:sp>
          <p:nvSpPr>
            <p:cNvPr id="55" name="شكل بيضاوي 54">
              <a:extLst>
                <a:ext uri="{FF2B5EF4-FFF2-40B4-BE49-F238E27FC236}">
                  <a16:creationId xmlns:a16="http://schemas.microsoft.com/office/drawing/2014/main" id="{7E2DC066-5824-4B25-80CE-8C159535691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Google Shape;556;p52">
              <a:extLst>
                <a:ext uri="{FF2B5EF4-FFF2-40B4-BE49-F238E27FC236}">
                  <a16:creationId xmlns:a16="http://schemas.microsoft.com/office/drawing/2014/main" id="{76153296-53CF-4FBC-B2FC-9B780F8AC8D1}"/>
                </a:ext>
              </a:extLst>
            </p:cNvPr>
            <p:cNvSpPr txBox="1">
              <a:spLocks/>
            </p:cNvSpPr>
            <p:nvPr/>
          </p:nvSpPr>
          <p:spPr>
            <a:xfrm>
              <a:off x="192743" y="2050587"/>
              <a:ext cx="600281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3600"/>
                <a:buFont typeface="Berkshire Swash"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  <a:sym typeface="Berkshire Swash"/>
                </a:rPr>
                <a:t>3</a:t>
              </a:r>
            </a:p>
          </p:txBody>
        </p:sp>
      </p:grp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D8C4CF69-B222-432D-BC00-E11D9593CE77}"/>
              </a:ext>
            </a:extLst>
          </p:cNvPr>
          <p:cNvSpPr/>
          <p:nvPr/>
        </p:nvSpPr>
        <p:spPr>
          <a:xfrm>
            <a:off x="6980813" y="5603749"/>
            <a:ext cx="4419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5D5"/>
                </a:solidFill>
                <a:effectLst>
                  <a:glow rad="127000">
                    <a:srgbClr val="765A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الوقاية من السرطان.</a:t>
            </a: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DD5D6BC7-07FA-49C1-A4FA-F6532A089D31}"/>
              </a:ext>
            </a:extLst>
          </p:cNvPr>
          <p:cNvGrpSpPr/>
          <p:nvPr/>
        </p:nvGrpSpPr>
        <p:grpSpPr>
          <a:xfrm>
            <a:off x="11400146" y="5509010"/>
            <a:ext cx="568575" cy="556404"/>
            <a:chOff x="192743" y="2031213"/>
            <a:chExt cx="690638" cy="663493"/>
          </a:xfrm>
        </p:grpSpPr>
        <p:sp>
          <p:nvSpPr>
            <p:cNvPr id="59" name="شكل بيضاوي 58">
              <a:extLst>
                <a:ext uri="{FF2B5EF4-FFF2-40B4-BE49-F238E27FC236}">
                  <a16:creationId xmlns:a16="http://schemas.microsoft.com/office/drawing/2014/main" id="{7E2DC066-5824-4B25-80CE-8C159535691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Google Shape;556;p52">
              <a:extLst>
                <a:ext uri="{FF2B5EF4-FFF2-40B4-BE49-F238E27FC236}">
                  <a16:creationId xmlns:a16="http://schemas.microsoft.com/office/drawing/2014/main" id="{76153296-53CF-4FBC-B2FC-9B780F8AC8D1}"/>
                </a:ext>
              </a:extLst>
            </p:cNvPr>
            <p:cNvSpPr txBox="1">
              <a:spLocks/>
            </p:cNvSpPr>
            <p:nvPr/>
          </p:nvSpPr>
          <p:spPr>
            <a:xfrm>
              <a:off x="192743" y="2050587"/>
              <a:ext cx="600281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3600"/>
                <a:buFont typeface="Berkshire Swash"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uLnTx/>
                  <a:uFillTx/>
                  <a:latin typeface="Dubai" panose="020B0503030403030204" pitchFamily="34" charset="-78"/>
                  <a:cs typeface="Dubai" panose="020B0503030403030204" pitchFamily="34" charset="-78"/>
                  <a:sym typeface="Berkshire Swash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6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1" grpId="0"/>
      <p:bldP spid="39" grpId="0"/>
      <p:bldP spid="25" grpId="0"/>
      <p:bldP spid="53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4245BE7-04B0-4E25-A098-39ADC05357DB}"/>
              </a:ext>
            </a:extLst>
          </p:cNvPr>
          <p:cNvSpPr txBox="1"/>
          <p:nvPr/>
        </p:nvSpPr>
        <p:spPr>
          <a:xfrm>
            <a:off x="3297081" y="614226"/>
            <a:ext cx="77107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prstClr val="black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acen Liner XL" panose="02000000000000000000" pitchFamily="2" charset="-78"/>
                <a:ea typeface="+mn-ea"/>
                <a:cs typeface="Hacen Liner XL" panose="02000000000000000000" pitchFamily="2" charset="-78"/>
              </a:rPr>
              <a:t>نشاط (2)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51B6C4A-C753-4681-B3EC-BC5B5917268C}"/>
              </a:ext>
            </a:extLst>
          </p:cNvPr>
          <p:cNvSpPr txBox="1"/>
          <p:nvPr/>
        </p:nvSpPr>
        <p:spPr>
          <a:xfrm>
            <a:off x="3767946" y="1461927"/>
            <a:ext cx="83258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Hacen Liner XL" panose="02000000000000000000" pitchFamily="2" charset="-78"/>
                <a:ea typeface="+mn-ea"/>
                <a:cs typeface="Hacen Liner XL" panose="02000000000000000000" pitchFamily="2" charset="-78"/>
              </a:rPr>
              <a:t>انتشرت بين الشباب والفتيات بعض العادات والمظاهر المخالفة للفطرة،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Hacen Liner XL" panose="02000000000000000000" pitchFamily="2" charset="-78"/>
                <a:ea typeface="+mn-ea"/>
                <a:cs typeface="Hacen Liner XL" panose="02000000000000000000" pitchFamily="2" charset="-78"/>
              </a:rPr>
              <a:t> تعاون مع زملائك في حصرها، ثم ضع تقييما لحجم انتشارها، والسبب في انتشارها .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88900">
                  <a:prstClr val="black"/>
                </a:glow>
              </a:effectLst>
              <a:uLnTx/>
              <a:uFillTx/>
              <a:latin typeface="Hacen Liner XL" panose="02000000000000000000" pitchFamily="2" charset="-78"/>
              <a:ea typeface="+mn-ea"/>
              <a:cs typeface="Hacen Liner XL" panose="02000000000000000000" pitchFamily="2" charset="-78"/>
            </a:endParaRPr>
          </a:p>
        </p:txBody>
      </p:sp>
      <p:grpSp>
        <p:nvGrpSpPr>
          <p:cNvPr id="27" name="Google Shape;9560;p69">
            <a:extLst>
              <a:ext uri="{FF2B5EF4-FFF2-40B4-BE49-F238E27FC236}">
                <a16:creationId xmlns:a16="http://schemas.microsoft.com/office/drawing/2014/main" id="{A6AB2D6C-57D2-44D8-81B0-DE631AF1406E}"/>
              </a:ext>
            </a:extLst>
          </p:cNvPr>
          <p:cNvGrpSpPr/>
          <p:nvPr/>
        </p:nvGrpSpPr>
        <p:grpSpPr>
          <a:xfrm>
            <a:off x="11124087" y="379045"/>
            <a:ext cx="969711" cy="923330"/>
            <a:chOff x="-25104475" y="2340425"/>
            <a:chExt cx="295375" cy="296150"/>
          </a:xfrm>
          <a:solidFill>
            <a:schemeClr val="accent4">
              <a:lumMod val="60000"/>
              <a:lumOff val="40000"/>
            </a:schemeClr>
          </a:solidFill>
          <a:effectLst>
            <a:glow rad="381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8" name="Google Shape;9561;p69">
              <a:extLst>
                <a:ext uri="{FF2B5EF4-FFF2-40B4-BE49-F238E27FC236}">
                  <a16:creationId xmlns:a16="http://schemas.microsoft.com/office/drawing/2014/main" id="{7F53159E-5803-43A6-A6F7-B711F3422D63}"/>
                </a:ext>
              </a:extLst>
            </p:cNvPr>
            <p:cNvSpPr/>
            <p:nvPr/>
          </p:nvSpPr>
          <p:spPr>
            <a:xfrm>
              <a:off x="-25104475" y="2340425"/>
              <a:ext cx="225275" cy="29615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9562;p69">
              <a:extLst>
                <a:ext uri="{FF2B5EF4-FFF2-40B4-BE49-F238E27FC236}">
                  <a16:creationId xmlns:a16="http://schemas.microsoft.com/office/drawing/2014/main" id="{29C800E5-2AC8-4120-B6D8-1AD914D16B70}"/>
                </a:ext>
              </a:extLst>
            </p:cNvPr>
            <p:cNvSpPr/>
            <p:nvPr/>
          </p:nvSpPr>
          <p:spPr>
            <a:xfrm>
              <a:off x="-25001300" y="23750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9563;p69">
              <a:extLst>
                <a:ext uri="{FF2B5EF4-FFF2-40B4-BE49-F238E27FC236}">
                  <a16:creationId xmlns:a16="http://schemas.microsoft.com/office/drawing/2014/main" id="{9C7C2F9A-FDB1-4B10-B2FA-80FA334702BB}"/>
                </a:ext>
              </a:extLst>
            </p:cNvPr>
            <p:cNvSpPr/>
            <p:nvPr/>
          </p:nvSpPr>
          <p:spPr>
            <a:xfrm>
              <a:off x="-25070600" y="2444375"/>
              <a:ext cx="87450" cy="86675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9564;p69">
              <a:extLst>
                <a:ext uri="{FF2B5EF4-FFF2-40B4-BE49-F238E27FC236}">
                  <a16:creationId xmlns:a16="http://schemas.microsoft.com/office/drawing/2014/main" id="{D561F8EF-0284-4372-B44E-94422AA61053}"/>
                </a:ext>
              </a:extLst>
            </p:cNvPr>
            <p:cNvSpPr/>
            <p:nvPr/>
          </p:nvSpPr>
          <p:spPr>
            <a:xfrm>
              <a:off x="-24966650" y="24790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9565;p69">
              <a:extLst>
                <a:ext uri="{FF2B5EF4-FFF2-40B4-BE49-F238E27FC236}">
                  <a16:creationId xmlns:a16="http://schemas.microsoft.com/office/drawing/2014/main" id="{B1B6E005-DE0E-4958-9D56-DE5065D6A40A}"/>
                </a:ext>
              </a:extLst>
            </p:cNvPr>
            <p:cNvSpPr/>
            <p:nvPr/>
          </p:nvSpPr>
          <p:spPr>
            <a:xfrm>
              <a:off x="-24966650" y="244437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9566;p69">
              <a:extLst>
                <a:ext uri="{FF2B5EF4-FFF2-40B4-BE49-F238E27FC236}">
                  <a16:creationId xmlns:a16="http://schemas.microsoft.com/office/drawing/2014/main" id="{78279071-6029-4D09-BDC5-314A31264BEB}"/>
                </a:ext>
              </a:extLst>
            </p:cNvPr>
            <p:cNvSpPr/>
            <p:nvPr/>
          </p:nvSpPr>
          <p:spPr>
            <a:xfrm>
              <a:off x="-24966650" y="2513700"/>
              <a:ext cx="52025" cy="17350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9567;p69">
              <a:extLst>
                <a:ext uri="{FF2B5EF4-FFF2-40B4-BE49-F238E27FC236}">
                  <a16:creationId xmlns:a16="http://schemas.microsoft.com/office/drawing/2014/main" id="{A0EFF465-34A9-443B-993B-F9FEC4BB2BB7}"/>
                </a:ext>
              </a:extLst>
            </p:cNvPr>
            <p:cNvSpPr/>
            <p:nvPr/>
          </p:nvSpPr>
          <p:spPr>
            <a:xfrm>
              <a:off x="-25071400" y="2549125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9568;p69">
              <a:extLst>
                <a:ext uri="{FF2B5EF4-FFF2-40B4-BE49-F238E27FC236}">
                  <a16:creationId xmlns:a16="http://schemas.microsoft.com/office/drawing/2014/main" id="{06A95A98-DFA7-4AC1-83D9-9E7A507E7C5F}"/>
                </a:ext>
              </a:extLst>
            </p:cNvPr>
            <p:cNvSpPr/>
            <p:nvPr/>
          </p:nvSpPr>
          <p:spPr>
            <a:xfrm>
              <a:off x="-25071400" y="2583800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9569;p69">
              <a:extLst>
                <a:ext uri="{FF2B5EF4-FFF2-40B4-BE49-F238E27FC236}">
                  <a16:creationId xmlns:a16="http://schemas.microsoft.com/office/drawing/2014/main" id="{1E24AEC1-33C1-4343-8AD9-A87BC8F03FC7}"/>
                </a:ext>
              </a:extLst>
            </p:cNvPr>
            <p:cNvSpPr/>
            <p:nvPr/>
          </p:nvSpPr>
          <p:spPr>
            <a:xfrm>
              <a:off x="-24862675" y="2375850"/>
              <a:ext cx="53575" cy="260725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603FE28F-12AC-477C-935B-2C6413161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98144"/>
              </p:ext>
            </p:extLst>
          </p:nvPr>
        </p:nvGraphicFramePr>
        <p:xfrm>
          <a:off x="5139508" y="2837497"/>
          <a:ext cx="6897684" cy="3672000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{00A15C55-8517-42AA-B614-E9B94910E393}</a:tableStyleId>
              </a:tblPr>
              <a:tblGrid>
                <a:gridCol w="2515861">
                  <a:extLst>
                    <a:ext uri="{9D8B030D-6E8A-4147-A177-3AD203B41FA5}">
                      <a16:colId xmlns:a16="http://schemas.microsoft.com/office/drawing/2014/main" val="4150084607"/>
                    </a:ext>
                  </a:extLst>
                </a:gridCol>
                <a:gridCol w="1812758">
                  <a:extLst>
                    <a:ext uri="{9D8B030D-6E8A-4147-A177-3AD203B41FA5}">
                      <a16:colId xmlns:a16="http://schemas.microsoft.com/office/drawing/2014/main" val="2677370832"/>
                    </a:ext>
                  </a:extLst>
                </a:gridCol>
                <a:gridCol w="2569065">
                  <a:extLst>
                    <a:ext uri="{9D8B030D-6E8A-4147-A177-3AD203B41FA5}">
                      <a16:colId xmlns:a16="http://schemas.microsoft.com/office/drawing/2014/main" val="16933041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74371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83472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8333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3769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226234"/>
                  </a:ext>
                </a:extLst>
              </a:tr>
            </a:tbl>
          </a:graphicData>
        </a:graphic>
      </p:graphicFrame>
      <p:sp>
        <p:nvSpPr>
          <p:cNvPr id="50" name="مستطيل 49">
            <a:extLst>
              <a:ext uri="{FF2B5EF4-FFF2-40B4-BE49-F238E27FC236}">
                <a16:creationId xmlns:a16="http://schemas.microsoft.com/office/drawing/2014/main" id="{FDEC0437-805E-4B75-A05B-473666F200CE}"/>
              </a:ext>
            </a:extLst>
          </p:cNvPr>
          <p:cNvSpPr/>
          <p:nvPr/>
        </p:nvSpPr>
        <p:spPr>
          <a:xfrm>
            <a:off x="9581969" y="2907150"/>
            <a:ext cx="2423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5D5"/>
                </a:solidFill>
                <a:effectLst>
                  <a:glow rad="114300">
                    <a:srgbClr val="765A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المظاهر المخالفة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B77D0CAD-6181-4C3B-827D-484D5F756147}"/>
              </a:ext>
            </a:extLst>
          </p:cNvPr>
          <p:cNvSpPr/>
          <p:nvPr/>
        </p:nvSpPr>
        <p:spPr>
          <a:xfrm>
            <a:off x="7406944" y="2898781"/>
            <a:ext cx="24238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F5D5"/>
                </a:solidFill>
                <a:effectLst>
                  <a:glow rad="114300">
                    <a:srgbClr val="765A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حجم أنتشارها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198E673C-4D96-44F2-9FB1-B31053FC75B6}"/>
              </a:ext>
            </a:extLst>
          </p:cNvPr>
          <p:cNvSpPr/>
          <p:nvPr/>
        </p:nvSpPr>
        <p:spPr>
          <a:xfrm>
            <a:off x="5247913" y="2859634"/>
            <a:ext cx="2423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5D5"/>
                </a:solidFill>
                <a:effectLst>
                  <a:glow rad="114300">
                    <a:srgbClr val="765A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سبب الانتشار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645E525F-3507-4DEB-A17A-DF580AF7A6D3}"/>
              </a:ext>
            </a:extLst>
          </p:cNvPr>
          <p:cNvSpPr/>
          <p:nvPr/>
        </p:nvSpPr>
        <p:spPr>
          <a:xfrm>
            <a:off x="9544635" y="3361558"/>
            <a:ext cx="2556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رفض ستر المرأة وجهها أو قرار المرأة في بيتها أو إعفاء </a:t>
            </a:r>
            <a:r>
              <a:rPr kumimoji="0" lang="ar-S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اللحة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 أو رفض المصافحة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6FAEDB1-F36E-4AE4-B025-A71484B772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645E525F-3507-4DEB-A17A-DF580AF7A6D3}"/>
              </a:ext>
            </a:extLst>
          </p:cNvPr>
          <p:cNvSpPr/>
          <p:nvPr/>
        </p:nvSpPr>
        <p:spPr>
          <a:xfrm>
            <a:off x="7427988" y="3510734"/>
            <a:ext cx="2423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كبير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645E525F-3507-4DEB-A17A-DF580AF7A6D3}"/>
              </a:ext>
            </a:extLst>
          </p:cNvPr>
          <p:cNvSpPr/>
          <p:nvPr/>
        </p:nvSpPr>
        <p:spPr>
          <a:xfrm>
            <a:off x="5246711" y="3348982"/>
            <a:ext cx="2423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التربية والعادات والتقاليد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645E525F-3507-4DEB-A17A-DF580AF7A6D3}"/>
              </a:ext>
            </a:extLst>
          </p:cNvPr>
          <p:cNvSpPr/>
          <p:nvPr/>
        </p:nvSpPr>
        <p:spPr>
          <a:xfrm>
            <a:off x="9558042" y="4129709"/>
            <a:ext cx="2423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تدريس مذهب المعتزلة</a:t>
            </a:r>
            <a:r>
              <a:rPr kumimoji="0" lang="ar-SA" sz="1600" b="1" i="0" u="none" strike="noStrike" kern="1200" cap="none" spc="0" normalizeH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 والأشاعرة وقد يكون المعلم مدخن والمعلمة متبرجة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srgbClr val="FDF1E9"/>
              </a:solidFill>
              <a:effectLst>
                <a:glow rad="114300">
                  <a:srgbClr val="632D09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Dante" panose="02020502050200020203" pitchFamily="18" charset="0"/>
              <a:ea typeface="+mn-ea"/>
              <a:cs typeface="Bahij Tanseek Pro" panose="02040703060201020203" pitchFamily="18" charset="-78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645E525F-3507-4DEB-A17A-DF580AF7A6D3}"/>
              </a:ext>
            </a:extLst>
          </p:cNvPr>
          <p:cNvSpPr/>
          <p:nvPr/>
        </p:nvSpPr>
        <p:spPr>
          <a:xfrm>
            <a:off x="7427988" y="4270954"/>
            <a:ext cx="2423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كبير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645E525F-3507-4DEB-A17A-DF580AF7A6D3}"/>
              </a:ext>
            </a:extLst>
          </p:cNvPr>
          <p:cNvSpPr/>
          <p:nvPr/>
        </p:nvSpPr>
        <p:spPr>
          <a:xfrm>
            <a:off x="5275014" y="4114318"/>
            <a:ext cx="2423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دس السم في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 المناهج التعليمية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DF1E9"/>
              </a:solidFill>
              <a:effectLst>
                <a:glow rad="114300">
                  <a:srgbClr val="632D09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Dante" panose="02020502050200020203" pitchFamily="18" charset="0"/>
              <a:ea typeface="+mn-ea"/>
              <a:cs typeface="Bahij Tanseek Pro" panose="02040703060201020203" pitchFamily="18" charset="-78"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645E525F-3507-4DEB-A17A-DF580AF7A6D3}"/>
              </a:ext>
            </a:extLst>
          </p:cNvPr>
          <p:cNvSpPr/>
          <p:nvPr/>
        </p:nvSpPr>
        <p:spPr>
          <a:xfrm>
            <a:off x="9536997" y="5117342"/>
            <a:ext cx="2468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إطالة الشارب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645E525F-3507-4DEB-A17A-DF580AF7A6D3}"/>
              </a:ext>
            </a:extLst>
          </p:cNvPr>
          <p:cNvSpPr/>
          <p:nvPr/>
        </p:nvSpPr>
        <p:spPr>
          <a:xfrm>
            <a:off x="7406944" y="5066401"/>
            <a:ext cx="2423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متوسط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645E525F-3507-4DEB-A17A-DF580AF7A6D3}"/>
              </a:ext>
            </a:extLst>
          </p:cNvPr>
          <p:cNvSpPr/>
          <p:nvPr/>
        </p:nvSpPr>
        <p:spPr>
          <a:xfrm>
            <a:off x="5231918" y="5101951"/>
            <a:ext cx="2423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التقيد الأعمى للغرب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645E525F-3507-4DEB-A17A-DF580AF7A6D3}"/>
              </a:ext>
            </a:extLst>
          </p:cNvPr>
          <p:cNvSpPr/>
          <p:nvPr/>
        </p:nvSpPr>
        <p:spPr>
          <a:xfrm>
            <a:off x="9521322" y="5797975"/>
            <a:ext cx="251587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700" b="1" i="0" u="none" strike="noStrike" kern="1200" cap="none" spc="0" normalizeH="0" baseline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التدني الواضح والملموس في المستوى</a:t>
            </a:r>
            <a:r>
              <a:rPr kumimoji="0" lang="ar-SA" sz="1700" b="1" i="0" u="none" strike="noStrike" kern="1200" cap="none" spc="0" normalizeH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 التعليمي والثقافي للأفراد</a:t>
            </a:r>
            <a:endParaRPr kumimoji="0" lang="ar-SA" sz="1700" b="1" i="0" u="none" strike="noStrike" kern="1200" cap="none" spc="0" normalizeH="0" baseline="0" noProof="0" dirty="0">
              <a:ln>
                <a:noFill/>
              </a:ln>
              <a:solidFill>
                <a:srgbClr val="FDF1E9"/>
              </a:solidFill>
              <a:effectLst>
                <a:glow rad="114300">
                  <a:srgbClr val="632D09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Dante" panose="02020502050200020203" pitchFamily="18" charset="0"/>
              <a:ea typeface="+mn-ea"/>
              <a:cs typeface="Bahij Tanseek Pro" panose="02040703060201020203" pitchFamily="18" charset="-78"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645E525F-3507-4DEB-A17A-DF580AF7A6D3}"/>
              </a:ext>
            </a:extLst>
          </p:cNvPr>
          <p:cNvSpPr/>
          <p:nvPr/>
        </p:nvSpPr>
        <p:spPr>
          <a:xfrm>
            <a:off x="7391268" y="5857332"/>
            <a:ext cx="2423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متوسط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645E525F-3507-4DEB-A17A-DF580AF7A6D3}"/>
              </a:ext>
            </a:extLst>
          </p:cNvPr>
          <p:cNvSpPr/>
          <p:nvPr/>
        </p:nvSpPr>
        <p:spPr>
          <a:xfrm>
            <a:off x="5139508" y="5727992"/>
            <a:ext cx="2559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Dante" panose="02020502050200020203" pitchFamily="18" charset="0"/>
                <a:ea typeface="+mn-ea"/>
                <a:cs typeface="Bahij Tanseek Pro" panose="02040703060201020203" pitchFamily="18" charset="-78"/>
              </a:rPr>
              <a:t>ظهور الرشوة وانتشارها في أوساط المجتمع</a:t>
            </a:r>
          </a:p>
        </p:txBody>
      </p:sp>
    </p:spTree>
    <p:extLst>
      <p:ext uri="{BB962C8B-B14F-4D97-AF65-F5344CB8AC3E}">
        <p14:creationId xmlns:p14="http://schemas.microsoft.com/office/powerpoint/2010/main" val="31494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50" grpId="0"/>
      <p:bldP spid="51" grpId="0"/>
      <p:bldP spid="52" grpId="0"/>
      <p:bldP spid="53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1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الحديث الحادي عشر</Template>
  <TotalTime>1</TotalTime>
  <Words>746</Words>
  <Application>Microsoft Office PowerPoint</Application>
  <PresentationFormat>شاشة عريضة</PresentationFormat>
  <Paragraphs>107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34" baseType="lpstr">
      <vt:lpstr>Hacen Beirut</vt:lpstr>
      <vt:lpstr>Calibri Light</vt:lpstr>
      <vt:lpstr>Arial</vt:lpstr>
      <vt:lpstr>Dante</vt:lpstr>
      <vt:lpstr>Castile-Thin</vt:lpstr>
      <vt:lpstr>KFGQPC Arabic Symbols 01</vt:lpstr>
      <vt:lpstr>BoutrosNewsH1</vt:lpstr>
      <vt:lpstr>Hacen Tunisia Bold</vt:lpstr>
      <vt:lpstr>HSIshraq-Medium</vt:lpstr>
      <vt:lpstr>Dubai</vt:lpstr>
      <vt:lpstr>Berkshire Swash</vt:lpstr>
      <vt:lpstr>STC Bold</vt:lpstr>
      <vt:lpstr>Bahij Tanseek Pro</vt:lpstr>
      <vt:lpstr>Hacen Liner XL</vt:lpstr>
      <vt:lpstr>Calibri</vt:lpstr>
      <vt:lpstr>AbdoMaster-Bold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</cp:revision>
  <dcterms:created xsi:type="dcterms:W3CDTF">2021-01-07T14:58:09Z</dcterms:created>
  <dcterms:modified xsi:type="dcterms:W3CDTF">2021-01-07T14:59:12Z</dcterms:modified>
</cp:coreProperties>
</file>