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80" r:id="rId3"/>
    <p:sldId id="468" r:id="rId4"/>
    <p:sldId id="481" r:id="rId5"/>
    <p:sldId id="467" r:id="rId6"/>
    <p:sldId id="482" r:id="rId7"/>
    <p:sldId id="437" r:id="rId8"/>
    <p:sldId id="451" r:id="rId9"/>
    <p:sldId id="335" r:id="rId10"/>
    <p:sldId id="411" r:id="rId11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34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9933FF"/>
    <a:srgbClr val="D60093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488"/>
      </p:cViewPr>
      <p:guideLst>
        <p:guide orient="horz" pos="2183"/>
        <p:guide pos="3840"/>
        <p:guide orient="horz" pos="1534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895103" y="2680769"/>
            <a:ext cx="8156968" cy="1265254"/>
            <a:chOff x="9198889" y="2670931"/>
            <a:chExt cx="8156968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679364" y="3124875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حياء النبي صلى الله عليه و سلم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37062" y="1558390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5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51689" y="1970014"/>
              <a:ext cx="1432743" cy="594698"/>
              <a:chOff x="3563328" y="5427805"/>
              <a:chExt cx="1432743" cy="59469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27805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63328" y="5726937"/>
                <a:ext cx="1432743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حياءُ النبيِّ الكريم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916903" y="28676"/>
            <a:ext cx="51124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حياءُ النبيِّ صلى الله عليه وسلم</a:t>
            </a:r>
          </a:p>
          <a:p>
            <a:pPr algn="r"/>
            <a:endParaRPr lang="ar-SY" sz="2800" b="1" dirty="0"/>
          </a:p>
          <a:p>
            <a:pPr algn="r"/>
            <a:r>
              <a:rPr lang="ar-SY" sz="2800" b="1" dirty="0"/>
              <a:t>معنى الحياء وحدوده : 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grpSp>
        <p:nvGrpSpPr>
          <p:cNvPr id="187" name="Group 20">
            <a:extLst>
              <a:ext uri="{FF2B5EF4-FFF2-40B4-BE49-F238E27FC236}">
                <a16:creationId xmlns:a16="http://schemas.microsoft.com/office/drawing/2014/main" id="{9B6B2F28-C702-4430-89DC-EBD49659AA65}"/>
              </a:ext>
            </a:extLst>
          </p:cNvPr>
          <p:cNvGrpSpPr/>
          <p:nvPr/>
        </p:nvGrpSpPr>
        <p:grpSpPr>
          <a:xfrm>
            <a:off x="5359718" y="3023601"/>
            <a:ext cx="4415210" cy="1872343"/>
            <a:chOff x="3362445" y="1248229"/>
            <a:chExt cx="5449163" cy="1872343"/>
          </a:xfrm>
        </p:grpSpPr>
        <p:sp>
          <p:nvSpPr>
            <p:cNvPr id="188" name="Freeform: Shape 21">
              <a:extLst>
                <a:ext uri="{FF2B5EF4-FFF2-40B4-BE49-F238E27FC236}">
                  <a16:creationId xmlns:a16="http://schemas.microsoft.com/office/drawing/2014/main" id="{75471506-3714-4B3D-8754-F6D854BF2B2B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ectangle 22">
              <a:extLst>
                <a:ext uri="{FF2B5EF4-FFF2-40B4-BE49-F238E27FC236}">
                  <a16:creationId xmlns:a16="http://schemas.microsoft.com/office/drawing/2014/main" id="{DDFF88E6-0AD2-4CA9-BA4C-809055408130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23">
              <a:extLst>
                <a:ext uri="{FF2B5EF4-FFF2-40B4-BE49-F238E27FC236}">
                  <a16:creationId xmlns:a16="http://schemas.microsoft.com/office/drawing/2014/main" id="{DF8F237E-DAED-4EF3-BDC8-C729775B3010}"/>
                </a:ext>
              </a:extLst>
            </p:cNvPr>
            <p:cNvSpPr/>
            <p:nvPr/>
          </p:nvSpPr>
          <p:spPr>
            <a:xfrm>
              <a:off x="3447142" y="1494970"/>
              <a:ext cx="747485" cy="747485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TextBox 24">
              <a:extLst>
                <a:ext uri="{FF2B5EF4-FFF2-40B4-BE49-F238E27FC236}">
                  <a16:creationId xmlns:a16="http://schemas.microsoft.com/office/drawing/2014/main" id="{EDCC401E-E9FC-4F0B-822E-17ED8DC0A2CF}"/>
                </a:ext>
              </a:extLst>
            </p:cNvPr>
            <p:cNvSpPr txBox="1"/>
            <p:nvPr/>
          </p:nvSpPr>
          <p:spPr>
            <a:xfrm>
              <a:off x="3362445" y="1618838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</a:rPr>
                <a:t>3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2" name="TextBox 25">
              <a:extLst>
                <a:ext uri="{FF2B5EF4-FFF2-40B4-BE49-F238E27FC236}">
                  <a16:creationId xmlns:a16="http://schemas.microsoft.com/office/drawing/2014/main" id="{263BB9E6-5F88-42FA-87F7-2892E43D010E}"/>
                </a:ext>
              </a:extLst>
            </p:cNvPr>
            <p:cNvSpPr txBox="1"/>
            <p:nvPr/>
          </p:nvSpPr>
          <p:spPr>
            <a:xfrm>
              <a:off x="3874196" y="1618838"/>
              <a:ext cx="49374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C00000"/>
                  </a:solidFill>
                  <a:latin typeface="Oswald" panose="02000503000000000000" pitchFamily="2" charset="0"/>
                </a:rPr>
                <a:t>يجعلهُ يرغبُ في فعلِ الخيرِ والإحسانِ</a:t>
              </a:r>
            </a:p>
          </p:txBody>
        </p:sp>
        <p:sp>
          <p:nvSpPr>
            <p:cNvPr id="193" name="TextBox 26">
              <a:extLst>
                <a:ext uri="{FF2B5EF4-FFF2-40B4-BE49-F238E27FC236}">
                  <a16:creationId xmlns:a16="http://schemas.microsoft.com/office/drawing/2014/main" id="{8F410EE0-A1CE-49BB-8D8D-3E6B1AD64D73}"/>
                </a:ext>
              </a:extLst>
            </p:cNvPr>
            <p:cNvSpPr txBox="1"/>
            <p:nvPr/>
          </p:nvSpPr>
          <p:spPr>
            <a:xfrm>
              <a:off x="5459036" y="2093488"/>
              <a:ext cx="2365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94" name="Group 1">
            <a:extLst>
              <a:ext uri="{FF2B5EF4-FFF2-40B4-BE49-F238E27FC236}">
                <a16:creationId xmlns:a16="http://schemas.microsoft.com/office/drawing/2014/main" id="{A7289489-C1C6-473A-8D08-62CDB13BCBA5}"/>
              </a:ext>
            </a:extLst>
          </p:cNvPr>
          <p:cNvGrpSpPr/>
          <p:nvPr/>
        </p:nvGrpSpPr>
        <p:grpSpPr>
          <a:xfrm>
            <a:off x="3130325" y="1760859"/>
            <a:ext cx="4286475" cy="1872343"/>
            <a:chOff x="3447142" y="1248229"/>
            <a:chExt cx="5388952" cy="1872343"/>
          </a:xfrm>
        </p:grpSpPr>
        <p:sp>
          <p:nvSpPr>
            <p:cNvPr id="195" name="Freeform: Shape 7">
              <a:extLst>
                <a:ext uri="{FF2B5EF4-FFF2-40B4-BE49-F238E27FC236}">
                  <a16:creationId xmlns:a16="http://schemas.microsoft.com/office/drawing/2014/main" id="{4FFEBD75-CB09-4FFB-AE4F-9C354554489F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Rectangle 4">
              <a:extLst>
                <a:ext uri="{FF2B5EF4-FFF2-40B4-BE49-F238E27FC236}">
                  <a16:creationId xmlns:a16="http://schemas.microsoft.com/office/drawing/2014/main" id="{7449C522-E095-44D3-B485-A26748BB7D48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7" name="Oval 9">
              <a:extLst>
                <a:ext uri="{FF2B5EF4-FFF2-40B4-BE49-F238E27FC236}">
                  <a16:creationId xmlns:a16="http://schemas.microsoft.com/office/drawing/2014/main" id="{E177CB52-CA0F-43AB-AEB2-5719F38D00C3}"/>
                </a:ext>
              </a:extLst>
            </p:cNvPr>
            <p:cNvSpPr/>
            <p:nvPr/>
          </p:nvSpPr>
          <p:spPr>
            <a:xfrm>
              <a:off x="4586513" y="1494970"/>
              <a:ext cx="747485" cy="747485"/>
            </a:xfrm>
            <a:prstGeom prst="ellipse">
              <a:avLst/>
            </a:prstGeom>
            <a:solidFill>
              <a:srgbClr val="3399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TextBox 10">
              <a:extLst>
                <a:ext uri="{FF2B5EF4-FFF2-40B4-BE49-F238E27FC236}">
                  <a16:creationId xmlns:a16="http://schemas.microsoft.com/office/drawing/2014/main" id="{88A9A131-42AC-4F4E-8613-1EB89E15AD38}"/>
                </a:ext>
              </a:extLst>
            </p:cNvPr>
            <p:cNvSpPr txBox="1"/>
            <p:nvPr/>
          </p:nvSpPr>
          <p:spPr>
            <a:xfrm>
              <a:off x="4586513" y="1607102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</a:rPr>
                <a:t>1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9" name="TextBox 11">
              <a:extLst>
                <a:ext uri="{FF2B5EF4-FFF2-40B4-BE49-F238E27FC236}">
                  <a16:creationId xmlns:a16="http://schemas.microsoft.com/office/drawing/2014/main" id="{FA5A04EA-11D4-4185-844F-4BCA38D029C2}"/>
                </a:ext>
              </a:extLst>
            </p:cNvPr>
            <p:cNvSpPr txBox="1"/>
            <p:nvPr/>
          </p:nvSpPr>
          <p:spPr>
            <a:xfrm>
              <a:off x="5693226" y="1305797"/>
              <a:ext cx="26924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339966"/>
                  </a:solidFill>
                  <a:latin typeface="Oswald" panose="02000503000000000000" pitchFamily="2" charset="0"/>
                </a:rPr>
                <a:t>الحياءُ:</a:t>
              </a:r>
            </a:p>
          </p:txBody>
        </p:sp>
        <p:sp>
          <p:nvSpPr>
            <p:cNvPr id="200" name="TextBox 12">
              <a:extLst>
                <a:ext uri="{FF2B5EF4-FFF2-40B4-BE49-F238E27FC236}">
                  <a16:creationId xmlns:a16="http://schemas.microsoft.com/office/drawing/2014/main" id="{12FA63BC-673C-4FCA-B7CF-A6BADCF40082}"/>
                </a:ext>
              </a:extLst>
            </p:cNvPr>
            <p:cNvSpPr txBox="1"/>
            <p:nvPr/>
          </p:nvSpPr>
          <p:spPr>
            <a:xfrm>
              <a:off x="5186625" y="1736636"/>
              <a:ext cx="364946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صفةٌ تحث على فعلِ الحسنِ وتركِ القبيح</a:t>
              </a:r>
              <a:endParaRPr lang="en-US" sz="2400" b="1" dirty="0"/>
            </a:p>
          </p:txBody>
        </p:sp>
      </p:grpSp>
      <p:grpSp>
        <p:nvGrpSpPr>
          <p:cNvPr id="201" name="Group 27">
            <a:extLst>
              <a:ext uri="{FF2B5EF4-FFF2-40B4-BE49-F238E27FC236}">
                <a16:creationId xmlns:a16="http://schemas.microsoft.com/office/drawing/2014/main" id="{0A6E9735-2FB0-4421-8EF2-B18BCBF31D8C}"/>
              </a:ext>
            </a:extLst>
          </p:cNvPr>
          <p:cNvGrpSpPr/>
          <p:nvPr/>
        </p:nvGrpSpPr>
        <p:grpSpPr>
          <a:xfrm>
            <a:off x="7679211" y="1771741"/>
            <a:ext cx="4295075" cy="1872343"/>
            <a:chOff x="3447142" y="1248229"/>
            <a:chExt cx="5297715" cy="1872343"/>
          </a:xfrm>
        </p:grpSpPr>
        <p:sp>
          <p:nvSpPr>
            <p:cNvPr id="202" name="Freeform: Shape 28">
              <a:extLst>
                <a:ext uri="{FF2B5EF4-FFF2-40B4-BE49-F238E27FC236}">
                  <a16:creationId xmlns:a16="http://schemas.microsoft.com/office/drawing/2014/main" id="{FBB9CE03-3B61-4110-956A-D3E520506BEE}"/>
                </a:ext>
              </a:extLst>
            </p:cNvPr>
            <p:cNvSpPr/>
            <p:nvPr/>
          </p:nvSpPr>
          <p:spPr>
            <a:xfrm>
              <a:off x="3904342" y="2336800"/>
              <a:ext cx="4122057" cy="783772"/>
            </a:xfrm>
            <a:custGeom>
              <a:avLst/>
              <a:gdLst>
                <a:gd name="connsiteX0" fmla="*/ 0 w 4746172"/>
                <a:gd name="connsiteY0" fmla="*/ 0 h 2373087"/>
                <a:gd name="connsiteX1" fmla="*/ 4746172 w 4746172"/>
                <a:gd name="connsiteY1" fmla="*/ 0 h 2373087"/>
                <a:gd name="connsiteX2" fmla="*/ 4746172 w 4746172"/>
                <a:gd name="connsiteY2" fmla="*/ 1 h 2373087"/>
                <a:gd name="connsiteX3" fmla="*/ 2373086 w 4746172"/>
                <a:gd name="connsiteY3" fmla="*/ 2373087 h 2373087"/>
                <a:gd name="connsiteX4" fmla="*/ 0 w 4746172"/>
                <a:gd name="connsiteY4" fmla="*/ 1 h 237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46172" h="2373087">
                  <a:moveTo>
                    <a:pt x="0" y="0"/>
                  </a:moveTo>
                  <a:lnTo>
                    <a:pt x="4746172" y="0"/>
                  </a:lnTo>
                  <a:lnTo>
                    <a:pt x="4746172" y="1"/>
                  </a:lnTo>
                  <a:cubicBezTo>
                    <a:pt x="4746172" y="1310620"/>
                    <a:pt x="3683705" y="2373087"/>
                    <a:pt x="2373086" y="2373087"/>
                  </a:cubicBezTo>
                  <a:cubicBezTo>
                    <a:pt x="1062467" y="2373087"/>
                    <a:pt x="0" y="131062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13000">
                  <a:schemeClr val="tx1">
                    <a:alpha val="60000"/>
                  </a:schemeClr>
                </a:gs>
                <a:gs pos="100000">
                  <a:srgbClr val="D7D8DC"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9">
              <a:extLst>
                <a:ext uri="{FF2B5EF4-FFF2-40B4-BE49-F238E27FC236}">
                  <a16:creationId xmlns:a16="http://schemas.microsoft.com/office/drawing/2014/main" id="{085F8605-76BC-4FF5-A6E5-002C7B502EEC}"/>
                </a:ext>
              </a:extLst>
            </p:cNvPr>
            <p:cNvSpPr/>
            <p:nvPr/>
          </p:nvSpPr>
          <p:spPr>
            <a:xfrm>
              <a:off x="3447142" y="1248229"/>
              <a:ext cx="5297715" cy="1262742"/>
            </a:xfrm>
            <a:prstGeom prst="rect">
              <a:avLst/>
            </a:prstGeom>
            <a:gradFill flip="none" rotWithShape="1">
              <a:gsLst>
                <a:gs pos="10000">
                  <a:srgbClr val="D7D8DC"/>
                </a:gs>
                <a:gs pos="35000">
                  <a:srgbClr val="F3F3F3"/>
                </a:gs>
                <a:gs pos="64000">
                  <a:srgbClr val="F3F3F3"/>
                </a:gs>
                <a:gs pos="96000">
                  <a:srgbClr val="D7D8DC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" name="Oval 30">
              <a:extLst>
                <a:ext uri="{FF2B5EF4-FFF2-40B4-BE49-F238E27FC236}">
                  <a16:creationId xmlns:a16="http://schemas.microsoft.com/office/drawing/2014/main" id="{04C4D275-D059-49B3-A6BA-673A5DA385E1}"/>
                </a:ext>
              </a:extLst>
            </p:cNvPr>
            <p:cNvSpPr/>
            <p:nvPr/>
          </p:nvSpPr>
          <p:spPr>
            <a:xfrm>
              <a:off x="4586513" y="1494970"/>
              <a:ext cx="747485" cy="747485"/>
            </a:xfrm>
            <a:prstGeom prst="ellipse">
              <a:avLst/>
            </a:prstGeom>
            <a:solidFill>
              <a:srgbClr val="FF0066"/>
            </a:solidFill>
            <a:ln>
              <a:noFill/>
            </a:ln>
            <a:effectLst>
              <a:innerShdw blurRad="266700" dist="762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TextBox 31">
              <a:extLst>
                <a:ext uri="{FF2B5EF4-FFF2-40B4-BE49-F238E27FC236}">
                  <a16:creationId xmlns:a16="http://schemas.microsoft.com/office/drawing/2014/main" id="{1C3C0131-F55A-4360-B167-A10998DFC780}"/>
                </a:ext>
              </a:extLst>
            </p:cNvPr>
            <p:cNvSpPr txBox="1"/>
            <p:nvPr/>
          </p:nvSpPr>
          <p:spPr>
            <a:xfrm>
              <a:off x="4586513" y="1607102"/>
              <a:ext cx="747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</a:rPr>
                <a:t>2</a:t>
              </a:r>
              <a:endParaRPr 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06" name="TextBox 32">
              <a:extLst>
                <a:ext uri="{FF2B5EF4-FFF2-40B4-BE49-F238E27FC236}">
                  <a16:creationId xmlns:a16="http://schemas.microsoft.com/office/drawing/2014/main" id="{93FCA17F-4597-42A5-BAA2-5A03C0E91876}"/>
                </a:ext>
              </a:extLst>
            </p:cNvPr>
            <p:cNvSpPr txBox="1"/>
            <p:nvPr/>
          </p:nvSpPr>
          <p:spPr>
            <a:xfrm>
              <a:off x="5333998" y="1680880"/>
              <a:ext cx="32604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FF0066"/>
                  </a:solidFill>
                  <a:latin typeface="Oswald" panose="02000503000000000000" pitchFamily="2" charset="0"/>
                </a:rPr>
                <a:t>فالحياءُ يُجمِّلُ الإنسانَ</a:t>
              </a:r>
              <a:endParaRPr lang="en-US" sz="2400" b="1" dirty="0">
                <a:solidFill>
                  <a:srgbClr val="FF0066"/>
                </a:solidFill>
                <a:latin typeface="Oswald" panose="02000503000000000000" pitchFamily="2" charset="0"/>
              </a:endParaRPr>
            </a:p>
          </p:txBody>
        </p:sp>
        <p:sp>
          <p:nvSpPr>
            <p:cNvPr id="207" name="TextBox 33">
              <a:extLst>
                <a:ext uri="{FF2B5EF4-FFF2-40B4-BE49-F238E27FC236}">
                  <a16:creationId xmlns:a16="http://schemas.microsoft.com/office/drawing/2014/main" id="{681B69C3-D67E-4819-95B2-5204461FC18B}"/>
                </a:ext>
              </a:extLst>
            </p:cNvPr>
            <p:cNvSpPr txBox="1"/>
            <p:nvPr/>
          </p:nvSpPr>
          <p:spPr>
            <a:xfrm>
              <a:off x="5477217" y="1925664"/>
              <a:ext cx="23658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n-US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857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5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83013" y="1942553"/>
              <a:ext cx="1872158" cy="644584"/>
              <a:chOff x="3394652" y="5400344"/>
              <a:chExt cx="1872158" cy="64458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94652" y="5749363"/>
                <a:ext cx="1872158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حياءُ النبيِّ الكريم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3" name="Group 62">
            <a:extLst>
              <a:ext uri="{FF2B5EF4-FFF2-40B4-BE49-F238E27FC236}">
                <a16:creationId xmlns:a16="http://schemas.microsoft.com/office/drawing/2014/main" id="{0897287A-7DEC-47F9-A968-0D58A5DDFF62}"/>
              </a:ext>
            </a:extLst>
          </p:cNvPr>
          <p:cNvGrpSpPr/>
          <p:nvPr/>
        </p:nvGrpSpPr>
        <p:grpSpPr>
          <a:xfrm>
            <a:off x="5438312" y="1202015"/>
            <a:ext cx="3821800" cy="4298899"/>
            <a:chOff x="6591499" y="705675"/>
            <a:chExt cx="2138086" cy="2228601"/>
          </a:xfrm>
        </p:grpSpPr>
        <p:sp>
          <p:nvSpPr>
            <p:cNvPr id="34" name="Rectangle: Top Corners One Rounded and One Snipped 7">
              <a:extLst>
                <a:ext uri="{FF2B5EF4-FFF2-40B4-BE49-F238E27FC236}">
                  <a16:creationId xmlns:a16="http://schemas.microsoft.com/office/drawing/2014/main" id="{0FEE847C-470F-4AB7-8765-22CE5089EF14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: Folded Corner 39">
              <a:extLst>
                <a:ext uri="{FF2B5EF4-FFF2-40B4-BE49-F238E27FC236}">
                  <a16:creationId xmlns:a16="http://schemas.microsoft.com/office/drawing/2014/main" id="{56042200-DE88-4E56-B872-46C30280CFDE}"/>
                </a:ext>
              </a:extLst>
            </p:cNvPr>
            <p:cNvSpPr/>
            <p:nvPr/>
          </p:nvSpPr>
          <p:spPr>
            <a:xfrm rot="254868">
              <a:off x="6591499" y="70567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E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48">
              <a:extLst>
                <a:ext uri="{FF2B5EF4-FFF2-40B4-BE49-F238E27FC236}">
                  <a16:creationId xmlns:a16="http://schemas.microsoft.com/office/drawing/2014/main" id="{79812243-DFF3-432F-9294-054B66B41E24}"/>
                </a:ext>
              </a:extLst>
            </p:cNvPr>
            <p:cNvSpPr txBox="1"/>
            <p:nvPr/>
          </p:nvSpPr>
          <p:spPr>
            <a:xfrm rot="420206">
              <a:off x="6607372" y="1125388"/>
              <a:ext cx="1922335" cy="103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إن تركَ </a:t>
              </a:r>
              <a:r>
                <a:rPr lang="ar-SY" sz="2400" b="1" dirty="0"/>
                <a:t>الخيرَ بحجةِ الحياء</a:t>
              </a:r>
            </a:p>
            <a:p>
              <a:pPr algn="r"/>
              <a:r>
                <a:rPr lang="ar-SY" sz="2400" b="1" dirty="0"/>
                <a:t>مثلُ ذلكَ امتناعه عن الحديثِ في المجلسِ مع الضيوفِ , أو في الإذاعةِ المدرسية , </a:t>
              </a:r>
            </a:p>
            <a:p>
              <a:pPr algn="r"/>
              <a:r>
                <a:rPr lang="ar-SY" sz="2400" b="1" dirty="0"/>
                <a:t>فهذا خجلٌ وليسَ بحياء.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7" name="Group 40">
            <a:extLst>
              <a:ext uri="{FF2B5EF4-FFF2-40B4-BE49-F238E27FC236}">
                <a16:creationId xmlns:a16="http://schemas.microsoft.com/office/drawing/2014/main" id="{4900EB7E-1540-47E0-8812-097E85526131}"/>
              </a:ext>
            </a:extLst>
          </p:cNvPr>
          <p:cNvGrpSpPr/>
          <p:nvPr/>
        </p:nvGrpSpPr>
        <p:grpSpPr>
          <a:xfrm flipH="1">
            <a:off x="6850743" y="885371"/>
            <a:ext cx="479932" cy="78534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8" name="Rectangle 41">
              <a:extLst>
                <a:ext uri="{FF2B5EF4-FFF2-40B4-BE49-F238E27FC236}">
                  <a16:creationId xmlns:a16="http://schemas.microsoft.com/office/drawing/2014/main" id="{490AF6D3-F096-4EA7-89B7-2D5E1B2D295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42">
              <a:extLst>
                <a:ext uri="{FF2B5EF4-FFF2-40B4-BE49-F238E27FC236}">
                  <a16:creationId xmlns:a16="http://schemas.microsoft.com/office/drawing/2014/main" id="{E9389BE3-738A-4C3F-8612-A713FEC8AF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10">
              <a:extLst>
                <a:ext uri="{FF2B5EF4-FFF2-40B4-BE49-F238E27FC236}">
                  <a16:creationId xmlns:a16="http://schemas.microsoft.com/office/drawing/2014/main" id="{49C2C018-11BB-4E56-AA3D-49D8DFB952C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4">
              <a:extLst>
                <a:ext uri="{FF2B5EF4-FFF2-40B4-BE49-F238E27FC236}">
                  <a16:creationId xmlns:a16="http://schemas.microsoft.com/office/drawing/2014/main" id="{DEFDA5A5-E6FE-4C34-BEEC-E1460D4740E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1005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5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83013" y="1942553"/>
              <a:ext cx="1872158" cy="644584"/>
              <a:chOff x="3394652" y="5400344"/>
              <a:chExt cx="1872158" cy="64458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94652" y="5749363"/>
                <a:ext cx="1872158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حياءُ النبيِّ الكريم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9" name="Group 3">
            <a:extLst>
              <a:ext uri="{FF2B5EF4-FFF2-40B4-BE49-F238E27FC236}">
                <a16:creationId xmlns:a16="http://schemas.microsoft.com/office/drawing/2014/main" id="{5E918C7D-C706-4070-AEE3-23F21F3476D5}"/>
              </a:ext>
            </a:extLst>
          </p:cNvPr>
          <p:cNvGrpSpPr/>
          <p:nvPr/>
        </p:nvGrpSpPr>
        <p:grpSpPr>
          <a:xfrm>
            <a:off x="3918858" y="1365689"/>
            <a:ext cx="4185296" cy="4759339"/>
            <a:chOff x="3845212" y="660738"/>
            <a:chExt cx="2138086" cy="2228601"/>
          </a:xfrm>
        </p:grpSpPr>
        <p:sp>
          <p:nvSpPr>
            <p:cNvPr id="20" name="Rectangle: Top Corners One Rounded and One Snipped 7">
              <a:extLst>
                <a:ext uri="{FF2B5EF4-FFF2-40B4-BE49-F238E27FC236}">
                  <a16:creationId xmlns:a16="http://schemas.microsoft.com/office/drawing/2014/main" id="{8E06E677-874B-49F3-906A-7EA316E23186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: Folded Corner 5">
              <a:extLst>
                <a:ext uri="{FF2B5EF4-FFF2-40B4-BE49-F238E27FC236}">
                  <a16:creationId xmlns:a16="http://schemas.microsoft.com/office/drawing/2014/main" id="{BB1D0116-0FC9-4DCA-B554-8DCE1D79EC90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73E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">
              <a:extLst>
                <a:ext uri="{FF2B5EF4-FFF2-40B4-BE49-F238E27FC236}">
                  <a16:creationId xmlns:a16="http://schemas.microsoft.com/office/drawing/2014/main" id="{50CCB4AC-448C-4E61-87DD-E0E7C1DF7220}"/>
                </a:ext>
              </a:extLst>
            </p:cNvPr>
            <p:cNvSpPr txBox="1"/>
            <p:nvPr/>
          </p:nvSpPr>
          <p:spPr>
            <a:xfrm rot="21326776">
              <a:off x="3953937" y="1208506"/>
              <a:ext cx="1938508" cy="879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«كانَ النبيُّ صلى الله عليه و سلم أشدَّ الناسِ حياءً، ومن حيائهِ أنَّهُ كانَ إذا كرِهَ شيئاً عُرِفَ ذلكَ </a:t>
              </a:r>
              <a:r>
                <a:rPr lang="ar-SY" sz="2800" dirty="0"/>
                <a:t>في </a:t>
              </a:r>
              <a:r>
                <a:rPr lang="ar-SY" sz="2800" b="1" dirty="0"/>
                <a:t>وجهِهِ</a:t>
              </a:r>
              <a:r>
                <a:rPr lang="ar-SY" sz="3200" dirty="0"/>
                <a:t>»</a:t>
              </a:r>
              <a:endParaRPr lang="en-US" sz="32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4" name="Group 8">
            <a:extLst>
              <a:ext uri="{FF2B5EF4-FFF2-40B4-BE49-F238E27FC236}">
                <a16:creationId xmlns:a16="http://schemas.microsoft.com/office/drawing/2014/main" id="{E016C360-DC3F-4FE3-94E1-CE20C2ACF1D6}"/>
              </a:ext>
            </a:extLst>
          </p:cNvPr>
          <p:cNvGrpSpPr/>
          <p:nvPr/>
        </p:nvGrpSpPr>
        <p:grpSpPr>
          <a:xfrm>
            <a:off x="6246362" y="943429"/>
            <a:ext cx="488267" cy="844507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7" name="Rectangle 9">
              <a:extLst>
                <a:ext uri="{FF2B5EF4-FFF2-40B4-BE49-F238E27FC236}">
                  <a16:creationId xmlns:a16="http://schemas.microsoft.com/office/drawing/2014/main" id="{0A9A2447-187F-4017-ABC0-4FA3556AF1E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10">
              <a:extLst>
                <a:ext uri="{FF2B5EF4-FFF2-40B4-BE49-F238E27FC236}">
                  <a16:creationId xmlns:a16="http://schemas.microsoft.com/office/drawing/2014/main" id="{535D5D4C-7750-4627-8C1C-F12FEF211A40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10">
              <a:extLst>
                <a:ext uri="{FF2B5EF4-FFF2-40B4-BE49-F238E27FC236}">
                  <a16:creationId xmlns:a16="http://schemas.microsoft.com/office/drawing/2014/main" id="{687CD45E-0E20-4B93-9855-46241EC9B574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12">
              <a:extLst>
                <a:ext uri="{FF2B5EF4-FFF2-40B4-BE49-F238E27FC236}">
                  <a16:creationId xmlns:a16="http://schemas.microsoft.com/office/drawing/2014/main" id="{6C14C273-4015-4432-B05D-F86F954E2C2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1229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76" y="300071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5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66512" y="2008525"/>
              <a:ext cx="1702862" cy="541337"/>
              <a:chOff x="3478151" y="5466316"/>
              <a:chExt cx="1702862" cy="54133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78151" y="5712088"/>
                <a:ext cx="1702862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حياءُ النبيِّ الكريم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033486" y="282074"/>
            <a:ext cx="7868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صورٌ من حيائه صلى الله عليه و سلم :</a:t>
            </a:r>
          </a:p>
        </p:txBody>
      </p:sp>
      <p:pic>
        <p:nvPicPr>
          <p:cNvPr id="2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28" y="1692248"/>
            <a:ext cx="8338929" cy="241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1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5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83013" y="1942553"/>
              <a:ext cx="1872158" cy="644584"/>
              <a:chOff x="3394652" y="5400344"/>
              <a:chExt cx="1872158" cy="64458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94652" y="5749363"/>
                <a:ext cx="1872158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حياءُ النبيِّ الكريم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3" name="Group 57">
            <a:extLst>
              <a:ext uri="{FF2B5EF4-FFF2-40B4-BE49-F238E27FC236}">
                <a16:creationId xmlns:a16="http://schemas.microsoft.com/office/drawing/2014/main" id="{F59B9A2D-81EF-4E99-987A-312B8451924B}"/>
              </a:ext>
            </a:extLst>
          </p:cNvPr>
          <p:cNvGrpSpPr/>
          <p:nvPr/>
        </p:nvGrpSpPr>
        <p:grpSpPr>
          <a:xfrm>
            <a:off x="3720938" y="1284344"/>
            <a:ext cx="5771407" cy="4911671"/>
            <a:chOff x="7338734" y="3195470"/>
            <a:chExt cx="2157627" cy="2228601"/>
          </a:xfrm>
        </p:grpSpPr>
        <p:sp>
          <p:nvSpPr>
            <p:cNvPr id="44" name="Rectangle: Top Corners One Rounded and One Snipped 7">
              <a:extLst>
                <a:ext uri="{FF2B5EF4-FFF2-40B4-BE49-F238E27FC236}">
                  <a16:creationId xmlns:a16="http://schemas.microsoft.com/office/drawing/2014/main" id="{337777BC-B4A5-4687-878C-A0D98B82913D}"/>
                </a:ext>
              </a:extLst>
            </p:cNvPr>
            <p:cNvSpPr/>
            <p:nvPr/>
          </p:nvSpPr>
          <p:spPr>
            <a:xfrm rot="5643224">
              <a:off x="7471202" y="3398912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: Folded Corner 31">
              <a:extLst>
                <a:ext uri="{FF2B5EF4-FFF2-40B4-BE49-F238E27FC236}">
                  <a16:creationId xmlns:a16="http://schemas.microsoft.com/office/drawing/2014/main" id="{BB3DC85F-873D-401A-A286-27E8875629ED}"/>
                </a:ext>
              </a:extLst>
            </p:cNvPr>
            <p:cNvSpPr/>
            <p:nvPr/>
          </p:nvSpPr>
          <p:spPr>
            <a:xfrm rot="254868">
              <a:off x="7358275" y="3195470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6B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7">
              <a:extLst>
                <a:ext uri="{FF2B5EF4-FFF2-40B4-BE49-F238E27FC236}">
                  <a16:creationId xmlns:a16="http://schemas.microsoft.com/office/drawing/2014/main" id="{47EBBEF2-0036-4E29-B372-47E5CBEE3EC3}"/>
                </a:ext>
              </a:extLst>
            </p:cNvPr>
            <p:cNvSpPr txBox="1"/>
            <p:nvPr/>
          </p:nvSpPr>
          <p:spPr>
            <a:xfrm rot="420206">
              <a:off x="7338734" y="3687471"/>
              <a:ext cx="2080735" cy="712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ومن حيائهِ صلى الله عليه و سلم  أنَّهُ لم يكن يُؤذي أحدًا بكلامٍ فيهِ سبٌّ أو شتمٌ أو بذاءةٌ، </a:t>
              </a:r>
              <a:endParaRPr lang="ar-SY" sz="2000" b="1" dirty="0"/>
            </a:p>
            <a:p>
              <a:pPr algn="ctr"/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يقولُ </a:t>
              </a:r>
              <a:r>
                <a:rPr lang="ar-SY" sz="2400" b="1" dirty="0"/>
                <a:t>أنسُ بن مالك رضي الله عنه </a:t>
              </a:r>
            </a:p>
            <a:p>
              <a:pPr algn="ctr"/>
              <a:r>
                <a:rPr lang="ar-SY" sz="2400" b="1" dirty="0"/>
                <a:t> « :لم يكن النَّبيُّ الكريم سبَّاباً، ولا فحَّاشاً، ولا لعَّاناً </a:t>
              </a:r>
              <a:r>
                <a:rPr lang="ar-SY" sz="2400" dirty="0"/>
                <a:t>» 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47" name="Group 32">
            <a:extLst>
              <a:ext uri="{FF2B5EF4-FFF2-40B4-BE49-F238E27FC236}">
                <a16:creationId xmlns:a16="http://schemas.microsoft.com/office/drawing/2014/main" id="{16F53AAB-F5A1-4454-931B-E22DB276B234}"/>
              </a:ext>
            </a:extLst>
          </p:cNvPr>
          <p:cNvGrpSpPr/>
          <p:nvPr/>
        </p:nvGrpSpPr>
        <p:grpSpPr>
          <a:xfrm flipH="1">
            <a:off x="6340577" y="1202015"/>
            <a:ext cx="538099" cy="927669"/>
            <a:chOff x="3976914" y="1402541"/>
            <a:chExt cx="421209" cy="782522"/>
          </a:xfrm>
          <a:solidFill>
            <a:srgbClr val="FF0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8" name="Rectangle 33">
              <a:extLst>
                <a:ext uri="{FF2B5EF4-FFF2-40B4-BE49-F238E27FC236}">
                  <a16:creationId xmlns:a16="http://schemas.microsoft.com/office/drawing/2014/main" id="{C51B6178-6123-4C2E-A3D1-5E940BDF4437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34">
              <a:extLst>
                <a:ext uri="{FF2B5EF4-FFF2-40B4-BE49-F238E27FC236}">
                  <a16:creationId xmlns:a16="http://schemas.microsoft.com/office/drawing/2014/main" id="{40CAAD16-D987-46D3-999C-2E4513E91146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10">
              <a:extLst>
                <a:ext uri="{FF2B5EF4-FFF2-40B4-BE49-F238E27FC236}">
                  <a16:creationId xmlns:a16="http://schemas.microsoft.com/office/drawing/2014/main" id="{CA463B5C-656E-47BF-86CD-6012F40C411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36">
              <a:extLst>
                <a:ext uri="{FF2B5EF4-FFF2-40B4-BE49-F238E27FC236}">
                  <a16:creationId xmlns:a16="http://schemas.microsoft.com/office/drawing/2014/main" id="{F11C7256-C4E4-4A99-B4A1-F3200035DFE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6669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5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0150" y="2008525"/>
              <a:ext cx="1976875" cy="566500"/>
              <a:chOff x="3371789" y="5466316"/>
              <a:chExt cx="1976875" cy="56650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71789" y="5737251"/>
                <a:ext cx="1976875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حياءُ النبيِّ الكريم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340001" y="195261"/>
            <a:ext cx="357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فـكِّـــــر :</a:t>
            </a:r>
            <a:endParaRPr lang="ar-SY" sz="4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451198" y="3830480"/>
            <a:ext cx="5546401" cy="136714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330498" y="3195763"/>
            <a:ext cx="5673880" cy="1643685"/>
            <a:chOff x="5413659" y="1364860"/>
            <a:chExt cx="3914383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6411957" y="1664787"/>
              <a:ext cx="2689834" cy="7121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التَّأدُّب بآداب الإسلام </a:t>
              </a:r>
            </a:p>
            <a:p>
              <a:pPr algn="ctr"/>
              <a:r>
                <a:rPr lang="ar-SY" sz="28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و التّفقّه في الّدين </a:t>
              </a: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7058004" y="2173224"/>
              <a:ext cx="1928233" cy="344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831835" y="2961909"/>
            <a:ext cx="5941548" cy="2129799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1050138" y="1092183"/>
                <a:ext cx="3641944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868840" y="1633719"/>
                <a:ext cx="3461880" cy="344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ما الأمورُ التي تُساعدك على الاتصافِ بالحياءِ؟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64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5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7254" y="2008525"/>
              <a:ext cx="1943011" cy="606003"/>
              <a:chOff x="3378893" y="5466316"/>
              <a:chExt cx="1943011" cy="60600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78893" y="5776754"/>
                <a:ext cx="1943011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حياءُ النبيِّ الكريم 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6859560" y="449522"/>
            <a:ext cx="2929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تعلَّمتُ أن :</a:t>
            </a: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519638" y="1805235"/>
            <a:ext cx="6297235" cy="1587929"/>
            <a:chOff x="3165506" y="295207"/>
            <a:chExt cx="6297235" cy="1587929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28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32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039722" y="726984"/>
              <a:ext cx="3041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Y" sz="2400" b="1" dirty="0"/>
                <a:t>النَّبيَّ كانَ شديدَ الحياءِ</a:t>
              </a:r>
              <a:endParaRPr lang="en-US" sz="2400" b="1" dirty="0"/>
            </a:p>
          </p:txBody>
        </p:sp>
      </p:grpSp>
      <p:grpSp>
        <p:nvGrpSpPr>
          <p:cNvPr id="34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519638" y="3374269"/>
            <a:ext cx="6297235" cy="1587929"/>
            <a:chOff x="3165506" y="1864241"/>
            <a:chExt cx="6297235" cy="1587929"/>
          </a:xfrm>
        </p:grpSpPr>
        <p:sp>
          <p:nvSpPr>
            <p:cNvPr id="35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pic>
          <p:nvPicPr>
            <p:cNvPr id="45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46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587322" y="212221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368483" y="2285600"/>
              <a:ext cx="28896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الحياءَ خُلقٌ يبعثُ على فِعلِ الحسنِ وتركِ القبيح.</a:t>
              </a:r>
              <a:endParaRPr lang="ar-SY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150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2350B511-4B03-430C-9D3D-29AD13DD31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ED6B6CFD-56BC-4E9F-9A2F-2951341E9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14C78A4A-5A35-42EB-BABB-D37C4AE731FA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ECF17E35-9107-454C-B473-B6777C6162A4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1A15B590-28C6-4638-8193-B3E78122B7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3023</TotalTime>
  <Words>228</Words>
  <Application>Microsoft Office PowerPoint</Application>
  <PresentationFormat>شاشة عريضة</PresentationFormat>
  <Paragraphs>59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Cooper Black</vt:lpstr>
      <vt:lpstr>Hand Of Sean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1775</cp:revision>
  <dcterms:created xsi:type="dcterms:W3CDTF">2020-10-10T04:32:51Z</dcterms:created>
  <dcterms:modified xsi:type="dcterms:W3CDTF">2021-02-02T12:08:50Z</dcterms:modified>
</cp:coreProperties>
</file>