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0" r:id="rId2"/>
    <p:sldId id="494" r:id="rId3"/>
    <p:sldId id="491" r:id="rId4"/>
    <p:sldId id="335" r:id="rId5"/>
    <p:sldId id="437" r:id="rId6"/>
    <p:sldId id="493" r:id="rId7"/>
    <p:sldId id="411" r:id="rId8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534">
          <p15:clr>
            <a:srgbClr val="A4A3A4"/>
          </p15:clr>
        </p15:guide>
        <p15:guide id="4" pos="38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CC99"/>
    <a:srgbClr val="9933FF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84" autoAdjust="0"/>
    <p:restoredTop sz="94660"/>
  </p:normalViewPr>
  <p:slideViewPr>
    <p:cSldViewPr snapToGrid="0">
      <p:cViewPr varScale="1">
        <p:scale>
          <a:sx n="52" d="100"/>
          <a:sy n="52" d="100"/>
        </p:scale>
        <p:origin x="114" y="1602"/>
      </p:cViewPr>
      <p:guideLst>
        <p:guide orient="horz" pos="2183"/>
        <p:guide pos="3840"/>
        <p:guide orient="horz" pos="1534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0707127" y="2680769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128244" y="3139473"/>
              <a:ext cx="43945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تواضعُ النبيِّ صلى الله عليه و سلم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8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4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7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54402" y="2008525"/>
              <a:ext cx="2027104" cy="595806"/>
              <a:chOff x="3366041" y="5466316"/>
              <a:chExt cx="2027104" cy="595806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29746" y="5466316"/>
                <a:ext cx="1398124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11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66041" y="5766557"/>
                <a:ext cx="2027104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تواضعُ النبيِّ الكريم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626805" y="173608"/>
            <a:ext cx="6647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/>
              <a:t>تواضعُ النبيِّ صلى الله عليه و سلم</a:t>
            </a:r>
            <a:endParaRPr lang="ar-SY" sz="2800" b="1" dirty="0">
              <a:latin typeface="Century Gothic" panose="020B0502020202020204" pitchFamily="34" charset="0"/>
            </a:endParaRPr>
          </a:p>
        </p:txBody>
      </p:sp>
      <p:sp>
        <p:nvSpPr>
          <p:cNvPr id="18" name="Rectangle: Rounded Corners 3">
            <a:extLst>
              <a:ext uri="{FF2B5EF4-FFF2-40B4-BE49-F238E27FC236}">
                <a16:creationId xmlns:a16="http://schemas.microsoft.com/office/drawing/2014/main" id="{EF6BA78A-4F6A-46B1-A466-79E503883DA0}"/>
              </a:ext>
            </a:extLst>
          </p:cNvPr>
          <p:cNvSpPr/>
          <p:nvPr/>
        </p:nvSpPr>
        <p:spPr>
          <a:xfrm>
            <a:off x="5119285" y="1202015"/>
            <a:ext cx="3807731" cy="5361208"/>
          </a:xfrm>
          <a:prstGeom prst="roundRect">
            <a:avLst>
              <a:gd name="adj" fmla="val 4904"/>
            </a:avLst>
          </a:prstGeom>
          <a:solidFill>
            <a:srgbClr val="124F74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228600" dist="190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4">
            <a:extLst>
              <a:ext uri="{FF2B5EF4-FFF2-40B4-BE49-F238E27FC236}">
                <a16:creationId xmlns:a16="http://schemas.microsoft.com/office/drawing/2014/main" id="{28502426-CFC2-405A-B48D-654336359B9F}"/>
              </a:ext>
            </a:extLst>
          </p:cNvPr>
          <p:cNvGrpSpPr/>
          <p:nvPr/>
        </p:nvGrpSpPr>
        <p:grpSpPr>
          <a:xfrm>
            <a:off x="5196738" y="1617639"/>
            <a:ext cx="3560375" cy="4654829"/>
            <a:chOff x="1602347" y="1525696"/>
            <a:chExt cx="3560375" cy="4654829"/>
          </a:xfrm>
        </p:grpSpPr>
        <p:sp>
          <p:nvSpPr>
            <p:cNvPr id="20" name="Rectangle 24">
              <a:extLst>
                <a:ext uri="{FF2B5EF4-FFF2-40B4-BE49-F238E27FC236}">
                  <a16:creationId xmlns:a16="http://schemas.microsoft.com/office/drawing/2014/main" id="{540A5303-B350-4CE6-A800-E6B2946C66EA}"/>
                </a:ext>
              </a:extLst>
            </p:cNvPr>
            <p:cNvSpPr/>
            <p:nvPr/>
          </p:nvSpPr>
          <p:spPr>
            <a:xfrm>
              <a:off x="1694795" y="1525696"/>
              <a:ext cx="3467927" cy="4654829"/>
            </a:xfrm>
            <a:prstGeom prst="rect">
              <a:avLst/>
            </a:prstGeom>
            <a:pattFill prst="lgGrid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" name="Graphic 6">
              <a:extLst>
                <a:ext uri="{FF2B5EF4-FFF2-40B4-BE49-F238E27FC236}">
                  <a16:creationId xmlns:a16="http://schemas.microsoft.com/office/drawing/2014/main" id="{AAAAB43E-0192-497C-9046-1278FC62983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2924" y="1706716"/>
              <a:ext cx="1739219" cy="1056909"/>
            </a:xfrm>
            <a:prstGeom prst="rect">
              <a:avLst/>
            </a:prstGeom>
          </p:spPr>
        </p:pic>
        <p:sp>
          <p:nvSpPr>
            <p:cNvPr id="23" name="TextBox 7">
              <a:extLst>
                <a:ext uri="{FF2B5EF4-FFF2-40B4-BE49-F238E27FC236}">
                  <a16:creationId xmlns:a16="http://schemas.microsoft.com/office/drawing/2014/main" id="{5C5B09EE-B4D4-49E4-AC09-72C33265514F}"/>
                </a:ext>
              </a:extLst>
            </p:cNvPr>
            <p:cNvSpPr txBox="1"/>
            <p:nvPr/>
          </p:nvSpPr>
          <p:spPr>
            <a:xfrm>
              <a:off x="1725275" y="2562172"/>
              <a:ext cx="3406966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00B050"/>
                  </a:solidFill>
                </a:rPr>
                <a:t>*- </a:t>
              </a:r>
              <a:r>
                <a:rPr lang="ar-SY" sz="2800" b="1" dirty="0">
                  <a:solidFill>
                    <a:srgbClr val="00B050"/>
                  </a:solidFill>
                </a:rPr>
                <a:t>التواضعُ :</a:t>
              </a:r>
              <a:endParaRPr lang="ar-SY" sz="2000" b="1" dirty="0"/>
            </a:p>
            <a:p>
              <a:pPr algn="r"/>
              <a:r>
                <a:rPr lang="ar-SY" sz="2400" b="1" dirty="0"/>
                <a:t>خُلقٌ نبيلٌ، حثَّ عليهِ الإسلامُ وأمرَ بهِ الرسولُ الكريمُ صلى الله عليه و سلم ويشملُ التواضعُ :</a:t>
              </a:r>
              <a:endParaRPr lang="en-US" sz="2400" b="1" dirty="0">
                <a:latin typeface="Oswald" panose="02000503000000000000" pitchFamily="2" charset="0"/>
              </a:endParaRPr>
            </a:p>
          </p:txBody>
        </p:sp>
        <p:sp>
          <p:nvSpPr>
            <p:cNvPr id="24" name="TextBox 12">
              <a:extLst>
                <a:ext uri="{FF2B5EF4-FFF2-40B4-BE49-F238E27FC236}">
                  <a16:creationId xmlns:a16="http://schemas.microsoft.com/office/drawing/2014/main" id="{7C7C892A-95BC-4AF5-BA1E-974A1ED775F1}"/>
                </a:ext>
              </a:extLst>
            </p:cNvPr>
            <p:cNvSpPr txBox="1"/>
            <p:nvPr/>
          </p:nvSpPr>
          <p:spPr>
            <a:xfrm>
              <a:off x="1602347" y="4220845"/>
              <a:ext cx="3560375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rgbClr val="00B050"/>
                  </a:solidFill>
                </a:rPr>
                <a:t>*- </a:t>
              </a:r>
              <a:r>
                <a:rPr lang="ar-SY" sz="2400" b="1" dirty="0"/>
                <a:t>خدمةَ النفسِ ,ولينَ الجانبِ, وعدمَ الترفعِ على الناسِ أو احتقارهم، وكان صلى الله عليه و سلم شديدَ التواضع .</a:t>
              </a:r>
              <a:endParaRPr lang="en-US" sz="24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56" name="Group 2">
            <a:extLst>
              <a:ext uri="{FF2B5EF4-FFF2-40B4-BE49-F238E27FC236}">
                <a16:creationId xmlns:a16="http://schemas.microsoft.com/office/drawing/2014/main" id="{8FA0EF1F-41FB-4892-9DF4-B59C1A18AFFD}"/>
              </a:ext>
            </a:extLst>
          </p:cNvPr>
          <p:cNvGrpSpPr/>
          <p:nvPr/>
        </p:nvGrpSpPr>
        <p:grpSpPr>
          <a:xfrm>
            <a:off x="5471295" y="942400"/>
            <a:ext cx="3058430" cy="863943"/>
            <a:chOff x="1876904" y="850457"/>
            <a:chExt cx="3058430" cy="863943"/>
          </a:xfrm>
        </p:grpSpPr>
        <p:sp>
          <p:nvSpPr>
            <p:cNvPr id="57" name="Rectangle 8">
              <a:extLst>
                <a:ext uri="{FF2B5EF4-FFF2-40B4-BE49-F238E27FC236}">
                  <a16:creationId xmlns:a16="http://schemas.microsoft.com/office/drawing/2014/main" id="{A7FF30AE-80ED-4B8C-9887-DAE7482AD45D}"/>
                </a:ext>
              </a:extLst>
            </p:cNvPr>
            <p:cNvSpPr/>
            <p:nvPr/>
          </p:nvSpPr>
          <p:spPr>
            <a:xfrm>
              <a:off x="2184026" y="946593"/>
              <a:ext cx="2456981" cy="371106"/>
            </a:xfrm>
            <a:prstGeom prst="rect">
              <a:avLst/>
            </a:prstGeom>
            <a:gradFill flip="none" rotWithShape="1">
              <a:gsLst>
                <a:gs pos="7000">
                  <a:srgbClr val="C2C2C2"/>
                </a:gs>
                <a:gs pos="51000">
                  <a:schemeClr val="bg1">
                    <a:lumMod val="0"/>
                    <a:lumOff val="100000"/>
                  </a:schemeClr>
                </a:gs>
                <a:gs pos="100000">
                  <a:srgbClr val="C2C2C2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10">
              <a:extLst>
                <a:ext uri="{FF2B5EF4-FFF2-40B4-BE49-F238E27FC236}">
                  <a16:creationId xmlns:a16="http://schemas.microsoft.com/office/drawing/2014/main" id="{7FD32477-BE2E-4930-9E87-5C679E043AED}"/>
                </a:ext>
              </a:extLst>
            </p:cNvPr>
            <p:cNvSpPr/>
            <p:nvPr/>
          </p:nvSpPr>
          <p:spPr>
            <a:xfrm>
              <a:off x="2280003" y="1120555"/>
              <a:ext cx="137160" cy="137160"/>
            </a:xfrm>
            <a:prstGeom prst="ellipse">
              <a:avLst/>
            </a:prstGeom>
            <a:gradFill flip="none" rotWithShape="1">
              <a:gsLst>
                <a:gs pos="7000">
                  <a:schemeClr val="bg1">
                    <a:lumMod val="75000"/>
                  </a:schemeClr>
                </a:gs>
                <a:gs pos="4300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Oval 11">
              <a:extLst>
                <a:ext uri="{FF2B5EF4-FFF2-40B4-BE49-F238E27FC236}">
                  <a16:creationId xmlns:a16="http://schemas.microsoft.com/office/drawing/2014/main" id="{FE0B32FA-979F-4C0F-8B20-6277AB44528C}"/>
                </a:ext>
              </a:extLst>
            </p:cNvPr>
            <p:cNvSpPr/>
            <p:nvPr/>
          </p:nvSpPr>
          <p:spPr>
            <a:xfrm>
              <a:off x="4365878" y="1120555"/>
              <a:ext cx="137160" cy="137160"/>
            </a:xfrm>
            <a:prstGeom prst="ellipse">
              <a:avLst/>
            </a:prstGeom>
            <a:gradFill flip="none" rotWithShape="1">
              <a:gsLst>
                <a:gs pos="7000">
                  <a:schemeClr val="bg1">
                    <a:lumMod val="75000"/>
                  </a:schemeClr>
                </a:gs>
                <a:gs pos="4300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4" name="Freeform: Shape 14">
              <a:extLst>
                <a:ext uri="{FF2B5EF4-FFF2-40B4-BE49-F238E27FC236}">
                  <a16:creationId xmlns:a16="http://schemas.microsoft.com/office/drawing/2014/main" id="{47F257EF-6FA6-4FFC-B70A-8558A513CD65}"/>
                </a:ext>
              </a:extLst>
            </p:cNvPr>
            <p:cNvSpPr/>
            <p:nvPr/>
          </p:nvSpPr>
          <p:spPr>
            <a:xfrm>
              <a:off x="1876904" y="946593"/>
              <a:ext cx="3058429" cy="767806"/>
            </a:xfrm>
            <a:custGeom>
              <a:avLst/>
              <a:gdLst>
                <a:gd name="connsiteX0" fmla="*/ 350858 w 3788229"/>
                <a:gd name="connsiteY0" fmla="*/ 59690 h 961209"/>
                <a:gd name="connsiteX1" fmla="*/ 108857 w 3788229"/>
                <a:gd name="connsiteY1" fmla="*/ 301691 h 961209"/>
                <a:gd name="connsiteX2" fmla="*/ 108857 w 3788229"/>
                <a:gd name="connsiteY2" fmla="*/ 659518 h 961209"/>
                <a:gd name="connsiteX3" fmla="*/ 350858 w 3788229"/>
                <a:gd name="connsiteY3" fmla="*/ 901519 h 961209"/>
                <a:gd name="connsiteX4" fmla="*/ 3437371 w 3788229"/>
                <a:gd name="connsiteY4" fmla="*/ 901519 h 961209"/>
                <a:gd name="connsiteX5" fmla="*/ 3679372 w 3788229"/>
                <a:gd name="connsiteY5" fmla="*/ 659518 h 961209"/>
                <a:gd name="connsiteX6" fmla="*/ 3679372 w 3788229"/>
                <a:gd name="connsiteY6" fmla="*/ 301691 h 961209"/>
                <a:gd name="connsiteX7" fmla="*/ 3437371 w 3788229"/>
                <a:gd name="connsiteY7" fmla="*/ 59690 h 961209"/>
                <a:gd name="connsiteX8" fmla="*/ 276319 w 3788229"/>
                <a:gd name="connsiteY8" fmla="*/ 0 h 961209"/>
                <a:gd name="connsiteX9" fmla="*/ 3511910 w 3788229"/>
                <a:gd name="connsiteY9" fmla="*/ 0 h 961209"/>
                <a:gd name="connsiteX10" fmla="*/ 3788229 w 3788229"/>
                <a:gd name="connsiteY10" fmla="*/ 276319 h 961209"/>
                <a:gd name="connsiteX11" fmla="*/ 3788229 w 3788229"/>
                <a:gd name="connsiteY11" fmla="*/ 684890 h 961209"/>
                <a:gd name="connsiteX12" fmla="*/ 3511910 w 3788229"/>
                <a:gd name="connsiteY12" fmla="*/ 961209 h 961209"/>
                <a:gd name="connsiteX13" fmla="*/ 276319 w 3788229"/>
                <a:gd name="connsiteY13" fmla="*/ 961209 h 961209"/>
                <a:gd name="connsiteX14" fmla="*/ 0 w 3788229"/>
                <a:gd name="connsiteY14" fmla="*/ 684890 h 961209"/>
                <a:gd name="connsiteX15" fmla="*/ 0 w 3788229"/>
                <a:gd name="connsiteY15" fmla="*/ 276319 h 961209"/>
                <a:gd name="connsiteX16" fmla="*/ 276319 w 3788229"/>
                <a:gd name="connsiteY16" fmla="*/ 0 h 961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788229" h="961209">
                  <a:moveTo>
                    <a:pt x="350858" y="59690"/>
                  </a:moveTo>
                  <a:cubicBezTo>
                    <a:pt x="217205" y="59690"/>
                    <a:pt x="108857" y="168038"/>
                    <a:pt x="108857" y="301691"/>
                  </a:cubicBezTo>
                  <a:lnTo>
                    <a:pt x="108857" y="659518"/>
                  </a:lnTo>
                  <a:cubicBezTo>
                    <a:pt x="108857" y="793171"/>
                    <a:pt x="217205" y="901519"/>
                    <a:pt x="350858" y="901519"/>
                  </a:cubicBezTo>
                  <a:lnTo>
                    <a:pt x="3437371" y="901519"/>
                  </a:lnTo>
                  <a:cubicBezTo>
                    <a:pt x="3571024" y="901519"/>
                    <a:pt x="3679372" y="793171"/>
                    <a:pt x="3679372" y="659518"/>
                  </a:cubicBezTo>
                  <a:lnTo>
                    <a:pt x="3679372" y="301691"/>
                  </a:lnTo>
                  <a:cubicBezTo>
                    <a:pt x="3679372" y="168038"/>
                    <a:pt x="3571024" y="59690"/>
                    <a:pt x="3437371" y="59690"/>
                  </a:cubicBezTo>
                  <a:close/>
                  <a:moveTo>
                    <a:pt x="276319" y="0"/>
                  </a:moveTo>
                  <a:lnTo>
                    <a:pt x="3511910" y="0"/>
                  </a:lnTo>
                  <a:cubicBezTo>
                    <a:pt x="3664517" y="0"/>
                    <a:pt x="3788229" y="123712"/>
                    <a:pt x="3788229" y="276319"/>
                  </a:cubicBezTo>
                  <a:lnTo>
                    <a:pt x="3788229" y="684890"/>
                  </a:lnTo>
                  <a:cubicBezTo>
                    <a:pt x="3788229" y="837497"/>
                    <a:pt x="3664517" y="961209"/>
                    <a:pt x="3511910" y="961209"/>
                  </a:cubicBezTo>
                  <a:lnTo>
                    <a:pt x="276319" y="961209"/>
                  </a:lnTo>
                  <a:cubicBezTo>
                    <a:pt x="123712" y="961209"/>
                    <a:pt x="0" y="837497"/>
                    <a:pt x="0" y="684890"/>
                  </a:cubicBezTo>
                  <a:lnTo>
                    <a:pt x="0" y="276319"/>
                  </a:lnTo>
                  <a:cubicBezTo>
                    <a:pt x="0" y="123712"/>
                    <a:pt x="123712" y="0"/>
                    <a:pt x="276319" y="0"/>
                  </a:cubicBezTo>
                  <a:close/>
                </a:path>
              </a:pathLst>
            </a:custGeom>
            <a:gradFill flip="none" rotWithShape="1">
              <a:gsLst>
                <a:gs pos="30000">
                  <a:schemeClr val="bg1"/>
                </a:gs>
                <a:gs pos="0">
                  <a:schemeClr val="tx1"/>
                </a:gs>
                <a:gs pos="100000">
                  <a:schemeClr val="bg2">
                    <a:lumMod val="75000"/>
                  </a:schemeClr>
                </a:gs>
                <a:gs pos="79000">
                  <a:schemeClr val="bg1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20">
              <a:extLst>
                <a:ext uri="{FF2B5EF4-FFF2-40B4-BE49-F238E27FC236}">
                  <a16:creationId xmlns:a16="http://schemas.microsoft.com/office/drawing/2014/main" id="{CBB257C8-BDE5-41D7-98B3-B04AF48FCA41}"/>
                </a:ext>
              </a:extLst>
            </p:cNvPr>
            <p:cNvSpPr/>
            <p:nvPr/>
          </p:nvSpPr>
          <p:spPr>
            <a:xfrm>
              <a:off x="1876904" y="1463263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21">
              <a:extLst>
                <a:ext uri="{FF2B5EF4-FFF2-40B4-BE49-F238E27FC236}">
                  <a16:creationId xmlns:a16="http://schemas.microsoft.com/office/drawing/2014/main" id="{F562789A-595D-422B-BA8B-4A34C192F551}"/>
                </a:ext>
              </a:extLst>
            </p:cNvPr>
            <p:cNvSpPr/>
            <p:nvPr/>
          </p:nvSpPr>
          <p:spPr>
            <a:xfrm flipV="1">
              <a:off x="1877214" y="945153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22">
              <a:extLst>
                <a:ext uri="{FF2B5EF4-FFF2-40B4-BE49-F238E27FC236}">
                  <a16:creationId xmlns:a16="http://schemas.microsoft.com/office/drawing/2014/main" id="{AEC28B4B-95C6-4FB7-A731-3E7C4B4D1DBF}"/>
                </a:ext>
              </a:extLst>
            </p:cNvPr>
            <p:cNvSpPr/>
            <p:nvPr/>
          </p:nvSpPr>
          <p:spPr>
            <a:xfrm flipH="1">
              <a:off x="4634611" y="1463262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23">
              <a:extLst>
                <a:ext uri="{FF2B5EF4-FFF2-40B4-BE49-F238E27FC236}">
                  <a16:creationId xmlns:a16="http://schemas.microsoft.com/office/drawing/2014/main" id="{60BD3587-A691-4F56-8B25-3692F32C3E9E}"/>
                </a:ext>
              </a:extLst>
            </p:cNvPr>
            <p:cNvSpPr/>
            <p:nvPr/>
          </p:nvSpPr>
          <p:spPr>
            <a:xfrm flipH="1" flipV="1">
              <a:off x="4634611" y="947845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15">
              <a:extLst>
                <a:ext uri="{FF2B5EF4-FFF2-40B4-BE49-F238E27FC236}">
                  <a16:creationId xmlns:a16="http://schemas.microsoft.com/office/drawing/2014/main" id="{E2D5DAB5-C2FA-4C43-96CB-5DDD5B78E9C7}"/>
                </a:ext>
              </a:extLst>
            </p:cNvPr>
            <p:cNvSpPr/>
            <p:nvPr/>
          </p:nvSpPr>
          <p:spPr>
            <a:xfrm>
              <a:off x="2184025" y="850457"/>
              <a:ext cx="2456981" cy="172757"/>
            </a:xfrm>
            <a:prstGeom prst="rect">
              <a:avLst/>
            </a:prstGeom>
            <a:gradFill flip="none" rotWithShape="1">
              <a:gsLst>
                <a:gs pos="7000">
                  <a:schemeClr val="tx1">
                    <a:lumMod val="65000"/>
                    <a:lumOff val="35000"/>
                  </a:schemeClr>
                </a:gs>
                <a:gs pos="51000">
                  <a:schemeClr val="bg1">
                    <a:lumMod val="0"/>
                    <a:lumOff val="10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40778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4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7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54402" y="2008525"/>
              <a:ext cx="2027104" cy="595806"/>
              <a:chOff x="3366041" y="5466316"/>
              <a:chExt cx="2027104" cy="595806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29746" y="5466316"/>
                <a:ext cx="1398124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11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66041" y="5766557"/>
                <a:ext cx="2027104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تواضعُ النبيِّ الكريم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4173295" y="0"/>
            <a:ext cx="6647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/>
              <a:t>صور من تواضعُ النبيِّ صلى الله عليه و سلم :</a:t>
            </a:r>
            <a:endParaRPr lang="ar-SY" sz="2800" b="1" dirty="0">
              <a:latin typeface="Century Gothic" panose="020B0502020202020204" pitchFamily="34" charset="0"/>
            </a:endParaRPr>
          </a:p>
        </p:txBody>
      </p:sp>
      <p:sp>
        <p:nvSpPr>
          <p:cNvPr id="17" name="Oval 57">
            <a:extLst>
              <a:ext uri="{FF2B5EF4-FFF2-40B4-BE49-F238E27FC236}">
                <a16:creationId xmlns:a16="http://schemas.microsoft.com/office/drawing/2014/main" id="{E025209F-A410-46B8-AF7F-9A54E5B9CE58}"/>
              </a:ext>
            </a:extLst>
          </p:cNvPr>
          <p:cNvSpPr/>
          <p:nvPr/>
        </p:nvSpPr>
        <p:spPr>
          <a:xfrm rot="223389">
            <a:off x="8109782" y="6281093"/>
            <a:ext cx="2231305" cy="729275"/>
          </a:xfrm>
          <a:prstGeom prst="ellipse">
            <a:avLst/>
          </a:prstGeom>
          <a:gradFill flip="none" rotWithShape="1">
            <a:gsLst>
              <a:gs pos="100000">
                <a:schemeClr val="accent1">
                  <a:alpha val="0"/>
                  <a:lumMod val="0"/>
                </a:schemeClr>
              </a:gs>
              <a:gs pos="16000">
                <a:schemeClr val="tx1">
                  <a:alpha val="56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90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3">
            <a:extLst>
              <a:ext uri="{FF2B5EF4-FFF2-40B4-BE49-F238E27FC236}">
                <a16:creationId xmlns:a16="http://schemas.microsoft.com/office/drawing/2014/main" id="{EF6BA78A-4F6A-46B1-A466-79E503883DA0}"/>
              </a:ext>
            </a:extLst>
          </p:cNvPr>
          <p:cNvSpPr/>
          <p:nvPr/>
        </p:nvSpPr>
        <p:spPr>
          <a:xfrm>
            <a:off x="3740432" y="1138964"/>
            <a:ext cx="3807731" cy="5361208"/>
          </a:xfrm>
          <a:prstGeom prst="roundRect">
            <a:avLst>
              <a:gd name="adj" fmla="val 4904"/>
            </a:avLst>
          </a:prstGeom>
          <a:solidFill>
            <a:srgbClr val="124F74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228600" dist="190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4">
            <a:extLst>
              <a:ext uri="{FF2B5EF4-FFF2-40B4-BE49-F238E27FC236}">
                <a16:creationId xmlns:a16="http://schemas.microsoft.com/office/drawing/2014/main" id="{28502426-CFC2-405A-B48D-654336359B9F}"/>
              </a:ext>
            </a:extLst>
          </p:cNvPr>
          <p:cNvGrpSpPr/>
          <p:nvPr/>
        </p:nvGrpSpPr>
        <p:grpSpPr>
          <a:xfrm>
            <a:off x="3864109" y="1554588"/>
            <a:ext cx="3560375" cy="4654829"/>
            <a:chOff x="1648571" y="1525696"/>
            <a:chExt cx="3560375" cy="4654829"/>
          </a:xfrm>
        </p:grpSpPr>
        <p:sp>
          <p:nvSpPr>
            <p:cNvPr id="20" name="Rectangle 24">
              <a:extLst>
                <a:ext uri="{FF2B5EF4-FFF2-40B4-BE49-F238E27FC236}">
                  <a16:creationId xmlns:a16="http://schemas.microsoft.com/office/drawing/2014/main" id="{540A5303-B350-4CE6-A800-E6B2946C66EA}"/>
                </a:ext>
              </a:extLst>
            </p:cNvPr>
            <p:cNvSpPr/>
            <p:nvPr/>
          </p:nvSpPr>
          <p:spPr>
            <a:xfrm>
              <a:off x="1694795" y="1525696"/>
              <a:ext cx="3467927" cy="4654829"/>
            </a:xfrm>
            <a:prstGeom prst="rect">
              <a:avLst/>
            </a:prstGeom>
            <a:pattFill prst="lgGrid">
              <a:fgClr>
                <a:schemeClr val="bg1">
                  <a:lumMod val="95000"/>
                </a:schemeClr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" name="Graphic 6">
              <a:extLst>
                <a:ext uri="{FF2B5EF4-FFF2-40B4-BE49-F238E27FC236}">
                  <a16:creationId xmlns:a16="http://schemas.microsoft.com/office/drawing/2014/main" id="{AAAAB43E-0192-497C-9046-1278FC62983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86577" y="1725940"/>
              <a:ext cx="1739219" cy="1056909"/>
            </a:xfrm>
            <a:prstGeom prst="rect">
              <a:avLst/>
            </a:prstGeom>
          </p:spPr>
        </p:pic>
        <p:sp>
          <p:nvSpPr>
            <p:cNvPr id="23" name="TextBox 7">
              <a:extLst>
                <a:ext uri="{FF2B5EF4-FFF2-40B4-BE49-F238E27FC236}">
                  <a16:creationId xmlns:a16="http://schemas.microsoft.com/office/drawing/2014/main" id="{5C5B09EE-B4D4-49E4-AC09-72C33265514F}"/>
                </a:ext>
              </a:extLst>
            </p:cNvPr>
            <p:cNvSpPr txBox="1"/>
            <p:nvPr/>
          </p:nvSpPr>
          <p:spPr>
            <a:xfrm>
              <a:off x="1718612" y="2643670"/>
              <a:ext cx="3383149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rgbClr val="00B050"/>
                  </a:solidFill>
                </a:rPr>
                <a:t>*- </a:t>
              </a:r>
              <a:r>
                <a:rPr lang="ar-SY" sz="2400" b="1" dirty="0">
                  <a:solidFill>
                    <a:srgbClr val="00B050"/>
                  </a:solidFill>
                </a:rPr>
                <a:t>صورٌ من تواضعه صلى الله عليه و سلم </a:t>
              </a:r>
              <a:r>
                <a:rPr lang="ar-SY" sz="2000" b="1" dirty="0">
                  <a:solidFill>
                    <a:srgbClr val="00B050"/>
                  </a:solidFill>
                </a:rPr>
                <a:t>:</a:t>
              </a:r>
            </a:p>
            <a:p>
              <a:pPr algn="r"/>
              <a:r>
                <a:rPr lang="ar-SY" sz="2000" b="1" dirty="0"/>
                <a:t>أنه كان يخدمُ نفسهُ في بيتهِ ويقومُ بشؤونه الخاصة كان رسولُ اللهِ يخصفُ نعلهُ , ويخيطُ ثوبهُ، ويعملُ في بيتهِ .</a:t>
              </a:r>
              <a:endParaRPr lang="en-US" sz="2000" b="1" dirty="0">
                <a:latin typeface="Oswald" panose="02000503000000000000" pitchFamily="2" charset="0"/>
              </a:endParaRPr>
            </a:p>
          </p:txBody>
        </p:sp>
        <p:sp>
          <p:nvSpPr>
            <p:cNvPr id="24" name="TextBox 12">
              <a:extLst>
                <a:ext uri="{FF2B5EF4-FFF2-40B4-BE49-F238E27FC236}">
                  <a16:creationId xmlns:a16="http://schemas.microsoft.com/office/drawing/2014/main" id="{7C7C892A-95BC-4AF5-BA1E-974A1ED775F1}"/>
                </a:ext>
              </a:extLst>
            </p:cNvPr>
            <p:cNvSpPr txBox="1"/>
            <p:nvPr/>
          </p:nvSpPr>
          <p:spPr>
            <a:xfrm>
              <a:off x="1648571" y="4380337"/>
              <a:ext cx="356037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rgbClr val="00B050"/>
                  </a:solidFill>
                </a:rPr>
                <a:t>*- ومن تواضعه صلى الله عليه و سلم :</a:t>
              </a:r>
            </a:p>
            <a:p>
              <a:pPr algn="r"/>
              <a:r>
                <a:rPr lang="ar-SY" sz="2000" b="1" dirty="0"/>
                <a:t>أنه كان لا يترفعُ عن السلامِ على الصبيان</a:t>
              </a:r>
            </a:p>
            <a:p>
              <a:pPr algn="r"/>
              <a:r>
                <a:rPr lang="ar-SY" sz="2000" b="1" dirty="0"/>
                <a:t>ويمسحُ برؤوسهم، ويدعو لهم </a:t>
              </a:r>
              <a:r>
                <a:rPr lang="ar-SY" sz="2000" dirty="0"/>
                <a:t>.</a:t>
              </a:r>
              <a:endParaRPr lang="en-US" sz="20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25" name="Group 54">
            <a:extLst>
              <a:ext uri="{FF2B5EF4-FFF2-40B4-BE49-F238E27FC236}">
                <a16:creationId xmlns:a16="http://schemas.microsoft.com/office/drawing/2014/main" id="{6B685B81-679C-48AF-B53D-082A9AA37A5B}"/>
              </a:ext>
            </a:extLst>
          </p:cNvPr>
          <p:cNvGrpSpPr/>
          <p:nvPr/>
        </p:nvGrpSpPr>
        <p:grpSpPr>
          <a:xfrm>
            <a:off x="7289742" y="974042"/>
            <a:ext cx="1943808" cy="5671689"/>
            <a:chOff x="5102339" y="635661"/>
            <a:chExt cx="1943808" cy="5671689"/>
          </a:xfrm>
        </p:grpSpPr>
        <p:sp>
          <p:nvSpPr>
            <p:cNvPr id="26" name="Isosceles Triangle 43">
              <a:extLst>
                <a:ext uri="{FF2B5EF4-FFF2-40B4-BE49-F238E27FC236}">
                  <a16:creationId xmlns:a16="http://schemas.microsoft.com/office/drawing/2014/main" id="{242F6318-9E20-4723-B87A-FAF1B89E5E26}"/>
                </a:ext>
              </a:extLst>
            </p:cNvPr>
            <p:cNvSpPr/>
            <p:nvPr/>
          </p:nvSpPr>
          <p:spPr>
            <a:xfrm>
              <a:off x="5645180" y="809124"/>
              <a:ext cx="196543" cy="246978"/>
            </a:xfrm>
            <a:prstGeom prst="triangle">
              <a:avLst>
                <a:gd name="adj" fmla="val 81429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18">
              <a:extLst>
                <a:ext uri="{FF2B5EF4-FFF2-40B4-BE49-F238E27FC236}">
                  <a16:creationId xmlns:a16="http://schemas.microsoft.com/office/drawing/2014/main" id="{D27F2B2E-C1BF-40D7-9B40-C63566BEF475}"/>
                </a:ext>
              </a:extLst>
            </p:cNvPr>
            <p:cNvSpPr/>
            <p:nvPr/>
          </p:nvSpPr>
          <p:spPr>
            <a:xfrm flipH="1" flipV="1">
              <a:off x="5181014" y="635661"/>
              <a:ext cx="1865133" cy="5671689"/>
            </a:xfrm>
            <a:custGeom>
              <a:avLst/>
              <a:gdLst>
                <a:gd name="connsiteX0" fmla="*/ 3933372 w 3933372"/>
                <a:gd name="connsiteY0" fmla="*/ 5845265 h 6432911"/>
                <a:gd name="connsiteX1" fmla="*/ 0 w 3933372"/>
                <a:gd name="connsiteY1" fmla="*/ 5845265 h 6432911"/>
                <a:gd name="connsiteX2" fmla="*/ 0 w 3933372"/>
                <a:gd name="connsiteY2" fmla="*/ 587646 h 6432911"/>
                <a:gd name="connsiteX3" fmla="*/ 0 w 3933372"/>
                <a:gd name="connsiteY3" fmla="*/ 565692 h 6432911"/>
                <a:gd name="connsiteX4" fmla="*/ 0 w 3933372"/>
                <a:gd name="connsiteY4" fmla="*/ 0 h 6432911"/>
                <a:gd name="connsiteX5" fmla="*/ 3786424 w 3933372"/>
                <a:gd name="connsiteY5" fmla="*/ 565692 h 6432911"/>
                <a:gd name="connsiteX6" fmla="*/ 3933372 w 3933372"/>
                <a:gd name="connsiteY6" fmla="*/ 565692 h 6432911"/>
                <a:gd name="connsiteX7" fmla="*/ 3933372 w 3933372"/>
                <a:gd name="connsiteY7" fmla="*/ 587646 h 6432911"/>
                <a:gd name="connsiteX8" fmla="*/ 0 w 3933372"/>
                <a:gd name="connsiteY8" fmla="*/ 6432911 h 6432911"/>
                <a:gd name="connsiteX9" fmla="*/ 0 w 3933372"/>
                <a:gd name="connsiteY9" fmla="*/ 5845265 h 6432911"/>
                <a:gd name="connsiteX10" fmla="*/ 3933372 w 3933372"/>
                <a:gd name="connsiteY10" fmla="*/ 5845265 h 6432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33372" h="6432911">
                  <a:moveTo>
                    <a:pt x="3933372" y="5845265"/>
                  </a:moveTo>
                  <a:lnTo>
                    <a:pt x="0" y="5845265"/>
                  </a:lnTo>
                  <a:lnTo>
                    <a:pt x="0" y="587646"/>
                  </a:lnTo>
                  <a:lnTo>
                    <a:pt x="0" y="565692"/>
                  </a:lnTo>
                  <a:lnTo>
                    <a:pt x="0" y="0"/>
                  </a:lnTo>
                  <a:lnTo>
                    <a:pt x="3786424" y="565692"/>
                  </a:lnTo>
                  <a:lnTo>
                    <a:pt x="3933372" y="565692"/>
                  </a:lnTo>
                  <a:lnTo>
                    <a:pt x="3933372" y="587646"/>
                  </a:lnTo>
                  <a:close/>
                  <a:moveTo>
                    <a:pt x="0" y="6432911"/>
                  </a:moveTo>
                  <a:lnTo>
                    <a:pt x="0" y="5845265"/>
                  </a:lnTo>
                  <a:lnTo>
                    <a:pt x="3933372" y="5845265"/>
                  </a:lnTo>
                  <a:close/>
                </a:path>
              </a:pathLst>
            </a:custGeom>
            <a:gradFill flip="none" rotWithShape="1">
              <a:gsLst>
                <a:gs pos="87000">
                  <a:srgbClr val="E4E4E4"/>
                </a:gs>
                <a:gs pos="95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TextBox 26">
              <a:extLst>
                <a:ext uri="{FF2B5EF4-FFF2-40B4-BE49-F238E27FC236}">
                  <a16:creationId xmlns:a16="http://schemas.microsoft.com/office/drawing/2014/main" id="{E8AF7D65-9B16-485F-8C04-FBDC785FF509}"/>
                </a:ext>
              </a:extLst>
            </p:cNvPr>
            <p:cNvSpPr txBox="1"/>
            <p:nvPr/>
          </p:nvSpPr>
          <p:spPr>
            <a:xfrm>
              <a:off x="5819236" y="1687850"/>
              <a:ext cx="730116" cy="646331"/>
            </a:xfrm>
            <a:prstGeom prst="rect">
              <a:avLst/>
            </a:prstGeom>
            <a:noFill/>
            <a:scene3d>
              <a:camera prst="obliqueBottomLeft"/>
              <a:lightRig rig="threePt" dir="t"/>
            </a:scene3d>
          </p:spPr>
          <p:txBody>
            <a:bodyPr wrap="square" rtlCol="0">
              <a:spAutoFit/>
              <a:scene3d>
                <a:camera prst="perspectiveLeft"/>
                <a:lightRig rig="threePt" dir="t"/>
              </a:scene3d>
            </a:bodyPr>
            <a:lstStyle/>
            <a:p>
              <a:endParaRPr lang="en-US" sz="3600" dirty="0">
                <a:solidFill>
                  <a:srgbClr val="0070C0"/>
                </a:solidFill>
                <a:latin typeface="Oswald" panose="02000503000000000000" pitchFamily="2" charset="0"/>
              </a:endParaRPr>
            </a:p>
          </p:txBody>
        </p:sp>
        <p:pic>
          <p:nvPicPr>
            <p:cNvPr id="30" name="Graphic 28">
              <a:extLst>
                <a:ext uri="{FF2B5EF4-FFF2-40B4-BE49-F238E27FC236}">
                  <a16:creationId xmlns:a16="http://schemas.microsoft.com/office/drawing/2014/main" id="{DBE31538-8306-4C00-B149-3FCBF1D1210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5335" y="4886456"/>
              <a:ext cx="607765" cy="57949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31" name="TextBox 37">
              <a:extLst>
                <a:ext uri="{FF2B5EF4-FFF2-40B4-BE49-F238E27FC236}">
                  <a16:creationId xmlns:a16="http://schemas.microsoft.com/office/drawing/2014/main" id="{B20F191D-C590-42CB-9B7B-B384C3B1AB82}"/>
                </a:ext>
              </a:extLst>
            </p:cNvPr>
            <p:cNvSpPr txBox="1"/>
            <p:nvPr/>
          </p:nvSpPr>
          <p:spPr>
            <a:xfrm>
              <a:off x="5102339" y="2653088"/>
              <a:ext cx="1893858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rgbClr val="00B050"/>
                  </a:solidFill>
                </a:rPr>
                <a:t>وكان لهذا العمل أثرهُ في قلوبِ الصغارِ فمن آثارهِ:</a:t>
              </a:r>
            </a:p>
            <a:p>
              <a:pPr algn="r"/>
              <a:r>
                <a:rPr lang="ar-SY" sz="2000" b="1" dirty="0"/>
                <a:t>يزيد حب و احترام و تقدير الصغار للنبي الكريم و فتح قلوبهم لقبول الهدي</a:t>
              </a:r>
              <a:endParaRPr lang="en-US" sz="2000" b="1" dirty="0">
                <a:solidFill>
                  <a:srgbClr val="00B050"/>
                </a:solidFill>
              </a:endParaRPr>
            </a:p>
          </p:txBody>
        </p:sp>
        <p:sp>
          <p:nvSpPr>
            <p:cNvPr id="32" name="Arrow: Down 40">
              <a:extLst>
                <a:ext uri="{FF2B5EF4-FFF2-40B4-BE49-F238E27FC236}">
                  <a16:creationId xmlns:a16="http://schemas.microsoft.com/office/drawing/2014/main" id="{435B7F5B-8970-4850-96C1-01EB60B80996}"/>
                </a:ext>
              </a:extLst>
            </p:cNvPr>
            <p:cNvSpPr/>
            <p:nvPr/>
          </p:nvSpPr>
          <p:spPr>
            <a:xfrm rot="20612401">
              <a:off x="5703917" y="777705"/>
              <a:ext cx="616071" cy="720964"/>
            </a:xfrm>
            <a:prstGeom prst="downArrow">
              <a:avLst/>
            </a:prstGeom>
            <a:solidFill>
              <a:srgbClr val="FF9900"/>
            </a:solidFill>
            <a:ln>
              <a:noFill/>
            </a:ln>
            <a:scene3d>
              <a:camera prst="perspectiveHeroicExtremeLeftFacing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extBox 46">
              <a:extLst>
                <a:ext uri="{FF2B5EF4-FFF2-40B4-BE49-F238E27FC236}">
                  <a16:creationId xmlns:a16="http://schemas.microsoft.com/office/drawing/2014/main" id="{91093B9E-2199-41E1-9019-2E41B2DE5C76}"/>
                </a:ext>
              </a:extLst>
            </p:cNvPr>
            <p:cNvSpPr txBox="1"/>
            <p:nvPr/>
          </p:nvSpPr>
          <p:spPr>
            <a:xfrm>
              <a:off x="5314172" y="4545051"/>
              <a:ext cx="17238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34" name="TextBox 47">
              <a:extLst>
                <a:ext uri="{FF2B5EF4-FFF2-40B4-BE49-F238E27FC236}">
                  <a16:creationId xmlns:a16="http://schemas.microsoft.com/office/drawing/2014/main" id="{1C8710E3-6E97-4687-8814-AC005D80E97F}"/>
                </a:ext>
              </a:extLst>
            </p:cNvPr>
            <p:cNvSpPr txBox="1"/>
            <p:nvPr/>
          </p:nvSpPr>
          <p:spPr>
            <a:xfrm>
              <a:off x="5435773" y="4468107"/>
              <a:ext cx="115235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35" name="Group 55">
            <a:extLst>
              <a:ext uri="{FF2B5EF4-FFF2-40B4-BE49-F238E27FC236}">
                <a16:creationId xmlns:a16="http://schemas.microsoft.com/office/drawing/2014/main" id="{4C17E16B-363F-437E-95D7-FB4FCA395015}"/>
              </a:ext>
            </a:extLst>
          </p:cNvPr>
          <p:cNvGrpSpPr/>
          <p:nvPr/>
        </p:nvGrpSpPr>
        <p:grpSpPr>
          <a:xfrm>
            <a:off x="9183600" y="974042"/>
            <a:ext cx="2837050" cy="5671689"/>
            <a:chOff x="6996197" y="635661"/>
            <a:chExt cx="2837050" cy="5671689"/>
          </a:xfrm>
        </p:grpSpPr>
        <p:sp>
          <p:nvSpPr>
            <p:cNvPr id="36" name="Isosceles Triangle 44">
              <a:extLst>
                <a:ext uri="{FF2B5EF4-FFF2-40B4-BE49-F238E27FC236}">
                  <a16:creationId xmlns:a16="http://schemas.microsoft.com/office/drawing/2014/main" id="{AC7F803F-1E14-424B-ABE5-3EBBF4A61737}"/>
                </a:ext>
              </a:extLst>
            </p:cNvPr>
            <p:cNvSpPr/>
            <p:nvPr/>
          </p:nvSpPr>
          <p:spPr>
            <a:xfrm>
              <a:off x="8316451" y="906795"/>
              <a:ext cx="196543" cy="246978"/>
            </a:xfrm>
            <a:prstGeom prst="triangle">
              <a:avLst>
                <a:gd name="adj" fmla="val 81429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19">
              <a:extLst>
                <a:ext uri="{FF2B5EF4-FFF2-40B4-BE49-F238E27FC236}">
                  <a16:creationId xmlns:a16="http://schemas.microsoft.com/office/drawing/2014/main" id="{4EB96BDA-1E7F-4C23-A205-2DBC57A01208}"/>
                </a:ext>
              </a:extLst>
            </p:cNvPr>
            <p:cNvSpPr/>
            <p:nvPr/>
          </p:nvSpPr>
          <p:spPr>
            <a:xfrm flipV="1">
              <a:off x="7038032" y="635661"/>
              <a:ext cx="1865133" cy="5671689"/>
            </a:xfrm>
            <a:custGeom>
              <a:avLst/>
              <a:gdLst>
                <a:gd name="connsiteX0" fmla="*/ 3933372 w 3933372"/>
                <a:gd name="connsiteY0" fmla="*/ 5845265 h 6432911"/>
                <a:gd name="connsiteX1" fmla="*/ 0 w 3933372"/>
                <a:gd name="connsiteY1" fmla="*/ 5845265 h 6432911"/>
                <a:gd name="connsiteX2" fmla="*/ 0 w 3933372"/>
                <a:gd name="connsiteY2" fmla="*/ 587646 h 6432911"/>
                <a:gd name="connsiteX3" fmla="*/ 0 w 3933372"/>
                <a:gd name="connsiteY3" fmla="*/ 565692 h 6432911"/>
                <a:gd name="connsiteX4" fmla="*/ 0 w 3933372"/>
                <a:gd name="connsiteY4" fmla="*/ 0 h 6432911"/>
                <a:gd name="connsiteX5" fmla="*/ 3786424 w 3933372"/>
                <a:gd name="connsiteY5" fmla="*/ 565692 h 6432911"/>
                <a:gd name="connsiteX6" fmla="*/ 3933372 w 3933372"/>
                <a:gd name="connsiteY6" fmla="*/ 565692 h 6432911"/>
                <a:gd name="connsiteX7" fmla="*/ 3933372 w 3933372"/>
                <a:gd name="connsiteY7" fmla="*/ 587646 h 6432911"/>
                <a:gd name="connsiteX8" fmla="*/ 0 w 3933372"/>
                <a:gd name="connsiteY8" fmla="*/ 6432911 h 6432911"/>
                <a:gd name="connsiteX9" fmla="*/ 0 w 3933372"/>
                <a:gd name="connsiteY9" fmla="*/ 5845265 h 6432911"/>
                <a:gd name="connsiteX10" fmla="*/ 3933372 w 3933372"/>
                <a:gd name="connsiteY10" fmla="*/ 5845265 h 6432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33372" h="6432911">
                  <a:moveTo>
                    <a:pt x="3933372" y="5845265"/>
                  </a:moveTo>
                  <a:lnTo>
                    <a:pt x="0" y="5845265"/>
                  </a:lnTo>
                  <a:lnTo>
                    <a:pt x="0" y="587646"/>
                  </a:lnTo>
                  <a:lnTo>
                    <a:pt x="0" y="565692"/>
                  </a:lnTo>
                  <a:lnTo>
                    <a:pt x="0" y="0"/>
                  </a:lnTo>
                  <a:lnTo>
                    <a:pt x="3786424" y="565692"/>
                  </a:lnTo>
                  <a:lnTo>
                    <a:pt x="3933372" y="565692"/>
                  </a:lnTo>
                  <a:lnTo>
                    <a:pt x="3933372" y="587646"/>
                  </a:lnTo>
                  <a:close/>
                  <a:moveTo>
                    <a:pt x="0" y="6432911"/>
                  </a:moveTo>
                  <a:lnTo>
                    <a:pt x="0" y="5845265"/>
                  </a:lnTo>
                  <a:lnTo>
                    <a:pt x="3933372" y="5845265"/>
                  </a:lnTo>
                  <a:close/>
                </a:path>
              </a:pathLst>
            </a:custGeom>
            <a:gradFill flip="none" rotWithShape="1">
              <a:gsLst>
                <a:gs pos="96000">
                  <a:srgbClr val="E4E4E4"/>
                </a:gs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8" name="Graphic 32">
              <a:extLst>
                <a:ext uri="{FF2B5EF4-FFF2-40B4-BE49-F238E27FC236}">
                  <a16:creationId xmlns:a16="http://schemas.microsoft.com/office/drawing/2014/main" id="{A9727EAA-0DB7-4DB0-8A84-37666C0A814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77294" y="4886456"/>
              <a:ext cx="1056142" cy="598978"/>
            </a:xfrm>
            <a:prstGeom prst="rect">
              <a:avLst/>
            </a:prstGeom>
            <a:ln>
              <a:noFill/>
            </a:ln>
            <a:effectLst>
              <a:reflection blurRad="12700" stA="30000" endPos="30000" dist="5000" dir="5400000" sy="-100000" algn="bl" rotWithShape="0"/>
            </a:effectLst>
            <a:scene3d>
              <a:camera prst="perspectiveContrastingLeftFacing">
                <a:rot lat="300000" lon="19800000" rev="0"/>
              </a:camera>
              <a:lightRig rig="threePt" dir="t">
                <a:rot lat="0" lon="0" rev="2700000"/>
              </a:lightRig>
            </a:scene3d>
            <a:sp3d>
              <a:bevelT w="63500" h="50800"/>
            </a:sp3d>
          </p:spPr>
        </p:pic>
        <p:sp>
          <p:nvSpPr>
            <p:cNvPr id="39" name="TextBox 34">
              <a:extLst>
                <a:ext uri="{FF2B5EF4-FFF2-40B4-BE49-F238E27FC236}">
                  <a16:creationId xmlns:a16="http://schemas.microsoft.com/office/drawing/2014/main" id="{7CB5920D-8157-4556-8D42-BD37E179732D}"/>
                </a:ext>
              </a:extLst>
            </p:cNvPr>
            <p:cNvSpPr txBox="1"/>
            <p:nvPr/>
          </p:nvSpPr>
          <p:spPr>
            <a:xfrm>
              <a:off x="7663457" y="1687850"/>
              <a:ext cx="730116" cy="646331"/>
            </a:xfrm>
            <a:prstGeom prst="rect">
              <a:avLst/>
            </a:prstGeom>
            <a:noFill/>
            <a:scene3d>
              <a:camera prst="obliqueBottomRight"/>
              <a:lightRig rig="threePt" dir="t"/>
            </a:scene3d>
          </p:spPr>
          <p:txBody>
            <a:bodyPr wrap="square" rtlCol="0">
              <a:spAutoFit/>
              <a:scene3d>
                <a:camera prst="perspectiveLeft"/>
                <a:lightRig rig="threePt" dir="t"/>
              </a:scene3d>
            </a:bodyPr>
            <a:lstStyle/>
            <a:p>
              <a:endParaRPr lang="en-US" sz="3600" dirty="0">
                <a:solidFill>
                  <a:srgbClr val="CC3300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40" name="Arrow: Down 41">
              <a:extLst>
                <a:ext uri="{FF2B5EF4-FFF2-40B4-BE49-F238E27FC236}">
                  <a16:creationId xmlns:a16="http://schemas.microsoft.com/office/drawing/2014/main" id="{F4631028-988A-4DAF-ADC4-EFEE62789B8D}"/>
                </a:ext>
              </a:extLst>
            </p:cNvPr>
            <p:cNvSpPr/>
            <p:nvPr/>
          </p:nvSpPr>
          <p:spPr>
            <a:xfrm rot="1369543">
              <a:off x="7901645" y="805659"/>
              <a:ext cx="616071" cy="720964"/>
            </a:xfrm>
            <a:prstGeom prst="downArrow">
              <a:avLst/>
            </a:prstGeom>
            <a:solidFill>
              <a:srgbClr val="FF9900"/>
            </a:solidFill>
            <a:ln>
              <a:noFill/>
            </a:ln>
            <a:scene3d>
              <a:camera prst="perspectiveHeroicExtremeLeftFacing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8">
              <a:extLst>
                <a:ext uri="{FF2B5EF4-FFF2-40B4-BE49-F238E27FC236}">
                  <a16:creationId xmlns:a16="http://schemas.microsoft.com/office/drawing/2014/main" id="{8B0FF019-3E8A-4BF1-9F40-BC63E21AFC61}"/>
                </a:ext>
              </a:extLst>
            </p:cNvPr>
            <p:cNvSpPr txBox="1"/>
            <p:nvPr/>
          </p:nvSpPr>
          <p:spPr>
            <a:xfrm>
              <a:off x="6996197" y="2678154"/>
              <a:ext cx="283705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rgbClr val="00B050"/>
                  </a:solidFill>
                </a:rPr>
                <a:t>ومن تواضعهِ صلى الله عليه و سلم: </a:t>
              </a:r>
            </a:p>
            <a:p>
              <a:pPr algn="r"/>
              <a:r>
                <a:rPr lang="ar-SY" sz="2000" b="1" dirty="0"/>
                <a:t> أنَّه كان يجلسُ بين أصحابهِ، فيجيء الغريبُ فلا يدري أيهم </a:t>
              </a:r>
            </a:p>
            <a:p>
              <a:pPr algn="r"/>
              <a:r>
                <a:rPr lang="ar-SY" sz="2000" b="1" dirty="0"/>
                <a:t>رسولُ الله حتى يسأل .</a:t>
              </a:r>
              <a:endParaRPr lang="en-US" sz="2000" b="1" dirty="0">
                <a:solidFill>
                  <a:srgbClr val="00B050"/>
                </a:solidFill>
              </a:endParaRPr>
            </a:p>
          </p:txBody>
        </p:sp>
        <p:sp>
          <p:nvSpPr>
            <p:cNvPr id="42" name="TextBox 49">
              <a:extLst>
                <a:ext uri="{FF2B5EF4-FFF2-40B4-BE49-F238E27FC236}">
                  <a16:creationId xmlns:a16="http://schemas.microsoft.com/office/drawing/2014/main" id="{DC812FE5-C59F-4D1E-AB3A-31406AE28973}"/>
                </a:ext>
              </a:extLst>
            </p:cNvPr>
            <p:cNvSpPr txBox="1"/>
            <p:nvPr/>
          </p:nvSpPr>
          <p:spPr>
            <a:xfrm>
              <a:off x="7588766" y="4822049"/>
              <a:ext cx="20893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/>
            </a:p>
          </p:txBody>
        </p:sp>
        <p:sp>
          <p:nvSpPr>
            <p:cNvPr id="43" name="TextBox 50">
              <a:extLst>
                <a:ext uri="{FF2B5EF4-FFF2-40B4-BE49-F238E27FC236}">
                  <a16:creationId xmlns:a16="http://schemas.microsoft.com/office/drawing/2014/main" id="{920173CE-C8F2-4EFF-99B9-004C8AA2585D}"/>
                </a:ext>
              </a:extLst>
            </p:cNvPr>
            <p:cNvSpPr txBox="1"/>
            <p:nvPr/>
          </p:nvSpPr>
          <p:spPr>
            <a:xfrm>
              <a:off x="8648012" y="5346935"/>
              <a:ext cx="115235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56" name="Group 2">
            <a:extLst>
              <a:ext uri="{FF2B5EF4-FFF2-40B4-BE49-F238E27FC236}">
                <a16:creationId xmlns:a16="http://schemas.microsoft.com/office/drawing/2014/main" id="{8FA0EF1F-41FB-4892-9DF4-B59C1A18AFFD}"/>
              </a:ext>
            </a:extLst>
          </p:cNvPr>
          <p:cNvGrpSpPr/>
          <p:nvPr/>
        </p:nvGrpSpPr>
        <p:grpSpPr>
          <a:xfrm>
            <a:off x="4092442" y="879349"/>
            <a:ext cx="3058430" cy="863943"/>
            <a:chOff x="1876904" y="850457"/>
            <a:chExt cx="3058430" cy="863943"/>
          </a:xfrm>
        </p:grpSpPr>
        <p:sp>
          <p:nvSpPr>
            <p:cNvPr id="57" name="Rectangle 8">
              <a:extLst>
                <a:ext uri="{FF2B5EF4-FFF2-40B4-BE49-F238E27FC236}">
                  <a16:creationId xmlns:a16="http://schemas.microsoft.com/office/drawing/2014/main" id="{A7FF30AE-80ED-4B8C-9887-DAE7482AD45D}"/>
                </a:ext>
              </a:extLst>
            </p:cNvPr>
            <p:cNvSpPr/>
            <p:nvPr/>
          </p:nvSpPr>
          <p:spPr>
            <a:xfrm>
              <a:off x="2184026" y="946593"/>
              <a:ext cx="2456981" cy="371106"/>
            </a:xfrm>
            <a:prstGeom prst="rect">
              <a:avLst/>
            </a:prstGeom>
            <a:gradFill flip="none" rotWithShape="1">
              <a:gsLst>
                <a:gs pos="7000">
                  <a:srgbClr val="C2C2C2"/>
                </a:gs>
                <a:gs pos="51000">
                  <a:schemeClr val="bg1">
                    <a:lumMod val="0"/>
                    <a:lumOff val="100000"/>
                  </a:schemeClr>
                </a:gs>
                <a:gs pos="100000">
                  <a:srgbClr val="C2C2C2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10">
              <a:extLst>
                <a:ext uri="{FF2B5EF4-FFF2-40B4-BE49-F238E27FC236}">
                  <a16:creationId xmlns:a16="http://schemas.microsoft.com/office/drawing/2014/main" id="{7FD32477-BE2E-4930-9E87-5C679E043AED}"/>
                </a:ext>
              </a:extLst>
            </p:cNvPr>
            <p:cNvSpPr/>
            <p:nvPr/>
          </p:nvSpPr>
          <p:spPr>
            <a:xfrm>
              <a:off x="2280003" y="1120555"/>
              <a:ext cx="137160" cy="137160"/>
            </a:xfrm>
            <a:prstGeom prst="ellipse">
              <a:avLst/>
            </a:prstGeom>
            <a:gradFill flip="none" rotWithShape="1">
              <a:gsLst>
                <a:gs pos="7000">
                  <a:schemeClr val="bg1">
                    <a:lumMod val="75000"/>
                  </a:schemeClr>
                </a:gs>
                <a:gs pos="4300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Oval 11">
              <a:extLst>
                <a:ext uri="{FF2B5EF4-FFF2-40B4-BE49-F238E27FC236}">
                  <a16:creationId xmlns:a16="http://schemas.microsoft.com/office/drawing/2014/main" id="{FE0B32FA-979F-4C0F-8B20-6277AB44528C}"/>
                </a:ext>
              </a:extLst>
            </p:cNvPr>
            <p:cNvSpPr/>
            <p:nvPr/>
          </p:nvSpPr>
          <p:spPr>
            <a:xfrm>
              <a:off x="4365878" y="1120555"/>
              <a:ext cx="137160" cy="137160"/>
            </a:xfrm>
            <a:prstGeom prst="ellipse">
              <a:avLst/>
            </a:prstGeom>
            <a:gradFill flip="none" rotWithShape="1">
              <a:gsLst>
                <a:gs pos="7000">
                  <a:schemeClr val="bg1">
                    <a:lumMod val="75000"/>
                  </a:schemeClr>
                </a:gs>
                <a:gs pos="4300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4" name="Freeform: Shape 14">
              <a:extLst>
                <a:ext uri="{FF2B5EF4-FFF2-40B4-BE49-F238E27FC236}">
                  <a16:creationId xmlns:a16="http://schemas.microsoft.com/office/drawing/2014/main" id="{47F257EF-6FA6-4FFC-B70A-8558A513CD65}"/>
                </a:ext>
              </a:extLst>
            </p:cNvPr>
            <p:cNvSpPr/>
            <p:nvPr/>
          </p:nvSpPr>
          <p:spPr>
            <a:xfrm>
              <a:off x="1876904" y="946593"/>
              <a:ext cx="3058429" cy="767806"/>
            </a:xfrm>
            <a:custGeom>
              <a:avLst/>
              <a:gdLst>
                <a:gd name="connsiteX0" fmla="*/ 350858 w 3788229"/>
                <a:gd name="connsiteY0" fmla="*/ 59690 h 961209"/>
                <a:gd name="connsiteX1" fmla="*/ 108857 w 3788229"/>
                <a:gd name="connsiteY1" fmla="*/ 301691 h 961209"/>
                <a:gd name="connsiteX2" fmla="*/ 108857 w 3788229"/>
                <a:gd name="connsiteY2" fmla="*/ 659518 h 961209"/>
                <a:gd name="connsiteX3" fmla="*/ 350858 w 3788229"/>
                <a:gd name="connsiteY3" fmla="*/ 901519 h 961209"/>
                <a:gd name="connsiteX4" fmla="*/ 3437371 w 3788229"/>
                <a:gd name="connsiteY4" fmla="*/ 901519 h 961209"/>
                <a:gd name="connsiteX5" fmla="*/ 3679372 w 3788229"/>
                <a:gd name="connsiteY5" fmla="*/ 659518 h 961209"/>
                <a:gd name="connsiteX6" fmla="*/ 3679372 w 3788229"/>
                <a:gd name="connsiteY6" fmla="*/ 301691 h 961209"/>
                <a:gd name="connsiteX7" fmla="*/ 3437371 w 3788229"/>
                <a:gd name="connsiteY7" fmla="*/ 59690 h 961209"/>
                <a:gd name="connsiteX8" fmla="*/ 276319 w 3788229"/>
                <a:gd name="connsiteY8" fmla="*/ 0 h 961209"/>
                <a:gd name="connsiteX9" fmla="*/ 3511910 w 3788229"/>
                <a:gd name="connsiteY9" fmla="*/ 0 h 961209"/>
                <a:gd name="connsiteX10" fmla="*/ 3788229 w 3788229"/>
                <a:gd name="connsiteY10" fmla="*/ 276319 h 961209"/>
                <a:gd name="connsiteX11" fmla="*/ 3788229 w 3788229"/>
                <a:gd name="connsiteY11" fmla="*/ 684890 h 961209"/>
                <a:gd name="connsiteX12" fmla="*/ 3511910 w 3788229"/>
                <a:gd name="connsiteY12" fmla="*/ 961209 h 961209"/>
                <a:gd name="connsiteX13" fmla="*/ 276319 w 3788229"/>
                <a:gd name="connsiteY13" fmla="*/ 961209 h 961209"/>
                <a:gd name="connsiteX14" fmla="*/ 0 w 3788229"/>
                <a:gd name="connsiteY14" fmla="*/ 684890 h 961209"/>
                <a:gd name="connsiteX15" fmla="*/ 0 w 3788229"/>
                <a:gd name="connsiteY15" fmla="*/ 276319 h 961209"/>
                <a:gd name="connsiteX16" fmla="*/ 276319 w 3788229"/>
                <a:gd name="connsiteY16" fmla="*/ 0 h 961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788229" h="961209">
                  <a:moveTo>
                    <a:pt x="350858" y="59690"/>
                  </a:moveTo>
                  <a:cubicBezTo>
                    <a:pt x="217205" y="59690"/>
                    <a:pt x="108857" y="168038"/>
                    <a:pt x="108857" y="301691"/>
                  </a:cubicBezTo>
                  <a:lnTo>
                    <a:pt x="108857" y="659518"/>
                  </a:lnTo>
                  <a:cubicBezTo>
                    <a:pt x="108857" y="793171"/>
                    <a:pt x="217205" y="901519"/>
                    <a:pt x="350858" y="901519"/>
                  </a:cubicBezTo>
                  <a:lnTo>
                    <a:pt x="3437371" y="901519"/>
                  </a:lnTo>
                  <a:cubicBezTo>
                    <a:pt x="3571024" y="901519"/>
                    <a:pt x="3679372" y="793171"/>
                    <a:pt x="3679372" y="659518"/>
                  </a:cubicBezTo>
                  <a:lnTo>
                    <a:pt x="3679372" y="301691"/>
                  </a:lnTo>
                  <a:cubicBezTo>
                    <a:pt x="3679372" y="168038"/>
                    <a:pt x="3571024" y="59690"/>
                    <a:pt x="3437371" y="59690"/>
                  </a:cubicBezTo>
                  <a:close/>
                  <a:moveTo>
                    <a:pt x="276319" y="0"/>
                  </a:moveTo>
                  <a:lnTo>
                    <a:pt x="3511910" y="0"/>
                  </a:lnTo>
                  <a:cubicBezTo>
                    <a:pt x="3664517" y="0"/>
                    <a:pt x="3788229" y="123712"/>
                    <a:pt x="3788229" y="276319"/>
                  </a:cubicBezTo>
                  <a:lnTo>
                    <a:pt x="3788229" y="684890"/>
                  </a:lnTo>
                  <a:cubicBezTo>
                    <a:pt x="3788229" y="837497"/>
                    <a:pt x="3664517" y="961209"/>
                    <a:pt x="3511910" y="961209"/>
                  </a:cubicBezTo>
                  <a:lnTo>
                    <a:pt x="276319" y="961209"/>
                  </a:lnTo>
                  <a:cubicBezTo>
                    <a:pt x="123712" y="961209"/>
                    <a:pt x="0" y="837497"/>
                    <a:pt x="0" y="684890"/>
                  </a:cubicBezTo>
                  <a:lnTo>
                    <a:pt x="0" y="276319"/>
                  </a:lnTo>
                  <a:cubicBezTo>
                    <a:pt x="0" y="123712"/>
                    <a:pt x="123712" y="0"/>
                    <a:pt x="276319" y="0"/>
                  </a:cubicBezTo>
                  <a:close/>
                </a:path>
              </a:pathLst>
            </a:custGeom>
            <a:gradFill flip="none" rotWithShape="1">
              <a:gsLst>
                <a:gs pos="30000">
                  <a:schemeClr val="bg1"/>
                </a:gs>
                <a:gs pos="0">
                  <a:schemeClr val="tx1"/>
                </a:gs>
                <a:gs pos="100000">
                  <a:schemeClr val="bg2">
                    <a:lumMod val="75000"/>
                  </a:schemeClr>
                </a:gs>
                <a:gs pos="79000">
                  <a:schemeClr val="bg1"/>
                </a:gs>
              </a:gsLst>
              <a:lin ang="27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20">
              <a:extLst>
                <a:ext uri="{FF2B5EF4-FFF2-40B4-BE49-F238E27FC236}">
                  <a16:creationId xmlns:a16="http://schemas.microsoft.com/office/drawing/2014/main" id="{CBB257C8-BDE5-41D7-98B3-B04AF48FCA41}"/>
                </a:ext>
              </a:extLst>
            </p:cNvPr>
            <p:cNvSpPr/>
            <p:nvPr/>
          </p:nvSpPr>
          <p:spPr>
            <a:xfrm>
              <a:off x="1876904" y="1463263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21">
              <a:extLst>
                <a:ext uri="{FF2B5EF4-FFF2-40B4-BE49-F238E27FC236}">
                  <a16:creationId xmlns:a16="http://schemas.microsoft.com/office/drawing/2014/main" id="{F562789A-595D-422B-BA8B-4A34C192F551}"/>
                </a:ext>
              </a:extLst>
            </p:cNvPr>
            <p:cNvSpPr/>
            <p:nvPr/>
          </p:nvSpPr>
          <p:spPr>
            <a:xfrm flipV="1">
              <a:off x="1877214" y="945153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22">
              <a:extLst>
                <a:ext uri="{FF2B5EF4-FFF2-40B4-BE49-F238E27FC236}">
                  <a16:creationId xmlns:a16="http://schemas.microsoft.com/office/drawing/2014/main" id="{AEC28B4B-95C6-4FB7-A731-3E7C4B4D1DBF}"/>
                </a:ext>
              </a:extLst>
            </p:cNvPr>
            <p:cNvSpPr/>
            <p:nvPr/>
          </p:nvSpPr>
          <p:spPr>
            <a:xfrm flipH="1">
              <a:off x="4634611" y="1463262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23">
              <a:extLst>
                <a:ext uri="{FF2B5EF4-FFF2-40B4-BE49-F238E27FC236}">
                  <a16:creationId xmlns:a16="http://schemas.microsoft.com/office/drawing/2014/main" id="{60BD3587-A691-4F56-8B25-3692F32C3E9E}"/>
                </a:ext>
              </a:extLst>
            </p:cNvPr>
            <p:cNvSpPr/>
            <p:nvPr/>
          </p:nvSpPr>
          <p:spPr>
            <a:xfrm flipH="1" flipV="1">
              <a:off x="4634611" y="947845"/>
              <a:ext cx="300723" cy="251137"/>
            </a:xfrm>
            <a:custGeom>
              <a:avLst/>
              <a:gdLst>
                <a:gd name="connsiteX0" fmla="*/ 0 w 341084"/>
                <a:gd name="connsiteY0" fmla="*/ 0 h 284843"/>
                <a:gd name="connsiteX1" fmla="*/ 99682 w 341084"/>
                <a:gd name="connsiteY1" fmla="*/ 0 h 284843"/>
                <a:gd name="connsiteX2" fmla="*/ 99682 w 341084"/>
                <a:gd name="connsiteY2" fmla="*/ 11510 h 284843"/>
                <a:gd name="connsiteX3" fmla="*/ 321284 w 341084"/>
                <a:gd name="connsiteY3" fmla="*/ 230764 h 284843"/>
                <a:gd name="connsiteX4" fmla="*/ 341084 w 341084"/>
                <a:gd name="connsiteY4" fmla="*/ 230764 h 284843"/>
                <a:gd name="connsiteX5" fmla="*/ 341084 w 341084"/>
                <a:gd name="connsiteY5" fmla="*/ 284843 h 284843"/>
                <a:gd name="connsiteX6" fmla="*/ 253028 w 341084"/>
                <a:gd name="connsiteY6" fmla="*/ 284843 h 284843"/>
                <a:gd name="connsiteX7" fmla="*/ 0 w 341084"/>
                <a:gd name="connsiteY7" fmla="*/ 34498 h 284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1084" h="284843">
                  <a:moveTo>
                    <a:pt x="0" y="0"/>
                  </a:moveTo>
                  <a:lnTo>
                    <a:pt x="99682" y="0"/>
                  </a:lnTo>
                  <a:lnTo>
                    <a:pt x="99682" y="11510"/>
                  </a:lnTo>
                  <a:cubicBezTo>
                    <a:pt x="99682" y="132600"/>
                    <a:pt x="198897" y="230764"/>
                    <a:pt x="321284" y="230764"/>
                  </a:cubicBezTo>
                  <a:lnTo>
                    <a:pt x="341084" y="230764"/>
                  </a:lnTo>
                  <a:lnTo>
                    <a:pt x="341084" y="284843"/>
                  </a:lnTo>
                  <a:lnTo>
                    <a:pt x="253028" y="284843"/>
                  </a:lnTo>
                  <a:cubicBezTo>
                    <a:pt x="113284" y="284843"/>
                    <a:pt x="0" y="172760"/>
                    <a:pt x="0" y="3449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48000">
                  <a:schemeClr val="bg2">
                    <a:lumMod val="75000"/>
                  </a:schemeClr>
                </a:gs>
                <a:gs pos="100000">
                  <a:schemeClr val="tx1"/>
                </a:gs>
              </a:gsLst>
              <a:lin ang="16200000" scaled="1"/>
              <a:tileRect/>
            </a:gra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15">
              <a:extLst>
                <a:ext uri="{FF2B5EF4-FFF2-40B4-BE49-F238E27FC236}">
                  <a16:creationId xmlns:a16="http://schemas.microsoft.com/office/drawing/2014/main" id="{E2D5DAB5-C2FA-4C43-96CB-5DDD5B78E9C7}"/>
                </a:ext>
              </a:extLst>
            </p:cNvPr>
            <p:cNvSpPr/>
            <p:nvPr/>
          </p:nvSpPr>
          <p:spPr>
            <a:xfrm>
              <a:off x="2184025" y="850457"/>
              <a:ext cx="2456981" cy="172757"/>
            </a:xfrm>
            <a:prstGeom prst="rect">
              <a:avLst/>
            </a:prstGeom>
            <a:gradFill flip="none" rotWithShape="1">
              <a:gsLst>
                <a:gs pos="7000">
                  <a:schemeClr val="tx1">
                    <a:lumMod val="65000"/>
                    <a:lumOff val="35000"/>
                  </a:schemeClr>
                </a:gs>
                <a:gs pos="51000">
                  <a:schemeClr val="bg1">
                    <a:lumMod val="0"/>
                    <a:lumOff val="100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15041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0ED9912B-1441-442F-B275-3520F8DD826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661C6025-CBED-4F00-9FC6-A13EE3410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DBE32C73-85B7-4AA7-9C64-A5F4049CC4E5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1593AA45-EBA5-4110-AF81-27FB4C4CC1B5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0D2400D4-3FFA-45A7-BBC1-4ADF79067D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6"/>
            <a:ext cx="2786743" cy="1371176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7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60150" y="2008525"/>
              <a:ext cx="1976875" cy="591131"/>
              <a:chOff x="3371789" y="5466316"/>
              <a:chExt cx="1976875" cy="591131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11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71789" y="5737251"/>
                <a:ext cx="1976875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تواضعُ النبيِّ الكريم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4623709" y="224053"/>
            <a:ext cx="3577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فـكِّـــــر :</a:t>
            </a:r>
            <a:endParaRPr lang="ar-SY" sz="40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84" name="Rectangle 62">
            <a:extLst>
              <a:ext uri="{FF2B5EF4-FFF2-40B4-BE49-F238E27FC236}">
                <a16:creationId xmlns:a16="http://schemas.microsoft.com/office/drawing/2014/main" id="{51BDBC00-902C-43B2-9211-D5D373D311D6}"/>
              </a:ext>
            </a:extLst>
          </p:cNvPr>
          <p:cNvSpPr/>
          <p:nvPr/>
        </p:nvSpPr>
        <p:spPr>
          <a:xfrm rot="439804">
            <a:off x="6120187" y="3868173"/>
            <a:ext cx="5546401" cy="1367147"/>
          </a:xfrm>
          <a:prstGeom prst="rect">
            <a:avLst/>
          </a:prstGeom>
          <a:gradFill flip="none" rotWithShape="1">
            <a:gsLst>
              <a:gs pos="0">
                <a:srgbClr val="E6E7E9">
                  <a:alpha val="0"/>
                </a:srgbClr>
              </a:gs>
              <a:gs pos="100000">
                <a:schemeClr val="tx1">
                  <a:alpha val="45000"/>
                </a:schemeClr>
              </a:gs>
            </a:gsLst>
            <a:lin ang="2700000" scaled="1"/>
            <a:tileRect/>
          </a:gradFill>
          <a:ln>
            <a:noFill/>
          </a:ln>
          <a:effectLst>
            <a:softEdge rad="165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35">
            <a:extLst>
              <a:ext uri="{FF2B5EF4-FFF2-40B4-BE49-F238E27FC236}">
                <a16:creationId xmlns:a16="http://schemas.microsoft.com/office/drawing/2014/main" id="{9BC1CC6D-89A1-4BD8-BDBC-FFCE9D2505EF}"/>
              </a:ext>
            </a:extLst>
          </p:cNvPr>
          <p:cNvGrpSpPr/>
          <p:nvPr/>
        </p:nvGrpSpPr>
        <p:grpSpPr>
          <a:xfrm>
            <a:off x="3032582" y="3223809"/>
            <a:ext cx="5673880" cy="1643686"/>
            <a:chOff x="5413659" y="1364860"/>
            <a:chExt cx="3914383" cy="1226820"/>
          </a:xfrm>
        </p:grpSpPr>
        <p:grpSp>
          <p:nvGrpSpPr>
            <p:cNvPr id="86" name="Group 30">
              <a:extLst>
                <a:ext uri="{FF2B5EF4-FFF2-40B4-BE49-F238E27FC236}">
                  <a16:creationId xmlns:a16="http://schemas.microsoft.com/office/drawing/2014/main" id="{CF36CEEB-F102-4CE4-B011-F4B32BDF6656}"/>
                </a:ext>
              </a:extLst>
            </p:cNvPr>
            <p:cNvGrpSpPr/>
            <p:nvPr/>
          </p:nvGrpSpPr>
          <p:grpSpPr>
            <a:xfrm>
              <a:off x="5413659" y="1364860"/>
              <a:ext cx="3914383" cy="1226820"/>
              <a:chOff x="3119461" y="2798299"/>
              <a:chExt cx="3914383" cy="1226820"/>
            </a:xfrm>
          </p:grpSpPr>
          <p:sp>
            <p:nvSpPr>
              <p:cNvPr id="90" name="Rectangle: Top Corners Rounded 26">
                <a:extLst>
                  <a:ext uri="{FF2B5EF4-FFF2-40B4-BE49-F238E27FC236}">
                    <a16:creationId xmlns:a16="http://schemas.microsoft.com/office/drawing/2014/main" id="{44DCA4D6-F538-4D73-97F3-2DF6990033B3}"/>
                  </a:ext>
                </a:extLst>
              </p:cNvPr>
              <p:cNvSpPr/>
              <p:nvPr/>
            </p:nvSpPr>
            <p:spPr>
              <a:xfrm rot="5400000">
                <a:off x="4469981" y="1447779"/>
                <a:ext cx="1213343" cy="3914383"/>
              </a:xfrm>
              <a:prstGeom prst="round2Same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Freeform: Shape 29">
                <a:extLst>
                  <a:ext uri="{FF2B5EF4-FFF2-40B4-BE49-F238E27FC236}">
                    <a16:creationId xmlns:a16="http://schemas.microsoft.com/office/drawing/2014/main" id="{37F7FAC6-EE9C-4FF0-9191-AE7BCE7F064B}"/>
                  </a:ext>
                </a:extLst>
              </p:cNvPr>
              <p:cNvSpPr/>
              <p:nvPr/>
            </p:nvSpPr>
            <p:spPr>
              <a:xfrm rot="5400000">
                <a:off x="6200922" y="3192198"/>
                <a:ext cx="1213343" cy="452500"/>
              </a:xfrm>
              <a:custGeom>
                <a:avLst/>
                <a:gdLst>
                  <a:gd name="connsiteX0" fmla="*/ 0 w 1213343"/>
                  <a:gd name="connsiteY0" fmla="*/ 452500 h 452500"/>
                  <a:gd name="connsiteX1" fmla="*/ 0 w 1213343"/>
                  <a:gd name="connsiteY1" fmla="*/ 202228 h 452500"/>
                  <a:gd name="connsiteX2" fmla="*/ 202228 w 1213343"/>
                  <a:gd name="connsiteY2" fmla="*/ 0 h 452500"/>
                  <a:gd name="connsiteX3" fmla="*/ 1011115 w 1213343"/>
                  <a:gd name="connsiteY3" fmla="*/ 0 h 452500"/>
                  <a:gd name="connsiteX4" fmla="*/ 1213343 w 1213343"/>
                  <a:gd name="connsiteY4" fmla="*/ 202228 h 452500"/>
                  <a:gd name="connsiteX5" fmla="*/ 1213343 w 1213343"/>
                  <a:gd name="connsiteY5" fmla="*/ 452500 h 452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3343" h="452500">
                    <a:moveTo>
                      <a:pt x="0" y="452500"/>
                    </a:moveTo>
                    <a:lnTo>
                      <a:pt x="0" y="202228"/>
                    </a:lnTo>
                    <a:cubicBezTo>
                      <a:pt x="0" y="90541"/>
                      <a:pt x="90541" y="0"/>
                      <a:pt x="202228" y="0"/>
                    </a:cubicBezTo>
                    <a:lnTo>
                      <a:pt x="1011115" y="0"/>
                    </a:lnTo>
                    <a:cubicBezTo>
                      <a:pt x="1122802" y="0"/>
                      <a:pt x="1213343" y="90541"/>
                      <a:pt x="1213343" y="202228"/>
                    </a:cubicBezTo>
                    <a:lnTo>
                      <a:pt x="1213343" y="452500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TextBox 31">
              <a:extLst>
                <a:ext uri="{FF2B5EF4-FFF2-40B4-BE49-F238E27FC236}">
                  <a16:creationId xmlns:a16="http://schemas.microsoft.com/office/drawing/2014/main" id="{BC1EDB35-9F85-4F12-9B6B-A565FEFC5F96}"/>
                </a:ext>
              </a:extLst>
            </p:cNvPr>
            <p:cNvSpPr txBox="1"/>
            <p:nvPr/>
          </p:nvSpPr>
          <p:spPr>
            <a:xfrm>
              <a:off x="8875868" y="1642793"/>
              <a:ext cx="4427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88" name="TextBox 33">
              <a:extLst>
                <a:ext uri="{FF2B5EF4-FFF2-40B4-BE49-F238E27FC236}">
                  <a16:creationId xmlns:a16="http://schemas.microsoft.com/office/drawing/2014/main" id="{2EAA11E9-AB02-4892-BADA-1DE43E97962F}"/>
                </a:ext>
              </a:extLst>
            </p:cNvPr>
            <p:cNvSpPr txBox="1"/>
            <p:nvPr/>
          </p:nvSpPr>
          <p:spPr>
            <a:xfrm>
              <a:off x="6634035" y="1668882"/>
              <a:ext cx="2184816" cy="6202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00B0F0"/>
                  </a:solidFill>
                  <a:latin typeface="Century Gothic" panose="020B0502020202020204" pitchFamily="34" charset="0"/>
                </a:rPr>
                <a:t>قبول الناس لدعوته و دخولهم في الإسلام</a:t>
              </a:r>
            </a:p>
          </p:txBody>
        </p:sp>
        <p:sp>
          <p:nvSpPr>
            <p:cNvPr id="89" name="TextBox 34">
              <a:extLst>
                <a:ext uri="{FF2B5EF4-FFF2-40B4-BE49-F238E27FC236}">
                  <a16:creationId xmlns:a16="http://schemas.microsoft.com/office/drawing/2014/main" id="{F96DAB3D-BEC2-4D61-8D81-18DCA98418CA}"/>
                </a:ext>
              </a:extLst>
            </p:cNvPr>
            <p:cNvSpPr txBox="1"/>
            <p:nvPr/>
          </p:nvSpPr>
          <p:spPr>
            <a:xfrm>
              <a:off x="7058004" y="2173224"/>
              <a:ext cx="1928233" cy="344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solidFill>
                  <a:srgbClr val="23A6E8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F9EDF0F-C82A-48B3-9399-93E30D6B48F6}"/>
              </a:ext>
            </a:extLst>
          </p:cNvPr>
          <p:cNvGrpSpPr/>
          <p:nvPr/>
        </p:nvGrpSpPr>
        <p:grpSpPr>
          <a:xfrm>
            <a:off x="2500824" y="2999602"/>
            <a:ext cx="5941548" cy="2129799"/>
            <a:chOff x="1543242" y="699188"/>
            <a:chExt cx="4145323" cy="1589648"/>
          </a:xfrm>
        </p:grpSpPr>
        <p:sp>
          <p:nvSpPr>
            <p:cNvPr id="93" name="Freeform: Shape 25">
              <a:extLst>
                <a:ext uri="{FF2B5EF4-FFF2-40B4-BE49-F238E27FC236}">
                  <a16:creationId xmlns:a16="http://schemas.microsoft.com/office/drawing/2014/main" id="{28D15D18-648A-42E4-BF22-01898E8B0AC0}"/>
                </a:ext>
              </a:extLst>
            </p:cNvPr>
            <p:cNvSpPr/>
            <p:nvPr/>
          </p:nvSpPr>
          <p:spPr>
            <a:xfrm rot="16200000">
              <a:off x="4522709" y="1122979"/>
              <a:ext cx="1561514" cy="770199"/>
            </a:xfrm>
            <a:custGeom>
              <a:avLst/>
              <a:gdLst>
                <a:gd name="connsiteX0" fmla="*/ 1561514 w 1561514"/>
                <a:gd name="connsiteY0" fmla="*/ 0 h 641295"/>
                <a:gd name="connsiteX1" fmla="*/ 1561514 w 1561514"/>
                <a:gd name="connsiteY1" fmla="*/ 641295 h 641295"/>
                <a:gd name="connsiteX2" fmla="*/ 1090247 w 1561514"/>
                <a:gd name="connsiteY2" fmla="*/ 641295 h 641295"/>
                <a:gd name="connsiteX3" fmla="*/ 1083959 w 1561514"/>
                <a:gd name="connsiteY3" fmla="*/ 578925 h 641295"/>
                <a:gd name="connsiteX4" fmla="*/ 780757 w 1561514"/>
                <a:gd name="connsiteY4" fmla="*/ 331808 h 641295"/>
                <a:gd name="connsiteX5" fmla="*/ 477555 w 1561514"/>
                <a:gd name="connsiteY5" fmla="*/ 578925 h 641295"/>
                <a:gd name="connsiteX6" fmla="*/ 471267 w 1561514"/>
                <a:gd name="connsiteY6" fmla="*/ 641295 h 641295"/>
                <a:gd name="connsiteX7" fmla="*/ 0 w 1561514"/>
                <a:gd name="connsiteY7" fmla="*/ 641295 h 641295"/>
                <a:gd name="connsiteX8" fmla="*/ 0 w 1561514"/>
                <a:gd name="connsiteY8" fmla="*/ 0 h 641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1514" h="641295">
                  <a:moveTo>
                    <a:pt x="1561514" y="0"/>
                  </a:moveTo>
                  <a:lnTo>
                    <a:pt x="1561514" y="641295"/>
                  </a:lnTo>
                  <a:lnTo>
                    <a:pt x="1090247" y="641295"/>
                  </a:lnTo>
                  <a:lnTo>
                    <a:pt x="1083959" y="578925"/>
                  </a:lnTo>
                  <a:cubicBezTo>
                    <a:pt x="1055100" y="437896"/>
                    <a:pt x="930318" y="331808"/>
                    <a:pt x="780757" y="331808"/>
                  </a:cubicBezTo>
                  <a:cubicBezTo>
                    <a:pt x="631196" y="331808"/>
                    <a:pt x="506413" y="437896"/>
                    <a:pt x="477555" y="578925"/>
                  </a:cubicBezTo>
                  <a:lnTo>
                    <a:pt x="471267" y="641295"/>
                  </a:lnTo>
                  <a:lnTo>
                    <a:pt x="0" y="6412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4" name="Group 61">
              <a:extLst>
                <a:ext uri="{FF2B5EF4-FFF2-40B4-BE49-F238E27FC236}">
                  <a16:creationId xmlns:a16="http://schemas.microsoft.com/office/drawing/2014/main" id="{34A22F80-88B5-42CC-B09D-C7930205BCCA}"/>
                </a:ext>
              </a:extLst>
            </p:cNvPr>
            <p:cNvGrpSpPr/>
            <p:nvPr/>
          </p:nvGrpSpPr>
          <p:grpSpPr>
            <a:xfrm>
              <a:off x="1543242" y="699188"/>
              <a:ext cx="3914382" cy="1561514"/>
              <a:chOff x="777702" y="1039430"/>
              <a:chExt cx="3914382" cy="1561514"/>
            </a:xfrm>
          </p:grpSpPr>
          <p:sp>
            <p:nvSpPr>
              <p:cNvPr id="95" name="Freeform: Shape 9">
                <a:extLst>
                  <a:ext uri="{FF2B5EF4-FFF2-40B4-BE49-F238E27FC236}">
                    <a16:creationId xmlns:a16="http://schemas.microsoft.com/office/drawing/2014/main" id="{8A9B883D-EF96-429C-A314-F138863FD1A4}"/>
                  </a:ext>
                </a:extLst>
              </p:cNvPr>
              <p:cNvSpPr/>
              <p:nvPr/>
            </p:nvSpPr>
            <p:spPr>
              <a:xfrm rot="16200000">
                <a:off x="1954136" y="-137004"/>
                <a:ext cx="1561514" cy="3914382"/>
              </a:xfrm>
              <a:custGeom>
                <a:avLst/>
                <a:gdLst>
                  <a:gd name="connsiteX0" fmla="*/ 1561514 w 1561514"/>
                  <a:gd name="connsiteY0" fmla="*/ 260258 h 3914382"/>
                  <a:gd name="connsiteX1" fmla="*/ 1561514 w 1561514"/>
                  <a:gd name="connsiteY1" fmla="*/ 3914382 h 3914382"/>
                  <a:gd name="connsiteX2" fmla="*/ 1090247 w 1561514"/>
                  <a:gd name="connsiteY2" fmla="*/ 3914382 h 3914382"/>
                  <a:gd name="connsiteX3" fmla="*/ 1083959 w 1561514"/>
                  <a:gd name="connsiteY3" fmla="*/ 3852012 h 3914382"/>
                  <a:gd name="connsiteX4" fmla="*/ 780757 w 1561514"/>
                  <a:gd name="connsiteY4" fmla="*/ 3604895 h 3914382"/>
                  <a:gd name="connsiteX5" fmla="*/ 477555 w 1561514"/>
                  <a:gd name="connsiteY5" fmla="*/ 3852012 h 3914382"/>
                  <a:gd name="connsiteX6" fmla="*/ 471267 w 1561514"/>
                  <a:gd name="connsiteY6" fmla="*/ 3914382 h 3914382"/>
                  <a:gd name="connsiteX7" fmla="*/ 0 w 1561514"/>
                  <a:gd name="connsiteY7" fmla="*/ 3914382 h 3914382"/>
                  <a:gd name="connsiteX8" fmla="*/ 0 w 1561514"/>
                  <a:gd name="connsiteY8" fmla="*/ 260258 h 3914382"/>
                  <a:gd name="connsiteX9" fmla="*/ 260258 w 1561514"/>
                  <a:gd name="connsiteY9" fmla="*/ 0 h 3914382"/>
                  <a:gd name="connsiteX10" fmla="*/ 1301256 w 1561514"/>
                  <a:gd name="connsiteY10" fmla="*/ 0 h 3914382"/>
                  <a:gd name="connsiteX11" fmla="*/ 1561514 w 1561514"/>
                  <a:gd name="connsiteY11" fmla="*/ 260258 h 3914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61514" h="3914382">
                    <a:moveTo>
                      <a:pt x="1561514" y="260258"/>
                    </a:moveTo>
                    <a:lnTo>
                      <a:pt x="1561514" y="3914382"/>
                    </a:lnTo>
                    <a:lnTo>
                      <a:pt x="1090247" y="3914382"/>
                    </a:lnTo>
                    <a:lnTo>
                      <a:pt x="1083959" y="3852012"/>
                    </a:lnTo>
                    <a:cubicBezTo>
                      <a:pt x="1055100" y="3710983"/>
                      <a:pt x="930318" y="3604895"/>
                      <a:pt x="780757" y="3604895"/>
                    </a:cubicBezTo>
                    <a:cubicBezTo>
                      <a:pt x="631196" y="3604895"/>
                      <a:pt x="506413" y="3710983"/>
                      <a:pt x="477555" y="3852012"/>
                    </a:cubicBezTo>
                    <a:lnTo>
                      <a:pt x="471267" y="3914382"/>
                    </a:lnTo>
                    <a:lnTo>
                      <a:pt x="0" y="3914382"/>
                    </a:lnTo>
                    <a:lnTo>
                      <a:pt x="0" y="260258"/>
                    </a:lnTo>
                    <a:cubicBezTo>
                      <a:pt x="0" y="116521"/>
                      <a:pt x="116521" y="0"/>
                      <a:pt x="260258" y="0"/>
                    </a:cubicBezTo>
                    <a:lnTo>
                      <a:pt x="1301256" y="0"/>
                    </a:lnTo>
                    <a:cubicBezTo>
                      <a:pt x="1444993" y="0"/>
                      <a:pt x="1561514" y="116521"/>
                      <a:pt x="1561514" y="26025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3A6E8"/>
                  </a:gs>
                  <a:gs pos="100000">
                    <a:srgbClr val="0066CC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Freeform: Shape 8">
                <a:extLst>
                  <a:ext uri="{FF2B5EF4-FFF2-40B4-BE49-F238E27FC236}">
                    <a16:creationId xmlns:a16="http://schemas.microsoft.com/office/drawing/2014/main" id="{C328BB9E-BA83-4487-A40C-3640C9EA6DB8}"/>
                  </a:ext>
                </a:extLst>
              </p:cNvPr>
              <p:cNvSpPr/>
              <p:nvPr/>
            </p:nvSpPr>
            <p:spPr>
              <a:xfrm rot="16200000">
                <a:off x="2224374" y="-16821"/>
                <a:ext cx="1261403" cy="3674013"/>
              </a:xfrm>
              <a:custGeom>
                <a:avLst/>
                <a:gdLst>
                  <a:gd name="connsiteX0" fmla="*/ 1261403 w 1261403"/>
                  <a:gd name="connsiteY0" fmla="*/ 210238 h 3674013"/>
                  <a:gd name="connsiteX1" fmla="*/ 1261403 w 1261403"/>
                  <a:gd name="connsiteY1" fmla="*/ 3674013 h 3674013"/>
                  <a:gd name="connsiteX2" fmla="*/ 940190 w 1261403"/>
                  <a:gd name="connsiteY2" fmla="*/ 3674013 h 3674013"/>
                  <a:gd name="connsiteX3" fmla="*/ 933902 w 1261403"/>
                  <a:gd name="connsiteY3" fmla="*/ 3611645 h 3674013"/>
                  <a:gd name="connsiteX4" fmla="*/ 630700 w 1261403"/>
                  <a:gd name="connsiteY4" fmla="*/ 3364528 h 3674013"/>
                  <a:gd name="connsiteX5" fmla="*/ 327498 w 1261403"/>
                  <a:gd name="connsiteY5" fmla="*/ 3611645 h 3674013"/>
                  <a:gd name="connsiteX6" fmla="*/ 321211 w 1261403"/>
                  <a:gd name="connsiteY6" fmla="*/ 3674013 h 3674013"/>
                  <a:gd name="connsiteX7" fmla="*/ 0 w 1261403"/>
                  <a:gd name="connsiteY7" fmla="*/ 3674013 h 3674013"/>
                  <a:gd name="connsiteX8" fmla="*/ 0 w 1261403"/>
                  <a:gd name="connsiteY8" fmla="*/ 210238 h 3674013"/>
                  <a:gd name="connsiteX9" fmla="*/ 210238 w 1261403"/>
                  <a:gd name="connsiteY9" fmla="*/ 0 h 3674013"/>
                  <a:gd name="connsiteX10" fmla="*/ 1051165 w 1261403"/>
                  <a:gd name="connsiteY10" fmla="*/ 0 h 3674013"/>
                  <a:gd name="connsiteX11" fmla="*/ 1261403 w 1261403"/>
                  <a:gd name="connsiteY11" fmla="*/ 210238 h 367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1403" h="3674013">
                    <a:moveTo>
                      <a:pt x="1261403" y="210238"/>
                    </a:moveTo>
                    <a:lnTo>
                      <a:pt x="1261403" y="3674013"/>
                    </a:lnTo>
                    <a:lnTo>
                      <a:pt x="940190" y="3674013"/>
                    </a:lnTo>
                    <a:lnTo>
                      <a:pt x="933902" y="3611645"/>
                    </a:lnTo>
                    <a:cubicBezTo>
                      <a:pt x="905044" y="3470616"/>
                      <a:pt x="780261" y="3364528"/>
                      <a:pt x="630700" y="3364528"/>
                    </a:cubicBezTo>
                    <a:cubicBezTo>
                      <a:pt x="481139" y="3364528"/>
                      <a:pt x="356357" y="3470616"/>
                      <a:pt x="327498" y="3611645"/>
                    </a:cubicBezTo>
                    <a:lnTo>
                      <a:pt x="321211" y="3674013"/>
                    </a:lnTo>
                    <a:lnTo>
                      <a:pt x="0" y="3674013"/>
                    </a:lnTo>
                    <a:lnTo>
                      <a:pt x="0" y="210238"/>
                    </a:lnTo>
                    <a:cubicBezTo>
                      <a:pt x="0" y="94127"/>
                      <a:pt x="94127" y="0"/>
                      <a:pt x="210238" y="0"/>
                    </a:cubicBezTo>
                    <a:lnTo>
                      <a:pt x="1051165" y="0"/>
                    </a:lnTo>
                    <a:cubicBezTo>
                      <a:pt x="1167276" y="0"/>
                      <a:pt x="1261403" y="94127"/>
                      <a:pt x="1261403" y="210238"/>
                    </a:cubicBez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7" name="Left Bracket 12">
                <a:extLst>
                  <a:ext uri="{FF2B5EF4-FFF2-40B4-BE49-F238E27FC236}">
                    <a16:creationId xmlns:a16="http://schemas.microsoft.com/office/drawing/2014/main" id="{9A036B36-32C2-451B-BCB8-E0DF87143723}"/>
                  </a:ext>
                </a:extLst>
              </p:cNvPr>
              <p:cNvSpPr/>
              <p:nvPr/>
            </p:nvSpPr>
            <p:spPr>
              <a:xfrm>
                <a:off x="1050138" y="1092183"/>
                <a:ext cx="3641944" cy="1434903"/>
              </a:xfrm>
              <a:custGeom>
                <a:avLst/>
                <a:gdLst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74013" h="1434903" stroke="0" extrusionOk="0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  <a:lnTo>
                      <a:pt x="3674013" y="1434903"/>
                    </a:lnTo>
                    <a:close/>
                  </a:path>
                  <a:path w="3674013" h="1434903" fill="none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</a:path>
                </a:pathLst>
              </a:custGeom>
              <a:ln w="9525">
                <a:solidFill>
                  <a:schemeClr val="bg1">
                    <a:lumMod val="9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36">
                <a:extLst>
                  <a:ext uri="{FF2B5EF4-FFF2-40B4-BE49-F238E27FC236}">
                    <a16:creationId xmlns:a16="http://schemas.microsoft.com/office/drawing/2014/main" id="{936A1819-B2E6-4463-837D-56D1EEC9E752}"/>
                  </a:ext>
                </a:extLst>
              </p:cNvPr>
              <p:cNvSpPr txBox="1"/>
              <p:nvPr/>
            </p:nvSpPr>
            <p:spPr>
              <a:xfrm>
                <a:off x="826474" y="1676031"/>
                <a:ext cx="3527230" cy="3445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•ما أثرُ تواضعِ النبيِّ في قبولِ الناسِ لدعوته ؟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1643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path" presetSubtype="0" accel="5000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 p14:bounceEnd="50000">
                                          <p:cBhvr>
                                            <p:cTn id="16" dur="2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>
                                          <p:cBhvr>
                                            <p:cTn id="16" dur="2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4" grpId="0" animBg="1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3511D3EB-865D-4889-9F87-9D44BC1C5288}"/>
              </a:ext>
            </a:extLst>
          </p:cNvPr>
          <p:cNvGrpSpPr/>
          <p:nvPr/>
        </p:nvGrpSpPr>
        <p:grpSpPr>
          <a:xfrm>
            <a:off x="3618237" y="3453555"/>
            <a:ext cx="5297715" cy="1872343"/>
            <a:chOff x="3447142" y="1248229"/>
            <a:chExt cx="5297715" cy="1872343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1DB7F48-0863-484F-A5E2-22D1A4DEB065}"/>
                </a:ext>
              </a:extLst>
            </p:cNvPr>
            <p:cNvSpPr/>
            <p:nvPr/>
          </p:nvSpPr>
          <p:spPr>
            <a:xfrm>
              <a:off x="3904342" y="2336800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30D1CF7-B671-4C58-B171-E5A72281CA7A}"/>
                </a:ext>
              </a:extLst>
            </p:cNvPr>
            <p:cNvSpPr/>
            <p:nvPr/>
          </p:nvSpPr>
          <p:spPr>
            <a:xfrm>
              <a:off x="3447142" y="1248229"/>
              <a:ext cx="5297715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8F1CC41E-DD06-4E5C-84E4-BA75766F9ABF}"/>
                </a:ext>
              </a:extLst>
            </p:cNvPr>
            <p:cNvSpPr/>
            <p:nvPr/>
          </p:nvSpPr>
          <p:spPr>
            <a:xfrm>
              <a:off x="3639085" y="1494970"/>
              <a:ext cx="747485" cy="747485"/>
            </a:xfrm>
            <a:prstGeom prst="ellipse">
              <a:avLst/>
            </a:prstGeom>
            <a:solidFill>
              <a:srgbClr val="0066CC"/>
            </a:solidFill>
            <a:ln>
              <a:noFill/>
            </a:ln>
            <a:effectLst>
              <a:innerShdw blurRad="266700" dist="762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A67E37C-0FFB-45C4-8DF8-F98B60B12C89}"/>
                </a:ext>
              </a:extLst>
            </p:cNvPr>
            <p:cNvSpPr txBox="1"/>
            <p:nvPr/>
          </p:nvSpPr>
          <p:spPr>
            <a:xfrm>
              <a:off x="3622219" y="1607102"/>
              <a:ext cx="7474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1B7F90A-661A-4696-821B-B9CAA464FA3C}"/>
                </a:ext>
              </a:extLst>
            </p:cNvPr>
            <p:cNvSpPr txBox="1"/>
            <p:nvPr/>
          </p:nvSpPr>
          <p:spPr>
            <a:xfrm>
              <a:off x="5333998" y="1294915"/>
              <a:ext cx="314295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b="1" dirty="0">
                <a:solidFill>
                  <a:srgbClr val="0066CC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D2C8D28-2EC4-449E-BCEC-9EF7842E2321}"/>
                </a:ext>
              </a:extLst>
            </p:cNvPr>
            <p:cNvSpPr txBox="1"/>
            <p:nvPr/>
          </p:nvSpPr>
          <p:spPr>
            <a:xfrm>
              <a:off x="3904342" y="1294915"/>
              <a:ext cx="465501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2400" b="1" dirty="0">
                  <a:solidFill>
                    <a:srgbClr val="0070C0"/>
                  </a:solidFill>
                </a:rPr>
                <a:t>واحترامُ الناسِ وتقديرُهمْ</a:t>
              </a:r>
              <a:r>
                <a:rPr lang="ar-SY" sz="2400" b="1" dirty="0">
                  <a:solidFill>
                    <a:srgbClr val="0070C0"/>
                  </a:solidFill>
                </a:rPr>
                <a:t> :</a:t>
              </a:r>
            </a:p>
            <a:p>
              <a:pPr algn="r"/>
              <a:r>
                <a:rPr lang="ar-SY" sz="2400" b="1" dirty="0">
                  <a:solidFill>
                    <a:schemeClr val="accent1"/>
                  </a:solidFill>
                </a:rPr>
                <a:t>أيًّا كانت مِهَنُهُمْ ووظائفُهم، وعدمُ احتقارِ الناسِ أو الترفعِ عليهم</a:t>
              </a:r>
              <a:endParaRPr lang="en-US" sz="2400" b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A7289489-C1C6-473A-8D08-62CDB13BCBA5}"/>
              </a:ext>
            </a:extLst>
          </p:cNvPr>
          <p:cNvGrpSpPr/>
          <p:nvPr/>
        </p:nvGrpSpPr>
        <p:grpSpPr>
          <a:xfrm>
            <a:off x="675247" y="1596572"/>
            <a:ext cx="5297715" cy="1872343"/>
            <a:chOff x="3447142" y="1248229"/>
            <a:chExt cx="5297715" cy="1872343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4FFEBD75-CB09-4FFB-AE4F-9C354554489F}"/>
                </a:ext>
              </a:extLst>
            </p:cNvPr>
            <p:cNvSpPr/>
            <p:nvPr/>
          </p:nvSpPr>
          <p:spPr>
            <a:xfrm>
              <a:off x="3904342" y="2336800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449C522-E095-44D3-B485-A26748BB7D48}"/>
                </a:ext>
              </a:extLst>
            </p:cNvPr>
            <p:cNvSpPr/>
            <p:nvPr/>
          </p:nvSpPr>
          <p:spPr>
            <a:xfrm>
              <a:off x="3447142" y="1248229"/>
              <a:ext cx="5297715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E177CB52-CA0F-43AB-AEB2-5719F38D00C3}"/>
                </a:ext>
              </a:extLst>
            </p:cNvPr>
            <p:cNvSpPr/>
            <p:nvPr/>
          </p:nvSpPr>
          <p:spPr>
            <a:xfrm>
              <a:off x="3639087" y="1514358"/>
              <a:ext cx="747485" cy="747485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ffectLst>
              <a:innerShdw blurRad="266700" dist="762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8A9A131-42AC-4F4E-8613-1EB89E15AD38}"/>
                </a:ext>
              </a:extLst>
            </p:cNvPr>
            <p:cNvSpPr txBox="1"/>
            <p:nvPr/>
          </p:nvSpPr>
          <p:spPr>
            <a:xfrm>
              <a:off x="3639086" y="1626490"/>
              <a:ext cx="7474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A5A04EA-11D4-4185-844F-4BCA38D029C2}"/>
                </a:ext>
              </a:extLst>
            </p:cNvPr>
            <p:cNvSpPr txBox="1"/>
            <p:nvPr/>
          </p:nvSpPr>
          <p:spPr>
            <a:xfrm>
              <a:off x="5300892" y="1265228"/>
              <a:ext cx="24320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b="1" dirty="0">
                <a:solidFill>
                  <a:srgbClr val="339966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2FA63BC-673C-4FCA-B7CF-A6BADCF40082}"/>
                </a:ext>
              </a:extLst>
            </p:cNvPr>
            <p:cNvSpPr txBox="1"/>
            <p:nvPr/>
          </p:nvSpPr>
          <p:spPr>
            <a:xfrm>
              <a:off x="4012828" y="1657048"/>
              <a:ext cx="473202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2400" b="1" dirty="0">
                  <a:solidFill>
                    <a:srgbClr val="00B050"/>
                  </a:solidFill>
                </a:rPr>
                <a:t>النبيَّ </a:t>
              </a:r>
              <a:r>
                <a:rPr lang="ar-SY" sz="2400" b="1" dirty="0">
                  <a:solidFill>
                    <a:srgbClr val="00B050"/>
                  </a:solidFill>
                </a:rPr>
                <a:t>الكريم </a:t>
              </a:r>
              <a:r>
                <a:rPr lang="ar-SA" sz="2400" b="1" dirty="0">
                  <a:solidFill>
                    <a:srgbClr val="00B050"/>
                  </a:solidFill>
                </a:rPr>
                <a:t>كان متواضعًا في جميعِ أحواله</a:t>
              </a:r>
              <a:endParaRPr lang="en-US" sz="2400" b="1" dirty="0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A6E9735-2FB0-4421-8EF2-B18BCBF31D8C}"/>
              </a:ext>
            </a:extLst>
          </p:cNvPr>
          <p:cNvGrpSpPr/>
          <p:nvPr/>
        </p:nvGrpSpPr>
        <p:grpSpPr>
          <a:xfrm>
            <a:off x="6212224" y="1607454"/>
            <a:ext cx="5297715" cy="1872343"/>
            <a:chOff x="3447142" y="1248229"/>
            <a:chExt cx="5297715" cy="1872343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FBB9CE03-3B61-4110-956A-D3E520506BEE}"/>
                </a:ext>
              </a:extLst>
            </p:cNvPr>
            <p:cNvSpPr/>
            <p:nvPr/>
          </p:nvSpPr>
          <p:spPr>
            <a:xfrm>
              <a:off x="3904342" y="2336800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85F8605-76BC-4FF5-A6E5-002C7B502EEC}"/>
                </a:ext>
              </a:extLst>
            </p:cNvPr>
            <p:cNvSpPr/>
            <p:nvPr/>
          </p:nvSpPr>
          <p:spPr>
            <a:xfrm>
              <a:off x="3447142" y="1248229"/>
              <a:ext cx="5297715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04C4D275-D059-49B3-A6BA-673A5DA385E1}"/>
                </a:ext>
              </a:extLst>
            </p:cNvPr>
            <p:cNvSpPr/>
            <p:nvPr/>
          </p:nvSpPr>
          <p:spPr>
            <a:xfrm>
              <a:off x="3574081" y="1472479"/>
              <a:ext cx="747485" cy="747485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ffectLst>
              <a:innerShdw blurRad="266700" dist="762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C3C0131-F55A-4360-B167-A10998DFC780}"/>
                </a:ext>
              </a:extLst>
            </p:cNvPr>
            <p:cNvSpPr txBox="1"/>
            <p:nvPr/>
          </p:nvSpPr>
          <p:spPr>
            <a:xfrm>
              <a:off x="3545223" y="1584611"/>
              <a:ext cx="7474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3FCA17F-4597-42A5-BAA2-5A03C0E91876}"/>
                </a:ext>
              </a:extLst>
            </p:cNvPr>
            <p:cNvSpPr txBox="1"/>
            <p:nvPr/>
          </p:nvSpPr>
          <p:spPr>
            <a:xfrm>
              <a:off x="5333997" y="1254347"/>
              <a:ext cx="236582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b="1" dirty="0">
                <a:solidFill>
                  <a:srgbClr val="FF0066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81B69C3-D67E-4819-95B2-5204461FC18B}"/>
                </a:ext>
              </a:extLst>
            </p:cNvPr>
            <p:cNvSpPr txBox="1"/>
            <p:nvPr/>
          </p:nvSpPr>
          <p:spPr>
            <a:xfrm>
              <a:off x="4321565" y="1508707"/>
              <a:ext cx="44232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A" sz="2400" b="1" dirty="0">
                  <a:solidFill>
                    <a:srgbClr val="FF0000"/>
                  </a:solidFill>
                </a:rPr>
                <a:t>من التواضعِ السلامُ على الصغيرِ والكبيرِ </a:t>
              </a:r>
              <a:endParaRPr lang="en-US" sz="2400" b="1" dirty="0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7E496A9-A8DB-4992-A7D7-5D2FBDDC22A8}"/>
              </a:ext>
            </a:extLst>
          </p:cNvPr>
          <p:cNvSpPr txBox="1"/>
          <p:nvPr/>
        </p:nvSpPr>
        <p:spPr>
          <a:xfrm>
            <a:off x="7605486" y="216637"/>
            <a:ext cx="24413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200" b="1" dirty="0"/>
              <a:t>تعلمت أن</a:t>
            </a:r>
            <a:r>
              <a:rPr lang="ar-SY" sz="3200" b="1" dirty="0"/>
              <a:t> :</a:t>
            </a:r>
            <a:endParaRPr lang="en-US" sz="3200" b="1" dirty="0">
              <a:latin typeface="Oswald" panose="020005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449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193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3261</TotalTime>
  <Words>252</Words>
  <Application>Microsoft Office PowerPoint</Application>
  <PresentationFormat>شاشة عريضة</PresentationFormat>
  <Paragraphs>42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Cooper Black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2049</cp:revision>
  <dcterms:created xsi:type="dcterms:W3CDTF">2020-10-10T04:32:51Z</dcterms:created>
  <dcterms:modified xsi:type="dcterms:W3CDTF">2021-02-17T22:23:16Z</dcterms:modified>
</cp:coreProperties>
</file>