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62" r:id="rId2"/>
    <p:sldId id="261" r:id="rId3"/>
    <p:sldId id="263" r:id="rId4"/>
    <p:sldId id="265" r:id="rId5"/>
    <p:sldId id="264" r:id="rId6"/>
    <p:sldId id="335" r:id="rId7"/>
    <p:sldId id="266" r:id="rId8"/>
    <p:sldId id="268" r:id="rId9"/>
    <p:sldId id="274" r:id="rId10"/>
    <p:sldId id="269" r:id="rId11"/>
    <p:sldId id="271" r:id="rId12"/>
    <p:sldId id="272" r:id="rId13"/>
    <p:sldId id="273" r:id="rId14"/>
    <p:sldId id="275" r:id="rId15"/>
    <p:sldId id="277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00ACFF-BA0A-4568-838A-7A22A868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739"/>
            <a:ext cx="12191999" cy="6858000"/>
          </a:xfrm>
          <a:prstGeom prst="rect">
            <a:avLst/>
          </a:prstGeom>
        </p:spPr>
      </p:pic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6EDA548A-C9BB-43ED-9C78-ED7A5772593D}"/>
              </a:ext>
            </a:extLst>
          </p:cNvPr>
          <p:cNvSpPr/>
          <p:nvPr/>
        </p:nvSpPr>
        <p:spPr>
          <a:xfrm>
            <a:off x="3542647" y="2842761"/>
            <a:ext cx="5969726" cy="2286000"/>
          </a:xfrm>
          <a:prstGeom prst="horizontalScroll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( اتقوا الظلم فإن الظلم ظلمات يوم ....)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C6D4A62-1F2F-4AD9-A6B0-753CCE20C74A}"/>
              </a:ext>
            </a:extLst>
          </p:cNvPr>
          <p:cNvSpPr/>
          <p:nvPr/>
        </p:nvSpPr>
        <p:spPr>
          <a:xfrm rot="18700972">
            <a:off x="212261" y="679065"/>
            <a:ext cx="3163149" cy="1866679"/>
          </a:xfrm>
          <a:prstGeom prst="ellipse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الثانية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37A62B-5301-4ED4-8060-28741677461D}"/>
              </a:ext>
            </a:extLst>
          </p:cNvPr>
          <p:cNvSpPr/>
          <p:nvPr/>
        </p:nvSpPr>
        <p:spPr>
          <a:xfrm>
            <a:off x="4049486" y="822960"/>
            <a:ext cx="4872445" cy="1018903"/>
          </a:xfrm>
          <a:prstGeom prst="roundRect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أخلاق و سلوك نهى عنها الإسلام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B5AB753-DA71-4863-943A-4EDCCA4BA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" y="3356249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1012886" y="1728384"/>
            <a:ext cx="1794569" cy="170061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820341" y="1299215"/>
            <a:ext cx="7460779" cy="170061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كيف يؤدي الشح إلى سفك الدماء؟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969421" y="3858169"/>
            <a:ext cx="8117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من خلال منع الأغنياء البخلاء زكاة مالهم فيعم الفقر و يصيبهم حقد ضعاف النفوس من الفقراء و ينشر العنف في المجتمع.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8AA8FD6-0B6A-4AC7-A37A-EF46919E1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57" y="1258636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0081" y="742337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3942414" y="2065749"/>
            <a:ext cx="8064662" cy="40579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أجتنب ظلم أي أحدٍ من الناس طاعة لله ورسوله .</a:t>
            </a:r>
          </a:p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أعود نفسي على الإحسان والكرم والجود.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BD5F315-378C-473C-BC80-48EA106A9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55" y="138229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944" y="388580"/>
            <a:ext cx="4540874" cy="2276243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213463" y="2991394"/>
            <a:ext cx="8190411" cy="116259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يقع الظلم كثيراً على الخدم والعمال، اذكر بعض صور ذلك في مجتمعك.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3375996" y="4362994"/>
            <a:ext cx="76098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200" b="1" dirty="0"/>
              <a:t>أن يعتدي الشخص على الخدم بالضرب او الشتم </a:t>
            </a:r>
          </a:p>
          <a:p>
            <a:r>
              <a:rPr lang="ar-SA" sz="3200" b="1" dirty="0"/>
              <a:t>عدم إعطاء العامل او الخادم أوقاتاً للراحة.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93986A7-541E-4FFB-8282-0E70479C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4711C5F-814E-43EA-A3F7-ADD6D3C0E6C7}"/>
              </a:ext>
            </a:extLst>
          </p:cNvPr>
          <p:cNvSpPr/>
          <p:nvPr/>
        </p:nvSpPr>
        <p:spPr>
          <a:xfrm>
            <a:off x="705394" y="692331"/>
            <a:ext cx="10781212" cy="56170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3CD2ED-6F7F-45E9-AD79-51FA0A5CA195}"/>
              </a:ext>
            </a:extLst>
          </p:cNvPr>
          <p:cNvSpPr txBox="1"/>
          <p:nvPr/>
        </p:nvSpPr>
        <p:spPr>
          <a:xfrm>
            <a:off x="2194560" y="862149"/>
            <a:ext cx="86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</a:rPr>
              <a:t>بين ضد كل من يلي 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54676C0E-4A87-4EE4-9153-49838E733BD5}"/>
              </a:ext>
            </a:extLst>
          </p:cNvPr>
          <p:cNvSpPr/>
          <p:nvPr/>
        </p:nvSpPr>
        <p:spPr>
          <a:xfrm>
            <a:off x="944380" y="3466294"/>
            <a:ext cx="10253272" cy="86045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اذكر ثلاثة أمثلة على الشح.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CC3055-BA07-409F-9BA7-D393AA8CBC63}"/>
              </a:ext>
            </a:extLst>
          </p:cNvPr>
          <p:cNvSpPr txBox="1"/>
          <p:nvPr/>
        </p:nvSpPr>
        <p:spPr>
          <a:xfrm>
            <a:off x="1079292" y="4796852"/>
            <a:ext cx="9983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ar-SA" sz="2800" b="1" dirty="0"/>
              <a:t>عدم إعطاء العامل اجره.</a:t>
            </a:r>
          </a:p>
          <a:p>
            <a:pPr marL="457200" indent="-457200">
              <a:buFontTx/>
              <a:buChar char="-"/>
            </a:pPr>
            <a:r>
              <a:rPr lang="ar-SA" sz="2800" b="1" dirty="0"/>
              <a:t>عدم اخراج الزكاة مع وجود المقدرة على ذلك.</a:t>
            </a:r>
          </a:p>
          <a:p>
            <a:pPr marL="457200" indent="-457200">
              <a:buFontTx/>
              <a:buChar char="-"/>
            </a:pPr>
            <a:r>
              <a:rPr lang="ar-SA" sz="2800" b="1" dirty="0"/>
              <a:t>عدم اكرام الاهل و الضيوف.</a:t>
            </a:r>
            <a:endParaRPr lang="en-US" sz="2800" b="1" dirty="0"/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74190A61-90D2-4565-8F08-A3D9BB51C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39649"/>
              </p:ext>
            </p:extLst>
          </p:nvPr>
        </p:nvGraphicFramePr>
        <p:xfrm>
          <a:off x="2969576" y="1654093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47621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57780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solidFill>
                            <a:srgbClr val="C00000"/>
                          </a:solidFill>
                        </a:rPr>
                        <a:t>معناها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solidFill>
                            <a:srgbClr val="C00000"/>
                          </a:solidFill>
                        </a:rPr>
                        <a:t>الكلمة 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88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chemeClr val="accent1"/>
                          </a:solidFill>
                        </a:rPr>
                        <a:t>الظلم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4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chemeClr val="accent1"/>
                          </a:solidFill>
                        </a:rPr>
                        <a:t>الشح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7022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1394FB3A-21DA-4BDB-BD9A-FA67515D6744}"/>
              </a:ext>
            </a:extLst>
          </p:cNvPr>
          <p:cNvSpPr txBox="1"/>
          <p:nvPr/>
        </p:nvSpPr>
        <p:spPr>
          <a:xfrm>
            <a:off x="4347147" y="2109060"/>
            <a:ext cx="128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العدل</a:t>
            </a:r>
            <a:endParaRPr lang="en-US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D9C56B3-27B0-4FE4-9868-9F2A57E43A62}"/>
              </a:ext>
            </a:extLst>
          </p:cNvPr>
          <p:cNvSpPr txBox="1"/>
          <p:nvPr/>
        </p:nvSpPr>
        <p:spPr>
          <a:xfrm>
            <a:off x="4482058" y="2579165"/>
            <a:ext cx="101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/>
              <a:t>الجود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94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93986A7-541E-4FFB-8282-0E70479C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4711C5F-814E-43EA-A3F7-ADD6D3C0E6C7}"/>
              </a:ext>
            </a:extLst>
          </p:cNvPr>
          <p:cNvSpPr/>
          <p:nvPr/>
        </p:nvSpPr>
        <p:spPr>
          <a:xfrm>
            <a:off x="705394" y="692331"/>
            <a:ext cx="10781212" cy="56170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43CD2ED-6F7F-45E9-AD79-51FA0A5CA195}"/>
              </a:ext>
            </a:extLst>
          </p:cNvPr>
          <p:cNvSpPr txBox="1"/>
          <p:nvPr/>
        </p:nvSpPr>
        <p:spPr>
          <a:xfrm>
            <a:off x="2254663" y="1154817"/>
            <a:ext cx="8660673" cy="523220"/>
          </a:xfrm>
          <a:prstGeom prst="rect">
            <a:avLst/>
          </a:prstGeom>
          <a:solidFill>
            <a:srgbClr val="FFD9B3"/>
          </a:solidFill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2"/>
                </a:solidFill>
              </a:rPr>
              <a:t>ما العلاقة بين الظلم والشح؟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54676C0E-4A87-4EE4-9153-49838E733BD5}"/>
              </a:ext>
            </a:extLst>
          </p:cNvPr>
          <p:cNvSpPr/>
          <p:nvPr/>
        </p:nvSpPr>
        <p:spPr>
          <a:xfrm>
            <a:off x="1116767" y="3412186"/>
            <a:ext cx="10253272" cy="145707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وظلم ذوي القربى أشد مضاضة  *** على المرء من وقع الحسام المهند</a:t>
            </a:r>
          </a:p>
          <a:p>
            <a:pPr algn="ctr"/>
            <a:r>
              <a:rPr lang="ar-SA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من خلال تأملك لهذا البيت، متى يكون الظلم شديداً على النفوس؟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CC3055-BA07-409F-9BA7-D393AA8CBC63}"/>
              </a:ext>
            </a:extLst>
          </p:cNvPr>
          <p:cNvSpPr txBox="1"/>
          <p:nvPr/>
        </p:nvSpPr>
        <p:spPr>
          <a:xfrm>
            <a:off x="1079292" y="5215430"/>
            <a:ext cx="998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/>
              <a:t>عندما يكون ذوي القربى حيث يفترض منهم إنصافه و الإحسان إليه.</a:t>
            </a:r>
            <a:endParaRPr lang="en-US" sz="28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1494AB8-B38C-4244-A3CE-6B93FF342138}"/>
              </a:ext>
            </a:extLst>
          </p:cNvPr>
          <p:cNvSpPr txBox="1"/>
          <p:nvPr/>
        </p:nvSpPr>
        <p:spPr>
          <a:xfrm>
            <a:off x="1276661" y="1965068"/>
            <a:ext cx="963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الحرص على الدنيا إذا اجتمع مع الشح فإنه يجعل الإنسان لا يفكر إلا في نفسه و في هذا المال الذي جمعه و قد يضطر إلى سفك الدماء و الوقوع في الحرام.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86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BD5F315-378C-473C-BC80-48EA106A9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15FB6912-13CE-41E9-B7CD-338B526F4CCA}"/>
              </a:ext>
            </a:extLst>
          </p:cNvPr>
          <p:cNvSpPr/>
          <p:nvPr/>
        </p:nvSpPr>
        <p:spPr>
          <a:xfrm>
            <a:off x="3349225" y="562988"/>
            <a:ext cx="8190411" cy="116259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اذكر ثلاثاً من فضائل جابر ( رضي الله عنه).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3929769" y="2351782"/>
            <a:ext cx="7609867" cy="3890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ar-SA" sz="3200" b="1" dirty="0"/>
              <a:t>-غزا من النبي صلى الله عليه و سلو 17 غزوة </a:t>
            </a:r>
          </a:p>
          <a:p>
            <a:pPr>
              <a:lnSpc>
                <a:spcPct val="200000"/>
              </a:lnSpc>
            </a:pPr>
            <a:r>
              <a:rPr lang="ar-SA" sz="3200" b="1" dirty="0"/>
              <a:t>-شهد يوم الحديبية</a:t>
            </a:r>
          </a:p>
          <a:p>
            <a:pPr>
              <a:lnSpc>
                <a:spcPct val="200000"/>
              </a:lnSpc>
            </a:pPr>
            <a:r>
              <a:rPr lang="ar-SA" sz="3200" b="1" dirty="0"/>
              <a:t>-كان له حلقة في المسجد النبوي يؤخذ عنه العلم.</a:t>
            </a:r>
          </a:p>
          <a:p>
            <a:pPr>
              <a:lnSpc>
                <a:spcPct val="200000"/>
              </a:lnSpc>
            </a:pPr>
            <a:r>
              <a:rPr lang="ar-SA" sz="3200" b="1" dirty="0"/>
              <a:t>-و كان مفتي المدينة.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038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569A7A-6322-40CB-A053-32C1CC35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368660" y="1371600"/>
            <a:ext cx="7968342" cy="4114800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دعوة المظلوم مسلماً كان أو غير مسلم مستجابة لا ترد، ففي حديث ابن عباس (رضي الله عنهما) أن النبي بعث معاذاً إلى اليمن فقال: « اتق دعوة المظلوم ، فإنها ليس بينها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وبين الله حجاب » </a:t>
            </a:r>
            <a:r>
              <a:rPr lang="ar-SA" sz="1000" b="1" dirty="0">
                <a:latin typeface="Calibri" panose="020F0502020204030204" pitchFamily="34" charset="0"/>
                <a:cs typeface="Calibri" panose="020F0502020204030204" pitchFamily="34" charset="0"/>
              </a:rPr>
              <a:t>[أخرجه البخاري برقم 2448 ومسلم برقم 19].</a:t>
            </a:r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B03C1E0-A917-416A-AEA6-B9FADBC5B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4114800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جابر بن عبد الله رضي الله عنه أن رسول الله صلى الله عليه وسلم قال : 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(( اتقوا الظلم فإن الظلم ظلمات يوم القيامة و اتقوا الشح فإن الشح أهلك من كان قبلكن حملهم على أن سفكوا دماءهم و استحلوا محارمهم ))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B5B9905-6D44-48AC-B401-AC347EDD8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20639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أن قر أت الحديث ما الذي يجب عليك فعله؟ كوِّن من إجابتك عنواناً مناسباً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للحديث واكتبه في أعلى الصفحة.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5ACBC2A0-6962-4425-B189-CE1BF99281CA}"/>
              </a:ext>
            </a:extLst>
          </p:cNvPr>
          <p:cNvSpPr/>
          <p:nvPr/>
        </p:nvSpPr>
        <p:spPr>
          <a:xfrm>
            <a:off x="2508069" y="3644537"/>
            <a:ext cx="6988628" cy="14107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/>
              <a:t>الظلم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60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65461" y="254725"/>
            <a:ext cx="11861075" cy="6348549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جابر بن عبد الله(رضي الله عنه).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جابر بن عبد الله بن عمرو الأنصاري الخزرجي، شهد بيعة العقبة مع السبعين وكان أ صغرهم.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قال : غزوت مع ر سول الله سبع عشرة غزوة، و قال: لم أ شهد بدراً ولا أُحُداً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منعني أبي من أجل البقاء عند أخواتي فلما قتل يوم أُحُد لم أتخلف عن ر سول الله في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غزوة قط </a:t>
            </a:r>
            <a:r>
              <a:rPr lang="ar-SA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[أخرجه مسلم برقم 1813، ]    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 عمرو قال: سمعت جابراً قال: كنا يوم الحديبية ألفاً و أربعمائة فقال لنا رسول الله أنتم اليوم خير أهل الأرض </a:t>
            </a:r>
            <a:r>
              <a:rPr lang="ar-SA" sz="1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[أخرجه البخاري برقم 4154 ].</a:t>
            </a:r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وعن جابر قال: ا ستغفر لي رسول الله ليلة البعير خمساً وعشرين مرة</a:t>
            </a:r>
          </a:p>
          <a:p>
            <a:pPr algn="ctr"/>
            <a:r>
              <a:rPr lang="ar-SA" sz="1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[أخرجه الترمذي برقم 3852].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وكان له حلقة في المسجد النبوي يؤخذ عنه العلم ، وكان مفتي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المدينة في زمانه، وبلغ عدد أحاديثه التي رواها عن النبي (1540 ) حديثا ً، مات سنة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( 68ه).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EA8515-7DC4-4C47-8524-A5A382271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D22FBA6-400E-4456-8CA8-8A58BA84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201B865-34C9-4659-AE1A-A35F5478E61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978010B-205E-4B07-AD2B-52B1DEA3152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B740F5B-7D01-4FBB-B170-0592AF71C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C6059B2-71B2-4771-9B8E-FFB86F42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57283"/>
              </p:ext>
            </p:extLst>
          </p:nvPr>
        </p:nvGraphicFramePr>
        <p:xfrm>
          <a:off x="953589" y="1790850"/>
          <a:ext cx="9862457" cy="32330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7884681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977776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معناها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الكلمة 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وضع الشيء في غير موضعه.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الظلم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الحرص على ما ليس عندك والبخل بما عندك، وهو أعم من البخل.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الشح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009383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أي جعلوها حلالاً وهي حرامٌ.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استحلوا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960660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محرمات الأعراض والأموال.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/>
                        <a:t>محارمهم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237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18B84368-2A50-40E8-9C3F-A95C0683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136" y="680451"/>
            <a:ext cx="3285309" cy="84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80628" y="239473"/>
            <a:ext cx="5281748" cy="809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535578" y="1294495"/>
            <a:ext cx="11423466" cy="582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1- الظلم خلق ذميم ومعصية كبيرة ، يحذرك الرسول منه.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2-احذر أن تظلم أحداً أبداً سواءً أكان من زملائك أم من الأطفال أم من الخدم و غيرهم، فدعوة المظلوم مستجابة وليس بينها وبين الله حجاب.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3-الظلم أنواع، منها: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أ- ظلمك لنفسك بتعدي حدود الله   </a:t>
            </a:r>
            <a:r>
              <a:rPr lang="ar-SA" sz="2800" dirty="0">
                <a:solidFill>
                  <a:srgbClr val="00B050"/>
                </a:solidFill>
              </a:rPr>
              <a:t>{ومَنْ يَتَعَدَّ حُدُودَ اللهِ فقدْ ظَلَمَ نَفْسَهُ}  </a:t>
            </a:r>
            <a:r>
              <a:rPr lang="ar-SA" sz="1200" dirty="0"/>
              <a:t>[الطلاق: 1].</a:t>
            </a:r>
            <a:endParaRPr lang="ar-SA" sz="2800" dirty="0"/>
          </a:p>
          <a:p>
            <a:pPr>
              <a:lnSpc>
                <a:spcPct val="150000"/>
              </a:lnSpc>
            </a:pPr>
            <a:r>
              <a:rPr lang="ar-SA" sz="2800" dirty="0"/>
              <a:t>من أمثلة ظلم النفس: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2136FC-B7A5-4BAB-AECC-1D09428E9C25}"/>
              </a:ext>
            </a:extLst>
          </p:cNvPr>
          <p:cNvSpPr txBox="1"/>
          <p:nvPr/>
        </p:nvSpPr>
        <p:spPr>
          <a:xfrm>
            <a:off x="7056151" y="5764706"/>
            <a:ext cx="460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عدم الاهتمام بالصلاة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0498E4-E385-494E-B3DC-FAF31F75E0BC}"/>
              </a:ext>
            </a:extLst>
          </p:cNvPr>
          <p:cNvSpPr txBox="1"/>
          <p:nvPr/>
        </p:nvSpPr>
        <p:spPr>
          <a:xfrm>
            <a:off x="7495901" y="6437923"/>
            <a:ext cx="41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اتباع الشهوات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497475-E9E9-45D6-B45F-52285ECAE021}"/>
              </a:ext>
            </a:extLst>
          </p:cNvPr>
          <p:cNvSpPr txBox="1"/>
          <p:nvPr/>
        </p:nvSpPr>
        <p:spPr>
          <a:xfrm>
            <a:off x="5512526" y="5194173"/>
            <a:ext cx="600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الرياء – السمعة – البخل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80628" y="239473"/>
            <a:ext cx="5281748" cy="8098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535578" y="1294495"/>
            <a:ext cx="11423466" cy="454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ب- ظلمك لغيرك من الناس، وهو أنواع كثيرة، منها: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الظلم في الجسد، مثل: الاعتداء على الغير بالقتل أو 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الظلم في المال، مثل: 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الظلم في العرض، مثل: أن يتهمه في عرضه بالفاحشة وهو بريء منها.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احذر من أسباب الظلم، ومن أعظمها الشح، إذ يقود صاحبه إلى سفك 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وانتهاك 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عود نفسك على الصدقة والبذل والكرم والإحسان للآخرين ، ومحبة الخير لهم.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2136FC-B7A5-4BAB-AECC-1D09428E9C25}"/>
              </a:ext>
            </a:extLst>
          </p:cNvPr>
          <p:cNvSpPr txBox="1"/>
          <p:nvPr/>
        </p:nvSpPr>
        <p:spPr>
          <a:xfrm>
            <a:off x="4792636" y="2588989"/>
            <a:ext cx="460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السرقة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0498E4-E385-494E-B3DC-FAF31F75E0BC}"/>
              </a:ext>
            </a:extLst>
          </p:cNvPr>
          <p:cNvSpPr txBox="1"/>
          <p:nvPr/>
        </p:nvSpPr>
        <p:spPr>
          <a:xfrm>
            <a:off x="1558977" y="3946907"/>
            <a:ext cx="2362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الدماء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497475-E9E9-45D6-B45F-52285ECAE021}"/>
              </a:ext>
            </a:extLst>
          </p:cNvPr>
          <p:cNvSpPr txBox="1"/>
          <p:nvPr/>
        </p:nvSpPr>
        <p:spPr>
          <a:xfrm>
            <a:off x="3477718" y="2082254"/>
            <a:ext cx="282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الضرب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C80897C-19A2-4EF7-8999-2FB3D687C0A8}"/>
              </a:ext>
            </a:extLst>
          </p:cNvPr>
          <p:cNvSpPr txBox="1"/>
          <p:nvPr/>
        </p:nvSpPr>
        <p:spPr>
          <a:xfrm>
            <a:off x="9392907" y="4586991"/>
            <a:ext cx="125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</a:rPr>
              <a:t>الحرمات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732</Words>
  <Application>Microsoft Office PowerPoint</Application>
  <PresentationFormat>شاشة عريضة</PresentationFormat>
  <Paragraphs>85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حمود حاتم الناصر</cp:lastModifiedBy>
  <cp:revision>58</cp:revision>
  <dcterms:created xsi:type="dcterms:W3CDTF">2019-10-26T22:01:45Z</dcterms:created>
  <dcterms:modified xsi:type="dcterms:W3CDTF">2021-02-02T13:33:47Z</dcterms:modified>
</cp:coreProperties>
</file>