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2"/>
  </p:notesMasterIdLst>
  <p:sldIdLst>
    <p:sldId id="311" r:id="rId2"/>
    <p:sldId id="312"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04" autoAdjust="0"/>
    <p:restoredTop sz="94660"/>
  </p:normalViewPr>
  <p:slideViewPr>
    <p:cSldViewPr>
      <p:cViewPr varScale="1">
        <p:scale>
          <a:sx n="80" d="100"/>
          <a:sy n="80" d="100"/>
        </p:scale>
        <p:origin x="84" y="8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C487992-2477-4633-82CF-15049AD71C44}" type="datetimeFigureOut">
              <a:rPr lang="ar-SA" smtClean="0"/>
              <a:t>22/06/1442</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59D6995-16F5-4A71-87B3-CD8A37788F24}" type="slidenum">
              <a:rPr lang="ar-SA" smtClean="0"/>
              <a:t>‹#›</a:t>
            </a:fld>
            <a:endParaRPr lang="ar-SA"/>
          </a:p>
        </p:txBody>
      </p:sp>
    </p:spTree>
    <p:extLst>
      <p:ext uri="{BB962C8B-B14F-4D97-AF65-F5344CB8AC3E}">
        <p14:creationId xmlns:p14="http://schemas.microsoft.com/office/powerpoint/2010/main" val="12747484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22/06/1442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22/06/1442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22/06/1442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22/06/1442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22/06/1442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22/06/1442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22/06/1442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22/06/1442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22/06/1442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22/06/1442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22/06/1442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22/06/1442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tmp"/></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8.png"/><Relationship Id="rId4" Type="http://schemas.openxmlformats.org/officeDocument/2006/relationships/image" Target="../media/image3.wmf"/></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3.wmf"/></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3.wmf"/></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3.wmf"/></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11.jpe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8" Type="http://schemas.openxmlformats.org/officeDocument/2006/relationships/image" Target="../media/image20.tmp"/><Relationship Id="rId3" Type="http://schemas.openxmlformats.org/officeDocument/2006/relationships/audio" Target="../media/audio1.wav"/><Relationship Id="rId7" Type="http://schemas.openxmlformats.org/officeDocument/2006/relationships/image" Target="../media/image19.tmp"/><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18.tmp"/><Relationship Id="rId5" Type="http://schemas.openxmlformats.org/officeDocument/2006/relationships/image" Target="../media/image17.png"/><Relationship Id="rId4" Type="http://schemas.openxmlformats.org/officeDocument/2006/relationships/image" Target="../media/image3.wmf"/><Relationship Id="rId9" Type="http://schemas.openxmlformats.org/officeDocument/2006/relationships/image" Target="../media/image21.tmp"/></Relationships>
</file>

<file path=ppt/slides/_rels/slide29.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audio" Target="../media/audio1.wav"/><Relationship Id="rId7" Type="http://schemas.openxmlformats.org/officeDocument/2006/relationships/image" Target="../media/image25.tmp"/><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24.tmp"/><Relationship Id="rId5" Type="http://schemas.openxmlformats.org/officeDocument/2006/relationships/image" Target="../media/image23.tmp"/><Relationship Id="rId4" Type="http://schemas.openxmlformats.org/officeDocument/2006/relationships/image" Target="../media/image22.tmp"/><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30.xml"/><Relationship Id="rId5" Type="http://schemas.openxmlformats.org/officeDocument/2006/relationships/image" Target="../media/image26.wmf"/><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لقطة الشاشة"/>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678" y="807254"/>
            <a:ext cx="7462647" cy="5171484"/>
          </a:xfrm>
          <a:prstGeom prst="rect">
            <a:avLst/>
          </a:prstGeom>
        </p:spPr>
      </p:pic>
      <p:sp>
        <p:nvSpPr>
          <p:cNvPr id="21" name="مخطط انسيابي: محطة طرفية 20"/>
          <p:cNvSpPr/>
          <p:nvPr/>
        </p:nvSpPr>
        <p:spPr>
          <a:xfrm>
            <a:off x="3781400" y="6351984"/>
            <a:ext cx="1656184" cy="474240"/>
          </a:xfrm>
          <a:prstGeom prst="flowChartTerminator">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n>
                  <a:solidFill>
                    <a:srgbClr val="7030A0"/>
                  </a:solidFill>
                </a:ln>
                <a:solidFill>
                  <a:prstClr val="white"/>
                </a:solidFill>
              </a:rPr>
              <a:t>التمهيد</a:t>
            </a:r>
            <a:endParaRPr lang="en-US" sz="2800" dirty="0">
              <a:ln>
                <a:solidFill>
                  <a:srgbClr val="7030A0"/>
                </a:solidFill>
              </a:ln>
              <a:solidFill>
                <a:prstClr val="white"/>
              </a:solidFill>
            </a:endParaRPr>
          </a:p>
        </p:txBody>
      </p:sp>
      <p:sp>
        <p:nvSpPr>
          <p:cNvPr id="22" name="شارة رتبة 21">
            <a:hlinkClick r:id="" action="ppaction://hlinkshowjump?jump=previousslide"/>
          </p:cNvPr>
          <p:cNvSpPr/>
          <p:nvPr/>
        </p:nvSpPr>
        <p:spPr>
          <a:xfrm>
            <a:off x="5509592" y="6324600"/>
            <a:ext cx="1800200" cy="474240"/>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prstClr val="white">
                  <a:lumMod val="95000"/>
                </a:prstClr>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السابقة</a:t>
            </a:r>
            <a:endParaRPr lang="ar-SA"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23" name="شارة رتبة 22">
            <a:hlinkClick r:id="" action="ppaction://hlinkshowjump?jump=nextslide"/>
          </p:cNvPr>
          <p:cNvSpPr/>
          <p:nvPr/>
        </p:nvSpPr>
        <p:spPr>
          <a:xfrm rot="10800000" flipV="1">
            <a:off x="1981200" y="6351139"/>
            <a:ext cx="1801368" cy="475084"/>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srgbClr val="FF0000"/>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التالية</a:t>
            </a:r>
            <a:endParaRPr lang="ar-SA" sz="2400"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8" name="شكل بيضاوي 7"/>
          <p:cNvSpPr/>
          <p:nvPr/>
        </p:nvSpPr>
        <p:spPr>
          <a:xfrm>
            <a:off x="4788024" y="2060848"/>
            <a:ext cx="1296144" cy="1008112"/>
          </a:xfrm>
          <a:prstGeom prst="ellipse">
            <a:avLst/>
          </a:prstGeom>
          <a:noFill/>
          <a:effectLst>
            <a:outerShdw blurRad="152400" dist="317500" dir="5400000" sx="90000" sy="-19000" rotWithShape="0">
              <a:schemeClr val="bg1">
                <a:alpha val="15000"/>
              </a:schemeClr>
            </a:outerShdw>
          </a:effectLst>
        </p:spPr>
        <p:style>
          <a:lnRef idx="0">
            <a:schemeClr val="accent6"/>
          </a:lnRef>
          <a:fillRef idx="3">
            <a:schemeClr val="accent6"/>
          </a:fillRef>
          <a:effectRef idx="3">
            <a:schemeClr val="accent6"/>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5400" b="1" spc="30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rPr>
              <a:t>2</a:t>
            </a:r>
            <a:endParaRPr lang="ar-SA"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9" name="مستطيل مستدير الزوايا 8"/>
          <p:cNvSpPr/>
          <p:nvPr/>
        </p:nvSpPr>
        <p:spPr>
          <a:xfrm>
            <a:off x="3419872" y="3559629"/>
            <a:ext cx="4176464" cy="1008112"/>
          </a:xfrm>
          <a:prstGeom prst="roundRect">
            <a:avLst/>
          </a:prstGeom>
          <a:noFill/>
          <a:ln>
            <a:solidFill>
              <a:schemeClr val="bg1"/>
            </a:solidFill>
          </a:ln>
          <a:effectLst>
            <a:outerShdw blurRad="152400" dist="317500" dir="5400000" sx="90000" sy="-19000" rotWithShape="0">
              <a:prstClr val="black">
                <a:alpha val="15000"/>
              </a:prstClr>
            </a:outerShdw>
          </a:effectLst>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3600" b="1" spc="50" dirty="0">
                <a:ln w="11430"/>
                <a:solidFill>
                  <a:srgbClr val="FF0000"/>
                </a:solidFill>
                <a:effectLst>
                  <a:outerShdw blurRad="76200" dist="50800" dir="5400000" algn="tl" rotWithShape="0">
                    <a:srgbClr val="000000">
                      <a:alpha val="65000"/>
                    </a:srgbClr>
                  </a:outerShdw>
                </a:effectLst>
              </a:rPr>
              <a:t>تغير الحركة </a:t>
            </a:r>
          </a:p>
        </p:txBody>
      </p:sp>
      <p:sp>
        <p:nvSpPr>
          <p:cNvPr id="10" name="دبوس زينة 9"/>
          <p:cNvSpPr/>
          <p:nvPr/>
        </p:nvSpPr>
        <p:spPr>
          <a:xfrm>
            <a:off x="41357" y="71235"/>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كتاب الطالب صـ90</a:t>
            </a:r>
          </a:p>
        </p:txBody>
      </p:sp>
    </p:spTree>
    <p:custDataLst>
      <p:tags r:id="rId1"/>
    </p:custDataLst>
    <p:extLst>
      <p:ext uri="{BB962C8B-B14F-4D97-AF65-F5344CB8AC3E}">
        <p14:creationId xmlns:p14="http://schemas.microsoft.com/office/powerpoint/2010/main" val="1949554044"/>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80">
                                          <p:stCondLst>
                                            <p:cond delay="0"/>
                                          </p:stCondLst>
                                        </p:cTn>
                                        <p:tgtEl>
                                          <p:spTgt spid="8"/>
                                        </p:tgtEl>
                                      </p:cBhvr>
                                    </p:animEffect>
                                    <p:anim calcmode="lin" valueType="num">
                                      <p:cBhvr>
                                        <p:cTn id="2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7" dur="26">
                                          <p:stCondLst>
                                            <p:cond delay="650"/>
                                          </p:stCondLst>
                                        </p:cTn>
                                        <p:tgtEl>
                                          <p:spTgt spid="8"/>
                                        </p:tgtEl>
                                      </p:cBhvr>
                                      <p:to x="100000" y="60000"/>
                                    </p:animScale>
                                    <p:animScale>
                                      <p:cBhvr>
                                        <p:cTn id="28" dur="166" decel="50000">
                                          <p:stCondLst>
                                            <p:cond delay="676"/>
                                          </p:stCondLst>
                                        </p:cTn>
                                        <p:tgtEl>
                                          <p:spTgt spid="8"/>
                                        </p:tgtEl>
                                      </p:cBhvr>
                                      <p:to x="100000" y="100000"/>
                                    </p:animScale>
                                    <p:animScale>
                                      <p:cBhvr>
                                        <p:cTn id="29" dur="26">
                                          <p:stCondLst>
                                            <p:cond delay="1312"/>
                                          </p:stCondLst>
                                        </p:cTn>
                                        <p:tgtEl>
                                          <p:spTgt spid="8"/>
                                        </p:tgtEl>
                                      </p:cBhvr>
                                      <p:to x="100000" y="80000"/>
                                    </p:animScale>
                                    <p:animScale>
                                      <p:cBhvr>
                                        <p:cTn id="30" dur="166" decel="50000">
                                          <p:stCondLst>
                                            <p:cond delay="1338"/>
                                          </p:stCondLst>
                                        </p:cTn>
                                        <p:tgtEl>
                                          <p:spTgt spid="8"/>
                                        </p:tgtEl>
                                      </p:cBhvr>
                                      <p:to x="100000" y="100000"/>
                                    </p:animScale>
                                    <p:animScale>
                                      <p:cBhvr>
                                        <p:cTn id="31" dur="26">
                                          <p:stCondLst>
                                            <p:cond delay="1642"/>
                                          </p:stCondLst>
                                        </p:cTn>
                                        <p:tgtEl>
                                          <p:spTgt spid="8"/>
                                        </p:tgtEl>
                                      </p:cBhvr>
                                      <p:to x="100000" y="90000"/>
                                    </p:animScale>
                                    <p:animScale>
                                      <p:cBhvr>
                                        <p:cTn id="32" dur="166" decel="50000">
                                          <p:stCondLst>
                                            <p:cond delay="1668"/>
                                          </p:stCondLst>
                                        </p:cTn>
                                        <p:tgtEl>
                                          <p:spTgt spid="8"/>
                                        </p:tgtEl>
                                      </p:cBhvr>
                                      <p:to x="100000" y="100000"/>
                                    </p:animScale>
                                    <p:animScale>
                                      <p:cBhvr>
                                        <p:cTn id="33" dur="26">
                                          <p:stCondLst>
                                            <p:cond delay="1808"/>
                                          </p:stCondLst>
                                        </p:cTn>
                                        <p:tgtEl>
                                          <p:spTgt spid="8"/>
                                        </p:tgtEl>
                                      </p:cBhvr>
                                      <p:to x="100000" y="95000"/>
                                    </p:animScale>
                                    <p:animScale>
                                      <p:cBhvr>
                                        <p:cTn id="34" dur="166" decel="50000">
                                          <p:stCondLst>
                                            <p:cond delay="1834"/>
                                          </p:stCondLst>
                                        </p:cTn>
                                        <p:tgtEl>
                                          <p:spTgt spid="8"/>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90"/>
                                          </p:val>
                                        </p:tav>
                                        <p:tav tm="100000">
                                          <p:val>
                                            <p:fltVal val="0"/>
                                          </p:val>
                                        </p:tav>
                                      </p:tavLst>
                                    </p:anim>
                                    <p:animEffect transition="in" filter="fade">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8" grpId="0"/>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خطط انسيابي: محطة طرفية 9"/>
          <p:cNvSpPr/>
          <p:nvPr/>
        </p:nvSpPr>
        <p:spPr>
          <a:xfrm>
            <a:off x="3781400" y="6351984"/>
            <a:ext cx="1656184" cy="474240"/>
          </a:xfrm>
          <a:prstGeom prst="flowChartTerminator">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n>
                  <a:solidFill>
                    <a:srgbClr val="7030A0"/>
                  </a:solidFill>
                </a:ln>
                <a:solidFill>
                  <a:prstClr val="white"/>
                </a:solidFill>
              </a:rPr>
              <a:t>9</a:t>
            </a:r>
            <a:endParaRPr lang="en-US" sz="2800" dirty="0">
              <a:ln>
                <a:solidFill>
                  <a:srgbClr val="7030A0"/>
                </a:solidFill>
              </a:ln>
              <a:solidFill>
                <a:prstClr val="white"/>
              </a:solidFill>
            </a:endParaRPr>
          </a:p>
        </p:txBody>
      </p:sp>
      <p:sp>
        <p:nvSpPr>
          <p:cNvPr id="11" name="شارة رتبة 10">
            <a:hlinkClick r:id="" action="ppaction://hlinkshowjump?jump=previousslide"/>
          </p:cNvPr>
          <p:cNvSpPr/>
          <p:nvPr/>
        </p:nvSpPr>
        <p:spPr>
          <a:xfrm>
            <a:off x="5509592" y="6324600"/>
            <a:ext cx="1800200" cy="474240"/>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prstClr val="white">
                  <a:lumMod val="95000"/>
                </a:prstClr>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السابقة</a:t>
            </a:r>
            <a:endParaRPr lang="ar-SA"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12" name="شارة رتبة 11">
            <a:hlinkClick r:id="" action="ppaction://hlinkshowjump?jump=nextslide"/>
          </p:cNvPr>
          <p:cNvSpPr/>
          <p:nvPr/>
        </p:nvSpPr>
        <p:spPr>
          <a:xfrm rot="10800000" flipV="1">
            <a:off x="1981200" y="6351139"/>
            <a:ext cx="1801368" cy="475084"/>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srgbClr val="FF0000"/>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التالية</a:t>
            </a:r>
            <a:endParaRPr lang="ar-SA" sz="2400"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6" name="مخطط انسيابي: بيانات مخزّنة 5"/>
          <p:cNvSpPr/>
          <p:nvPr/>
        </p:nvSpPr>
        <p:spPr>
          <a:xfrm>
            <a:off x="5147494" y="692696"/>
            <a:ext cx="3672408" cy="504056"/>
          </a:xfrm>
          <a:prstGeom prst="flowChartOnlineStorag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800" b="1" dirty="0">
                <a:solidFill>
                  <a:prstClr val="white"/>
                </a:solidFill>
              </a:rPr>
              <a:t>القُوى المتزنةُ</a:t>
            </a:r>
          </a:p>
        </p:txBody>
      </p:sp>
      <p:sp>
        <p:nvSpPr>
          <p:cNvPr id="7" name="مستطيل مستدير الزوايا 6"/>
          <p:cNvSpPr/>
          <p:nvPr/>
        </p:nvSpPr>
        <p:spPr>
          <a:xfrm>
            <a:off x="2195166" y="1340768"/>
            <a:ext cx="6769322" cy="1464231"/>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r-EG" sz="2000" b="1" dirty="0">
                <a:solidFill>
                  <a:prstClr val="black"/>
                </a:solidFill>
              </a:rPr>
              <a:t>عندَما أضعُ حقيبتي علَى الطاولةِ فإنَّها لا تتحرَّكُ. ما سببُ ذلكَ؟ إنَّ قوَّةَ الجاذبيَّةِ الأرضيَّةِ تسحبُ الحقيبةَ إلى أسفلَ، وكذلكَ فإنَّ</a:t>
            </a:r>
            <a:r>
              <a:rPr lang="ar-SA" sz="2000" b="1" dirty="0">
                <a:solidFill>
                  <a:prstClr val="black"/>
                </a:solidFill>
              </a:rPr>
              <a:t> </a:t>
            </a:r>
            <a:r>
              <a:rPr lang="ar-EG" sz="2000" b="1" dirty="0">
                <a:solidFill>
                  <a:prstClr val="black"/>
                </a:solidFill>
              </a:rPr>
              <a:t>سطْحَ الطَّاوِلَةِ يدفعُ الحقيبةَ إلى أعلى بقوَّةٍ مساويةٍ تمامًا لقوةِ</a:t>
            </a:r>
            <a:r>
              <a:rPr lang="ar-SA" sz="2000" b="1" dirty="0">
                <a:solidFill>
                  <a:prstClr val="black"/>
                </a:solidFill>
              </a:rPr>
              <a:t> </a:t>
            </a:r>
            <a:r>
              <a:rPr lang="ar-EG" sz="2000" b="1" dirty="0">
                <a:solidFill>
                  <a:prstClr val="black"/>
                </a:solidFill>
              </a:rPr>
              <a:t>الجاذبيةِ، أيْ أنَّ هاتَيْنِ القُوَّتَيْنِ متساويتانِ تمامًا في المقدارِ،لكنَّهما تؤثِّرانِ في الحقيبةِ في اتجاهينِ متعاكِسَينِ.</a:t>
            </a:r>
          </a:p>
        </p:txBody>
      </p:sp>
      <p:sp>
        <p:nvSpPr>
          <p:cNvPr id="8" name="مستطيل مستدير الزوايا 7"/>
          <p:cNvSpPr/>
          <p:nvPr/>
        </p:nvSpPr>
        <p:spPr>
          <a:xfrm>
            <a:off x="2195166" y="3269594"/>
            <a:ext cx="6769322" cy="1123712"/>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r-EG" sz="2000" b="1" dirty="0">
                <a:solidFill>
                  <a:prstClr val="black"/>
                </a:solidFill>
              </a:rPr>
              <a:t>تسمَّى هاتانِ القوَّتانِ القوى المتَّزِنَةَ. و القوى المتَّزنةُ مجموعةُ</a:t>
            </a:r>
            <a:r>
              <a:rPr lang="ar-SA" sz="2000" b="1" dirty="0">
                <a:solidFill>
                  <a:prstClr val="black"/>
                </a:solidFill>
              </a:rPr>
              <a:t> </a:t>
            </a:r>
            <a:r>
              <a:rPr lang="ar-EG" sz="2000" b="1" dirty="0">
                <a:solidFill>
                  <a:prstClr val="black"/>
                </a:solidFill>
              </a:rPr>
              <a:t>قوَى تؤثِّرُ في جسمٍ واحدٍ، ويلغي بعضُها بعضًا، وتكونُ كلُّ قوَّةٍ فيها</a:t>
            </a:r>
            <a:r>
              <a:rPr lang="ar-SA" sz="2000" b="1" dirty="0">
                <a:solidFill>
                  <a:prstClr val="black"/>
                </a:solidFill>
              </a:rPr>
              <a:t> </a:t>
            </a:r>
            <a:r>
              <a:rPr lang="ar-EG" sz="2000" b="1" dirty="0">
                <a:solidFill>
                  <a:prstClr val="black"/>
                </a:solidFill>
              </a:rPr>
              <a:t>مساويةً في المقدارِ للقوَّةِ الأخرَى، ومعاكسةً لها في الاتِّجاهِ.</a:t>
            </a:r>
          </a:p>
        </p:txBody>
      </p:sp>
      <p:sp>
        <p:nvSpPr>
          <p:cNvPr id="9" name="مستطيل مستدير الزوايا 8"/>
          <p:cNvSpPr/>
          <p:nvPr/>
        </p:nvSpPr>
        <p:spPr>
          <a:xfrm>
            <a:off x="2267174" y="4912668"/>
            <a:ext cx="6696744" cy="783193"/>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r-EG" sz="2000" b="1" dirty="0">
                <a:solidFill>
                  <a:prstClr val="black"/>
                </a:solidFill>
              </a:rPr>
              <a:t>والقوَى المتزنةُ لا تغيرُ اتجاهَ حركةِ الجسمِ، وعندما يكونُ الجسمُ</a:t>
            </a:r>
            <a:r>
              <a:rPr lang="ar-SA" sz="2000" b="1" dirty="0">
                <a:solidFill>
                  <a:prstClr val="black"/>
                </a:solidFill>
              </a:rPr>
              <a:t> </a:t>
            </a:r>
            <a:r>
              <a:rPr lang="ar-EG" sz="2000" b="1" dirty="0">
                <a:solidFill>
                  <a:prstClr val="black"/>
                </a:solidFill>
              </a:rPr>
              <a:t>ساكنًا فإنَّ جميعَ القُوَى المؤثِّرةَ تكونُ متوازنَةً.</a:t>
            </a:r>
          </a:p>
        </p:txBody>
      </p:sp>
      <p:sp>
        <p:nvSpPr>
          <p:cNvPr id="13" name="دبوس زينة 12"/>
          <p:cNvSpPr/>
          <p:nvPr/>
        </p:nvSpPr>
        <p:spPr>
          <a:xfrm>
            <a:off x="41357" y="71235"/>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كتاب الطالب صـ92</a:t>
            </a:r>
          </a:p>
        </p:txBody>
      </p:sp>
    </p:spTree>
    <p:custDataLst>
      <p:tags r:id="rId1"/>
    </p:custDataLst>
    <p:extLst>
      <p:ext uri="{BB962C8B-B14F-4D97-AF65-F5344CB8AC3E}">
        <p14:creationId xmlns:p14="http://schemas.microsoft.com/office/powerpoint/2010/main" val="3041325483"/>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bg/>
                                          </p:spTgt>
                                        </p:tgtEl>
                                        <p:attrNameLst>
                                          <p:attrName>style.visibility</p:attrName>
                                        </p:attrNameLst>
                                      </p:cBhvr>
                                      <p:to>
                                        <p:strVal val="visible"/>
                                      </p:to>
                                    </p:set>
                                    <p:animEffect transition="in" filter="fade">
                                      <p:cBhvr>
                                        <p:cTn id="14" dur="1000"/>
                                        <p:tgtEl>
                                          <p:spTgt spid="7">
                                            <p:bg/>
                                          </p:spTgt>
                                        </p:tgtEl>
                                      </p:cBhvr>
                                    </p:animEffect>
                                    <p:anim calcmode="lin" valueType="num">
                                      <p:cBhvr>
                                        <p:cTn id="15" dur="1000" fill="hold"/>
                                        <p:tgtEl>
                                          <p:spTgt spid="7">
                                            <p:bg/>
                                          </p:spTgt>
                                        </p:tgtEl>
                                        <p:attrNameLst>
                                          <p:attrName>ppt_x</p:attrName>
                                        </p:attrNameLst>
                                      </p:cBhvr>
                                      <p:tavLst>
                                        <p:tav tm="0">
                                          <p:val>
                                            <p:strVal val="#ppt_x"/>
                                          </p:val>
                                        </p:tav>
                                        <p:tav tm="100000">
                                          <p:val>
                                            <p:strVal val="#ppt_x"/>
                                          </p:val>
                                        </p:tav>
                                      </p:tavLst>
                                    </p:anim>
                                    <p:anim calcmode="lin" valueType="num">
                                      <p:cBhvr>
                                        <p:cTn id="16"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bg/>
                                          </p:spTgt>
                                        </p:tgtEl>
                                        <p:attrNameLst>
                                          <p:attrName>style.visibility</p:attrName>
                                        </p:attrNameLst>
                                      </p:cBhvr>
                                      <p:to>
                                        <p:strVal val="visible"/>
                                      </p:to>
                                    </p:set>
                                    <p:animEffect transition="in" filter="fade">
                                      <p:cBhvr>
                                        <p:cTn id="28" dur="1000"/>
                                        <p:tgtEl>
                                          <p:spTgt spid="8">
                                            <p:bg/>
                                          </p:spTgt>
                                        </p:tgtEl>
                                      </p:cBhvr>
                                    </p:animEffect>
                                    <p:anim calcmode="lin" valueType="num">
                                      <p:cBhvr>
                                        <p:cTn id="29" dur="1000" fill="hold"/>
                                        <p:tgtEl>
                                          <p:spTgt spid="8">
                                            <p:bg/>
                                          </p:spTgt>
                                        </p:tgtEl>
                                        <p:attrNameLst>
                                          <p:attrName>ppt_x</p:attrName>
                                        </p:attrNameLst>
                                      </p:cBhvr>
                                      <p:tavLst>
                                        <p:tav tm="0">
                                          <p:val>
                                            <p:strVal val="#ppt_x"/>
                                          </p:val>
                                        </p:tav>
                                        <p:tav tm="100000">
                                          <p:val>
                                            <p:strVal val="#ppt_x"/>
                                          </p:val>
                                        </p:tav>
                                      </p:tavLst>
                                    </p:anim>
                                    <p:anim calcmode="lin" valueType="num">
                                      <p:cBhvr>
                                        <p:cTn id="30"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bg/>
                                          </p:spTgt>
                                        </p:tgtEl>
                                        <p:attrNameLst>
                                          <p:attrName>style.visibility</p:attrName>
                                        </p:attrNameLst>
                                      </p:cBhvr>
                                      <p:to>
                                        <p:strVal val="visible"/>
                                      </p:to>
                                    </p:set>
                                    <p:animEffect transition="in" filter="fade">
                                      <p:cBhvr>
                                        <p:cTn id="42" dur="1000"/>
                                        <p:tgtEl>
                                          <p:spTgt spid="9">
                                            <p:bg/>
                                          </p:spTgt>
                                        </p:tgtEl>
                                      </p:cBhvr>
                                    </p:animEffect>
                                    <p:anim calcmode="lin" valueType="num">
                                      <p:cBhvr>
                                        <p:cTn id="43" dur="1000" fill="hold"/>
                                        <p:tgtEl>
                                          <p:spTgt spid="9">
                                            <p:bg/>
                                          </p:spTgt>
                                        </p:tgtEl>
                                        <p:attrNameLst>
                                          <p:attrName>ppt_x</p:attrName>
                                        </p:attrNameLst>
                                      </p:cBhvr>
                                      <p:tavLst>
                                        <p:tav tm="0">
                                          <p:val>
                                            <p:strVal val="#ppt_x"/>
                                          </p:val>
                                        </p:tav>
                                        <p:tav tm="100000">
                                          <p:val>
                                            <p:strVal val="#ppt_x"/>
                                          </p:val>
                                        </p:tav>
                                      </p:tavLst>
                                    </p:anim>
                                    <p:anim calcmode="lin" valueType="num">
                                      <p:cBhvr>
                                        <p:cTn id="44" dur="1000" fill="hold"/>
                                        <p:tgtEl>
                                          <p:spTgt spid="9">
                                            <p:bg/>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Effect transition="in" filter="fade">
                                      <p:cBhvr>
                                        <p:cTn id="49" dur="1000"/>
                                        <p:tgtEl>
                                          <p:spTgt spid="9">
                                            <p:txEl>
                                              <p:pRg st="0" end="0"/>
                                            </p:txEl>
                                          </p:spTgt>
                                        </p:tgtEl>
                                      </p:cBhvr>
                                    </p:animEffect>
                                    <p:anim calcmode="lin" valueType="num">
                                      <p:cBhvr>
                                        <p:cTn id="5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animBg="1"/>
      <p:bldP spid="8" grpId="0" build="p" animBg="1"/>
      <p:bldP spid="9"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خطط انسيابي: محطة طرفية 9"/>
          <p:cNvSpPr/>
          <p:nvPr/>
        </p:nvSpPr>
        <p:spPr>
          <a:xfrm>
            <a:off x="3781400" y="6351984"/>
            <a:ext cx="1656184" cy="474240"/>
          </a:xfrm>
          <a:prstGeom prst="flowChartTerminator">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n>
                  <a:solidFill>
                    <a:srgbClr val="7030A0"/>
                  </a:solidFill>
                </a:ln>
                <a:solidFill>
                  <a:prstClr val="white"/>
                </a:solidFill>
              </a:rPr>
              <a:t>10</a:t>
            </a:r>
            <a:endParaRPr lang="en-US" sz="2800" dirty="0">
              <a:ln>
                <a:solidFill>
                  <a:srgbClr val="7030A0"/>
                </a:solidFill>
              </a:ln>
              <a:solidFill>
                <a:prstClr val="white"/>
              </a:solidFill>
            </a:endParaRPr>
          </a:p>
        </p:txBody>
      </p:sp>
      <p:sp>
        <p:nvSpPr>
          <p:cNvPr id="11" name="شارة رتبة 10">
            <a:hlinkClick r:id="" action="ppaction://hlinkshowjump?jump=previousslide"/>
          </p:cNvPr>
          <p:cNvSpPr/>
          <p:nvPr/>
        </p:nvSpPr>
        <p:spPr>
          <a:xfrm>
            <a:off x="5509592" y="6324600"/>
            <a:ext cx="1800200" cy="474240"/>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prstClr val="white">
                  <a:lumMod val="95000"/>
                </a:prstClr>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السابقة</a:t>
            </a:r>
            <a:endParaRPr lang="ar-SA"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12" name="شارة رتبة 11">
            <a:hlinkClick r:id="" action="ppaction://hlinkshowjump?jump=nextslide"/>
          </p:cNvPr>
          <p:cNvSpPr/>
          <p:nvPr/>
        </p:nvSpPr>
        <p:spPr>
          <a:xfrm rot="10800000" flipV="1">
            <a:off x="1981200" y="6351139"/>
            <a:ext cx="1801368" cy="475084"/>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srgbClr val="FF0000"/>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التالية</a:t>
            </a:r>
            <a:endParaRPr lang="ar-SA" sz="2400"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6" name="مخطط انسيابي: بيانات مخزّنة 5"/>
          <p:cNvSpPr/>
          <p:nvPr/>
        </p:nvSpPr>
        <p:spPr>
          <a:xfrm>
            <a:off x="4499992" y="692696"/>
            <a:ext cx="4464496" cy="504056"/>
          </a:xfrm>
          <a:prstGeom prst="flowChartOnlineStorag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400" b="1" dirty="0">
                <a:solidFill>
                  <a:prstClr val="white"/>
                </a:solidFill>
              </a:rPr>
              <a:t>القوى غيرُ المتَّزِنةِ</a:t>
            </a:r>
          </a:p>
        </p:txBody>
      </p:sp>
      <p:sp>
        <p:nvSpPr>
          <p:cNvPr id="7" name="مستطيل مستدير الزوايا 6"/>
          <p:cNvSpPr/>
          <p:nvPr/>
        </p:nvSpPr>
        <p:spPr>
          <a:xfrm>
            <a:off x="1979142" y="1520788"/>
            <a:ext cx="7027144" cy="1328023"/>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r-EG" sz="2400" b="1" dirty="0">
                <a:solidFill>
                  <a:prstClr val="black"/>
                </a:solidFill>
              </a:rPr>
              <a:t>عندَما أدفعُ حقيبتي أفقيّا على سطحِ الطاولةِ تتولَّدُ</a:t>
            </a:r>
            <a:r>
              <a:rPr lang="ar-SA" sz="2400" b="1" dirty="0">
                <a:solidFill>
                  <a:prstClr val="black"/>
                </a:solidFill>
              </a:rPr>
              <a:t> </a:t>
            </a:r>
            <a:r>
              <a:rPr lang="ar-EG" sz="2400" b="1" dirty="0">
                <a:solidFill>
                  <a:prstClr val="black"/>
                </a:solidFill>
              </a:rPr>
              <a:t>قوَّةُ احتكاكٍ بينَ الحقيبةِ وسَطْحِ الطَّاوِلَةِ، ويعملُ</a:t>
            </a:r>
            <a:r>
              <a:rPr lang="ar-SA" sz="2400" b="1" dirty="0">
                <a:solidFill>
                  <a:prstClr val="black"/>
                </a:solidFill>
              </a:rPr>
              <a:t> </a:t>
            </a:r>
            <a:r>
              <a:rPr lang="ar-EG" sz="2400" b="1" dirty="0">
                <a:solidFill>
                  <a:prstClr val="black"/>
                </a:solidFill>
              </a:rPr>
              <a:t>الاحتكاكُ على تقليلِ قوَّةِ الدَّفعِ فإذا تحرَّكتِ الحقيبةُ فإنَّ ذلكَ يعنِي أنَّ قوةَ الدفعِ أكبرُ منْ قوةِ</a:t>
            </a:r>
            <a:r>
              <a:rPr lang="ar-SA" sz="2400" b="1" dirty="0">
                <a:solidFill>
                  <a:prstClr val="black"/>
                </a:solidFill>
              </a:rPr>
              <a:t> </a:t>
            </a:r>
            <a:r>
              <a:rPr lang="ar-EG" sz="2400" b="1" dirty="0">
                <a:solidFill>
                  <a:prstClr val="black"/>
                </a:solidFill>
              </a:rPr>
              <a:t>الاحتكاكِ.</a:t>
            </a:r>
          </a:p>
        </p:txBody>
      </p:sp>
      <p:sp>
        <p:nvSpPr>
          <p:cNvPr id="8" name="مستطيل مستدير الزوايا 7"/>
          <p:cNvSpPr/>
          <p:nvPr/>
        </p:nvSpPr>
        <p:spPr>
          <a:xfrm>
            <a:off x="2009352" y="3029536"/>
            <a:ext cx="7027144" cy="919401"/>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r-EG" sz="2400" b="1" dirty="0">
                <a:solidFill>
                  <a:prstClr val="black"/>
                </a:solidFill>
              </a:rPr>
              <a:t>القُوَى غيرُ المتساويةِ تُسمَّى القُوَى غيرُ المتزنةِ،وهيَ تسبِّبُ تغيُّرَ حركةِ الجسمِ. ويكونُ اتِّجاهُ</a:t>
            </a:r>
            <a:r>
              <a:rPr lang="ar-SA" sz="2400" b="1" dirty="0">
                <a:solidFill>
                  <a:prstClr val="black"/>
                </a:solidFill>
              </a:rPr>
              <a:t> </a:t>
            </a:r>
            <a:r>
              <a:rPr lang="ar-EG" sz="2400" b="1" dirty="0">
                <a:solidFill>
                  <a:prstClr val="black"/>
                </a:solidFill>
              </a:rPr>
              <a:t>الحركةِ في اتِّجاهِ القوَّةِ الكبرَى.</a:t>
            </a:r>
          </a:p>
        </p:txBody>
      </p:sp>
      <p:sp>
        <p:nvSpPr>
          <p:cNvPr id="9" name="مستطيل مستدير الزوايا 8"/>
          <p:cNvSpPr/>
          <p:nvPr/>
        </p:nvSpPr>
        <p:spPr>
          <a:xfrm>
            <a:off x="2195736" y="4315420"/>
            <a:ext cx="6810550" cy="919401"/>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r-EG" sz="2400" b="1" dirty="0">
                <a:solidFill>
                  <a:prstClr val="black"/>
                </a:solidFill>
              </a:rPr>
              <a:t>تمكَّنَ العالمُ نيوتن قبلَ أكثرَ منْ ٣٠٠ عامٍ منْ تفسيرِ العلاقةِ بينَ القوَّةِ والحركةِ. وتكريمًا لهُ تقاسُ القوَّةُ</a:t>
            </a:r>
            <a:r>
              <a:rPr lang="ar-SA" sz="2400" b="1" dirty="0">
                <a:solidFill>
                  <a:prstClr val="black"/>
                </a:solidFill>
              </a:rPr>
              <a:t> </a:t>
            </a:r>
            <a:r>
              <a:rPr lang="ar-EG" sz="2400" b="1" dirty="0">
                <a:solidFill>
                  <a:prstClr val="black"/>
                </a:solidFill>
              </a:rPr>
              <a:t>بوحدةٍ تسمَّى نيوتن.</a:t>
            </a:r>
          </a:p>
        </p:txBody>
      </p:sp>
      <p:sp>
        <p:nvSpPr>
          <p:cNvPr id="13" name="دبوس زينة 12"/>
          <p:cNvSpPr/>
          <p:nvPr/>
        </p:nvSpPr>
        <p:spPr>
          <a:xfrm>
            <a:off x="41357" y="71235"/>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كتاب الطالب صـ93</a:t>
            </a:r>
          </a:p>
        </p:txBody>
      </p:sp>
    </p:spTree>
    <p:custDataLst>
      <p:tags r:id="rId1"/>
    </p:custDataLst>
    <p:extLst>
      <p:ext uri="{BB962C8B-B14F-4D97-AF65-F5344CB8AC3E}">
        <p14:creationId xmlns:p14="http://schemas.microsoft.com/office/powerpoint/2010/main" val="4185844170"/>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bg/>
                                          </p:spTgt>
                                        </p:tgtEl>
                                        <p:attrNameLst>
                                          <p:attrName>style.visibility</p:attrName>
                                        </p:attrNameLst>
                                      </p:cBhvr>
                                      <p:to>
                                        <p:strVal val="visible"/>
                                      </p:to>
                                    </p:set>
                                    <p:animEffect transition="in" filter="fade">
                                      <p:cBhvr>
                                        <p:cTn id="14" dur="1000"/>
                                        <p:tgtEl>
                                          <p:spTgt spid="7">
                                            <p:bg/>
                                          </p:spTgt>
                                        </p:tgtEl>
                                      </p:cBhvr>
                                    </p:animEffect>
                                    <p:anim calcmode="lin" valueType="num">
                                      <p:cBhvr>
                                        <p:cTn id="15" dur="1000" fill="hold"/>
                                        <p:tgtEl>
                                          <p:spTgt spid="7">
                                            <p:bg/>
                                          </p:spTgt>
                                        </p:tgtEl>
                                        <p:attrNameLst>
                                          <p:attrName>ppt_x</p:attrName>
                                        </p:attrNameLst>
                                      </p:cBhvr>
                                      <p:tavLst>
                                        <p:tav tm="0">
                                          <p:val>
                                            <p:strVal val="#ppt_x"/>
                                          </p:val>
                                        </p:tav>
                                        <p:tav tm="100000">
                                          <p:val>
                                            <p:strVal val="#ppt_x"/>
                                          </p:val>
                                        </p:tav>
                                      </p:tavLst>
                                    </p:anim>
                                    <p:anim calcmode="lin" valueType="num">
                                      <p:cBhvr>
                                        <p:cTn id="16"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bg/>
                                          </p:spTgt>
                                        </p:tgtEl>
                                        <p:attrNameLst>
                                          <p:attrName>style.visibility</p:attrName>
                                        </p:attrNameLst>
                                      </p:cBhvr>
                                      <p:to>
                                        <p:strVal val="visible"/>
                                      </p:to>
                                    </p:set>
                                    <p:animEffect transition="in" filter="fade">
                                      <p:cBhvr>
                                        <p:cTn id="28" dur="1000"/>
                                        <p:tgtEl>
                                          <p:spTgt spid="8">
                                            <p:bg/>
                                          </p:spTgt>
                                        </p:tgtEl>
                                      </p:cBhvr>
                                    </p:animEffect>
                                    <p:anim calcmode="lin" valueType="num">
                                      <p:cBhvr>
                                        <p:cTn id="29" dur="1000" fill="hold"/>
                                        <p:tgtEl>
                                          <p:spTgt spid="8">
                                            <p:bg/>
                                          </p:spTgt>
                                        </p:tgtEl>
                                        <p:attrNameLst>
                                          <p:attrName>ppt_x</p:attrName>
                                        </p:attrNameLst>
                                      </p:cBhvr>
                                      <p:tavLst>
                                        <p:tav tm="0">
                                          <p:val>
                                            <p:strVal val="#ppt_x"/>
                                          </p:val>
                                        </p:tav>
                                        <p:tav tm="100000">
                                          <p:val>
                                            <p:strVal val="#ppt_x"/>
                                          </p:val>
                                        </p:tav>
                                      </p:tavLst>
                                    </p:anim>
                                    <p:anim calcmode="lin" valueType="num">
                                      <p:cBhvr>
                                        <p:cTn id="30"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bg/>
                                          </p:spTgt>
                                        </p:tgtEl>
                                        <p:attrNameLst>
                                          <p:attrName>style.visibility</p:attrName>
                                        </p:attrNameLst>
                                      </p:cBhvr>
                                      <p:to>
                                        <p:strVal val="visible"/>
                                      </p:to>
                                    </p:set>
                                    <p:animEffect transition="in" filter="fade">
                                      <p:cBhvr>
                                        <p:cTn id="42" dur="1000"/>
                                        <p:tgtEl>
                                          <p:spTgt spid="9">
                                            <p:bg/>
                                          </p:spTgt>
                                        </p:tgtEl>
                                      </p:cBhvr>
                                    </p:animEffect>
                                    <p:anim calcmode="lin" valueType="num">
                                      <p:cBhvr>
                                        <p:cTn id="43" dur="1000" fill="hold"/>
                                        <p:tgtEl>
                                          <p:spTgt spid="9">
                                            <p:bg/>
                                          </p:spTgt>
                                        </p:tgtEl>
                                        <p:attrNameLst>
                                          <p:attrName>ppt_x</p:attrName>
                                        </p:attrNameLst>
                                      </p:cBhvr>
                                      <p:tavLst>
                                        <p:tav tm="0">
                                          <p:val>
                                            <p:strVal val="#ppt_x"/>
                                          </p:val>
                                        </p:tav>
                                        <p:tav tm="100000">
                                          <p:val>
                                            <p:strVal val="#ppt_x"/>
                                          </p:val>
                                        </p:tav>
                                      </p:tavLst>
                                    </p:anim>
                                    <p:anim calcmode="lin" valueType="num">
                                      <p:cBhvr>
                                        <p:cTn id="44" dur="1000" fill="hold"/>
                                        <p:tgtEl>
                                          <p:spTgt spid="9">
                                            <p:bg/>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Effect transition="in" filter="fade">
                                      <p:cBhvr>
                                        <p:cTn id="49" dur="1000"/>
                                        <p:tgtEl>
                                          <p:spTgt spid="9">
                                            <p:txEl>
                                              <p:pRg st="0" end="0"/>
                                            </p:txEl>
                                          </p:spTgt>
                                        </p:tgtEl>
                                      </p:cBhvr>
                                    </p:animEffect>
                                    <p:anim calcmode="lin" valueType="num">
                                      <p:cBhvr>
                                        <p:cTn id="5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animBg="1"/>
      <p:bldP spid="8" grpId="0" build="p" animBg="1"/>
      <p:bldP spid="9"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9" descr="تعليم088"/>
          <p:cNvPicPr>
            <a:picLocks noChangeAspect="1" noChangeArrowheads="1"/>
          </p:cNvPicPr>
          <p:nvPr/>
        </p:nvPicPr>
        <p:blipFill>
          <a:blip r:embed="rId4" cstate="print"/>
          <a:srcRect/>
          <a:stretch>
            <a:fillRect/>
          </a:stretch>
        </p:blipFill>
        <p:spPr bwMode="auto">
          <a:xfrm flipH="1">
            <a:off x="7858148" y="5462763"/>
            <a:ext cx="899591" cy="1395237"/>
          </a:xfrm>
          <a:prstGeom prst="rect">
            <a:avLst/>
          </a:prstGeom>
          <a:noFill/>
        </p:spPr>
      </p:pic>
      <p:sp>
        <p:nvSpPr>
          <p:cNvPr id="10" name="مخطط انسيابي: محطة طرفية 9"/>
          <p:cNvSpPr/>
          <p:nvPr/>
        </p:nvSpPr>
        <p:spPr>
          <a:xfrm>
            <a:off x="3781400" y="6351984"/>
            <a:ext cx="1656184" cy="474240"/>
          </a:xfrm>
          <a:prstGeom prst="flowChartTerminator">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n>
                  <a:solidFill>
                    <a:srgbClr val="7030A0"/>
                  </a:solidFill>
                </a:ln>
                <a:solidFill>
                  <a:prstClr val="white"/>
                </a:solidFill>
              </a:rPr>
              <a:t>11</a:t>
            </a:r>
            <a:endParaRPr lang="en-US" sz="2800" dirty="0">
              <a:ln>
                <a:solidFill>
                  <a:srgbClr val="7030A0"/>
                </a:solidFill>
              </a:ln>
              <a:solidFill>
                <a:prstClr val="white"/>
              </a:solidFill>
            </a:endParaRPr>
          </a:p>
        </p:txBody>
      </p:sp>
      <p:sp>
        <p:nvSpPr>
          <p:cNvPr id="11" name="شارة رتبة 10">
            <a:hlinkClick r:id="" action="ppaction://hlinkshowjump?jump=previousslide"/>
          </p:cNvPr>
          <p:cNvSpPr/>
          <p:nvPr/>
        </p:nvSpPr>
        <p:spPr>
          <a:xfrm>
            <a:off x="5509592" y="6324600"/>
            <a:ext cx="1800200" cy="474240"/>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prstClr val="white">
                  <a:lumMod val="95000"/>
                </a:prstClr>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السابقة</a:t>
            </a:r>
            <a:endParaRPr lang="ar-SA"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12" name="شارة رتبة 11">
            <a:hlinkClick r:id="" action="ppaction://hlinkshowjump?jump=nextslide"/>
          </p:cNvPr>
          <p:cNvSpPr/>
          <p:nvPr/>
        </p:nvSpPr>
        <p:spPr>
          <a:xfrm rot="10800000" flipV="1">
            <a:off x="1981200" y="6351139"/>
            <a:ext cx="1801368" cy="475084"/>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srgbClr val="FF0000"/>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التالية</a:t>
            </a:r>
            <a:endParaRPr lang="ar-SA" sz="2400"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6" name="مخطط انسيابي: بيانات مخزّنة 5"/>
          <p:cNvSpPr/>
          <p:nvPr/>
        </p:nvSpPr>
        <p:spPr>
          <a:xfrm>
            <a:off x="4544640" y="1484784"/>
            <a:ext cx="4464496" cy="504056"/>
          </a:xfrm>
          <a:prstGeom prst="flowChartOnlineStorag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400" b="1" dirty="0">
                <a:solidFill>
                  <a:prstClr val="white"/>
                </a:solidFill>
              </a:rPr>
              <a:t>الوزنُ والقوَّةُ</a:t>
            </a:r>
          </a:p>
        </p:txBody>
      </p:sp>
      <p:sp>
        <p:nvSpPr>
          <p:cNvPr id="7" name="مستطيل مستدير الزوايا 6"/>
          <p:cNvSpPr/>
          <p:nvPr/>
        </p:nvSpPr>
        <p:spPr>
          <a:xfrm>
            <a:off x="2195736" y="2535740"/>
            <a:ext cx="6884268" cy="1736646"/>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r-EG" sz="2400" b="1" dirty="0">
                <a:solidFill>
                  <a:prstClr val="black"/>
                </a:solidFill>
              </a:rPr>
              <a:t>منَ المعلومِ أنَّ الوزنَ يقاسُ بوحدةِ نيوتن. فما</a:t>
            </a:r>
            <a:r>
              <a:rPr lang="ar-SA" sz="2400" b="1" dirty="0">
                <a:solidFill>
                  <a:prstClr val="black"/>
                </a:solidFill>
              </a:rPr>
              <a:t> </a:t>
            </a:r>
            <a:r>
              <a:rPr lang="ar-EG" sz="2400" b="1" dirty="0">
                <a:solidFill>
                  <a:prstClr val="black"/>
                </a:solidFill>
              </a:rPr>
              <a:t>العلاقةُ بينَ الوزنِ والقوةِ؟ جميعُ الأجسامِ لها وزنٌ؛لأنَّ قوَّةَ الجاذبيةِ الأرضيةِ تسحبُ الأجسامَ نحوهَا؛لذا فإننا نقولُ إنَّ الوزنَ قوَّةٌ، شأنُها شأنُ بقيةِ القوَى</a:t>
            </a:r>
            <a:r>
              <a:rPr lang="ar-SA" sz="2400" b="1" dirty="0">
                <a:solidFill>
                  <a:prstClr val="black"/>
                </a:solidFill>
              </a:rPr>
              <a:t> </a:t>
            </a:r>
            <a:r>
              <a:rPr lang="ar-EG" sz="2400" b="1" dirty="0">
                <a:solidFill>
                  <a:prstClr val="black"/>
                </a:solidFill>
              </a:rPr>
              <a:t>تقاسُ بوحدةِ </a:t>
            </a:r>
            <a:r>
              <a:rPr lang="ar-EG" sz="2400" b="1" dirty="0" err="1">
                <a:solidFill>
                  <a:prstClr val="black"/>
                </a:solidFill>
              </a:rPr>
              <a:t>النيوتن</a:t>
            </a:r>
            <a:r>
              <a:rPr lang="ar-EG" sz="2400" b="1" dirty="0">
                <a:solidFill>
                  <a:prstClr val="black"/>
                </a:solidFill>
              </a:rPr>
              <a:t>.</a:t>
            </a:r>
          </a:p>
        </p:txBody>
      </p:sp>
      <p:sp>
        <p:nvSpPr>
          <p:cNvPr id="9" name="دبوس زينة 8"/>
          <p:cNvSpPr/>
          <p:nvPr/>
        </p:nvSpPr>
        <p:spPr>
          <a:xfrm>
            <a:off x="41357" y="71235"/>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كتاب الطالب صـ93</a:t>
            </a:r>
          </a:p>
        </p:txBody>
      </p:sp>
    </p:spTree>
    <p:custDataLst>
      <p:tags r:id="rId1"/>
    </p:custDataLst>
    <p:extLst>
      <p:ext uri="{BB962C8B-B14F-4D97-AF65-F5344CB8AC3E}">
        <p14:creationId xmlns:p14="http://schemas.microsoft.com/office/powerpoint/2010/main" val="2654012112"/>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bg/>
                                          </p:spTgt>
                                        </p:tgtEl>
                                        <p:attrNameLst>
                                          <p:attrName>style.visibility</p:attrName>
                                        </p:attrNameLst>
                                      </p:cBhvr>
                                      <p:to>
                                        <p:strVal val="visible"/>
                                      </p:to>
                                    </p:set>
                                    <p:animEffect transition="in" filter="fade">
                                      <p:cBhvr>
                                        <p:cTn id="14" dur="1000"/>
                                        <p:tgtEl>
                                          <p:spTgt spid="7">
                                            <p:bg/>
                                          </p:spTgt>
                                        </p:tgtEl>
                                      </p:cBhvr>
                                    </p:animEffect>
                                    <p:anim calcmode="lin" valueType="num">
                                      <p:cBhvr>
                                        <p:cTn id="15" dur="1000" fill="hold"/>
                                        <p:tgtEl>
                                          <p:spTgt spid="7">
                                            <p:bg/>
                                          </p:spTgt>
                                        </p:tgtEl>
                                        <p:attrNameLst>
                                          <p:attrName>ppt_x</p:attrName>
                                        </p:attrNameLst>
                                      </p:cBhvr>
                                      <p:tavLst>
                                        <p:tav tm="0">
                                          <p:val>
                                            <p:strVal val="#ppt_x"/>
                                          </p:val>
                                        </p:tav>
                                        <p:tav tm="100000">
                                          <p:val>
                                            <p:strVal val="#ppt_x"/>
                                          </p:val>
                                        </p:tav>
                                      </p:tavLst>
                                    </p:anim>
                                    <p:anim calcmode="lin" valueType="num">
                                      <p:cBhvr>
                                        <p:cTn id="16"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خطط انسيابي: محطة طرفية 9"/>
          <p:cNvSpPr/>
          <p:nvPr/>
        </p:nvSpPr>
        <p:spPr>
          <a:xfrm>
            <a:off x="3781400" y="6351984"/>
            <a:ext cx="1656184" cy="474240"/>
          </a:xfrm>
          <a:prstGeom prst="flowChartTerminator">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n>
                  <a:solidFill>
                    <a:srgbClr val="7030A0"/>
                  </a:solidFill>
                </a:ln>
                <a:solidFill>
                  <a:prstClr val="white"/>
                </a:solidFill>
              </a:rPr>
              <a:t>12</a:t>
            </a:r>
            <a:endParaRPr lang="en-US" sz="2800" dirty="0">
              <a:ln>
                <a:solidFill>
                  <a:srgbClr val="7030A0"/>
                </a:solidFill>
              </a:ln>
              <a:solidFill>
                <a:prstClr val="white"/>
              </a:solidFill>
            </a:endParaRPr>
          </a:p>
        </p:txBody>
      </p:sp>
      <p:sp>
        <p:nvSpPr>
          <p:cNvPr id="11" name="شارة رتبة 10">
            <a:hlinkClick r:id="" action="ppaction://hlinkshowjump?jump=previousslide"/>
          </p:cNvPr>
          <p:cNvSpPr/>
          <p:nvPr/>
        </p:nvSpPr>
        <p:spPr>
          <a:xfrm>
            <a:off x="5509592" y="6324600"/>
            <a:ext cx="1800200" cy="474240"/>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prstClr val="white">
                  <a:lumMod val="95000"/>
                </a:prstClr>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السابقة</a:t>
            </a:r>
            <a:endParaRPr lang="ar-SA"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12" name="شارة رتبة 11">
            <a:hlinkClick r:id="" action="ppaction://hlinkshowjump?jump=nextslide"/>
          </p:cNvPr>
          <p:cNvSpPr/>
          <p:nvPr/>
        </p:nvSpPr>
        <p:spPr>
          <a:xfrm rot="10800000" flipV="1">
            <a:off x="1981200" y="6351139"/>
            <a:ext cx="1801368" cy="475084"/>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srgbClr val="FF0000"/>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التالية</a:t>
            </a:r>
            <a:endParaRPr lang="ar-SA" sz="2400"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6" name="مخطط انسيابي: بيانات مخزّنة 5"/>
          <p:cNvSpPr/>
          <p:nvPr/>
        </p:nvSpPr>
        <p:spPr>
          <a:xfrm>
            <a:off x="3502710" y="836712"/>
            <a:ext cx="5461778" cy="504056"/>
          </a:xfrm>
          <a:prstGeom prst="flowChartOnlineStorag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800" b="1" dirty="0">
                <a:solidFill>
                  <a:prstClr val="white"/>
                </a:solidFill>
              </a:rPr>
              <a:t>كيفَ تؤثِّرُ القوى في التَّسارُعِ؟</a:t>
            </a:r>
          </a:p>
        </p:txBody>
      </p:sp>
      <p:sp>
        <p:nvSpPr>
          <p:cNvPr id="7" name="مستطيل مستدير الزوايا 6"/>
          <p:cNvSpPr/>
          <p:nvPr/>
        </p:nvSpPr>
        <p:spPr>
          <a:xfrm>
            <a:off x="2051720" y="1484784"/>
            <a:ext cx="6912768" cy="783193"/>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r-EG" sz="2000" b="1" dirty="0">
                <a:solidFill>
                  <a:prstClr val="black"/>
                </a:solidFill>
              </a:rPr>
              <a:t>يعرفُ السَّبَّاحُ أنَّهُ منَ الضَّروريِّ أنْ يدفعَ الماءَ بقوَّةٍ أكبرَ</a:t>
            </a:r>
            <a:r>
              <a:rPr lang="ar-SA" sz="2000" b="1" dirty="0">
                <a:solidFill>
                  <a:prstClr val="black"/>
                </a:solidFill>
              </a:rPr>
              <a:t> </a:t>
            </a:r>
            <a:r>
              <a:rPr lang="ar-EG" sz="2000" b="1" dirty="0">
                <a:solidFill>
                  <a:prstClr val="black"/>
                </a:solidFill>
              </a:rPr>
              <a:t>لكيْ يزيدَ منْ سرعتهِ. وكذلكَ يحتاجُ العدَّاءُ أنْ يدفعَ</a:t>
            </a:r>
            <a:r>
              <a:rPr lang="ar-SA" sz="2000" b="1" dirty="0">
                <a:solidFill>
                  <a:prstClr val="black"/>
                </a:solidFill>
              </a:rPr>
              <a:t> </a:t>
            </a:r>
            <a:r>
              <a:rPr lang="ar-EG" sz="2000" b="1" dirty="0">
                <a:solidFill>
                  <a:prstClr val="black"/>
                </a:solidFill>
              </a:rPr>
              <a:t>الأرضَ بقوَّةٍ أكبرَ ليزيدَ منْ سرعتهِ.</a:t>
            </a:r>
          </a:p>
        </p:txBody>
      </p:sp>
      <p:sp>
        <p:nvSpPr>
          <p:cNvPr id="8" name="مستطيل مستدير الزوايا 7"/>
          <p:cNvSpPr/>
          <p:nvPr/>
        </p:nvSpPr>
        <p:spPr>
          <a:xfrm>
            <a:off x="2051720" y="2342040"/>
            <a:ext cx="6912768" cy="783193"/>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r-EG" sz="2000" b="1" dirty="0">
                <a:solidFill>
                  <a:prstClr val="black"/>
                </a:solidFill>
              </a:rPr>
              <a:t>إن التَّغيُّرَ في سرعةِ أيِّ جسمٍ – بالزِّيادةِ أوِ النُّقصانِ – يعني حدوثَ تسارُعٍ لهُ، أيْ أنَّهُ كلَّما زادَ مقدارُ القوَّةِ</a:t>
            </a:r>
            <a:r>
              <a:rPr lang="ar-SA" sz="2000" b="1" dirty="0">
                <a:solidFill>
                  <a:prstClr val="black"/>
                </a:solidFill>
              </a:rPr>
              <a:t> </a:t>
            </a:r>
            <a:r>
              <a:rPr lang="ar-EG" sz="2000" b="1" dirty="0">
                <a:solidFill>
                  <a:prstClr val="black"/>
                </a:solidFill>
              </a:rPr>
              <a:t>ازدادَ التَّسارعُ.</a:t>
            </a:r>
          </a:p>
        </p:txBody>
      </p:sp>
      <p:sp>
        <p:nvSpPr>
          <p:cNvPr id="9" name="مستطيل مستدير الزوايا 8"/>
          <p:cNvSpPr/>
          <p:nvPr/>
        </p:nvSpPr>
        <p:spPr>
          <a:xfrm>
            <a:off x="2051720" y="3199296"/>
            <a:ext cx="6912768" cy="783193"/>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r-EG" sz="2000" b="1" dirty="0">
                <a:solidFill>
                  <a:prstClr val="black"/>
                </a:solidFill>
              </a:rPr>
              <a:t>أنظرُ إلى الشكلِ أسفلَ الصفحةِ. في الحالةِ الأولَى</a:t>
            </a:r>
            <a:r>
              <a:rPr lang="ar-SA" sz="2000" b="1" dirty="0">
                <a:solidFill>
                  <a:prstClr val="black"/>
                </a:solidFill>
              </a:rPr>
              <a:t> </a:t>
            </a:r>
            <a:r>
              <a:rPr lang="ar-EG" sz="2000" b="1" dirty="0">
                <a:solidFill>
                  <a:prstClr val="black"/>
                </a:solidFill>
              </a:rPr>
              <a:t>يقومُ شخصٌ واحدٌ بسحبِ عربةٍ تحملُ صندوقًا واحدًا، فتتسارَعُ العربةُ.</a:t>
            </a:r>
          </a:p>
        </p:txBody>
      </p:sp>
      <p:sp>
        <p:nvSpPr>
          <p:cNvPr id="13" name="مستطيل مستدير الزوايا 12"/>
          <p:cNvSpPr/>
          <p:nvPr/>
        </p:nvSpPr>
        <p:spPr>
          <a:xfrm>
            <a:off x="2051720" y="4056552"/>
            <a:ext cx="6912768" cy="783193"/>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r-EG" sz="2000" b="1" dirty="0">
                <a:solidFill>
                  <a:prstClr val="black"/>
                </a:solidFill>
              </a:rPr>
              <a:t>ولوْ قامَ شخصٌ آخَرُ بمساعدةِ الأولِ لسحبِ العربةِ</a:t>
            </a:r>
            <a:r>
              <a:rPr lang="ar-SA" sz="2000" b="1" dirty="0">
                <a:solidFill>
                  <a:prstClr val="black"/>
                </a:solidFill>
              </a:rPr>
              <a:t> </a:t>
            </a:r>
            <a:r>
              <a:rPr lang="ar-EG" sz="2000" b="1" dirty="0">
                <a:solidFill>
                  <a:prstClr val="black"/>
                </a:solidFill>
              </a:rPr>
              <a:t>نفسِها – كما في الحالةِ الثانيةِ – فإنَّ القوَّةَ المؤثرةَ في</a:t>
            </a:r>
            <a:r>
              <a:rPr lang="ar-SA" sz="2000" b="1" dirty="0">
                <a:solidFill>
                  <a:prstClr val="black"/>
                </a:solidFill>
              </a:rPr>
              <a:t> </a:t>
            </a:r>
            <a:r>
              <a:rPr lang="ar-EG" sz="2000" b="1" dirty="0">
                <a:solidFill>
                  <a:prstClr val="black"/>
                </a:solidFill>
              </a:rPr>
              <a:t>العربةِ تتضاعَفُ، ويتضاعَفُ تسارعُ العربةِ.</a:t>
            </a:r>
          </a:p>
        </p:txBody>
      </p:sp>
      <p:sp>
        <p:nvSpPr>
          <p:cNvPr id="14" name="مستطيل مستدير الزوايا 13"/>
          <p:cNvSpPr/>
          <p:nvPr/>
        </p:nvSpPr>
        <p:spPr>
          <a:xfrm>
            <a:off x="1187624" y="4913808"/>
            <a:ext cx="7776864" cy="1123712"/>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r-EG" sz="2000" b="1" dirty="0">
                <a:solidFill>
                  <a:prstClr val="black"/>
                </a:solidFill>
              </a:rPr>
              <a:t>ما الذي يحدثُ في الحالةِ الثالثةِ؟ يقومُ الشخصُ نفسُه</a:t>
            </a:r>
            <a:r>
              <a:rPr lang="ar-SA" sz="2000" b="1" dirty="0">
                <a:solidFill>
                  <a:prstClr val="black"/>
                </a:solidFill>
              </a:rPr>
              <a:t> </a:t>
            </a:r>
            <a:r>
              <a:rPr lang="ar-EG" sz="2000" b="1" dirty="0">
                <a:solidFill>
                  <a:prstClr val="black"/>
                </a:solidFill>
              </a:rPr>
              <a:t>بسحبِ العربةِ، وقدْ تضاعَفَ حملُها منَ الصناديقِ، فإذا</a:t>
            </a:r>
            <a:r>
              <a:rPr lang="ar-SA" sz="2000" b="1" dirty="0">
                <a:solidFill>
                  <a:prstClr val="black"/>
                </a:solidFill>
              </a:rPr>
              <a:t> </a:t>
            </a:r>
            <a:r>
              <a:rPr lang="ar-EG" sz="2000" b="1" dirty="0">
                <a:solidFill>
                  <a:prstClr val="black"/>
                </a:solidFill>
              </a:rPr>
              <a:t>أثَّرَ الشخصُ بالقوةِ نفسِها التي أثَّرَ بها فِي العربةِ في</a:t>
            </a:r>
            <a:r>
              <a:rPr lang="ar-SA" sz="2000" b="1" dirty="0">
                <a:solidFill>
                  <a:prstClr val="black"/>
                </a:solidFill>
              </a:rPr>
              <a:t> </a:t>
            </a:r>
            <a:r>
              <a:rPr lang="ar-EG" sz="2000" b="1" dirty="0">
                <a:solidFill>
                  <a:prstClr val="black"/>
                </a:solidFill>
              </a:rPr>
              <a:t>الحالةِ الأولَى فإنَّ تسارُعَ العربةِ في هذهِ الحالةِ سيكونُ نصفَ تسارعِ العربةِ الأولَى</a:t>
            </a:r>
          </a:p>
        </p:txBody>
      </p:sp>
      <p:sp>
        <p:nvSpPr>
          <p:cNvPr id="15" name="دبوس زينة 14"/>
          <p:cNvSpPr/>
          <p:nvPr/>
        </p:nvSpPr>
        <p:spPr>
          <a:xfrm>
            <a:off x="41357" y="71235"/>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كتاب الطالب صـ94</a:t>
            </a:r>
          </a:p>
        </p:txBody>
      </p:sp>
    </p:spTree>
    <p:custDataLst>
      <p:tags r:id="rId1"/>
    </p:custDataLst>
    <p:extLst>
      <p:ext uri="{BB962C8B-B14F-4D97-AF65-F5344CB8AC3E}">
        <p14:creationId xmlns:p14="http://schemas.microsoft.com/office/powerpoint/2010/main" val="1390881299"/>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bg/>
                                          </p:spTgt>
                                        </p:tgtEl>
                                        <p:attrNameLst>
                                          <p:attrName>style.visibility</p:attrName>
                                        </p:attrNameLst>
                                      </p:cBhvr>
                                      <p:to>
                                        <p:strVal val="visible"/>
                                      </p:to>
                                    </p:set>
                                    <p:animEffect transition="in" filter="fade">
                                      <p:cBhvr>
                                        <p:cTn id="14" dur="1000"/>
                                        <p:tgtEl>
                                          <p:spTgt spid="7">
                                            <p:bg/>
                                          </p:spTgt>
                                        </p:tgtEl>
                                      </p:cBhvr>
                                    </p:animEffect>
                                    <p:anim calcmode="lin" valueType="num">
                                      <p:cBhvr>
                                        <p:cTn id="15" dur="1000" fill="hold"/>
                                        <p:tgtEl>
                                          <p:spTgt spid="7">
                                            <p:bg/>
                                          </p:spTgt>
                                        </p:tgtEl>
                                        <p:attrNameLst>
                                          <p:attrName>ppt_x</p:attrName>
                                        </p:attrNameLst>
                                      </p:cBhvr>
                                      <p:tavLst>
                                        <p:tav tm="0">
                                          <p:val>
                                            <p:strVal val="#ppt_x"/>
                                          </p:val>
                                        </p:tav>
                                        <p:tav tm="100000">
                                          <p:val>
                                            <p:strVal val="#ppt_x"/>
                                          </p:val>
                                        </p:tav>
                                      </p:tavLst>
                                    </p:anim>
                                    <p:anim calcmode="lin" valueType="num">
                                      <p:cBhvr>
                                        <p:cTn id="16"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bg/>
                                          </p:spTgt>
                                        </p:tgtEl>
                                        <p:attrNameLst>
                                          <p:attrName>style.visibility</p:attrName>
                                        </p:attrNameLst>
                                      </p:cBhvr>
                                      <p:to>
                                        <p:strVal val="visible"/>
                                      </p:to>
                                    </p:set>
                                    <p:animEffect transition="in" filter="fade">
                                      <p:cBhvr>
                                        <p:cTn id="28" dur="1000"/>
                                        <p:tgtEl>
                                          <p:spTgt spid="8">
                                            <p:bg/>
                                          </p:spTgt>
                                        </p:tgtEl>
                                      </p:cBhvr>
                                    </p:animEffect>
                                    <p:anim calcmode="lin" valueType="num">
                                      <p:cBhvr>
                                        <p:cTn id="29" dur="1000" fill="hold"/>
                                        <p:tgtEl>
                                          <p:spTgt spid="8">
                                            <p:bg/>
                                          </p:spTgt>
                                        </p:tgtEl>
                                        <p:attrNameLst>
                                          <p:attrName>ppt_x</p:attrName>
                                        </p:attrNameLst>
                                      </p:cBhvr>
                                      <p:tavLst>
                                        <p:tav tm="0">
                                          <p:val>
                                            <p:strVal val="#ppt_x"/>
                                          </p:val>
                                        </p:tav>
                                        <p:tav tm="100000">
                                          <p:val>
                                            <p:strVal val="#ppt_x"/>
                                          </p:val>
                                        </p:tav>
                                      </p:tavLst>
                                    </p:anim>
                                    <p:anim calcmode="lin" valueType="num">
                                      <p:cBhvr>
                                        <p:cTn id="30"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bg/>
                                          </p:spTgt>
                                        </p:tgtEl>
                                        <p:attrNameLst>
                                          <p:attrName>style.visibility</p:attrName>
                                        </p:attrNameLst>
                                      </p:cBhvr>
                                      <p:to>
                                        <p:strVal val="visible"/>
                                      </p:to>
                                    </p:set>
                                    <p:animEffect transition="in" filter="fade">
                                      <p:cBhvr>
                                        <p:cTn id="42" dur="1000"/>
                                        <p:tgtEl>
                                          <p:spTgt spid="9">
                                            <p:bg/>
                                          </p:spTgt>
                                        </p:tgtEl>
                                      </p:cBhvr>
                                    </p:animEffect>
                                    <p:anim calcmode="lin" valueType="num">
                                      <p:cBhvr>
                                        <p:cTn id="43" dur="1000" fill="hold"/>
                                        <p:tgtEl>
                                          <p:spTgt spid="9">
                                            <p:bg/>
                                          </p:spTgt>
                                        </p:tgtEl>
                                        <p:attrNameLst>
                                          <p:attrName>ppt_x</p:attrName>
                                        </p:attrNameLst>
                                      </p:cBhvr>
                                      <p:tavLst>
                                        <p:tav tm="0">
                                          <p:val>
                                            <p:strVal val="#ppt_x"/>
                                          </p:val>
                                        </p:tav>
                                        <p:tav tm="100000">
                                          <p:val>
                                            <p:strVal val="#ppt_x"/>
                                          </p:val>
                                        </p:tav>
                                      </p:tavLst>
                                    </p:anim>
                                    <p:anim calcmode="lin" valueType="num">
                                      <p:cBhvr>
                                        <p:cTn id="44" dur="1000" fill="hold"/>
                                        <p:tgtEl>
                                          <p:spTgt spid="9">
                                            <p:bg/>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Effect transition="in" filter="fade">
                                      <p:cBhvr>
                                        <p:cTn id="49" dur="1000"/>
                                        <p:tgtEl>
                                          <p:spTgt spid="9">
                                            <p:txEl>
                                              <p:pRg st="0" end="0"/>
                                            </p:txEl>
                                          </p:spTgt>
                                        </p:tgtEl>
                                      </p:cBhvr>
                                    </p:animEffect>
                                    <p:anim calcmode="lin" valueType="num">
                                      <p:cBhvr>
                                        <p:cTn id="5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bg/>
                                          </p:spTgt>
                                        </p:tgtEl>
                                        <p:attrNameLst>
                                          <p:attrName>style.visibility</p:attrName>
                                        </p:attrNameLst>
                                      </p:cBhvr>
                                      <p:to>
                                        <p:strVal val="visible"/>
                                      </p:to>
                                    </p:set>
                                    <p:animEffect transition="in" filter="fade">
                                      <p:cBhvr>
                                        <p:cTn id="56" dur="1000"/>
                                        <p:tgtEl>
                                          <p:spTgt spid="13">
                                            <p:bg/>
                                          </p:spTgt>
                                        </p:tgtEl>
                                      </p:cBhvr>
                                    </p:animEffect>
                                    <p:anim calcmode="lin" valueType="num">
                                      <p:cBhvr>
                                        <p:cTn id="57" dur="1000" fill="hold"/>
                                        <p:tgtEl>
                                          <p:spTgt spid="13">
                                            <p:bg/>
                                          </p:spTgt>
                                        </p:tgtEl>
                                        <p:attrNameLst>
                                          <p:attrName>ppt_x</p:attrName>
                                        </p:attrNameLst>
                                      </p:cBhvr>
                                      <p:tavLst>
                                        <p:tav tm="0">
                                          <p:val>
                                            <p:strVal val="#ppt_x"/>
                                          </p:val>
                                        </p:tav>
                                        <p:tav tm="100000">
                                          <p:val>
                                            <p:strVal val="#ppt_x"/>
                                          </p:val>
                                        </p:tav>
                                      </p:tavLst>
                                    </p:anim>
                                    <p:anim calcmode="lin" valueType="num">
                                      <p:cBhvr>
                                        <p:cTn id="58" dur="1000" fill="hold"/>
                                        <p:tgtEl>
                                          <p:spTgt spid="13">
                                            <p:bg/>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xEl>
                                              <p:pRg st="0" end="0"/>
                                            </p:txEl>
                                          </p:spTgt>
                                        </p:tgtEl>
                                        <p:attrNameLst>
                                          <p:attrName>style.visibility</p:attrName>
                                        </p:attrNameLst>
                                      </p:cBhvr>
                                      <p:to>
                                        <p:strVal val="visible"/>
                                      </p:to>
                                    </p:set>
                                    <p:animEffect transition="in" filter="fade">
                                      <p:cBhvr>
                                        <p:cTn id="63" dur="1000"/>
                                        <p:tgtEl>
                                          <p:spTgt spid="13">
                                            <p:txEl>
                                              <p:pRg st="0" end="0"/>
                                            </p:txEl>
                                          </p:spTgt>
                                        </p:tgtEl>
                                      </p:cBhvr>
                                    </p:animEffect>
                                    <p:anim calcmode="lin" valueType="num">
                                      <p:cBhvr>
                                        <p:cTn id="6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4">
                                            <p:bg/>
                                          </p:spTgt>
                                        </p:tgtEl>
                                        <p:attrNameLst>
                                          <p:attrName>style.visibility</p:attrName>
                                        </p:attrNameLst>
                                      </p:cBhvr>
                                      <p:to>
                                        <p:strVal val="visible"/>
                                      </p:to>
                                    </p:set>
                                    <p:animEffect transition="in" filter="fade">
                                      <p:cBhvr>
                                        <p:cTn id="70" dur="1000"/>
                                        <p:tgtEl>
                                          <p:spTgt spid="14">
                                            <p:bg/>
                                          </p:spTgt>
                                        </p:tgtEl>
                                      </p:cBhvr>
                                    </p:animEffect>
                                    <p:anim calcmode="lin" valueType="num">
                                      <p:cBhvr>
                                        <p:cTn id="71" dur="1000" fill="hold"/>
                                        <p:tgtEl>
                                          <p:spTgt spid="14">
                                            <p:bg/>
                                          </p:spTgt>
                                        </p:tgtEl>
                                        <p:attrNameLst>
                                          <p:attrName>ppt_x</p:attrName>
                                        </p:attrNameLst>
                                      </p:cBhvr>
                                      <p:tavLst>
                                        <p:tav tm="0">
                                          <p:val>
                                            <p:strVal val="#ppt_x"/>
                                          </p:val>
                                        </p:tav>
                                        <p:tav tm="100000">
                                          <p:val>
                                            <p:strVal val="#ppt_x"/>
                                          </p:val>
                                        </p:tav>
                                      </p:tavLst>
                                    </p:anim>
                                    <p:anim calcmode="lin" valueType="num">
                                      <p:cBhvr>
                                        <p:cTn id="72" dur="1000" fill="hold"/>
                                        <p:tgtEl>
                                          <p:spTgt spid="14">
                                            <p:bg/>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4">
                                            <p:txEl>
                                              <p:pRg st="0" end="0"/>
                                            </p:txEl>
                                          </p:spTgt>
                                        </p:tgtEl>
                                        <p:attrNameLst>
                                          <p:attrName>style.visibility</p:attrName>
                                        </p:attrNameLst>
                                      </p:cBhvr>
                                      <p:to>
                                        <p:strVal val="visible"/>
                                      </p:to>
                                    </p:set>
                                    <p:animEffect transition="in" filter="fade">
                                      <p:cBhvr>
                                        <p:cTn id="77" dur="1000"/>
                                        <p:tgtEl>
                                          <p:spTgt spid="14">
                                            <p:txEl>
                                              <p:pRg st="0" end="0"/>
                                            </p:txEl>
                                          </p:spTgt>
                                        </p:tgtEl>
                                      </p:cBhvr>
                                    </p:animEffect>
                                    <p:anim calcmode="lin" valueType="num">
                                      <p:cBhvr>
                                        <p:cTn id="7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animBg="1"/>
      <p:bldP spid="8" grpId="0" build="p" animBg="1"/>
      <p:bldP spid="9" grpId="0" build="p" animBg="1"/>
      <p:bldP spid="13" grpId="0" build="p" animBg="1"/>
      <p:bldP spid="1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9" descr="تعليم088"/>
          <p:cNvPicPr>
            <a:picLocks noChangeAspect="1" noChangeArrowheads="1"/>
          </p:cNvPicPr>
          <p:nvPr/>
        </p:nvPicPr>
        <p:blipFill>
          <a:blip r:embed="rId4" cstate="print"/>
          <a:srcRect/>
          <a:stretch>
            <a:fillRect/>
          </a:stretch>
        </p:blipFill>
        <p:spPr bwMode="auto">
          <a:xfrm flipH="1">
            <a:off x="7858148" y="5462763"/>
            <a:ext cx="899591" cy="1395237"/>
          </a:xfrm>
          <a:prstGeom prst="rect">
            <a:avLst/>
          </a:prstGeom>
          <a:noFill/>
        </p:spPr>
      </p:pic>
      <p:sp>
        <p:nvSpPr>
          <p:cNvPr id="10" name="مخطط انسيابي: محطة طرفية 9"/>
          <p:cNvSpPr/>
          <p:nvPr/>
        </p:nvSpPr>
        <p:spPr>
          <a:xfrm>
            <a:off x="3781400" y="6351984"/>
            <a:ext cx="1656184" cy="474240"/>
          </a:xfrm>
          <a:prstGeom prst="flowChartTerminator">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n>
                  <a:solidFill>
                    <a:srgbClr val="7030A0"/>
                  </a:solidFill>
                </a:ln>
                <a:solidFill>
                  <a:prstClr val="white"/>
                </a:solidFill>
              </a:rPr>
              <a:t>13</a:t>
            </a:r>
            <a:endParaRPr lang="en-US" sz="2800" dirty="0">
              <a:ln>
                <a:solidFill>
                  <a:srgbClr val="7030A0"/>
                </a:solidFill>
              </a:ln>
              <a:solidFill>
                <a:prstClr val="white"/>
              </a:solidFill>
            </a:endParaRPr>
          </a:p>
        </p:txBody>
      </p:sp>
      <p:sp>
        <p:nvSpPr>
          <p:cNvPr id="11" name="شارة رتبة 10">
            <a:hlinkClick r:id="" action="ppaction://hlinkshowjump?jump=previousslide"/>
          </p:cNvPr>
          <p:cNvSpPr/>
          <p:nvPr/>
        </p:nvSpPr>
        <p:spPr>
          <a:xfrm>
            <a:off x="5509592" y="6324600"/>
            <a:ext cx="1800200" cy="474240"/>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prstClr val="white">
                  <a:lumMod val="95000"/>
                </a:prstClr>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السابقة</a:t>
            </a:r>
            <a:endParaRPr lang="ar-SA"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12" name="شارة رتبة 11">
            <a:hlinkClick r:id="" action="ppaction://hlinkshowjump?jump=nextslide"/>
          </p:cNvPr>
          <p:cNvSpPr/>
          <p:nvPr/>
        </p:nvSpPr>
        <p:spPr>
          <a:xfrm rot="10800000" flipV="1">
            <a:off x="1981200" y="6351139"/>
            <a:ext cx="1801368" cy="475084"/>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srgbClr val="FF0000"/>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التالية</a:t>
            </a:r>
            <a:endParaRPr lang="ar-SA" sz="2400"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6" name="مخطط انسيابي: بيانات مخزّنة 5"/>
          <p:cNvSpPr/>
          <p:nvPr/>
        </p:nvSpPr>
        <p:spPr>
          <a:xfrm>
            <a:off x="4025012" y="785794"/>
            <a:ext cx="4110876" cy="554974"/>
          </a:xfrm>
          <a:prstGeom prst="flowChartOnlineStorag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b="1" dirty="0">
                <a:solidFill>
                  <a:prstClr val="white"/>
                </a:solidFill>
              </a:rPr>
              <a:t>تؤثرُ الكتلةُ في القُصورِ الذاتيِّ للجسمِ</a:t>
            </a:r>
          </a:p>
        </p:txBody>
      </p:sp>
      <p:sp>
        <p:nvSpPr>
          <p:cNvPr id="7" name="مستطيل مستدير الزوايا 6"/>
          <p:cNvSpPr/>
          <p:nvPr/>
        </p:nvSpPr>
        <p:spPr>
          <a:xfrm>
            <a:off x="4206830" y="1484784"/>
            <a:ext cx="3782036" cy="1736646"/>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r-EG" sz="2400" b="1" dirty="0">
                <a:solidFill>
                  <a:prstClr val="black"/>
                </a:solidFill>
              </a:rPr>
              <a:t>يُعرفُ القصورُ الذاتيُّ للجسمِ بأنهُ ميلُ الجسمِ</a:t>
            </a:r>
            <a:r>
              <a:rPr lang="ar-SA" sz="2400" b="1" dirty="0">
                <a:solidFill>
                  <a:prstClr val="black"/>
                </a:solidFill>
              </a:rPr>
              <a:t> </a:t>
            </a:r>
            <a:r>
              <a:rPr lang="ar-EG" sz="2400" b="1" dirty="0">
                <a:solidFill>
                  <a:prstClr val="black"/>
                </a:solidFill>
              </a:rPr>
              <a:t>المتحركِ ليبقَى متحرِّكًا بنفسِ السرعةِ والاتجاهِ.وكذلكَ يبقَى الجسمُ الساكنُ ساكنًا.</a:t>
            </a:r>
          </a:p>
        </p:txBody>
      </p:sp>
      <p:pic>
        <p:nvPicPr>
          <p:cNvPr id="8" name="Picture 2"/>
          <p:cNvPicPr>
            <a:picLocks noChangeAspect="1" noChangeArrowheads="1"/>
          </p:cNvPicPr>
          <p:nvPr/>
        </p:nvPicPr>
        <p:blipFill>
          <a:blip r:embed="rId5"/>
          <a:srcRect/>
          <a:stretch>
            <a:fillRect/>
          </a:stretch>
        </p:blipFill>
        <p:spPr bwMode="auto">
          <a:xfrm>
            <a:off x="611560" y="908720"/>
            <a:ext cx="3413452"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مستطيل مستدير الزوايا 8"/>
          <p:cNvSpPr/>
          <p:nvPr/>
        </p:nvSpPr>
        <p:spPr>
          <a:xfrm>
            <a:off x="1115615" y="3501008"/>
            <a:ext cx="7192327" cy="1464231"/>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r-EG" sz="2000" b="1" dirty="0">
                <a:solidFill>
                  <a:prstClr val="black"/>
                </a:solidFill>
              </a:rPr>
              <a:t>وقصورُ الجسمِ يعتمدُ على كتلتهِ. أفترضُ أَنِّي أثَّرتُ بالقوةِ نفسِهَا في جسمينِ مختلفينِ في الكتلةِ، فإنَّ</a:t>
            </a:r>
            <a:r>
              <a:rPr lang="ar-SA" sz="2000" b="1" dirty="0">
                <a:solidFill>
                  <a:prstClr val="black"/>
                </a:solidFill>
              </a:rPr>
              <a:t> </a:t>
            </a:r>
            <a:r>
              <a:rPr lang="ar-EG" sz="2000" b="1" dirty="0">
                <a:solidFill>
                  <a:prstClr val="black"/>
                </a:solidFill>
              </a:rPr>
              <a:t>الجسمَ الأقلَّ كتلةً سيتسارعُ أكثرَ، ولكنَّ قصورَهُ</a:t>
            </a:r>
            <a:r>
              <a:rPr lang="ar-SA" sz="2000" b="1" dirty="0">
                <a:solidFill>
                  <a:prstClr val="black"/>
                </a:solidFill>
              </a:rPr>
              <a:t> </a:t>
            </a:r>
            <a:r>
              <a:rPr lang="ar-EG" sz="2000" b="1" dirty="0">
                <a:solidFill>
                  <a:prstClr val="black"/>
                </a:solidFill>
              </a:rPr>
              <a:t>الذاتيَّ يكونُ أقلَّ. ولو افترضْنَا أنَّ كتلةَ الجسمِ الثاني</a:t>
            </a:r>
            <a:r>
              <a:rPr lang="ar-SA" sz="2000" b="1" dirty="0">
                <a:solidFill>
                  <a:prstClr val="black"/>
                </a:solidFill>
              </a:rPr>
              <a:t> </a:t>
            </a:r>
            <a:r>
              <a:rPr lang="ar-EG" sz="2000" b="1" dirty="0">
                <a:solidFill>
                  <a:prstClr val="black"/>
                </a:solidFill>
              </a:rPr>
              <a:t>ضعفَ كتلةِ الجسمِ الأولِ فسيكونُ تسارُعُهُ نصفَ</a:t>
            </a:r>
            <a:r>
              <a:rPr lang="ar-SA" sz="2000" b="1" dirty="0">
                <a:solidFill>
                  <a:prstClr val="black"/>
                </a:solidFill>
              </a:rPr>
              <a:t> </a:t>
            </a:r>
            <a:r>
              <a:rPr lang="ar-EG" sz="2000" b="1" dirty="0">
                <a:solidFill>
                  <a:prstClr val="black"/>
                </a:solidFill>
              </a:rPr>
              <a:t>تسارُعِ الجسمِ الأولِ، ولكنَّ قصورَهُ الذاتيَّ يكونُ</a:t>
            </a:r>
            <a:r>
              <a:rPr lang="ar-SA" sz="2000" b="1" dirty="0">
                <a:solidFill>
                  <a:prstClr val="black"/>
                </a:solidFill>
              </a:rPr>
              <a:t> </a:t>
            </a:r>
            <a:r>
              <a:rPr lang="ar-EG" sz="2000" b="1" dirty="0">
                <a:solidFill>
                  <a:prstClr val="black"/>
                </a:solidFill>
              </a:rPr>
              <a:t>أكبرَ. فكلَّما ازدادتْ كتلةُ الجسمِ ازدادَ قصورُهُ الذاتيُّ</a:t>
            </a:r>
          </a:p>
        </p:txBody>
      </p:sp>
      <p:sp>
        <p:nvSpPr>
          <p:cNvPr id="13" name="مستطيل مستدير الزوايا 12"/>
          <p:cNvSpPr/>
          <p:nvPr/>
        </p:nvSpPr>
        <p:spPr>
          <a:xfrm>
            <a:off x="1115616" y="5157192"/>
            <a:ext cx="6873250" cy="783193"/>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r-EG" sz="2000" b="1" dirty="0">
                <a:solidFill>
                  <a:prstClr val="black"/>
                </a:solidFill>
              </a:rPr>
              <a:t>أنظرُ إلى الكرسيِّ المتحركِ في الصورةِ. فإذا افترضْنَا أنَّ المتسابقَيْنِ يبذلانِ القوةَ نفسَهَا فإنَّ</a:t>
            </a:r>
            <a:r>
              <a:rPr lang="ar-SA" sz="2000" b="1" dirty="0">
                <a:solidFill>
                  <a:prstClr val="black"/>
                </a:solidFill>
              </a:rPr>
              <a:t> </a:t>
            </a:r>
            <a:r>
              <a:rPr lang="ar-EG" sz="2000" b="1" dirty="0">
                <a:solidFill>
                  <a:prstClr val="black"/>
                </a:solidFill>
              </a:rPr>
              <a:t>المتسابقَ الأقلَّ كتلةً سوفَ يفوزُ؛ لأنَّ تسارُعَ الجسمِ الأخفِّ يكونُ أكبرَ في هذهِ الحالةِ.</a:t>
            </a:r>
          </a:p>
        </p:txBody>
      </p:sp>
      <p:sp>
        <p:nvSpPr>
          <p:cNvPr id="14" name="دبوس زينة 13"/>
          <p:cNvSpPr/>
          <p:nvPr/>
        </p:nvSpPr>
        <p:spPr>
          <a:xfrm>
            <a:off x="41357" y="71235"/>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كتاب الطالب ص95</a:t>
            </a:r>
          </a:p>
        </p:txBody>
      </p:sp>
    </p:spTree>
    <p:custDataLst>
      <p:tags r:id="rId1"/>
    </p:custDataLst>
    <p:extLst>
      <p:ext uri="{BB962C8B-B14F-4D97-AF65-F5344CB8AC3E}">
        <p14:creationId xmlns:p14="http://schemas.microsoft.com/office/powerpoint/2010/main" val="4122401175"/>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bg/>
                                          </p:spTgt>
                                        </p:tgtEl>
                                        <p:attrNameLst>
                                          <p:attrName>style.visibility</p:attrName>
                                        </p:attrNameLst>
                                      </p:cBhvr>
                                      <p:to>
                                        <p:strVal val="visible"/>
                                      </p:to>
                                    </p:set>
                                    <p:animEffect transition="in" filter="fade">
                                      <p:cBhvr>
                                        <p:cTn id="14" dur="1000"/>
                                        <p:tgtEl>
                                          <p:spTgt spid="7">
                                            <p:bg/>
                                          </p:spTgt>
                                        </p:tgtEl>
                                      </p:cBhvr>
                                    </p:animEffect>
                                    <p:anim calcmode="lin" valueType="num">
                                      <p:cBhvr>
                                        <p:cTn id="15" dur="1000" fill="hold"/>
                                        <p:tgtEl>
                                          <p:spTgt spid="7">
                                            <p:bg/>
                                          </p:spTgt>
                                        </p:tgtEl>
                                        <p:attrNameLst>
                                          <p:attrName>ppt_x</p:attrName>
                                        </p:attrNameLst>
                                      </p:cBhvr>
                                      <p:tavLst>
                                        <p:tav tm="0">
                                          <p:val>
                                            <p:strVal val="#ppt_x"/>
                                          </p:val>
                                        </p:tav>
                                        <p:tav tm="100000">
                                          <p:val>
                                            <p:strVal val="#ppt_x"/>
                                          </p:val>
                                        </p:tav>
                                      </p:tavLst>
                                    </p:anim>
                                    <p:anim calcmode="lin" valueType="num">
                                      <p:cBhvr>
                                        <p:cTn id="16"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bg/>
                                          </p:spTgt>
                                        </p:tgtEl>
                                        <p:attrNameLst>
                                          <p:attrName>style.visibility</p:attrName>
                                        </p:attrNameLst>
                                      </p:cBhvr>
                                      <p:to>
                                        <p:strVal val="visible"/>
                                      </p:to>
                                    </p:set>
                                    <p:animEffect transition="in" filter="fade">
                                      <p:cBhvr>
                                        <p:cTn id="28" dur="1000"/>
                                        <p:tgtEl>
                                          <p:spTgt spid="9">
                                            <p:bg/>
                                          </p:spTgt>
                                        </p:tgtEl>
                                      </p:cBhvr>
                                    </p:animEffect>
                                    <p:anim calcmode="lin" valueType="num">
                                      <p:cBhvr>
                                        <p:cTn id="29" dur="1000" fill="hold"/>
                                        <p:tgtEl>
                                          <p:spTgt spid="9">
                                            <p:bg/>
                                          </p:spTgt>
                                        </p:tgtEl>
                                        <p:attrNameLst>
                                          <p:attrName>ppt_x</p:attrName>
                                        </p:attrNameLst>
                                      </p:cBhvr>
                                      <p:tavLst>
                                        <p:tav tm="0">
                                          <p:val>
                                            <p:strVal val="#ppt_x"/>
                                          </p:val>
                                        </p:tav>
                                        <p:tav tm="100000">
                                          <p:val>
                                            <p:strVal val="#ppt_x"/>
                                          </p:val>
                                        </p:tav>
                                      </p:tavLst>
                                    </p:anim>
                                    <p:anim calcmode="lin" valueType="num">
                                      <p:cBhvr>
                                        <p:cTn id="30" dur="1000" fill="hold"/>
                                        <p:tgtEl>
                                          <p:spTgt spid="9">
                                            <p:bg/>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1000"/>
                                        <p:tgtEl>
                                          <p:spTgt spid="9">
                                            <p:txEl>
                                              <p:pRg st="0" end="0"/>
                                            </p:txEl>
                                          </p:spTgt>
                                        </p:tgtEl>
                                      </p:cBhvr>
                                    </p:animEffect>
                                    <p:anim calcmode="lin" valueType="num">
                                      <p:cBhvr>
                                        <p:cTn id="3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to="" calcmode="lin" valueType="num">
                                      <p:cBhvr>
                                        <p:cTn id="42" dur="1" fill="hold"/>
                                        <p:tgtEl>
                                          <p:spTgt spid="8"/>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3">
                                            <p:bg/>
                                          </p:spTgt>
                                        </p:tgtEl>
                                        <p:attrNameLst>
                                          <p:attrName>style.visibility</p:attrName>
                                        </p:attrNameLst>
                                      </p:cBhvr>
                                      <p:to>
                                        <p:strVal val="visible"/>
                                      </p:to>
                                    </p:set>
                                    <p:animEffect transition="in" filter="fade">
                                      <p:cBhvr>
                                        <p:cTn id="47" dur="1000"/>
                                        <p:tgtEl>
                                          <p:spTgt spid="13">
                                            <p:bg/>
                                          </p:spTgt>
                                        </p:tgtEl>
                                      </p:cBhvr>
                                    </p:animEffect>
                                    <p:anim calcmode="lin" valueType="num">
                                      <p:cBhvr>
                                        <p:cTn id="48" dur="1000" fill="hold"/>
                                        <p:tgtEl>
                                          <p:spTgt spid="13">
                                            <p:bg/>
                                          </p:spTgt>
                                        </p:tgtEl>
                                        <p:attrNameLst>
                                          <p:attrName>ppt_x</p:attrName>
                                        </p:attrNameLst>
                                      </p:cBhvr>
                                      <p:tavLst>
                                        <p:tav tm="0">
                                          <p:val>
                                            <p:strVal val="#ppt_x"/>
                                          </p:val>
                                        </p:tav>
                                        <p:tav tm="100000">
                                          <p:val>
                                            <p:strVal val="#ppt_x"/>
                                          </p:val>
                                        </p:tav>
                                      </p:tavLst>
                                    </p:anim>
                                    <p:anim calcmode="lin" valueType="num">
                                      <p:cBhvr>
                                        <p:cTn id="49" dur="1000" fill="hold"/>
                                        <p:tgtEl>
                                          <p:spTgt spid="13">
                                            <p:bg/>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3">
                                            <p:txEl>
                                              <p:pRg st="0" end="0"/>
                                            </p:txEl>
                                          </p:spTgt>
                                        </p:tgtEl>
                                        <p:attrNameLst>
                                          <p:attrName>style.visibility</p:attrName>
                                        </p:attrNameLst>
                                      </p:cBhvr>
                                      <p:to>
                                        <p:strVal val="visible"/>
                                      </p:to>
                                    </p:set>
                                    <p:animEffect transition="in" filter="fade">
                                      <p:cBhvr>
                                        <p:cTn id="54" dur="1000"/>
                                        <p:tgtEl>
                                          <p:spTgt spid="13">
                                            <p:txEl>
                                              <p:pRg st="0" end="0"/>
                                            </p:txEl>
                                          </p:spTgt>
                                        </p:tgtEl>
                                      </p:cBhvr>
                                    </p:animEffect>
                                    <p:anim calcmode="lin" valueType="num">
                                      <p:cBhvr>
                                        <p:cTn id="5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animBg="1"/>
      <p:bldP spid="9" grpId="0" build="p" animBg="1"/>
      <p:bldP spid="1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9" descr="تعليم088"/>
          <p:cNvPicPr>
            <a:picLocks noChangeAspect="1" noChangeArrowheads="1"/>
          </p:cNvPicPr>
          <p:nvPr/>
        </p:nvPicPr>
        <p:blipFill>
          <a:blip r:embed="rId4" cstate="print"/>
          <a:srcRect/>
          <a:stretch>
            <a:fillRect/>
          </a:stretch>
        </p:blipFill>
        <p:spPr bwMode="auto">
          <a:xfrm flipH="1">
            <a:off x="7858148" y="5462763"/>
            <a:ext cx="899591" cy="1395237"/>
          </a:xfrm>
          <a:prstGeom prst="rect">
            <a:avLst/>
          </a:prstGeom>
          <a:noFill/>
        </p:spPr>
      </p:pic>
      <p:sp>
        <p:nvSpPr>
          <p:cNvPr id="10" name="مخطط انسيابي: محطة طرفية 9"/>
          <p:cNvSpPr/>
          <p:nvPr/>
        </p:nvSpPr>
        <p:spPr>
          <a:xfrm>
            <a:off x="3781400" y="6351984"/>
            <a:ext cx="1656184" cy="474240"/>
          </a:xfrm>
          <a:prstGeom prst="flowChartTerminator">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n>
                  <a:solidFill>
                    <a:srgbClr val="7030A0"/>
                  </a:solidFill>
                </a:ln>
                <a:solidFill>
                  <a:prstClr val="white"/>
                </a:solidFill>
              </a:rPr>
              <a:t>14</a:t>
            </a:r>
            <a:endParaRPr lang="en-US" sz="2800" dirty="0">
              <a:ln>
                <a:solidFill>
                  <a:srgbClr val="7030A0"/>
                </a:solidFill>
              </a:ln>
              <a:solidFill>
                <a:prstClr val="white"/>
              </a:solidFill>
            </a:endParaRPr>
          </a:p>
        </p:txBody>
      </p:sp>
      <p:sp>
        <p:nvSpPr>
          <p:cNvPr id="11" name="شارة رتبة 10">
            <a:hlinkClick r:id="" action="ppaction://hlinkshowjump?jump=previousslide"/>
          </p:cNvPr>
          <p:cNvSpPr/>
          <p:nvPr/>
        </p:nvSpPr>
        <p:spPr>
          <a:xfrm>
            <a:off x="5509592" y="6324600"/>
            <a:ext cx="1800200" cy="474240"/>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prstClr val="white">
                  <a:lumMod val="95000"/>
                </a:prstClr>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السابقة</a:t>
            </a:r>
            <a:endParaRPr lang="ar-SA"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12" name="شارة رتبة 11">
            <a:hlinkClick r:id="" action="ppaction://hlinkshowjump?jump=nextslide"/>
          </p:cNvPr>
          <p:cNvSpPr/>
          <p:nvPr/>
        </p:nvSpPr>
        <p:spPr>
          <a:xfrm rot="10800000" flipV="1">
            <a:off x="1981200" y="6351139"/>
            <a:ext cx="1801368" cy="475084"/>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srgbClr val="FF0000"/>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التالية</a:t>
            </a:r>
            <a:endParaRPr lang="ar-SA" sz="2400"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6" name="مخطط انسيابي: بيانات مخزّنة 5"/>
          <p:cNvSpPr/>
          <p:nvPr/>
        </p:nvSpPr>
        <p:spPr>
          <a:xfrm>
            <a:off x="1763688" y="980728"/>
            <a:ext cx="6192688" cy="785818"/>
          </a:xfrm>
          <a:prstGeom prst="flowChartOnlineStorag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400" b="1" dirty="0">
                <a:solidFill>
                  <a:prstClr val="white"/>
                </a:solidFill>
              </a:rPr>
              <a:t>كيفَ يؤثرُ الاحتكاكُ في حركةِ الجسمِ؟ </a:t>
            </a:r>
          </a:p>
        </p:txBody>
      </p:sp>
      <p:sp>
        <p:nvSpPr>
          <p:cNvPr id="7" name="مستطيل مستدير الزوايا 6"/>
          <p:cNvSpPr/>
          <p:nvPr/>
        </p:nvSpPr>
        <p:spPr>
          <a:xfrm>
            <a:off x="1187623" y="2132856"/>
            <a:ext cx="7120319" cy="3507343"/>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r-EG" sz="2000" b="1" dirty="0">
                <a:solidFill>
                  <a:prstClr val="black"/>
                </a:solidFill>
              </a:rPr>
              <a:t>أفكِّرُ في حركةِ </a:t>
            </a:r>
            <a:r>
              <a:rPr lang="ar-EG" sz="2000" b="1" dirty="0" err="1">
                <a:solidFill>
                  <a:prstClr val="black"/>
                </a:solidFill>
              </a:rPr>
              <a:t>متزلجٍ</a:t>
            </a:r>
            <a:r>
              <a:rPr lang="ar-EG" sz="2000" b="1" dirty="0">
                <a:solidFill>
                  <a:prstClr val="black"/>
                </a:solidFill>
              </a:rPr>
              <a:t> علىَ الجليدِ. عندَما يدفعُ</a:t>
            </a:r>
            <a:r>
              <a:rPr lang="ar-SA" sz="2000" b="1" dirty="0">
                <a:solidFill>
                  <a:prstClr val="black"/>
                </a:solidFill>
              </a:rPr>
              <a:t> </a:t>
            </a:r>
            <a:r>
              <a:rPr lang="ar-EG" sz="2000" b="1" dirty="0" err="1">
                <a:solidFill>
                  <a:prstClr val="black"/>
                </a:solidFill>
              </a:rPr>
              <a:t>متزلجٌ</a:t>
            </a:r>
            <a:r>
              <a:rPr lang="ar-EG" sz="2000" b="1" dirty="0">
                <a:solidFill>
                  <a:prstClr val="black"/>
                </a:solidFill>
              </a:rPr>
              <a:t> زلاجتَه فإنَّها تتحركُ. والآنَ أفكرُ في شخصٍين</a:t>
            </a:r>
            <a:r>
              <a:rPr lang="ar-SA" sz="2000" b="1" dirty="0">
                <a:solidFill>
                  <a:prstClr val="black"/>
                </a:solidFill>
              </a:rPr>
              <a:t> </a:t>
            </a:r>
            <a:r>
              <a:rPr lang="ar-EG" sz="2000" b="1" dirty="0">
                <a:solidFill>
                  <a:prstClr val="black"/>
                </a:solidFill>
              </a:rPr>
              <a:t>تعلُ حذاءً رياضيًّا، ويقفُ على جانبِ الطريقِ.هلْ سينزلقُ إذا دفعَ الرصيفَ؟ لا. مَا الفرقُ بينَ</a:t>
            </a:r>
            <a:r>
              <a:rPr lang="ar-SA" sz="2000" b="1" dirty="0">
                <a:solidFill>
                  <a:prstClr val="black"/>
                </a:solidFill>
              </a:rPr>
              <a:t> </a:t>
            </a:r>
            <a:r>
              <a:rPr lang="ar-EG" sz="2000" b="1" dirty="0">
                <a:solidFill>
                  <a:prstClr val="black"/>
                </a:solidFill>
              </a:rPr>
              <a:t>الحالتينِ؟ الاحتكاكُ.</a:t>
            </a:r>
          </a:p>
          <a:p>
            <a:endParaRPr lang="ar-SA" sz="2000" b="1" dirty="0">
              <a:solidFill>
                <a:prstClr val="black"/>
              </a:solidFill>
            </a:endParaRPr>
          </a:p>
          <a:p>
            <a:r>
              <a:rPr lang="ar-EG" sz="2000" b="1" dirty="0">
                <a:solidFill>
                  <a:prstClr val="black"/>
                </a:solidFill>
              </a:rPr>
              <a:t>عرفتُ أنَّ الاحتكاكَ قوةٌ تعملُ في عكسِ اتجاهِ</a:t>
            </a:r>
            <a:r>
              <a:rPr lang="ar-SA" sz="2000" b="1" dirty="0">
                <a:solidFill>
                  <a:prstClr val="black"/>
                </a:solidFill>
              </a:rPr>
              <a:t> </a:t>
            </a:r>
            <a:r>
              <a:rPr lang="ar-EG" sz="2000" b="1" dirty="0">
                <a:solidFill>
                  <a:prstClr val="black"/>
                </a:solidFill>
              </a:rPr>
              <a:t>الحركةِ. يعتمدُ مقدارُ الاحتكاكِ علَى طبيعةِ</a:t>
            </a:r>
            <a:r>
              <a:rPr lang="ar-SA" sz="2000" b="1" dirty="0">
                <a:solidFill>
                  <a:prstClr val="black"/>
                </a:solidFill>
              </a:rPr>
              <a:t> </a:t>
            </a:r>
            <a:r>
              <a:rPr lang="ar-EG" sz="2000" b="1" dirty="0">
                <a:solidFill>
                  <a:prstClr val="black"/>
                </a:solidFill>
              </a:rPr>
              <a:t>السطوحِ المتلامسةِ. فالاحتكاكُ قليلٌ بينَ الأجسامِ الصلبةِ الملساءِ والثلجِ، لكنَّه كبيرٌ بينَ طبقةِ المطاطِ</a:t>
            </a:r>
            <a:r>
              <a:rPr lang="ar-SA" sz="2000" b="1" dirty="0">
                <a:solidFill>
                  <a:prstClr val="black"/>
                </a:solidFill>
              </a:rPr>
              <a:t> </a:t>
            </a:r>
            <a:r>
              <a:rPr lang="ar-EG" sz="2000" b="1" dirty="0">
                <a:solidFill>
                  <a:prstClr val="black"/>
                </a:solidFill>
              </a:rPr>
              <a:t>التي تغلِّفُ أسفلَ الحذاءِ الرياضيِّ والرصيفِ.</a:t>
            </a:r>
          </a:p>
          <a:p>
            <a:endParaRPr lang="ar-SA" sz="2000" b="1" dirty="0">
              <a:solidFill>
                <a:prstClr val="black"/>
              </a:solidFill>
            </a:endParaRPr>
          </a:p>
          <a:p>
            <a:r>
              <a:rPr lang="ar-EG" sz="2000" b="1" dirty="0">
                <a:solidFill>
                  <a:prstClr val="black"/>
                </a:solidFill>
              </a:rPr>
              <a:t>لماذا يوضَعُ زيتٌ بينَ الأجزاءِ المتحرِّكةِ المتلامسةِ</a:t>
            </a:r>
            <a:r>
              <a:rPr lang="ar-SA" sz="2000" b="1" dirty="0">
                <a:solidFill>
                  <a:prstClr val="black"/>
                </a:solidFill>
              </a:rPr>
              <a:t> </a:t>
            </a:r>
            <a:r>
              <a:rPr lang="ar-EG" sz="2000" b="1" dirty="0">
                <a:solidFill>
                  <a:prstClr val="black"/>
                </a:solidFill>
              </a:rPr>
              <a:t>منَ الدراجةِ؟ الزيتُ يقللُ منَ الاحتكاكِ. إنَّه يساعدُ الأجزاءَ المتلامسةَ علَى الحركةِ</a:t>
            </a:r>
            <a:r>
              <a:rPr lang="ar-SA" sz="2000" b="1" dirty="0">
                <a:solidFill>
                  <a:prstClr val="black"/>
                </a:solidFill>
              </a:rPr>
              <a:t>.</a:t>
            </a:r>
            <a:endParaRPr lang="ar-EG" sz="2000" b="1" dirty="0">
              <a:solidFill>
                <a:prstClr val="black"/>
              </a:solidFill>
            </a:endParaRPr>
          </a:p>
        </p:txBody>
      </p:sp>
      <p:sp>
        <p:nvSpPr>
          <p:cNvPr id="8" name="دبوس زينة 7"/>
          <p:cNvSpPr/>
          <p:nvPr/>
        </p:nvSpPr>
        <p:spPr>
          <a:xfrm>
            <a:off x="41357" y="71235"/>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كتاب الطالب ص95</a:t>
            </a:r>
          </a:p>
        </p:txBody>
      </p:sp>
    </p:spTree>
    <p:custDataLst>
      <p:tags r:id="rId1"/>
    </p:custDataLst>
    <p:extLst>
      <p:ext uri="{BB962C8B-B14F-4D97-AF65-F5344CB8AC3E}">
        <p14:creationId xmlns:p14="http://schemas.microsoft.com/office/powerpoint/2010/main" val="1043383528"/>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bg/>
                                          </p:spTgt>
                                        </p:tgtEl>
                                        <p:attrNameLst>
                                          <p:attrName>style.visibility</p:attrName>
                                        </p:attrNameLst>
                                      </p:cBhvr>
                                      <p:to>
                                        <p:strVal val="visible"/>
                                      </p:to>
                                    </p:set>
                                    <p:animEffect transition="in" filter="fade">
                                      <p:cBhvr>
                                        <p:cTn id="14" dur="1000"/>
                                        <p:tgtEl>
                                          <p:spTgt spid="7">
                                            <p:bg/>
                                          </p:spTgt>
                                        </p:tgtEl>
                                      </p:cBhvr>
                                    </p:animEffect>
                                    <p:anim calcmode="lin" valueType="num">
                                      <p:cBhvr>
                                        <p:cTn id="15" dur="1000" fill="hold"/>
                                        <p:tgtEl>
                                          <p:spTgt spid="7">
                                            <p:bg/>
                                          </p:spTgt>
                                        </p:tgtEl>
                                        <p:attrNameLst>
                                          <p:attrName>ppt_x</p:attrName>
                                        </p:attrNameLst>
                                      </p:cBhvr>
                                      <p:tavLst>
                                        <p:tav tm="0">
                                          <p:val>
                                            <p:strVal val="#ppt_x"/>
                                          </p:val>
                                        </p:tav>
                                        <p:tav tm="100000">
                                          <p:val>
                                            <p:strVal val="#ppt_x"/>
                                          </p:val>
                                        </p:tav>
                                      </p:tavLst>
                                    </p:anim>
                                    <p:anim calcmode="lin" valueType="num">
                                      <p:cBhvr>
                                        <p:cTn id="16"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خطط انسيابي: محطة طرفية 9"/>
          <p:cNvSpPr/>
          <p:nvPr/>
        </p:nvSpPr>
        <p:spPr>
          <a:xfrm>
            <a:off x="3781400" y="6351984"/>
            <a:ext cx="1656184" cy="474240"/>
          </a:xfrm>
          <a:prstGeom prst="flowChartTerminator">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n>
                  <a:solidFill>
                    <a:srgbClr val="7030A0"/>
                  </a:solidFill>
                </a:ln>
                <a:solidFill>
                  <a:prstClr val="white"/>
                </a:solidFill>
              </a:rPr>
              <a:t>15</a:t>
            </a:r>
            <a:endParaRPr lang="en-US" sz="2800" dirty="0">
              <a:ln>
                <a:solidFill>
                  <a:srgbClr val="7030A0"/>
                </a:solidFill>
              </a:ln>
              <a:solidFill>
                <a:prstClr val="white"/>
              </a:solidFill>
            </a:endParaRPr>
          </a:p>
        </p:txBody>
      </p:sp>
      <p:sp>
        <p:nvSpPr>
          <p:cNvPr id="11" name="شارة رتبة 10">
            <a:hlinkClick r:id="" action="ppaction://hlinkshowjump?jump=previousslide"/>
          </p:cNvPr>
          <p:cNvSpPr/>
          <p:nvPr/>
        </p:nvSpPr>
        <p:spPr>
          <a:xfrm>
            <a:off x="5509592" y="6324600"/>
            <a:ext cx="1800200" cy="474240"/>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prstClr val="white">
                  <a:lumMod val="95000"/>
                </a:prstClr>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السابقة</a:t>
            </a:r>
            <a:endParaRPr lang="ar-SA"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12" name="شارة رتبة 11">
            <a:hlinkClick r:id="" action="ppaction://hlinkshowjump?jump=nextslide"/>
          </p:cNvPr>
          <p:cNvSpPr/>
          <p:nvPr/>
        </p:nvSpPr>
        <p:spPr>
          <a:xfrm rot="10800000" flipV="1">
            <a:off x="1981200" y="6351139"/>
            <a:ext cx="1801368" cy="475084"/>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srgbClr val="FF0000"/>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التالية</a:t>
            </a:r>
            <a:endParaRPr lang="ar-SA" sz="2400"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14" name="Round Same Side Corner Rectangle 26"/>
          <p:cNvSpPr/>
          <p:nvPr/>
        </p:nvSpPr>
        <p:spPr>
          <a:xfrm rot="16200000">
            <a:off x="5541268" y="-204563"/>
            <a:ext cx="762000" cy="3276600"/>
          </a:xfrm>
          <a:prstGeom prst="round2SameRect">
            <a:avLst>
              <a:gd name="adj1" fmla="val 50000"/>
              <a:gd name="adj2" fmla="val 0"/>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en-US" sz="2800" dirty="0">
              <a:solidFill>
                <a:prstClr val="black"/>
              </a:solidFill>
            </a:endParaRPr>
          </a:p>
        </p:txBody>
      </p:sp>
      <p:sp>
        <p:nvSpPr>
          <p:cNvPr id="15" name="TextBox 31"/>
          <p:cNvSpPr txBox="1"/>
          <p:nvPr/>
        </p:nvSpPr>
        <p:spPr>
          <a:xfrm>
            <a:off x="4592869" y="1137996"/>
            <a:ext cx="2903444" cy="523220"/>
          </a:xfrm>
          <a:prstGeom prst="rect">
            <a:avLst/>
          </a:prstGeom>
          <a:noFill/>
          <a:ln>
            <a:noFill/>
          </a:ln>
          <a:effectLst>
            <a:outerShdw blurRad="50800" dist="38100" algn="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pPr>
              <a:defRPr/>
            </a:pPr>
            <a:r>
              <a:rPr lang="ar-JO" sz="2800" b="1" dirty="0">
                <a:solidFill>
                  <a:prstClr val="white"/>
                </a:solidFill>
              </a:rPr>
              <a:t>العــــــلوم </a:t>
            </a:r>
            <a:r>
              <a:rPr lang="ar-SA" sz="2800" b="1" dirty="0">
                <a:solidFill>
                  <a:prstClr val="white"/>
                </a:solidFill>
              </a:rPr>
              <a:t>والرياضيات</a:t>
            </a:r>
            <a:endParaRPr lang="ar-JO" sz="2800" b="1" dirty="0">
              <a:solidFill>
                <a:prstClr val="white"/>
              </a:solidFill>
            </a:endParaRPr>
          </a:p>
        </p:txBody>
      </p:sp>
      <p:sp>
        <p:nvSpPr>
          <p:cNvPr id="16" name="مستطيل مستدير الزوايا 15"/>
          <p:cNvSpPr/>
          <p:nvPr/>
        </p:nvSpPr>
        <p:spPr>
          <a:xfrm>
            <a:off x="1043608" y="2214554"/>
            <a:ext cx="6624736" cy="377975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ar-EG" sz="2400" b="1" dirty="0">
                <a:solidFill>
                  <a:prstClr val="black"/>
                </a:solidFill>
              </a:rPr>
              <a:t>استخدمَ الناسُ عرباتِ التَّزَلُّجِ منذُ عامِ ١٨٨٠م.</a:t>
            </a:r>
            <a:r>
              <a:rPr lang="ar-SA" sz="2400" b="1" dirty="0">
                <a:solidFill>
                  <a:prstClr val="black"/>
                </a:solidFill>
              </a:rPr>
              <a:t> </a:t>
            </a:r>
            <a:r>
              <a:rPr lang="ar-EG" sz="2400" b="1" dirty="0">
                <a:solidFill>
                  <a:prstClr val="black"/>
                </a:solidFill>
              </a:rPr>
              <a:t>كانَ المتسابقونَ في أوَّل تزلجٍ يغطونَ السطحَ</a:t>
            </a:r>
            <a:r>
              <a:rPr lang="ar-SA" sz="2400" b="1" dirty="0">
                <a:solidFill>
                  <a:prstClr val="black"/>
                </a:solidFill>
              </a:rPr>
              <a:t> </a:t>
            </a:r>
            <a:r>
              <a:rPr lang="ar-EG" sz="2400" b="1" dirty="0">
                <a:solidFill>
                  <a:prstClr val="black"/>
                </a:solidFill>
              </a:rPr>
              <a:t>السفليَّ لعربةِ التزلجِ الخشبيةِ بالشمعِ.ثُمَّ استخدمُوا عرباتٍ فولاذيةً. الفولاذُ يقلِّلُ الاحتكاكَ أكثرَ من السطوحِ المغلفةِ</a:t>
            </a:r>
            <a:r>
              <a:rPr lang="ar-SA" sz="2400" b="1" dirty="0">
                <a:solidFill>
                  <a:prstClr val="black"/>
                </a:solidFill>
              </a:rPr>
              <a:t> </a:t>
            </a:r>
            <a:r>
              <a:rPr lang="ar-EG" sz="2400" b="1" dirty="0">
                <a:solidFill>
                  <a:prstClr val="black"/>
                </a:solidFill>
              </a:rPr>
              <a:t>بالشمعِ.</a:t>
            </a:r>
          </a:p>
          <a:p>
            <a:endParaRPr lang="ar-SA" sz="2400" b="1" dirty="0">
              <a:solidFill>
                <a:prstClr val="black"/>
              </a:solidFill>
            </a:endParaRPr>
          </a:p>
          <a:p>
            <a:r>
              <a:rPr lang="ar-EG" sz="2400" b="1" dirty="0">
                <a:solidFill>
                  <a:prstClr val="black"/>
                </a:solidFill>
              </a:rPr>
              <a:t>مقدارُ قوةِ الاحتكاكِ يعتمدُ على وزنِ الأجسامِ</a:t>
            </a:r>
            <a:r>
              <a:rPr lang="ar-SA" sz="2400" b="1" dirty="0">
                <a:solidFill>
                  <a:prstClr val="black"/>
                </a:solidFill>
              </a:rPr>
              <a:t> </a:t>
            </a:r>
            <a:r>
              <a:rPr lang="ar-EG" sz="2400" b="1" dirty="0">
                <a:solidFill>
                  <a:prstClr val="black"/>
                </a:solidFill>
              </a:rPr>
              <a:t>المتلامسةِ، وعلى نوعِ المادةِ المصنوعِ منهَا</a:t>
            </a:r>
            <a:r>
              <a:rPr lang="ar-SA" sz="2400" b="1" dirty="0">
                <a:solidFill>
                  <a:prstClr val="black"/>
                </a:solidFill>
              </a:rPr>
              <a:t> </a:t>
            </a:r>
            <a:r>
              <a:rPr lang="ar-EG" sz="2400" b="1" dirty="0">
                <a:solidFill>
                  <a:prstClr val="black"/>
                </a:solidFill>
              </a:rPr>
              <a:t>تلكَ الأجسامُ، وعلى نعومةِ السطوحِ.هؤلاءِ المتسابقونَ </a:t>
            </a:r>
            <a:r>
              <a:rPr lang="ar-EG" sz="2400" b="1" dirty="0" err="1">
                <a:solidFill>
                  <a:prstClr val="black"/>
                </a:solidFill>
              </a:rPr>
              <a:t>يسببونَ</a:t>
            </a:r>
            <a:r>
              <a:rPr lang="ar-EG" sz="2400" b="1" dirty="0">
                <a:solidFill>
                  <a:prstClr val="black"/>
                </a:solidFill>
              </a:rPr>
              <a:t> قوةَ</a:t>
            </a:r>
            <a:r>
              <a:rPr lang="ar-SA" sz="2400" b="1" dirty="0">
                <a:solidFill>
                  <a:prstClr val="black"/>
                </a:solidFill>
              </a:rPr>
              <a:t> </a:t>
            </a:r>
            <a:r>
              <a:rPr lang="ar-EG" sz="2400" b="1" dirty="0">
                <a:solidFill>
                  <a:prstClr val="black"/>
                </a:solidFill>
              </a:rPr>
              <a:t>احتكاكٍ مقدارُها ١١٥ نيوتن،وبتقريبِ الرقمِ إلى العشراتِ</a:t>
            </a:r>
            <a:r>
              <a:rPr lang="ar-SA" sz="2400" b="1" dirty="0">
                <a:solidFill>
                  <a:prstClr val="black"/>
                </a:solidFill>
              </a:rPr>
              <a:t> </a:t>
            </a:r>
            <a:r>
              <a:rPr lang="ar-EG" sz="2400" b="1" dirty="0">
                <a:solidFill>
                  <a:prstClr val="black"/>
                </a:solidFill>
              </a:rPr>
              <a:t>يصبحُ ١٢٠ نيوتن.</a:t>
            </a:r>
          </a:p>
        </p:txBody>
      </p:sp>
      <p:sp>
        <p:nvSpPr>
          <p:cNvPr id="18" name="مستطيل 17"/>
          <p:cNvSpPr/>
          <p:nvPr/>
        </p:nvSpPr>
        <p:spPr>
          <a:xfrm>
            <a:off x="1835696" y="1124744"/>
            <a:ext cx="2239716" cy="707886"/>
          </a:xfrm>
          <a:prstGeom prst="rect">
            <a:avLst/>
          </a:prstGeom>
        </p:spPr>
        <p:txBody>
          <a:bodyPr wrap="none">
            <a:spAutoFit/>
          </a:bodyPr>
          <a:lstStyle/>
          <a:p>
            <a:r>
              <a:rPr lang="ar-EG" sz="4000" b="1" dirty="0">
                <a:solidFill>
                  <a:srgbClr val="FF0000"/>
                </a:solidFill>
              </a:rPr>
              <a:t>قُوَّةُ الاحتكاك</a:t>
            </a:r>
          </a:p>
        </p:txBody>
      </p:sp>
      <p:sp>
        <p:nvSpPr>
          <p:cNvPr id="13" name="دبوس زينة 12"/>
          <p:cNvSpPr/>
          <p:nvPr/>
        </p:nvSpPr>
        <p:spPr>
          <a:xfrm>
            <a:off x="41357" y="71235"/>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كتاب الطالب ص95</a:t>
            </a:r>
          </a:p>
        </p:txBody>
      </p:sp>
    </p:spTree>
    <p:custDataLst>
      <p:tags r:id="rId1"/>
    </p:custDataLst>
    <p:extLst>
      <p:ext uri="{BB962C8B-B14F-4D97-AF65-F5344CB8AC3E}">
        <p14:creationId xmlns:p14="http://schemas.microsoft.com/office/powerpoint/2010/main" val="669120230"/>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fltVal val="0"/>
                                          </p:val>
                                        </p:tav>
                                        <p:tav tm="100000">
                                          <p:val>
                                            <p:strVal val="#ppt_w"/>
                                          </p:val>
                                        </p:tav>
                                      </p:tavLst>
                                    </p:anim>
                                    <p:anim calcmode="lin" valueType="num">
                                      <p:cBhvr>
                                        <p:cTn id="22" dur="1000" fill="hold"/>
                                        <p:tgtEl>
                                          <p:spTgt spid="16"/>
                                        </p:tgtEl>
                                        <p:attrNameLst>
                                          <p:attrName>ppt_h</p:attrName>
                                        </p:attrNameLst>
                                      </p:cBhvr>
                                      <p:tavLst>
                                        <p:tav tm="0">
                                          <p:val>
                                            <p:fltVal val="0"/>
                                          </p:val>
                                        </p:tav>
                                        <p:tav tm="100000">
                                          <p:val>
                                            <p:strVal val="#ppt_h"/>
                                          </p:val>
                                        </p:tav>
                                      </p:tavLst>
                                    </p:anim>
                                    <p:anim calcmode="lin" valueType="num">
                                      <p:cBhvr>
                                        <p:cTn id="23" dur="1000" fill="hold"/>
                                        <p:tgtEl>
                                          <p:spTgt spid="16"/>
                                        </p:tgtEl>
                                        <p:attrNameLst>
                                          <p:attrName>style.rotation</p:attrName>
                                        </p:attrNameLst>
                                      </p:cBhvr>
                                      <p:tavLst>
                                        <p:tav tm="0">
                                          <p:val>
                                            <p:fltVal val="90"/>
                                          </p:val>
                                        </p:tav>
                                        <p:tav tm="100000">
                                          <p:val>
                                            <p:fltVal val="0"/>
                                          </p:val>
                                        </p:tav>
                                      </p:tavLst>
                                    </p:anim>
                                    <p:animEffect transition="in" filter="fade">
                                      <p:cBhvr>
                                        <p:cTn id="2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9" descr="تعليم088"/>
          <p:cNvPicPr>
            <a:picLocks noChangeAspect="1" noChangeArrowheads="1"/>
          </p:cNvPicPr>
          <p:nvPr/>
        </p:nvPicPr>
        <p:blipFill>
          <a:blip r:embed="rId4" cstate="print"/>
          <a:srcRect/>
          <a:stretch>
            <a:fillRect/>
          </a:stretch>
        </p:blipFill>
        <p:spPr bwMode="auto">
          <a:xfrm flipH="1">
            <a:off x="7858148" y="5462763"/>
            <a:ext cx="899591" cy="1395237"/>
          </a:xfrm>
          <a:prstGeom prst="rect">
            <a:avLst/>
          </a:prstGeom>
          <a:noFill/>
        </p:spPr>
      </p:pic>
      <p:sp>
        <p:nvSpPr>
          <p:cNvPr id="10" name="مخطط انسيابي: محطة طرفية 9"/>
          <p:cNvSpPr/>
          <p:nvPr/>
        </p:nvSpPr>
        <p:spPr>
          <a:xfrm>
            <a:off x="3781400" y="6351984"/>
            <a:ext cx="1656184" cy="474240"/>
          </a:xfrm>
          <a:prstGeom prst="flowChartTerminator">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n>
                  <a:solidFill>
                    <a:srgbClr val="7030A0"/>
                  </a:solidFill>
                </a:ln>
                <a:solidFill>
                  <a:prstClr val="white"/>
                </a:solidFill>
              </a:rPr>
              <a:t>16</a:t>
            </a:r>
            <a:endParaRPr lang="en-US" sz="2800" dirty="0">
              <a:ln>
                <a:solidFill>
                  <a:srgbClr val="7030A0"/>
                </a:solidFill>
              </a:ln>
              <a:solidFill>
                <a:prstClr val="white"/>
              </a:solidFill>
            </a:endParaRPr>
          </a:p>
        </p:txBody>
      </p:sp>
      <p:sp>
        <p:nvSpPr>
          <p:cNvPr id="11" name="شارة رتبة 10">
            <a:hlinkClick r:id="" action="ppaction://hlinkshowjump?jump=previousslide"/>
          </p:cNvPr>
          <p:cNvSpPr/>
          <p:nvPr/>
        </p:nvSpPr>
        <p:spPr>
          <a:xfrm>
            <a:off x="5509592" y="6324600"/>
            <a:ext cx="1800200" cy="474240"/>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prstClr val="white">
                  <a:lumMod val="95000"/>
                </a:prstClr>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السابقة</a:t>
            </a:r>
            <a:endParaRPr lang="ar-SA"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12" name="شارة رتبة 11">
            <a:hlinkClick r:id="" action="ppaction://hlinkshowjump?jump=nextslide"/>
          </p:cNvPr>
          <p:cNvSpPr/>
          <p:nvPr/>
        </p:nvSpPr>
        <p:spPr>
          <a:xfrm rot="10800000" flipV="1">
            <a:off x="1981200" y="6351139"/>
            <a:ext cx="1801368" cy="475084"/>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srgbClr val="FF0000"/>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التالية</a:t>
            </a:r>
            <a:endParaRPr lang="ar-SA" sz="2400"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6" name="Round Same Side Corner Rectangle 26"/>
          <p:cNvSpPr/>
          <p:nvPr/>
        </p:nvSpPr>
        <p:spPr>
          <a:xfrm rot="16200000">
            <a:off x="6145347" y="-348579"/>
            <a:ext cx="762000" cy="3276600"/>
          </a:xfrm>
          <a:prstGeom prst="round2SameRect">
            <a:avLst>
              <a:gd name="adj1" fmla="val 50000"/>
              <a:gd name="adj2" fmla="val 0"/>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en-US" sz="2800" dirty="0">
              <a:solidFill>
                <a:prstClr val="black"/>
              </a:solidFill>
            </a:endParaRPr>
          </a:p>
        </p:txBody>
      </p:sp>
      <p:sp>
        <p:nvSpPr>
          <p:cNvPr id="7" name="TextBox 31"/>
          <p:cNvSpPr txBox="1"/>
          <p:nvPr/>
        </p:nvSpPr>
        <p:spPr>
          <a:xfrm>
            <a:off x="5148064" y="1052736"/>
            <a:ext cx="2903444" cy="523220"/>
          </a:xfrm>
          <a:prstGeom prst="rect">
            <a:avLst/>
          </a:prstGeom>
          <a:noFill/>
          <a:ln>
            <a:noFill/>
          </a:ln>
          <a:effectLst>
            <a:outerShdw blurRad="50800" dist="38100" algn="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pPr>
              <a:defRPr/>
            </a:pPr>
            <a:r>
              <a:rPr lang="ar-SA" sz="2800" b="1" dirty="0">
                <a:solidFill>
                  <a:srgbClr val="FF0000"/>
                </a:solidFill>
              </a:rPr>
              <a:t>أفكر واتحدث وأكتب </a:t>
            </a:r>
            <a:endParaRPr lang="ar-JO" sz="2800" b="1" dirty="0">
              <a:solidFill>
                <a:srgbClr val="FF0000"/>
              </a:solidFill>
            </a:endParaRPr>
          </a:p>
        </p:txBody>
      </p:sp>
      <p:sp>
        <p:nvSpPr>
          <p:cNvPr id="8" name="مستطيل مستدير الزوايا 12"/>
          <p:cNvSpPr/>
          <p:nvPr/>
        </p:nvSpPr>
        <p:spPr>
          <a:xfrm>
            <a:off x="755576" y="1988840"/>
            <a:ext cx="7344816" cy="1464231"/>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Low"/>
            <a:r>
              <a:rPr lang="ar-SA" sz="3200" b="1" dirty="0">
                <a:solidFill>
                  <a:prstClr val="black"/>
                </a:solidFill>
              </a:rPr>
              <a:t>1- </a:t>
            </a:r>
            <a:r>
              <a:rPr lang="ar-SA" sz="2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glow rad="228600">
                    <a:srgbClr val="F79646">
                      <a:satMod val="175000"/>
                      <a:alpha val="40000"/>
                    </a:srgbClr>
                  </a:glow>
                  <a:innerShdw blurRad="69850" dist="43180" dir="5400000">
                    <a:srgbClr val="000000">
                      <a:alpha val="65000"/>
                    </a:srgbClr>
                  </a:innerShdw>
                </a:effectLst>
              </a:rPr>
              <a:t>المفردات. </a:t>
            </a:r>
            <a:r>
              <a:rPr lang="ar-SA" sz="2400" b="1" dirty="0">
                <a:solidFill>
                  <a:prstClr val="black"/>
                </a:solidFill>
              </a:rPr>
              <a:t>الوحدة المستخدمة لقياس القوة تسمى...............</a:t>
            </a:r>
          </a:p>
          <a:p>
            <a:pPr algn="justLow"/>
            <a:r>
              <a:rPr lang="ar-SA" sz="2400" b="1" dirty="0">
                <a:solidFill>
                  <a:prstClr val="black"/>
                </a:solidFill>
              </a:rPr>
              <a:t>2- </a:t>
            </a:r>
            <a:r>
              <a:rPr lang="ar-SA" sz="2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glow rad="228600">
                    <a:srgbClr val="F79646">
                      <a:satMod val="175000"/>
                      <a:alpha val="40000"/>
                    </a:srgbClr>
                  </a:glow>
                  <a:innerShdw blurRad="69850" dist="43180" dir="5400000">
                    <a:srgbClr val="000000">
                      <a:alpha val="65000"/>
                    </a:srgbClr>
                  </a:innerShdw>
                </a:effectLst>
              </a:rPr>
              <a:t>اتوقع. </a:t>
            </a:r>
            <a:r>
              <a:rPr lang="ar-SA" sz="2400" b="1" dirty="0">
                <a:solidFill>
                  <a:prstClr val="black"/>
                </a:solidFill>
              </a:rPr>
              <a:t>إذا وضعت مغناطيسين لهما نفس القوة على سطح مستو وعلى نفس المسافة بين المغناطيسين.فماذا أتوقع ان يحدث</a:t>
            </a:r>
            <a:endParaRPr lang="ar-EG" sz="2400" b="1" dirty="0">
              <a:solidFill>
                <a:prstClr val="black"/>
              </a:solidFill>
            </a:endParaRPr>
          </a:p>
        </p:txBody>
      </p:sp>
      <p:sp>
        <p:nvSpPr>
          <p:cNvPr id="9" name="مستطيل 13"/>
          <p:cNvSpPr/>
          <p:nvPr/>
        </p:nvSpPr>
        <p:spPr>
          <a:xfrm>
            <a:off x="1691680" y="2132856"/>
            <a:ext cx="880369" cy="461665"/>
          </a:xfrm>
          <a:prstGeom prst="rect">
            <a:avLst/>
          </a:prstGeom>
        </p:spPr>
        <p:txBody>
          <a:bodyPr wrap="none">
            <a:spAutoFit/>
          </a:bodyPr>
          <a:lstStyle/>
          <a:p>
            <a:r>
              <a:rPr lang="ar-SA" sz="2400" b="1" dirty="0">
                <a:solidFill>
                  <a:srgbClr val="FF0000"/>
                </a:solidFill>
              </a:rPr>
              <a:t>النيوتن</a:t>
            </a:r>
            <a:endParaRPr lang="ar-EG" sz="2400" b="1" dirty="0">
              <a:solidFill>
                <a:srgbClr val="FF0000"/>
              </a:solidFill>
            </a:endParaRPr>
          </a:p>
        </p:txBody>
      </p:sp>
      <p:graphicFrame>
        <p:nvGraphicFramePr>
          <p:cNvPr id="13" name="Table 1"/>
          <p:cNvGraphicFramePr>
            <a:graphicFrameLocks noGrp="1"/>
          </p:cNvGraphicFramePr>
          <p:nvPr>
            <p:extLst>
              <p:ext uri="{D42A27DB-BD31-4B8C-83A1-F6EECF244321}">
                <p14:modId xmlns:p14="http://schemas.microsoft.com/office/powerpoint/2010/main" val="3506170351"/>
              </p:ext>
            </p:extLst>
          </p:nvPr>
        </p:nvGraphicFramePr>
        <p:xfrm>
          <a:off x="2095306" y="4293096"/>
          <a:ext cx="5357014" cy="1468120"/>
        </p:xfrm>
        <a:graphic>
          <a:graphicData uri="http://schemas.openxmlformats.org/drawingml/2006/table">
            <a:tbl>
              <a:tblPr rtl="1" firstRow="1" bandRow="1">
                <a:tableStyleId>{5C22544A-7EE6-4342-B048-85BDC9FD1C3A}</a:tableStyleId>
              </a:tblPr>
              <a:tblGrid>
                <a:gridCol w="2678507">
                  <a:extLst>
                    <a:ext uri="{9D8B030D-6E8A-4147-A177-3AD203B41FA5}">
                      <a16:colId xmlns:a16="http://schemas.microsoft.com/office/drawing/2014/main" val="20000"/>
                    </a:ext>
                  </a:extLst>
                </a:gridCol>
                <a:gridCol w="2678507">
                  <a:extLst>
                    <a:ext uri="{9D8B030D-6E8A-4147-A177-3AD203B41FA5}">
                      <a16:colId xmlns:a16="http://schemas.microsoft.com/office/drawing/2014/main" val="20001"/>
                    </a:ext>
                  </a:extLst>
                </a:gridCol>
              </a:tblGrid>
              <a:tr h="370840">
                <a:tc>
                  <a:txBody>
                    <a:bodyPr/>
                    <a:lstStyle/>
                    <a:p>
                      <a:pPr algn="ctr" rtl="1"/>
                      <a:r>
                        <a:rPr lang="ar-SA" sz="2400" dirty="0">
                          <a:solidFill>
                            <a:srgbClr val="FF0000"/>
                          </a:solidFill>
                        </a:rPr>
                        <a:t>توقع </a:t>
                      </a:r>
                    </a:p>
                  </a:txBody>
                  <a:tcPr/>
                </a:tc>
                <a:tc>
                  <a:txBody>
                    <a:bodyPr/>
                    <a:lstStyle/>
                    <a:p>
                      <a:pPr algn="ctr" rtl="1"/>
                      <a:r>
                        <a:rPr lang="ar-SA" sz="2400" dirty="0">
                          <a:solidFill>
                            <a:srgbClr val="FF0000"/>
                          </a:solidFill>
                        </a:rPr>
                        <a:t>ما حدث </a:t>
                      </a:r>
                    </a:p>
                  </a:txBody>
                  <a:tcPr/>
                </a:tc>
                <a:extLst>
                  <a:ext uri="{0D108BD9-81ED-4DB2-BD59-A6C34878D82A}">
                    <a16:rowId xmlns:a16="http://schemas.microsoft.com/office/drawing/2014/main" val="10000"/>
                  </a:ext>
                </a:extLst>
              </a:tr>
              <a:tr h="370840">
                <a:tc>
                  <a:txBody>
                    <a:bodyPr/>
                    <a:lstStyle/>
                    <a:p>
                      <a:pPr algn="ctr" rtl="1"/>
                      <a:r>
                        <a:rPr lang="ar-SA" b="1" dirty="0"/>
                        <a:t>ان الكرة تقف</a:t>
                      </a:r>
                      <a:r>
                        <a:rPr lang="ar-SA" b="1" baseline="0" dirty="0"/>
                        <a:t> في الوسط </a:t>
                      </a:r>
                      <a:endParaRPr lang="ar-SA" b="1" dirty="0"/>
                    </a:p>
                  </a:txBody>
                  <a:tcPr/>
                </a:tc>
                <a:tc>
                  <a:txBody>
                    <a:bodyPr/>
                    <a:lstStyle/>
                    <a:p>
                      <a:pPr algn="ctr" rtl="1"/>
                      <a:r>
                        <a:rPr lang="ar-SA" b="1" dirty="0"/>
                        <a:t>أن الكرة تتأثر بقوى عديدة مختلفة </a:t>
                      </a:r>
                    </a:p>
                  </a:txBody>
                  <a:tcPr/>
                </a:tc>
                <a:extLst>
                  <a:ext uri="{0D108BD9-81ED-4DB2-BD59-A6C34878D82A}">
                    <a16:rowId xmlns:a16="http://schemas.microsoft.com/office/drawing/2014/main" val="10001"/>
                  </a:ext>
                </a:extLst>
              </a:tr>
              <a:tr h="370840">
                <a:tc>
                  <a:txBody>
                    <a:bodyPr/>
                    <a:lstStyle/>
                    <a:p>
                      <a:pPr algn="ctr" rtl="1"/>
                      <a:r>
                        <a:rPr lang="ar-SA" b="1" dirty="0"/>
                        <a:t>تتحرك حسب</a:t>
                      </a:r>
                      <a:r>
                        <a:rPr lang="ar-SA" b="1" baseline="0" dirty="0"/>
                        <a:t> تجاه الهواء</a:t>
                      </a:r>
                      <a:endParaRPr lang="ar-SA" b="1" dirty="0"/>
                    </a:p>
                  </a:txBody>
                  <a:tcPr/>
                </a:tc>
                <a:tc>
                  <a:txBody>
                    <a:bodyPr/>
                    <a:lstStyle/>
                    <a:p>
                      <a:pPr algn="ctr" rtl="1"/>
                      <a:r>
                        <a:rPr lang="ar-SA" b="1" dirty="0"/>
                        <a:t>لم تستقر القرة </a:t>
                      </a:r>
                    </a:p>
                  </a:txBody>
                  <a:tcPr/>
                </a:tc>
                <a:extLst>
                  <a:ext uri="{0D108BD9-81ED-4DB2-BD59-A6C34878D82A}">
                    <a16:rowId xmlns:a16="http://schemas.microsoft.com/office/drawing/2014/main" val="10002"/>
                  </a:ext>
                </a:extLst>
              </a:tr>
            </a:tbl>
          </a:graphicData>
        </a:graphic>
      </p:graphicFrame>
      <p:sp>
        <p:nvSpPr>
          <p:cNvPr id="14" name="دبوس زينة 13"/>
          <p:cNvSpPr/>
          <p:nvPr/>
        </p:nvSpPr>
        <p:spPr>
          <a:xfrm>
            <a:off x="41357" y="71235"/>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كتاب الطالب ص96</a:t>
            </a:r>
          </a:p>
        </p:txBody>
      </p:sp>
    </p:spTree>
    <p:custDataLst>
      <p:tags r:id="rId1"/>
    </p:custDataLst>
    <p:extLst>
      <p:ext uri="{BB962C8B-B14F-4D97-AF65-F5344CB8AC3E}">
        <p14:creationId xmlns:p14="http://schemas.microsoft.com/office/powerpoint/2010/main" val="198230733"/>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900" decel="100000" fill="hold"/>
                                        <p:tgtEl>
                                          <p:spTgt spid="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80">
                                          <p:stCondLst>
                                            <p:cond delay="0"/>
                                          </p:stCondLst>
                                        </p:cTn>
                                        <p:tgtEl>
                                          <p:spTgt spid="9"/>
                                        </p:tgtEl>
                                      </p:cBhvr>
                                    </p:animEffect>
                                    <p:anim calcmode="lin" valueType="num">
                                      <p:cBhvr>
                                        <p:cTn id="2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3" dur="26">
                                          <p:stCondLst>
                                            <p:cond delay="650"/>
                                          </p:stCondLst>
                                        </p:cTn>
                                        <p:tgtEl>
                                          <p:spTgt spid="9"/>
                                        </p:tgtEl>
                                      </p:cBhvr>
                                      <p:to x="100000" y="60000"/>
                                    </p:animScale>
                                    <p:animScale>
                                      <p:cBhvr>
                                        <p:cTn id="34" dur="166" decel="50000">
                                          <p:stCondLst>
                                            <p:cond delay="676"/>
                                          </p:stCondLst>
                                        </p:cTn>
                                        <p:tgtEl>
                                          <p:spTgt spid="9"/>
                                        </p:tgtEl>
                                      </p:cBhvr>
                                      <p:to x="100000" y="100000"/>
                                    </p:animScale>
                                    <p:animScale>
                                      <p:cBhvr>
                                        <p:cTn id="35" dur="26">
                                          <p:stCondLst>
                                            <p:cond delay="1312"/>
                                          </p:stCondLst>
                                        </p:cTn>
                                        <p:tgtEl>
                                          <p:spTgt spid="9"/>
                                        </p:tgtEl>
                                      </p:cBhvr>
                                      <p:to x="100000" y="80000"/>
                                    </p:animScale>
                                    <p:animScale>
                                      <p:cBhvr>
                                        <p:cTn id="36" dur="166" decel="50000">
                                          <p:stCondLst>
                                            <p:cond delay="1338"/>
                                          </p:stCondLst>
                                        </p:cTn>
                                        <p:tgtEl>
                                          <p:spTgt spid="9"/>
                                        </p:tgtEl>
                                      </p:cBhvr>
                                      <p:to x="100000" y="100000"/>
                                    </p:animScale>
                                    <p:animScale>
                                      <p:cBhvr>
                                        <p:cTn id="37" dur="26">
                                          <p:stCondLst>
                                            <p:cond delay="1642"/>
                                          </p:stCondLst>
                                        </p:cTn>
                                        <p:tgtEl>
                                          <p:spTgt spid="9"/>
                                        </p:tgtEl>
                                      </p:cBhvr>
                                      <p:to x="100000" y="90000"/>
                                    </p:animScale>
                                    <p:animScale>
                                      <p:cBhvr>
                                        <p:cTn id="38" dur="166" decel="50000">
                                          <p:stCondLst>
                                            <p:cond delay="1668"/>
                                          </p:stCondLst>
                                        </p:cTn>
                                        <p:tgtEl>
                                          <p:spTgt spid="9"/>
                                        </p:tgtEl>
                                      </p:cBhvr>
                                      <p:to x="100000" y="100000"/>
                                    </p:animScale>
                                    <p:animScale>
                                      <p:cBhvr>
                                        <p:cTn id="39" dur="26">
                                          <p:stCondLst>
                                            <p:cond delay="1808"/>
                                          </p:stCondLst>
                                        </p:cTn>
                                        <p:tgtEl>
                                          <p:spTgt spid="9"/>
                                        </p:tgtEl>
                                      </p:cBhvr>
                                      <p:to x="100000" y="95000"/>
                                    </p:animScale>
                                    <p:animScale>
                                      <p:cBhvr>
                                        <p:cTn id="40" dur="166" decel="50000">
                                          <p:stCondLst>
                                            <p:cond delay="1834"/>
                                          </p:stCondLst>
                                        </p:cTn>
                                        <p:tgtEl>
                                          <p:spTgt spid="9"/>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900" decel="100000" fill="hold"/>
                                        <p:tgtEl>
                                          <p:spTgt spid="13"/>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9" descr="تعليم088"/>
          <p:cNvPicPr>
            <a:picLocks noChangeAspect="1" noChangeArrowheads="1"/>
          </p:cNvPicPr>
          <p:nvPr/>
        </p:nvPicPr>
        <p:blipFill>
          <a:blip r:embed="rId4" cstate="print"/>
          <a:srcRect/>
          <a:stretch>
            <a:fillRect/>
          </a:stretch>
        </p:blipFill>
        <p:spPr bwMode="auto">
          <a:xfrm flipH="1">
            <a:off x="7858148" y="5462763"/>
            <a:ext cx="899591" cy="1395237"/>
          </a:xfrm>
          <a:prstGeom prst="rect">
            <a:avLst/>
          </a:prstGeom>
          <a:noFill/>
        </p:spPr>
      </p:pic>
      <p:sp>
        <p:nvSpPr>
          <p:cNvPr id="10" name="مخطط انسيابي: محطة طرفية 9"/>
          <p:cNvSpPr/>
          <p:nvPr/>
        </p:nvSpPr>
        <p:spPr>
          <a:xfrm>
            <a:off x="3781400" y="6351984"/>
            <a:ext cx="1656184" cy="474240"/>
          </a:xfrm>
          <a:prstGeom prst="flowChartTerminator">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n>
                  <a:solidFill>
                    <a:srgbClr val="7030A0"/>
                  </a:solidFill>
                </a:ln>
                <a:solidFill>
                  <a:prstClr val="white"/>
                </a:solidFill>
              </a:rPr>
              <a:t>17</a:t>
            </a:r>
            <a:endParaRPr lang="en-US" sz="2800" dirty="0">
              <a:ln>
                <a:solidFill>
                  <a:srgbClr val="7030A0"/>
                </a:solidFill>
              </a:ln>
              <a:solidFill>
                <a:prstClr val="white"/>
              </a:solidFill>
            </a:endParaRPr>
          </a:p>
        </p:txBody>
      </p:sp>
      <p:sp>
        <p:nvSpPr>
          <p:cNvPr id="11" name="شارة رتبة 10">
            <a:hlinkClick r:id="" action="ppaction://hlinkshowjump?jump=previousslide"/>
          </p:cNvPr>
          <p:cNvSpPr/>
          <p:nvPr/>
        </p:nvSpPr>
        <p:spPr>
          <a:xfrm>
            <a:off x="5509592" y="6324600"/>
            <a:ext cx="1800200" cy="474240"/>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prstClr val="white">
                  <a:lumMod val="95000"/>
                </a:prstClr>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السابقة</a:t>
            </a:r>
            <a:endParaRPr lang="ar-SA"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12" name="شارة رتبة 11">
            <a:hlinkClick r:id="" action="ppaction://hlinkshowjump?jump=nextslide"/>
          </p:cNvPr>
          <p:cNvSpPr/>
          <p:nvPr/>
        </p:nvSpPr>
        <p:spPr>
          <a:xfrm rot="10800000" flipV="1">
            <a:off x="1981200" y="6351139"/>
            <a:ext cx="1801368" cy="475084"/>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srgbClr val="FF0000"/>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التالية</a:t>
            </a:r>
            <a:endParaRPr lang="ar-SA" sz="2400"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6" name="Round Same Side Corner Rectangle 26"/>
          <p:cNvSpPr/>
          <p:nvPr/>
        </p:nvSpPr>
        <p:spPr>
          <a:xfrm rot="16200000">
            <a:off x="5901308" y="-492595"/>
            <a:ext cx="762000" cy="3276600"/>
          </a:xfrm>
          <a:prstGeom prst="round2SameRect">
            <a:avLst>
              <a:gd name="adj1" fmla="val 50000"/>
              <a:gd name="adj2" fmla="val 0"/>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en-US" sz="2800" dirty="0">
              <a:solidFill>
                <a:prstClr val="black"/>
              </a:solidFill>
            </a:endParaRPr>
          </a:p>
        </p:txBody>
      </p:sp>
      <p:sp>
        <p:nvSpPr>
          <p:cNvPr id="7" name="TextBox 31"/>
          <p:cNvSpPr txBox="1"/>
          <p:nvPr/>
        </p:nvSpPr>
        <p:spPr>
          <a:xfrm>
            <a:off x="4904025" y="908720"/>
            <a:ext cx="2903444" cy="523220"/>
          </a:xfrm>
          <a:prstGeom prst="rect">
            <a:avLst/>
          </a:prstGeom>
          <a:noFill/>
          <a:ln>
            <a:noFill/>
          </a:ln>
          <a:effectLst>
            <a:outerShdw blurRad="50800" dist="38100" algn="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pPr>
              <a:defRPr/>
            </a:pPr>
            <a:r>
              <a:rPr lang="ar-SA" sz="2800" b="1" dirty="0">
                <a:solidFill>
                  <a:srgbClr val="FF0000"/>
                </a:solidFill>
              </a:rPr>
              <a:t>أفكر واتحدث وأكتب </a:t>
            </a:r>
            <a:endParaRPr lang="ar-JO" sz="2800" b="1" dirty="0">
              <a:solidFill>
                <a:srgbClr val="FF0000"/>
              </a:solidFill>
            </a:endParaRPr>
          </a:p>
        </p:txBody>
      </p:sp>
      <p:sp>
        <p:nvSpPr>
          <p:cNvPr id="8" name="مستطيل مستدير الزوايا 12"/>
          <p:cNvSpPr/>
          <p:nvPr/>
        </p:nvSpPr>
        <p:spPr>
          <a:xfrm>
            <a:off x="683568" y="1772816"/>
            <a:ext cx="7488832" cy="1123712"/>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Low"/>
            <a:r>
              <a:rPr lang="ar-SA" sz="2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glow rad="228600">
                    <a:srgbClr val="8064A2">
                      <a:satMod val="175000"/>
                      <a:alpha val="40000"/>
                    </a:srgbClr>
                  </a:glow>
                  <a:innerShdw blurRad="69850" dist="43180" dir="5400000">
                    <a:srgbClr val="000000">
                      <a:alpha val="65000"/>
                    </a:srgbClr>
                  </a:innerShdw>
                </a:effectLst>
              </a:rPr>
              <a:t>3-التفكير الناقد </a:t>
            </a:r>
            <a:r>
              <a:rPr lang="ar-SA" sz="2000" b="1" dirty="0">
                <a:solidFill>
                  <a:prstClr val="black"/>
                </a:solidFill>
              </a:rPr>
              <a:t>. عندما أهبط انا وزميلي منحدرا , يسحب أحدنا الآخر إلى أعلى المنحدر في أثناء حركتنا إلى أسفل المنحدر ما الذي يمنع أنزلاقنا على المنحدر؟</a:t>
            </a:r>
          </a:p>
          <a:p>
            <a:pPr algn="justLow"/>
            <a:r>
              <a:rPr lang="ar-SA" sz="2000" b="1" dirty="0">
                <a:solidFill>
                  <a:srgbClr val="FF0000"/>
                </a:solidFill>
              </a:rPr>
              <a:t>قوة الجازبية الأرضية – قوة الاحتكاك بالارض ( خشونة السطح ).</a:t>
            </a:r>
          </a:p>
        </p:txBody>
      </p:sp>
      <p:sp>
        <p:nvSpPr>
          <p:cNvPr id="9" name="مستطيل مستدير الزوايا 8"/>
          <p:cNvSpPr/>
          <p:nvPr/>
        </p:nvSpPr>
        <p:spPr>
          <a:xfrm>
            <a:off x="899592" y="3284984"/>
            <a:ext cx="7250540" cy="1123712"/>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Low"/>
            <a:r>
              <a:rPr lang="ar-SA" sz="2000" b="1" dirty="0">
                <a:solidFill>
                  <a:prstClr val="black"/>
                </a:solidFill>
              </a:rPr>
              <a:t>4-أختار الإجابة الصحيحة . ما القوة المسؤولة عن توقف جسم متحرك عن الحركة؟ </a:t>
            </a:r>
            <a:endParaRPr lang="ar-SA" sz="2000" dirty="0">
              <a:solidFill>
                <a:prstClr val="black"/>
              </a:solidFill>
            </a:endParaRPr>
          </a:p>
          <a:p>
            <a:pPr marL="457200" indent="-457200" algn="justLow">
              <a:buFontTx/>
              <a:buAutoNum type="arabic1Minus"/>
            </a:pPr>
            <a:r>
              <a:rPr lang="ar-SA" sz="2000" b="1" dirty="0">
                <a:solidFill>
                  <a:srgbClr val="FF0000"/>
                </a:solidFill>
              </a:rPr>
              <a:t>الاحتكاك.		ب- الجاذبية.</a:t>
            </a:r>
          </a:p>
          <a:p>
            <a:pPr algn="justLow"/>
            <a:r>
              <a:rPr lang="ar-SA" sz="2000" b="1" dirty="0">
                <a:solidFill>
                  <a:srgbClr val="FF0000"/>
                </a:solidFill>
              </a:rPr>
              <a:t>ج- نيوتن.		               د- القورة المتزنة.</a:t>
            </a:r>
          </a:p>
        </p:txBody>
      </p:sp>
      <p:sp>
        <p:nvSpPr>
          <p:cNvPr id="13" name="مستطيل مستدير الزوايا 12"/>
          <p:cNvSpPr/>
          <p:nvPr/>
        </p:nvSpPr>
        <p:spPr>
          <a:xfrm>
            <a:off x="1259632" y="4797152"/>
            <a:ext cx="6912768" cy="442674"/>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Low"/>
            <a:r>
              <a:rPr lang="ar-SA" sz="2000" b="1" dirty="0">
                <a:solidFill>
                  <a:prstClr val="black"/>
                </a:solidFill>
              </a:rPr>
              <a:t>5- المسؤل الأساسي . كيف يمكن ان يؤثر الدفع والسحب في حركة الأجسام؟</a:t>
            </a:r>
          </a:p>
        </p:txBody>
      </p:sp>
      <p:sp>
        <p:nvSpPr>
          <p:cNvPr id="2" name="مستطيل 1"/>
          <p:cNvSpPr/>
          <p:nvPr/>
        </p:nvSpPr>
        <p:spPr>
          <a:xfrm>
            <a:off x="6660232" y="3645024"/>
            <a:ext cx="1368152" cy="4320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دبوس زينة 13"/>
          <p:cNvSpPr/>
          <p:nvPr/>
        </p:nvSpPr>
        <p:spPr>
          <a:xfrm>
            <a:off x="41357" y="71235"/>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كتاب الطالب ص96</a:t>
            </a:r>
          </a:p>
        </p:txBody>
      </p:sp>
    </p:spTree>
    <p:custDataLst>
      <p:tags r:id="rId1"/>
    </p:custDataLst>
    <p:extLst>
      <p:ext uri="{BB962C8B-B14F-4D97-AF65-F5344CB8AC3E}">
        <p14:creationId xmlns:p14="http://schemas.microsoft.com/office/powerpoint/2010/main" val="4082320860"/>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anim calcmode="lin" valueType="num">
                                      <p:cBhvr>
                                        <p:cTn id="19" dur="1000" fill="hold"/>
                                        <p:tgtEl>
                                          <p:spTgt spid="8">
                                            <p:bg/>
                                          </p:spTgt>
                                        </p:tgtEl>
                                        <p:attrNameLst>
                                          <p:attrName>ppt_w</p:attrName>
                                        </p:attrNameLst>
                                      </p:cBhvr>
                                      <p:tavLst>
                                        <p:tav tm="0">
                                          <p:val>
                                            <p:fltVal val="0"/>
                                          </p:val>
                                        </p:tav>
                                        <p:tav tm="100000">
                                          <p:val>
                                            <p:strVal val="#ppt_w"/>
                                          </p:val>
                                        </p:tav>
                                      </p:tavLst>
                                    </p:anim>
                                    <p:anim calcmode="lin" valueType="num">
                                      <p:cBhvr>
                                        <p:cTn id="20" dur="1000" fill="hold"/>
                                        <p:tgtEl>
                                          <p:spTgt spid="8">
                                            <p:bg/>
                                          </p:spTgt>
                                        </p:tgtEl>
                                        <p:attrNameLst>
                                          <p:attrName>ppt_h</p:attrName>
                                        </p:attrNameLst>
                                      </p:cBhvr>
                                      <p:tavLst>
                                        <p:tav tm="0">
                                          <p:val>
                                            <p:fltVal val="0"/>
                                          </p:val>
                                        </p:tav>
                                        <p:tav tm="100000">
                                          <p:val>
                                            <p:strVal val="#ppt_h"/>
                                          </p:val>
                                        </p:tav>
                                      </p:tavLst>
                                    </p:anim>
                                    <p:anim calcmode="lin" valueType="num">
                                      <p:cBhvr>
                                        <p:cTn id="21" dur="1000" fill="hold"/>
                                        <p:tgtEl>
                                          <p:spTgt spid="8">
                                            <p:bg/>
                                          </p:spTgt>
                                        </p:tgtEl>
                                        <p:attrNameLst>
                                          <p:attrName>style.rotation</p:attrName>
                                        </p:attrNameLst>
                                      </p:cBhvr>
                                      <p:tavLst>
                                        <p:tav tm="0">
                                          <p:val>
                                            <p:fltVal val="90"/>
                                          </p:val>
                                        </p:tav>
                                        <p:tav tm="100000">
                                          <p:val>
                                            <p:fltVal val="0"/>
                                          </p:val>
                                        </p:tav>
                                      </p:tavLst>
                                    </p:anim>
                                    <p:animEffect transition="in" filter="fade">
                                      <p:cBhvr>
                                        <p:cTn id="22" dur="1000"/>
                                        <p:tgtEl>
                                          <p:spTgt spid="8">
                                            <p:bg/>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p:cTn id="2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 calcmode="lin" valueType="num">
                                      <p:cBhvr>
                                        <p:cTn id="35"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36"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37"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38" dur="1000"/>
                                        <p:tgtEl>
                                          <p:spTgt spid="8">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9">
                                            <p:bg/>
                                          </p:spTgt>
                                        </p:tgtEl>
                                        <p:attrNameLst>
                                          <p:attrName>style.visibility</p:attrName>
                                        </p:attrNameLst>
                                      </p:cBhvr>
                                      <p:to>
                                        <p:strVal val="visible"/>
                                      </p:to>
                                    </p:set>
                                    <p:anim calcmode="lin" valueType="num">
                                      <p:cBhvr>
                                        <p:cTn id="43" dur="1000" fill="hold"/>
                                        <p:tgtEl>
                                          <p:spTgt spid="9">
                                            <p:bg/>
                                          </p:spTgt>
                                        </p:tgtEl>
                                        <p:attrNameLst>
                                          <p:attrName>ppt_w</p:attrName>
                                        </p:attrNameLst>
                                      </p:cBhvr>
                                      <p:tavLst>
                                        <p:tav tm="0">
                                          <p:val>
                                            <p:fltVal val="0"/>
                                          </p:val>
                                        </p:tav>
                                        <p:tav tm="100000">
                                          <p:val>
                                            <p:strVal val="#ppt_w"/>
                                          </p:val>
                                        </p:tav>
                                      </p:tavLst>
                                    </p:anim>
                                    <p:anim calcmode="lin" valueType="num">
                                      <p:cBhvr>
                                        <p:cTn id="44" dur="1000" fill="hold"/>
                                        <p:tgtEl>
                                          <p:spTgt spid="9">
                                            <p:bg/>
                                          </p:spTgt>
                                        </p:tgtEl>
                                        <p:attrNameLst>
                                          <p:attrName>ppt_h</p:attrName>
                                        </p:attrNameLst>
                                      </p:cBhvr>
                                      <p:tavLst>
                                        <p:tav tm="0">
                                          <p:val>
                                            <p:fltVal val="0"/>
                                          </p:val>
                                        </p:tav>
                                        <p:tav tm="100000">
                                          <p:val>
                                            <p:strVal val="#ppt_h"/>
                                          </p:val>
                                        </p:tav>
                                      </p:tavLst>
                                    </p:anim>
                                    <p:anim calcmode="lin" valueType="num">
                                      <p:cBhvr>
                                        <p:cTn id="45" dur="1000" fill="hold"/>
                                        <p:tgtEl>
                                          <p:spTgt spid="9">
                                            <p:bg/>
                                          </p:spTgt>
                                        </p:tgtEl>
                                        <p:attrNameLst>
                                          <p:attrName>style.rotation</p:attrName>
                                        </p:attrNameLst>
                                      </p:cBhvr>
                                      <p:tavLst>
                                        <p:tav tm="0">
                                          <p:val>
                                            <p:fltVal val="90"/>
                                          </p:val>
                                        </p:tav>
                                        <p:tav tm="100000">
                                          <p:val>
                                            <p:fltVal val="0"/>
                                          </p:val>
                                        </p:tav>
                                      </p:tavLst>
                                    </p:anim>
                                    <p:animEffect transition="in" filter="fade">
                                      <p:cBhvr>
                                        <p:cTn id="46" dur="1000"/>
                                        <p:tgtEl>
                                          <p:spTgt spid="9">
                                            <p:bg/>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anim calcmode="lin" valueType="num">
                                      <p:cBhvr>
                                        <p:cTn id="51"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2"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53"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54" dur="1000"/>
                                        <p:tgtEl>
                                          <p:spTgt spid="9">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9">
                                            <p:txEl>
                                              <p:pRg st="1" end="1"/>
                                            </p:txEl>
                                          </p:spTgt>
                                        </p:tgtEl>
                                        <p:attrNameLst>
                                          <p:attrName>style.visibility</p:attrName>
                                        </p:attrNameLst>
                                      </p:cBhvr>
                                      <p:to>
                                        <p:strVal val="visible"/>
                                      </p:to>
                                    </p:set>
                                    <p:anim calcmode="lin" valueType="num">
                                      <p:cBhvr>
                                        <p:cTn id="59"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60"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61"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62" dur="1000"/>
                                        <p:tgtEl>
                                          <p:spTgt spid="9">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9">
                                            <p:txEl>
                                              <p:pRg st="2" end="2"/>
                                            </p:txEl>
                                          </p:spTgt>
                                        </p:tgtEl>
                                        <p:attrNameLst>
                                          <p:attrName>style.visibility</p:attrName>
                                        </p:attrNameLst>
                                      </p:cBhvr>
                                      <p:to>
                                        <p:strVal val="visible"/>
                                      </p:to>
                                    </p:set>
                                    <p:anim calcmode="lin" valueType="num">
                                      <p:cBhvr>
                                        <p:cTn id="67"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68"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69" dur="1000" fill="hold"/>
                                        <p:tgtEl>
                                          <p:spTgt spid="9">
                                            <p:txEl>
                                              <p:pRg st="2" end="2"/>
                                            </p:txEl>
                                          </p:spTgt>
                                        </p:tgtEl>
                                        <p:attrNameLst>
                                          <p:attrName>style.rotation</p:attrName>
                                        </p:attrNameLst>
                                      </p:cBhvr>
                                      <p:tavLst>
                                        <p:tav tm="0">
                                          <p:val>
                                            <p:fltVal val="90"/>
                                          </p:val>
                                        </p:tav>
                                        <p:tav tm="100000">
                                          <p:val>
                                            <p:fltVal val="0"/>
                                          </p:val>
                                        </p:tav>
                                      </p:tavLst>
                                    </p:anim>
                                    <p:animEffect transition="in" filter="fade">
                                      <p:cBhvr>
                                        <p:cTn id="70" dur="1000"/>
                                        <p:tgtEl>
                                          <p:spTgt spid="9">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wipe(down)">
                                      <p:cBhvr>
                                        <p:cTn id="75" dur="580">
                                          <p:stCondLst>
                                            <p:cond delay="0"/>
                                          </p:stCondLst>
                                        </p:cTn>
                                        <p:tgtEl>
                                          <p:spTgt spid="2"/>
                                        </p:tgtEl>
                                      </p:cBhvr>
                                    </p:animEffect>
                                    <p:anim calcmode="lin" valueType="num">
                                      <p:cBhvr>
                                        <p:cTn id="7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81" dur="26">
                                          <p:stCondLst>
                                            <p:cond delay="650"/>
                                          </p:stCondLst>
                                        </p:cTn>
                                        <p:tgtEl>
                                          <p:spTgt spid="2"/>
                                        </p:tgtEl>
                                      </p:cBhvr>
                                      <p:to x="100000" y="60000"/>
                                    </p:animScale>
                                    <p:animScale>
                                      <p:cBhvr>
                                        <p:cTn id="82" dur="166" decel="50000">
                                          <p:stCondLst>
                                            <p:cond delay="676"/>
                                          </p:stCondLst>
                                        </p:cTn>
                                        <p:tgtEl>
                                          <p:spTgt spid="2"/>
                                        </p:tgtEl>
                                      </p:cBhvr>
                                      <p:to x="100000" y="100000"/>
                                    </p:animScale>
                                    <p:animScale>
                                      <p:cBhvr>
                                        <p:cTn id="83" dur="26">
                                          <p:stCondLst>
                                            <p:cond delay="1312"/>
                                          </p:stCondLst>
                                        </p:cTn>
                                        <p:tgtEl>
                                          <p:spTgt spid="2"/>
                                        </p:tgtEl>
                                      </p:cBhvr>
                                      <p:to x="100000" y="80000"/>
                                    </p:animScale>
                                    <p:animScale>
                                      <p:cBhvr>
                                        <p:cTn id="84" dur="166" decel="50000">
                                          <p:stCondLst>
                                            <p:cond delay="1338"/>
                                          </p:stCondLst>
                                        </p:cTn>
                                        <p:tgtEl>
                                          <p:spTgt spid="2"/>
                                        </p:tgtEl>
                                      </p:cBhvr>
                                      <p:to x="100000" y="100000"/>
                                    </p:animScale>
                                    <p:animScale>
                                      <p:cBhvr>
                                        <p:cTn id="85" dur="26">
                                          <p:stCondLst>
                                            <p:cond delay="1642"/>
                                          </p:stCondLst>
                                        </p:cTn>
                                        <p:tgtEl>
                                          <p:spTgt spid="2"/>
                                        </p:tgtEl>
                                      </p:cBhvr>
                                      <p:to x="100000" y="90000"/>
                                    </p:animScale>
                                    <p:animScale>
                                      <p:cBhvr>
                                        <p:cTn id="86" dur="166" decel="50000">
                                          <p:stCondLst>
                                            <p:cond delay="1668"/>
                                          </p:stCondLst>
                                        </p:cTn>
                                        <p:tgtEl>
                                          <p:spTgt spid="2"/>
                                        </p:tgtEl>
                                      </p:cBhvr>
                                      <p:to x="100000" y="100000"/>
                                    </p:animScale>
                                    <p:animScale>
                                      <p:cBhvr>
                                        <p:cTn id="87" dur="26">
                                          <p:stCondLst>
                                            <p:cond delay="1808"/>
                                          </p:stCondLst>
                                        </p:cTn>
                                        <p:tgtEl>
                                          <p:spTgt spid="2"/>
                                        </p:tgtEl>
                                      </p:cBhvr>
                                      <p:to x="100000" y="95000"/>
                                    </p:animScale>
                                    <p:animScale>
                                      <p:cBhvr>
                                        <p:cTn id="88" dur="166" decel="50000">
                                          <p:stCondLst>
                                            <p:cond delay="1834"/>
                                          </p:stCondLst>
                                        </p:cTn>
                                        <p:tgtEl>
                                          <p:spTgt spid="2"/>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grpId="0" nodeType="clickEffect">
                                  <p:stCondLst>
                                    <p:cond delay="0"/>
                                  </p:stCondLst>
                                  <p:childTnLst>
                                    <p:set>
                                      <p:cBhvr>
                                        <p:cTn id="92" dur="1" fill="hold">
                                          <p:stCondLst>
                                            <p:cond delay="0"/>
                                          </p:stCondLst>
                                        </p:cTn>
                                        <p:tgtEl>
                                          <p:spTgt spid="13">
                                            <p:bg/>
                                          </p:spTgt>
                                        </p:tgtEl>
                                        <p:attrNameLst>
                                          <p:attrName>style.visibility</p:attrName>
                                        </p:attrNameLst>
                                      </p:cBhvr>
                                      <p:to>
                                        <p:strVal val="visible"/>
                                      </p:to>
                                    </p:set>
                                    <p:anim calcmode="lin" valueType="num">
                                      <p:cBhvr>
                                        <p:cTn id="93" dur="1000" fill="hold"/>
                                        <p:tgtEl>
                                          <p:spTgt spid="13">
                                            <p:bg/>
                                          </p:spTgt>
                                        </p:tgtEl>
                                        <p:attrNameLst>
                                          <p:attrName>ppt_w</p:attrName>
                                        </p:attrNameLst>
                                      </p:cBhvr>
                                      <p:tavLst>
                                        <p:tav tm="0">
                                          <p:val>
                                            <p:fltVal val="0"/>
                                          </p:val>
                                        </p:tav>
                                        <p:tav tm="100000">
                                          <p:val>
                                            <p:strVal val="#ppt_w"/>
                                          </p:val>
                                        </p:tav>
                                      </p:tavLst>
                                    </p:anim>
                                    <p:anim calcmode="lin" valueType="num">
                                      <p:cBhvr>
                                        <p:cTn id="94" dur="1000" fill="hold"/>
                                        <p:tgtEl>
                                          <p:spTgt spid="13">
                                            <p:bg/>
                                          </p:spTgt>
                                        </p:tgtEl>
                                        <p:attrNameLst>
                                          <p:attrName>ppt_h</p:attrName>
                                        </p:attrNameLst>
                                      </p:cBhvr>
                                      <p:tavLst>
                                        <p:tav tm="0">
                                          <p:val>
                                            <p:fltVal val="0"/>
                                          </p:val>
                                        </p:tav>
                                        <p:tav tm="100000">
                                          <p:val>
                                            <p:strVal val="#ppt_h"/>
                                          </p:val>
                                        </p:tav>
                                      </p:tavLst>
                                    </p:anim>
                                    <p:anim calcmode="lin" valueType="num">
                                      <p:cBhvr>
                                        <p:cTn id="95" dur="1000" fill="hold"/>
                                        <p:tgtEl>
                                          <p:spTgt spid="13">
                                            <p:bg/>
                                          </p:spTgt>
                                        </p:tgtEl>
                                        <p:attrNameLst>
                                          <p:attrName>style.rotation</p:attrName>
                                        </p:attrNameLst>
                                      </p:cBhvr>
                                      <p:tavLst>
                                        <p:tav tm="0">
                                          <p:val>
                                            <p:fltVal val="90"/>
                                          </p:val>
                                        </p:tav>
                                        <p:tav tm="100000">
                                          <p:val>
                                            <p:fltVal val="0"/>
                                          </p:val>
                                        </p:tav>
                                      </p:tavLst>
                                    </p:anim>
                                    <p:animEffect transition="in" filter="fade">
                                      <p:cBhvr>
                                        <p:cTn id="96" dur="1000"/>
                                        <p:tgtEl>
                                          <p:spTgt spid="13">
                                            <p:bg/>
                                          </p:spTgt>
                                        </p:tgtEl>
                                      </p:cBhvr>
                                    </p:animEffect>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grpId="0" nodeType="clickEffect">
                                  <p:stCondLst>
                                    <p:cond delay="0"/>
                                  </p:stCondLst>
                                  <p:childTnLst>
                                    <p:set>
                                      <p:cBhvr>
                                        <p:cTn id="100" dur="1" fill="hold">
                                          <p:stCondLst>
                                            <p:cond delay="0"/>
                                          </p:stCondLst>
                                        </p:cTn>
                                        <p:tgtEl>
                                          <p:spTgt spid="13">
                                            <p:txEl>
                                              <p:pRg st="0" end="0"/>
                                            </p:txEl>
                                          </p:spTgt>
                                        </p:tgtEl>
                                        <p:attrNameLst>
                                          <p:attrName>style.visibility</p:attrName>
                                        </p:attrNameLst>
                                      </p:cBhvr>
                                      <p:to>
                                        <p:strVal val="visible"/>
                                      </p:to>
                                    </p:set>
                                    <p:anim calcmode="lin" valueType="num">
                                      <p:cBhvr>
                                        <p:cTn id="101"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02"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103"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104"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build="p" animBg="1"/>
      <p:bldP spid="9" grpId="0" build="p" animBg="1"/>
      <p:bldP spid="13" grpId="0" build="p"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خطط انسيابي: محطة طرفية 9"/>
          <p:cNvSpPr/>
          <p:nvPr/>
        </p:nvSpPr>
        <p:spPr>
          <a:xfrm>
            <a:off x="3781400" y="6351984"/>
            <a:ext cx="1656184" cy="474240"/>
          </a:xfrm>
          <a:prstGeom prst="flowChartTerminator">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n>
                  <a:solidFill>
                    <a:srgbClr val="7030A0"/>
                  </a:solidFill>
                </a:ln>
                <a:solidFill>
                  <a:prstClr val="white"/>
                </a:solidFill>
              </a:rPr>
              <a:t>18</a:t>
            </a:r>
            <a:endParaRPr lang="en-US" sz="2800" dirty="0">
              <a:ln>
                <a:solidFill>
                  <a:srgbClr val="7030A0"/>
                </a:solidFill>
              </a:ln>
              <a:solidFill>
                <a:prstClr val="white"/>
              </a:solidFill>
            </a:endParaRPr>
          </a:p>
        </p:txBody>
      </p:sp>
      <p:sp>
        <p:nvSpPr>
          <p:cNvPr id="11" name="شارة رتبة 10">
            <a:hlinkClick r:id="" action="ppaction://hlinkshowjump?jump=previousslide"/>
          </p:cNvPr>
          <p:cNvSpPr/>
          <p:nvPr/>
        </p:nvSpPr>
        <p:spPr>
          <a:xfrm>
            <a:off x="5509592" y="6324600"/>
            <a:ext cx="1800200" cy="474240"/>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prstClr val="white">
                  <a:lumMod val="95000"/>
                </a:prstClr>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السابقة</a:t>
            </a:r>
            <a:endParaRPr lang="ar-SA"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12" name="شارة رتبة 11">
            <a:hlinkClick r:id="" action="ppaction://hlinkshowjump?jump=nextslide"/>
          </p:cNvPr>
          <p:cNvSpPr/>
          <p:nvPr/>
        </p:nvSpPr>
        <p:spPr>
          <a:xfrm rot="10800000" flipV="1">
            <a:off x="1981200" y="6351139"/>
            <a:ext cx="1801368" cy="475084"/>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srgbClr val="FF0000"/>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التالية</a:t>
            </a:r>
            <a:endParaRPr lang="ar-SA" sz="2400"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20" name="Round Same Side Corner Rectangle 26"/>
          <p:cNvSpPr/>
          <p:nvPr/>
        </p:nvSpPr>
        <p:spPr>
          <a:xfrm rot="16200000">
            <a:off x="6801172" y="-636611"/>
            <a:ext cx="762000" cy="3276600"/>
          </a:xfrm>
          <a:prstGeom prst="round2SameRect">
            <a:avLst>
              <a:gd name="adj1" fmla="val 50000"/>
              <a:gd name="adj2" fmla="val 0"/>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en-US" sz="2800" dirty="0">
              <a:solidFill>
                <a:prstClr val="black"/>
              </a:solidFill>
            </a:endParaRPr>
          </a:p>
        </p:txBody>
      </p:sp>
      <p:sp>
        <p:nvSpPr>
          <p:cNvPr id="21" name="TextBox 31"/>
          <p:cNvSpPr txBox="1"/>
          <p:nvPr/>
        </p:nvSpPr>
        <p:spPr>
          <a:xfrm>
            <a:off x="5371841" y="745540"/>
            <a:ext cx="3240360" cy="523220"/>
          </a:xfrm>
          <a:prstGeom prst="rect">
            <a:avLst/>
          </a:prstGeom>
          <a:noFill/>
          <a:ln>
            <a:noFill/>
          </a:ln>
          <a:effectLst>
            <a:outerShdw blurRad="50800" dist="38100" algn="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r>
              <a:rPr lang="ar-SA" sz="2800" b="1" dirty="0">
                <a:solidFill>
                  <a:prstClr val="black"/>
                </a:solidFill>
              </a:rPr>
              <a:t>مراجعة الفصل السابع </a:t>
            </a:r>
            <a:endParaRPr lang="ar-SA" sz="2800" dirty="0">
              <a:solidFill>
                <a:prstClr val="black"/>
              </a:solidFill>
            </a:endParaRPr>
          </a:p>
        </p:txBody>
      </p:sp>
      <p:sp>
        <p:nvSpPr>
          <p:cNvPr id="22" name="مستطيل 21"/>
          <p:cNvSpPr/>
          <p:nvPr/>
        </p:nvSpPr>
        <p:spPr>
          <a:xfrm>
            <a:off x="611560" y="1772816"/>
            <a:ext cx="7522348"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SA" sz="2800" b="1" dirty="0">
                <a:solidFill>
                  <a:srgbClr val="FF0000"/>
                </a:solidFill>
              </a:rPr>
              <a:t>أُكْمِلُ كُلًّا مِن العِباراتِ التَّالِيَةِ بالكَلِمَةِ المُناسِبَةِ :</a:t>
            </a:r>
            <a:endParaRPr lang="ar-SA" sz="2800" dirty="0">
              <a:solidFill>
                <a:srgbClr val="FF0000"/>
              </a:solidFill>
            </a:endParaRPr>
          </a:p>
        </p:txBody>
      </p:sp>
      <p:sp>
        <p:nvSpPr>
          <p:cNvPr id="23" name="مستطيل 22"/>
          <p:cNvSpPr/>
          <p:nvPr/>
        </p:nvSpPr>
        <p:spPr>
          <a:xfrm>
            <a:off x="1077124" y="2572627"/>
            <a:ext cx="7056784"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ar-SA" sz="2800" b="1" dirty="0">
                <a:solidFill>
                  <a:prstClr val="black"/>
                </a:solidFill>
              </a:rPr>
              <a:t>..................... متساوية في المقدار ومتعاكسة في الاتجاه</a:t>
            </a:r>
            <a:endParaRPr lang="ar-SA" sz="2800" dirty="0">
              <a:solidFill>
                <a:prstClr val="black"/>
              </a:solidFill>
            </a:endParaRPr>
          </a:p>
        </p:txBody>
      </p:sp>
      <p:sp>
        <p:nvSpPr>
          <p:cNvPr id="24" name="مستطيل 23"/>
          <p:cNvSpPr/>
          <p:nvPr/>
        </p:nvSpPr>
        <p:spPr>
          <a:xfrm>
            <a:off x="755576" y="3356992"/>
            <a:ext cx="7887364"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ar-SA" sz="2800" b="1" dirty="0">
                <a:solidFill>
                  <a:prstClr val="black"/>
                </a:solidFill>
              </a:rPr>
              <a:t>.................... هي المسافة التي يتحركها جسم في وحدة الزمن </a:t>
            </a:r>
            <a:endParaRPr lang="ar-SA" sz="2800" dirty="0">
              <a:solidFill>
                <a:prstClr val="black"/>
              </a:solidFill>
            </a:endParaRPr>
          </a:p>
        </p:txBody>
      </p:sp>
      <p:sp>
        <p:nvSpPr>
          <p:cNvPr id="25" name="مستطيل 24"/>
          <p:cNvSpPr/>
          <p:nvPr/>
        </p:nvSpPr>
        <p:spPr>
          <a:xfrm>
            <a:off x="894335" y="4221088"/>
            <a:ext cx="7854129"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ar-SA" sz="2800" b="1" dirty="0">
                <a:solidFill>
                  <a:prstClr val="black"/>
                </a:solidFill>
              </a:rPr>
              <a:t>القوى غير المتساوية في المقدار تسمى ......................</a:t>
            </a:r>
            <a:endParaRPr lang="ar-SA" sz="2800" dirty="0">
              <a:solidFill>
                <a:prstClr val="black"/>
              </a:solidFill>
            </a:endParaRPr>
          </a:p>
        </p:txBody>
      </p:sp>
      <p:sp>
        <p:nvSpPr>
          <p:cNvPr id="26" name="مستطيل 25"/>
          <p:cNvSpPr/>
          <p:nvPr/>
        </p:nvSpPr>
        <p:spPr>
          <a:xfrm>
            <a:off x="344682" y="4995173"/>
            <a:ext cx="7971734"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ar-SA" sz="2800" b="1" dirty="0">
                <a:solidFill>
                  <a:prstClr val="black"/>
                </a:solidFill>
              </a:rPr>
              <a:t>الوحدة المستخدمة لقياس وزن الجسم تسمى .......................</a:t>
            </a:r>
          </a:p>
        </p:txBody>
      </p:sp>
      <p:sp>
        <p:nvSpPr>
          <p:cNvPr id="27" name="مستطيل 26"/>
          <p:cNvSpPr/>
          <p:nvPr/>
        </p:nvSpPr>
        <p:spPr>
          <a:xfrm>
            <a:off x="6952754" y="3349421"/>
            <a:ext cx="986167" cy="523220"/>
          </a:xfrm>
          <a:prstGeom prst="rect">
            <a:avLst/>
          </a:prstGeom>
        </p:spPr>
        <p:txBody>
          <a:bodyPr wrap="none">
            <a:spAutoFit/>
          </a:bodyPr>
          <a:lstStyle/>
          <a:p>
            <a:r>
              <a:rPr lang="ar-SA" sz="2800" b="1" dirty="0">
                <a:solidFill>
                  <a:srgbClr val="0000FF"/>
                </a:solidFill>
              </a:rPr>
              <a:t>السرعة</a:t>
            </a:r>
            <a:endParaRPr lang="ar-SA" sz="2800" dirty="0">
              <a:solidFill>
                <a:srgbClr val="0000FF"/>
              </a:solidFill>
            </a:endParaRPr>
          </a:p>
        </p:txBody>
      </p:sp>
      <p:sp>
        <p:nvSpPr>
          <p:cNvPr id="28" name="مستطيل 27"/>
          <p:cNvSpPr/>
          <p:nvPr/>
        </p:nvSpPr>
        <p:spPr>
          <a:xfrm>
            <a:off x="2290440" y="4994012"/>
            <a:ext cx="952505" cy="523220"/>
          </a:xfrm>
          <a:prstGeom prst="rect">
            <a:avLst/>
          </a:prstGeom>
        </p:spPr>
        <p:txBody>
          <a:bodyPr wrap="none">
            <a:spAutoFit/>
          </a:bodyPr>
          <a:lstStyle/>
          <a:p>
            <a:r>
              <a:rPr lang="ar-SA" sz="2800" b="1" dirty="0" err="1">
                <a:solidFill>
                  <a:srgbClr val="0000FF"/>
                </a:solidFill>
              </a:rPr>
              <a:t>النيوتن</a:t>
            </a:r>
            <a:endParaRPr lang="ar-SA" sz="2800" dirty="0">
              <a:solidFill>
                <a:srgbClr val="0000FF"/>
              </a:solidFill>
            </a:endParaRPr>
          </a:p>
        </p:txBody>
      </p:sp>
      <p:sp>
        <p:nvSpPr>
          <p:cNvPr id="29" name="مستطيل 28"/>
          <p:cNvSpPr/>
          <p:nvPr/>
        </p:nvSpPr>
        <p:spPr>
          <a:xfrm>
            <a:off x="6580857" y="2555819"/>
            <a:ext cx="1491114" cy="523220"/>
          </a:xfrm>
          <a:prstGeom prst="rect">
            <a:avLst/>
          </a:prstGeom>
        </p:spPr>
        <p:txBody>
          <a:bodyPr wrap="none">
            <a:spAutoFit/>
          </a:bodyPr>
          <a:lstStyle/>
          <a:p>
            <a:r>
              <a:rPr lang="ar-SA" sz="2800" b="1" dirty="0">
                <a:solidFill>
                  <a:srgbClr val="0000FF"/>
                </a:solidFill>
              </a:rPr>
              <a:t>القوى المتزنة</a:t>
            </a:r>
            <a:endParaRPr lang="ar-SA" sz="2800" dirty="0">
              <a:solidFill>
                <a:srgbClr val="0000FF"/>
              </a:solidFill>
            </a:endParaRPr>
          </a:p>
        </p:txBody>
      </p:sp>
      <p:sp>
        <p:nvSpPr>
          <p:cNvPr id="30" name="مستطيل 29"/>
          <p:cNvSpPr/>
          <p:nvPr/>
        </p:nvSpPr>
        <p:spPr>
          <a:xfrm>
            <a:off x="2320095" y="4221088"/>
            <a:ext cx="1891865" cy="523220"/>
          </a:xfrm>
          <a:prstGeom prst="rect">
            <a:avLst/>
          </a:prstGeom>
        </p:spPr>
        <p:txBody>
          <a:bodyPr wrap="none">
            <a:spAutoFit/>
          </a:bodyPr>
          <a:lstStyle/>
          <a:p>
            <a:r>
              <a:rPr lang="ar-SA" sz="2800" b="1" dirty="0">
                <a:solidFill>
                  <a:srgbClr val="FF0000"/>
                </a:solidFill>
              </a:rPr>
              <a:t>القوى غير المتزنة</a:t>
            </a:r>
            <a:endParaRPr lang="ar-SA" sz="2800" dirty="0">
              <a:solidFill>
                <a:srgbClr val="FF0000"/>
              </a:solidFill>
            </a:endParaRPr>
          </a:p>
        </p:txBody>
      </p:sp>
      <p:sp>
        <p:nvSpPr>
          <p:cNvPr id="18" name="دبوس زينة 17"/>
          <p:cNvSpPr/>
          <p:nvPr/>
        </p:nvSpPr>
        <p:spPr>
          <a:xfrm>
            <a:off x="41357" y="71235"/>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كتاب الطالب ص100</a:t>
            </a:r>
          </a:p>
        </p:txBody>
      </p:sp>
    </p:spTree>
    <p:custDataLst>
      <p:tags r:id="rId1"/>
    </p:custDataLst>
    <p:extLst>
      <p:ext uri="{BB962C8B-B14F-4D97-AF65-F5344CB8AC3E}">
        <p14:creationId xmlns:p14="http://schemas.microsoft.com/office/powerpoint/2010/main" val="27716272"/>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1000"/>
                                        <p:tgtEl>
                                          <p:spTgt spid="30"/>
                                        </p:tgtEl>
                                      </p:cBhvr>
                                    </p:animEffect>
                                    <p:anim calcmode="lin" valueType="num">
                                      <p:cBhvr>
                                        <p:cTn id="62" dur="1000" fill="hold"/>
                                        <p:tgtEl>
                                          <p:spTgt spid="30"/>
                                        </p:tgtEl>
                                        <p:attrNameLst>
                                          <p:attrName>ppt_x</p:attrName>
                                        </p:attrNameLst>
                                      </p:cBhvr>
                                      <p:tavLst>
                                        <p:tav tm="0">
                                          <p:val>
                                            <p:strVal val="#ppt_x"/>
                                          </p:val>
                                        </p:tav>
                                        <p:tav tm="100000">
                                          <p:val>
                                            <p:strVal val="#ppt_x"/>
                                          </p:val>
                                        </p:tav>
                                      </p:tavLst>
                                    </p:anim>
                                    <p:anim calcmode="lin" valueType="num">
                                      <p:cBhvr>
                                        <p:cTn id="6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1000"/>
                                        <p:tgtEl>
                                          <p:spTgt spid="28"/>
                                        </p:tgtEl>
                                      </p:cBhvr>
                                    </p:animEffect>
                                    <p:anim calcmode="lin" valueType="num">
                                      <p:cBhvr>
                                        <p:cTn id="76" dur="1000" fill="hold"/>
                                        <p:tgtEl>
                                          <p:spTgt spid="28"/>
                                        </p:tgtEl>
                                        <p:attrNameLst>
                                          <p:attrName>ppt_x</p:attrName>
                                        </p:attrNameLst>
                                      </p:cBhvr>
                                      <p:tavLst>
                                        <p:tav tm="0">
                                          <p:val>
                                            <p:strVal val="#ppt_x"/>
                                          </p:val>
                                        </p:tav>
                                        <p:tav tm="100000">
                                          <p:val>
                                            <p:strVal val="#ppt_x"/>
                                          </p:val>
                                        </p:tav>
                                      </p:tavLst>
                                    </p:anim>
                                    <p:anim calcmode="lin" valueType="num">
                                      <p:cBhvr>
                                        <p:cTn id="7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animBg="1"/>
      <p:bldP spid="24" grpId="0" animBg="1"/>
      <p:bldP spid="25" grpId="0" animBg="1"/>
      <p:bldP spid="26" grpId="0" animBg="1"/>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9" descr="تعليم088"/>
          <p:cNvPicPr>
            <a:picLocks noChangeAspect="1" noChangeArrowheads="1"/>
          </p:cNvPicPr>
          <p:nvPr/>
        </p:nvPicPr>
        <p:blipFill>
          <a:blip r:embed="rId4" cstate="print"/>
          <a:srcRect/>
          <a:stretch>
            <a:fillRect/>
          </a:stretch>
        </p:blipFill>
        <p:spPr bwMode="auto">
          <a:xfrm flipH="1">
            <a:off x="7858148" y="5462763"/>
            <a:ext cx="899591" cy="1395237"/>
          </a:xfrm>
          <a:prstGeom prst="rect">
            <a:avLst/>
          </a:prstGeom>
          <a:noFill/>
        </p:spPr>
      </p:pic>
      <p:sp>
        <p:nvSpPr>
          <p:cNvPr id="10" name="مخطط انسيابي: محطة طرفية 9"/>
          <p:cNvSpPr/>
          <p:nvPr/>
        </p:nvSpPr>
        <p:spPr>
          <a:xfrm>
            <a:off x="3781400" y="6351984"/>
            <a:ext cx="1656184" cy="474240"/>
          </a:xfrm>
          <a:prstGeom prst="flowChartTerminator">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ar-EG" sz="2800" dirty="0">
                <a:ln>
                  <a:solidFill>
                    <a:srgbClr val="7030A0"/>
                  </a:solidFill>
                </a:ln>
                <a:solidFill>
                  <a:prstClr val="white"/>
                </a:solidFill>
              </a:rPr>
              <a:t>1</a:t>
            </a:r>
            <a:endParaRPr lang="en-US" sz="2800" dirty="0">
              <a:ln>
                <a:solidFill>
                  <a:srgbClr val="7030A0"/>
                </a:solidFill>
              </a:ln>
              <a:solidFill>
                <a:prstClr val="white"/>
              </a:solidFill>
            </a:endParaRPr>
          </a:p>
        </p:txBody>
      </p:sp>
      <p:sp>
        <p:nvSpPr>
          <p:cNvPr id="11" name="شارة رتبة 10">
            <a:hlinkClick r:id="" action="ppaction://hlinkshowjump?jump=previousslide"/>
          </p:cNvPr>
          <p:cNvSpPr/>
          <p:nvPr/>
        </p:nvSpPr>
        <p:spPr>
          <a:xfrm>
            <a:off x="5509592" y="6324600"/>
            <a:ext cx="1800200" cy="474240"/>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prstClr val="white">
                  <a:lumMod val="95000"/>
                </a:prstClr>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السابقة</a:t>
            </a:r>
            <a:endParaRPr lang="ar-SA"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12" name="شارة رتبة 11">
            <a:hlinkClick r:id="" action="ppaction://hlinkshowjump?jump=nextslide"/>
          </p:cNvPr>
          <p:cNvSpPr/>
          <p:nvPr/>
        </p:nvSpPr>
        <p:spPr>
          <a:xfrm rot="10800000" flipV="1">
            <a:off x="1981200" y="6351139"/>
            <a:ext cx="1801368" cy="475084"/>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srgbClr val="FF0000"/>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التالية</a:t>
            </a:r>
            <a:endParaRPr lang="ar-SA" sz="2400"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pic>
        <p:nvPicPr>
          <p:cNvPr id="15" name="Picture 2"/>
          <p:cNvPicPr>
            <a:picLocks noChangeAspect="1" noChangeArrowheads="1"/>
          </p:cNvPicPr>
          <p:nvPr/>
        </p:nvPicPr>
        <p:blipFill>
          <a:blip r:embed="rId5"/>
          <a:srcRect/>
          <a:stretch>
            <a:fillRect/>
          </a:stretch>
        </p:blipFill>
        <p:spPr bwMode="auto">
          <a:xfrm>
            <a:off x="2339752" y="1628800"/>
            <a:ext cx="3983931" cy="3883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صورة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78532" y="924680"/>
            <a:ext cx="1580515"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مستطيل 27"/>
          <p:cNvSpPr/>
          <p:nvPr/>
        </p:nvSpPr>
        <p:spPr>
          <a:xfrm>
            <a:off x="1043608" y="5733256"/>
            <a:ext cx="6655749" cy="461665"/>
          </a:xfrm>
          <a:prstGeom prst="rect">
            <a:avLst/>
          </a:prstGeom>
        </p:spPr>
        <p:txBody>
          <a:bodyPr wrap="square">
            <a:spAutoFit/>
          </a:bodyPr>
          <a:lstStyle/>
          <a:p>
            <a:pPr algn="ctr"/>
            <a:r>
              <a:rPr lang="ar-SA" sz="2400" b="1" dirty="0">
                <a:solidFill>
                  <a:prstClr val="black"/>
                </a:solidFill>
              </a:rPr>
              <a:t>هَلْ يَبْذُلُ اْلُمَتَزَلِّجَ شُغْلاً ؟ كَيْفَ ارْتَفَعَ بِزَلاَّجَتِهَ فيِ الْهَوَاءِ ؟ </a:t>
            </a:r>
            <a:endParaRPr lang="ar-SA" sz="2400" dirty="0">
              <a:solidFill>
                <a:prstClr val="black"/>
              </a:solidFill>
            </a:endParaRPr>
          </a:p>
        </p:txBody>
      </p:sp>
      <p:sp>
        <p:nvSpPr>
          <p:cNvPr id="9" name="دبوس زينة 8"/>
          <p:cNvSpPr/>
          <p:nvPr/>
        </p:nvSpPr>
        <p:spPr>
          <a:xfrm>
            <a:off x="41357" y="71235"/>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كتاب الطالب صـ90</a:t>
            </a:r>
          </a:p>
        </p:txBody>
      </p:sp>
    </p:spTree>
    <p:custDataLst>
      <p:tags r:id="rId1"/>
    </p:custDataLst>
    <p:extLst>
      <p:ext uri="{BB962C8B-B14F-4D97-AF65-F5344CB8AC3E}">
        <p14:creationId xmlns:p14="http://schemas.microsoft.com/office/powerpoint/2010/main" val="2074710175"/>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خطط انسيابي: محطة طرفية 9"/>
          <p:cNvSpPr/>
          <p:nvPr/>
        </p:nvSpPr>
        <p:spPr>
          <a:xfrm>
            <a:off x="3781400" y="6351984"/>
            <a:ext cx="1656184" cy="474240"/>
          </a:xfrm>
          <a:prstGeom prst="flowChartTerminator">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n>
                  <a:solidFill>
                    <a:srgbClr val="7030A0"/>
                  </a:solidFill>
                </a:ln>
                <a:solidFill>
                  <a:prstClr val="white"/>
                </a:solidFill>
              </a:rPr>
              <a:t>19</a:t>
            </a:r>
            <a:endParaRPr lang="en-US" sz="2800" dirty="0">
              <a:ln>
                <a:solidFill>
                  <a:srgbClr val="7030A0"/>
                </a:solidFill>
              </a:ln>
              <a:solidFill>
                <a:prstClr val="white"/>
              </a:solidFill>
            </a:endParaRPr>
          </a:p>
        </p:txBody>
      </p:sp>
      <p:sp>
        <p:nvSpPr>
          <p:cNvPr id="11" name="شارة رتبة 10">
            <a:hlinkClick r:id="" action="ppaction://hlinkshowjump?jump=previousslide"/>
          </p:cNvPr>
          <p:cNvSpPr/>
          <p:nvPr/>
        </p:nvSpPr>
        <p:spPr>
          <a:xfrm>
            <a:off x="5509592" y="6324600"/>
            <a:ext cx="1800200" cy="474240"/>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prstClr val="white">
                  <a:lumMod val="95000"/>
                </a:prstClr>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السابقة</a:t>
            </a:r>
            <a:endParaRPr lang="ar-SA"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12" name="شارة رتبة 11">
            <a:hlinkClick r:id="" action="ppaction://hlinkshowjump?jump=nextslide"/>
          </p:cNvPr>
          <p:cNvSpPr/>
          <p:nvPr/>
        </p:nvSpPr>
        <p:spPr>
          <a:xfrm rot="10800000" flipV="1">
            <a:off x="1981200" y="6351139"/>
            <a:ext cx="1801368" cy="475084"/>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srgbClr val="FF0000"/>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التالية</a:t>
            </a:r>
            <a:endParaRPr lang="ar-SA" sz="2400"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20" name="Round Same Side Corner Rectangle 26"/>
          <p:cNvSpPr/>
          <p:nvPr/>
        </p:nvSpPr>
        <p:spPr>
          <a:xfrm rot="16200000">
            <a:off x="6657156" y="-636611"/>
            <a:ext cx="762000" cy="3276600"/>
          </a:xfrm>
          <a:prstGeom prst="round2SameRect">
            <a:avLst>
              <a:gd name="adj1" fmla="val 50000"/>
              <a:gd name="adj2" fmla="val 0"/>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en-US" sz="2800" dirty="0">
              <a:solidFill>
                <a:prstClr val="black"/>
              </a:solidFill>
            </a:endParaRPr>
          </a:p>
        </p:txBody>
      </p:sp>
      <p:sp>
        <p:nvSpPr>
          <p:cNvPr id="21" name="TextBox 31"/>
          <p:cNvSpPr txBox="1"/>
          <p:nvPr/>
        </p:nvSpPr>
        <p:spPr>
          <a:xfrm>
            <a:off x="5227825" y="745540"/>
            <a:ext cx="3240360" cy="523220"/>
          </a:xfrm>
          <a:prstGeom prst="rect">
            <a:avLst/>
          </a:prstGeom>
          <a:noFill/>
          <a:ln>
            <a:noFill/>
          </a:ln>
          <a:effectLst>
            <a:outerShdw blurRad="50800" dist="38100" algn="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r>
              <a:rPr lang="ar-SA" sz="2800" b="1" dirty="0">
                <a:solidFill>
                  <a:prstClr val="black"/>
                </a:solidFill>
              </a:rPr>
              <a:t>مراجعة الفصل السابع </a:t>
            </a:r>
            <a:endParaRPr lang="ar-SA" sz="2800" dirty="0">
              <a:solidFill>
                <a:prstClr val="black"/>
              </a:solidFill>
            </a:endParaRPr>
          </a:p>
        </p:txBody>
      </p:sp>
      <p:sp>
        <p:nvSpPr>
          <p:cNvPr id="22" name="مستطيل 21"/>
          <p:cNvSpPr/>
          <p:nvPr/>
        </p:nvSpPr>
        <p:spPr>
          <a:xfrm>
            <a:off x="611560" y="1772816"/>
            <a:ext cx="7522348"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SA" sz="2800" b="1" dirty="0">
                <a:solidFill>
                  <a:srgbClr val="FF0000"/>
                </a:solidFill>
              </a:rPr>
              <a:t>أُكْمِلُ كُلًّا مِن العِباراتِ التَّالِيَةِ بالكَلِمَةِ المُناسِبَةِ :</a:t>
            </a:r>
            <a:endParaRPr lang="ar-SA" sz="2800" dirty="0">
              <a:solidFill>
                <a:srgbClr val="FF0000"/>
              </a:solidFill>
            </a:endParaRPr>
          </a:p>
        </p:txBody>
      </p:sp>
      <p:sp>
        <p:nvSpPr>
          <p:cNvPr id="23" name="مستطيل 22"/>
          <p:cNvSpPr/>
          <p:nvPr/>
        </p:nvSpPr>
        <p:spPr>
          <a:xfrm>
            <a:off x="562399" y="2689756"/>
            <a:ext cx="7571509"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ar-SA" sz="2800" b="1" dirty="0">
                <a:solidFill>
                  <a:prstClr val="black"/>
                </a:solidFill>
              </a:rPr>
              <a:t>القوى التي تعمل على سحب الأجسام نحوها نحو بعض تسمى ...........</a:t>
            </a:r>
            <a:endParaRPr lang="ar-SA" sz="2800" dirty="0">
              <a:solidFill>
                <a:prstClr val="black"/>
              </a:solidFill>
            </a:endParaRPr>
          </a:p>
        </p:txBody>
      </p:sp>
      <p:sp>
        <p:nvSpPr>
          <p:cNvPr id="24" name="مستطيل 23"/>
          <p:cNvSpPr/>
          <p:nvPr/>
        </p:nvSpPr>
        <p:spPr>
          <a:xfrm>
            <a:off x="1077124" y="3627021"/>
            <a:ext cx="7087364"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ar-SA" sz="2800" b="1" dirty="0">
                <a:solidFill>
                  <a:prstClr val="black"/>
                </a:solidFill>
              </a:rPr>
              <a:t>................... قوى تنشأ بين سطحين متلامسين وتعيق حركتهما على السطح الفاصل بينهما </a:t>
            </a:r>
            <a:endParaRPr lang="ar-SA" sz="2800" dirty="0">
              <a:solidFill>
                <a:prstClr val="black"/>
              </a:solidFill>
            </a:endParaRPr>
          </a:p>
        </p:txBody>
      </p:sp>
      <p:sp>
        <p:nvSpPr>
          <p:cNvPr id="27" name="مستطيل 26"/>
          <p:cNvSpPr/>
          <p:nvPr/>
        </p:nvSpPr>
        <p:spPr>
          <a:xfrm>
            <a:off x="6884276" y="3627021"/>
            <a:ext cx="1101584" cy="523220"/>
          </a:xfrm>
          <a:prstGeom prst="rect">
            <a:avLst/>
          </a:prstGeom>
        </p:spPr>
        <p:txBody>
          <a:bodyPr wrap="none">
            <a:spAutoFit/>
          </a:bodyPr>
          <a:lstStyle/>
          <a:p>
            <a:r>
              <a:rPr lang="ar-SA" sz="2800" b="1" dirty="0">
                <a:solidFill>
                  <a:srgbClr val="0000FF"/>
                </a:solidFill>
              </a:rPr>
              <a:t>الاحتكاك</a:t>
            </a:r>
            <a:endParaRPr lang="ar-SA" sz="2800" dirty="0">
              <a:solidFill>
                <a:srgbClr val="0000FF"/>
              </a:solidFill>
            </a:endParaRPr>
          </a:p>
        </p:txBody>
      </p:sp>
      <p:sp>
        <p:nvSpPr>
          <p:cNvPr id="28" name="مستطيل 27"/>
          <p:cNvSpPr/>
          <p:nvPr/>
        </p:nvSpPr>
        <p:spPr>
          <a:xfrm>
            <a:off x="562399" y="2608169"/>
            <a:ext cx="1074333" cy="523220"/>
          </a:xfrm>
          <a:prstGeom prst="rect">
            <a:avLst/>
          </a:prstGeom>
        </p:spPr>
        <p:txBody>
          <a:bodyPr wrap="none">
            <a:spAutoFit/>
          </a:bodyPr>
          <a:lstStyle/>
          <a:p>
            <a:r>
              <a:rPr lang="ar-SA" sz="2800" b="1" dirty="0">
                <a:solidFill>
                  <a:srgbClr val="0000FF"/>
                </a:solidFill>
              </a:rPr>
              <a:t>الجاذبية</a:t>
            </a:r>
            <a:endParaRPr lang="ar-SA" sz="2800" dirty="0">
              <a:solidFill>
                <a:srgbClr val="0000FF"/>
              </a:solidFill>
            </a:endParaRPr>
          </a:p>
        </p:txBody>
      </p:sp>
      <p:sp>
        <p:nvSpPr>
          <p:cNvPr id="13" name="دبوس زينة 12"/>
          <p:cNvSpPr/>
          <p:nvPr/>
        </p:nvSpPr>
        <p:spPr>
          <a:xfrm>
            <a:off x="41357" y="71235"/>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كتاب الطالب ص100</a:t>
            </a:r>
          </a:p>
        </p:txBody>
      </p:sp>
    </p:spTree>
    <p:custDataLst>
      <p:tags r:id="rId1"/>
    </p:custDataLst>
    <p:extLst>
      <p:ext uri="{BB962C8B-B14F-4D97-AF65-F5344CB8AC3E}">
        <p14:creationId xmlns:p14="http://schemas.microsoft.com/office/powerpoint/2010/main" val="526318146"/>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animBg="1"/>
      <p:bldP spid="24" grpId="0" animBg="1"/>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خطط انسيابي: محطة طرفية 9"/>
          <p:cNvSpPr/>
          <p:nvPr/>
        </p:nvSpPr>
        <p:spPr>
          <a:xfrm>
            <a:off x="3781400" y="6351984"/>
            <a:ext cx="1656184" cy="474240"/>
          </a:xfrm>
          <a:prstGeom prst="flowChartTerminator">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n>
                  <a:solidFill>
                    <a:srgbClr val="7030A0"/>
                  </a:solidFill>
                </a:ln>
                <a:solidFill>
                  <a:prstClr val="white"/>
                </a:solidFill>
              </a:rPr>
              <a:t>19</a:t>
            </a:r>
            <a:endParaRPr lang="en-US" sz="2800" dirty="0">
              <a:ln>
                <a:solidFill>
                  <a:srgbClr val="7030A0"/>
                </a:solidFill>
              </a:ln>
              <a:solidFill>
                <a:prstClr val="white"/>
              </a:solidFill>
            </a:endParaRPr>
          </a:p>
        </p:txBody>
      </p:sp>
      <p:sp>
        <p:nvSpPr>
          <p:cNvPr id="11" name="شارة رتبة 10">
            <a:hlinkClick r:id="" action="ppaction://hlinkshowjump?jump=previousslide"/>
          </p:cNvPr>
          <p:cNvSpPr/>
          <p:nvPr/>
        </p:nvSpPr>
        <p:spPr>
          <a:xfrm>
            <a:off x="5509592" y="6324600"/>
            <a:ext cx="1800200" cy="474240"/>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prstClr val="white">
                  <a:lumMod val="95000"/>
                </a:prstClr>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السابقة</a:t>
            </a:r>
            <a:endParaRPr lang="ar-SA"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12" name="شارة رتبة 11">
            <a:hlinkClick r:id="" action="ppaction://hlinkshowjump?jump=nextslide"/>
          </p:cNvPr>
          <p:cNvSpPr/>
          <p:nvPr/>
        </p:nvSpPr>
        <p:spPr>
          <a:xfrm rot="10800000" flipV="1">
            <a:off x="1981200" y="6351139"/>
            <a:ext cx="1801368" cy="475084"/>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srgbClr val="FF0000"/>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التالية</a:t>
            </a:r>
            <a:endParaRPr lang="ar-SA" sz="2400"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20" name="Round Same Side Corner Rectangle 26"/>
          <p:cNvSpPr/>
          <p:nvPr/>
        </p:nvSpPr>
        <p:spPr>
          <a:xfrm rot="16200000">
            <a:off x="6657156" y="-636611"/>
            <a:ext cx="762000" cy="3276600"/>
          </a:xfrm>
          <a:prstGeom prst="round2SameRect">
            <a:avLst>
              <a:gd name="adj1" fmla="val 50000"/>
              <a:gd name="adj2" fmla="val 0"/>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en-US" sz="2800" dirty="0">
              <a:solidFill>
                <a:prstClr val="black"/>
              </a:solidFill>
            </a:endParaRPr>
          </a:p>
        </p:txBody>
      </p:sp>
      <p:sp>
        <p:nvSpPr>
          <p:cNvPr id="21" name="TextBox 31"/>
          <p:cNvSpPr txBox="1"/>
          <p:nvPr/>
        </p:nvSpPr>
        <p:spPr>
          <a:xfrm>
            <a:off x="5227825" y="745540"/>
            <a:ext cx="3240360" cy="523220"/>
          </a:xfrm>
          <a:prstGeom prst="rect">
            <a:avLst/>
          </a:prstGeom>
          <a:noFill/>
          <a:ln>
            <a:noFill/>
          </a:ln>
          <a:effectLst>
            <a:outerShdw blurRad="50800" dist="38100" algn="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r>
              <a:rPr lang="ar-SA" sz="2800" b="1" dirty="0">
                <a:solidFill>
                  <a:prstClr val="black"/>
                </a:solidFill>
              </a:rPr>
              <a:t>مراجعة الفصل السابع </a:t>
            </a:r>
            <a:endParaRPr lang="ar-SA" sz="2800" dirty="0">
              <a:solidFill>
                <a:prstClr val="black"/>
              </a:solidFill>
            </a:endParaRPr>
          </a:p>
        </p:txBody>
      </p:sp>
      <p:sp>
        <p:nvSpPr>
          <p:cNvPr id="13" name="دبوس زينة 12"/>
          <p:cNvSpPr/>
          <p:nvPr/>
        </p:nvSpPr>
        <p:spPr>
          <a:xfrm>
            <a:off x="41357" y="71235"/>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كتاب الطالب ص101</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1760900"/>
            <a:ext cx="4673836" cy="120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3225317" y="3244334"/>
            <a:ext cx="2081019" cy="523220"/>
          </a:xfrm>
          <a:prstGeom prst="rect">
            <a:avLst/>
          </a:prstGeom>
        </p:spPr>
        <p:txBody>
          <a:bodyPr wrap="none">
            <a:spAutoFit/>
          </a:bodyPr>
          <a:lstStyle/>
          <a:p>
            <a:r>
              <a:rPr lang="ar-SA" sz="2800" b="1" dirty="0">
                <a:solidFill>
                  <a:srgbClr val="FF0000"/>
                </a:solidFill>
                <a:effectLst>
                  <a:outerShdw blurRad="38100" dist="38100" dir="2700000" algn="tl">
                    <a:srgbClr val="000000">
                      <a:alpha val="43137"/>
                    </a:srgbClr>
                  </a:outerShdw>
                </a:effectLst>
              </a:rPr>
              <a:t>قوي غير متزنة.</a:t>
            </a:r>
          </a:p>
        </p:txBody>
      </p:sp>
    </p:spTree>
    <p:custDataLst>
      <p:tags r:id="rId1"/>
    </p:custDataLst>
    <p:extLst>
      <p:ext uri="{BB962C8B-B14F-4D97-AF65-F5344CB8AC3E}">
        <p14:creationId xmlns:p14="http://schemas.microsoft.com/office/powerpoint/2010/main" val="3135141486"/>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arn(inVertical)">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خطط انسيابي: محطة طرفية 9"/>
          <p:cNvSpPr/>
          <p:nvPr/>
        </p:nvSpPr>
        <p:spPr>
          <a:xfrm>
            <a:off x="3781400" y="6351984"/>
            <a:ext cx="1656184" cy="474240"/>
          </a:xfrm>
          <a:prstGeom prst="flowChartTerminator">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n>
                  <a:solidFill>
                    <a:srgbClr val="7030A0"/>
                  </a:solidFill>
                </a:ln>
                <a:solidFill>
                  <a:prstClr val="white"/>
                </a:solidFill>
              </a:rPr>
              <a:t>19</a:t>
            </a:r>
            <a:endParaRPr lang="en-US" sz="2800" dirty="0">
              <a:ln>
                <a:solidFill>
                  <a:srgbClr val="7030A0"/>
                </a:solidFill>
              </a:ln>
              <a:solidFill>
                <a:prstClr val="white"/>
              </a:solidFill>
            </a:endParaRPr>
          </a:p>
        </p:txBody>
      </p:sp>
      <p:sp>
        <p:nvSpPr>
          <p:cNvPr id="11" name="شارة رتبة 10">
            <a:hlinkClick r:id="" action="ppaction://hlinkshowjump?jump=previousslide"/>
          </p:cNvPr>
          <p:cNvSpPr/>
          <p:nvPr/>
        </p:nvSpPr>
        <p:spPr>
          <a:xfrm>
            <a:off x="5509592" y="6324600"/>
            <a:ext cx="1800200" cy="474240"/>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prstClr val="white">
                  <a:lumMod val="95000"/>
                </a:prstClr>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السابقة</a:t>
            </a:r>
            <a:endParaRPr lang="ar-SA"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12" name="شارة رتبة 11">
            <a:hlinkClick r:id="" action="ppaction://hlinkshowjump?jump=nextslide"/>
          </p:cNvPr>
          <p:cNvSpPr/>
          <p:nvPr/>
        </p:nvSpPr>
        <p:spPr>
          <a:xfrm rot="10800000" flipV="1">
            <a:off x="1981200" y="6351139"/>
            <a:ext cx="1801368" cy="475084"/>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srgbClr val="FF0000"/>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التالية</a:t>
            </a:r>
            <a:endParaRPr lang="ar-SA" sz="2400"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20" name="Round Same Side Corner Rectangle 26"/>
          <p:cNvSpPr/>
          <p:nvPr/>
        </p:nvSpPr>
        <p:spPr>
          <a:xfrm rot="16200000">
            <a:off x="6657156" y="-636611"/>
            <a:ext cx="762000" cy="3276600"/>
          </a:xfrm>
          <a:prstGeom prst="round2SameRect">
            <a:avLst>
              <a:gd name="adj1" fmla="val 50000"/>
              <a:gd name="adj2" fmla="val 0"/>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en-US" sz="2800" dirty="0">
              <a:solidFill>
                <a:prstClr val="black"/>
              </a:solidFill>
            </a:endParaRPr>
          </a:p>
        </p:txBody>
      </p:sp>
      <p:sp>
        <p:nvSpPr>
          <p:cNvPr id="21" name="TextBox 31"/>
          <p:cNvSpPr txBox="1"/>
          <p:nvPr/>
        </p:nvSpPr>
        <p:spPr>
          <a:xfrm>
            <a:off x="5227825" y="745540"/>
            <a:ext cx="3240360" cy="523220"/>
          </a:xfrm>
          <a:prstGeom prst="rect">
            <a:avLst/>
          </a:prstGeom>
          <a:noFill/>
          <a:ln>
            <a:noFill/>
          </a:ln>
          <a:effectLst>
            <a:outerShdw blurRad="50800" dist="38100" algn="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r>
              <a:rPr lang="ar-SA" sz="2800" b="1" dirty="0">
                <a:solidFill>
                  <a:prstClr val="black"/>
                </a:solidFill>
              </a:rPr>
              <a:t>مراجعة الفصل السابع </a:t>
            </a:r>
            <a:endParaRPr lang="ar-SA" sz="2800" dirty="0">
              <a:solidFill>
                <a:prstClr val="black"/>
              </a:solidFill>
            </a:endParaRPr>
          </a:p>
        </p:txBody>
      </p:sp>
      <p:sp>
        <p:nvSpPr>
          <p:cNvPr id="13" name="دبوس زينة 12"/>
          <p:cNvSpPr/>
          <p:nvPr/>
        </p:nvSpPr>
        <p:spPr>
          <a:xfrm>
            <a:off x="41357" y="71235"/>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كتاب الطالب ص101</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1782759"/>
            <a:ext cx="4834083" cy="268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2348880"/>
            <a:ext cx="4089606" cy="190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مستطيل 13"/>
          <p:cNvSpPr/>
          <p:nvPr/>
        </p:nvSpPr>
        <p:spPr>
          <a:xfrm>
            <a:off x="1097798" y="4653136"/>
            <a:ext cx="5634442" cy="954107"/>
          </a:xfrm>
          <a:prstGeom prst="rect">
            <a:avLst/>
          </a:prstGeom>
        </p:spPr>
        <p:txBody>
          <a:bodyPr wrap="square">
            <a:spAutoFit/>
          </a:bodyPr>
          <a:lstStyle/>
          <a:p>
            <a:r>
              <a:rPr lang="ar-SA" sz="2800" b="1" dirty="0">
                <a:solidFill>
                  <a:srgbClr val="FF0000"/>
                </a:solidFill>
                <a:effectLst>
                  <a:outerShdw blurRad="38100" dist="38100" dir="2700000" algn="tl">
                    <a:srgbClr val="000000">
                      <a:alpha val="43137"/>
                    </a:srgbClr>
                  </a:outerShdw>
                </a:effectLst>
              </a:rPr>
              <a:t>قطع خالد مسافة تزيد على ماجد بمقدار</a:t>
            </a:r>
          </a:p>
          <a:p>
            <a:r>
              <a:rPr lang="ar-SA" sz="2800" b="1" dirty="0">
                <a:solidFill>
                  <a:srgbClr val="FF0000"/>
                </a:solidFill>
                <a:effectLst>
                  <a:outerShdw blurRad="38100" dist="38100" dir="2700000" algn="tl">
                    <a:srgbClr val="000000">
                      <a:alpha val="43137"/>
                    </a:srgbClr>
                  </a:outerShdw>
                </a:effectLst>
              </a:rPr>
              <a:t>٣٠ كم.</a:t>
            </a:r>
          </a:p>
        </p:txBody>
      </p:sp>
    </p:spTree>
    <p:custDataLst>
      <p:tags r:id="rId1"/>
    </p:custDataLst>
    <p:extLst>
      <p:ext uri="{BB962C8B-B14F-4D97-AF65-F5344CB8AC3E}">
        <p14:creationId xmlns:p14="http://schemas.microsoft.com/office/powerpoint/2010/main" val="2047186430"/>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barn(inVertical)">
                                      <p:cBhvr>
                                        <p:cTn id="19" dur="5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075"/>
                                        </p:tgtEl>
                                        <p:attrNameLst>
                                          <p:attrName>style.visibility</p:attrName>
                                        </p:attrNameLst>
                                      </p:cBhvr>
                                      <p:to>
                                        <p:strVal val="visible"/>
                                      </p:to>
                                    </p:set>
                                    <p:animEffect transition="in" filter="barn(inVertical)">
                                      <p:cBhvr>
                                        <p:cTn id="24" dur="500"/>
                                        <p:tgtEl>
                                          <p:spTgt spid="307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خطط انسيابي: محطة طرفية 9"/>
          <p:cNvSpPr/>
          <p:nvPr/>
        </p:nvSpPr>
        <p:spPr>
          <a:xfrm>
            <a:off x="3781400" y="6351984"/>
            <a:ext cx="1656184" cy="474240"/>
          </a:xfrm>
          <a:prstGeom prst="flowChartTerminator">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n>
                  <a:solidFill>
                    <a:srgbClr val="7030A0"/>
                  </a:solidFill>
                </a:ln>
                <a:solidFill>
                  <a:prstClr val="white"/>
                </a:solidFill>
              </a:rPr>
              <a:t>19</a:t>
            </a:r>
            <a:endParaRPr lang="en-US" sz="2800" dirty="0">
              <a:ln>
                <a:solidFill>
                  <a:srgbClr val="7030A0"/>
                </a:solidFill>
              </a:ln>
              <a:solidFill>
                <a:prstClr val="white"/>
              </a:solidFill>
            </a:endParaRPr>
          </a:p>
        </p:txBody>
      </p:sp>
      <p:sp>
        <p:nvSpPr>
          <p:cNvPr id="11" name="شارة رتبة 10">
            <a:hlinkClick r:id="" action="ppaction://hlinkshowjump?jump=previousslide"/>
          </p:cNvPr>
          <p:cNvSpPr/>
          <p:nvPr/>
        </p:nvSpPr>
        <p:spPr>
          <a:xfrm>
            <a:off x="5509592" y="6324600"/>
            <a:ext cx="1800200" cy="474240"/>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prstClr val="white">
                  <a:lumMod val="95000"/>
                </a:prstClr>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السابقة</a:t>
            </a:r>
            <a:endParaRPr lang="ar-SA"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12" name="شارة رتبة 11">
            <a:hlinkClick r:id="" action="ppaction://hlinkshowjump?jump=nextslide"/>
          </p:cNvPr>
          <p:cNvSpPr/>
          <p:nvPr/>
        </p:nvSpPr>
        <p:spPr>
          <a:xfrm rot="10800000" flipV="1">
            <a:off x="1981200" y="6351139"/>
            <a:ext cx="1801368" cy="475084"/>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srgbClr val="FF0000"/>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التالية</a:t>
            </a:r>
            <a:endParaRPr lang="ar-SA" sz="2400"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20" name="Round Same Side Corner Rectangle 26"/>
          <p:cNvSpPr/>
          <p:nvPr/>
        </p:nvSpPr>
        <p:spPr>
          <a:xfrm rot="16200000">
            <a:off x="6657156" y="-636611"/>
            <a:ext cx="762000" cy="3276600"/>
          </a:xfrm>
          <a:prstGeom prst="round2SameRect">
            <a:avLst>
              <a:gd name="adj1" fmla="val 50000"/>
              <a:gd name="adj2" fmla="val 0"/>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en-US" sz="2800" dirty="0">
              <a:solidFill>
                <a:prstClr val="black"/>
              </a:solidFill>
            </a:endParaRPr>
          </a:p>
        </p:txBody>
      </p:sp>
      <p:sp>
        <p:nvSpPr>
          <p:cNvPr id="21" name="TextBox 31"/>
          <p:cNvSpPr txBox="1"/>
          <p:nvPr/>
        </p:nvSpPr>
        <p:spPr>
          <a:xfrm>
            <a:off x="5227825" y="745540"/>
            <a:ext cx="3240360" cy="523220"/>
          </a:xfrm>
          <a:prstGeom prst="rect">
            <a:avLst/>
          </a:prstGeom>
          <a:noFill/>
          <a:ln>
            <a:noFill/>
          </a:ln>
          <a:effectLst>
            <a:outerShdw blurRad="50800" dist="38100" algn="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r>
              <a:rPr lang="ar-SA" sz="2800" b="1" dirty="0">
                <a:solidFill>
                  <a:prstClr val="black"/>
                </a:solidFill>
              </a:rPr>
              <a:t>مراجعة الفصل السابع </a:t>
            </a:r>
            <a:endParaRPr lang="ar-SA" sz="2800" dirty="0">
              <a:solidFill>
                <a:prstClr val="black"/>
              </a:solidFill>
            </a:endParaRPr>
          </a:p>
        </p:txBody>
      </p:sp>
      <p:sp>
        <p:nvSpPr>
          <p:cNvPr id="13" name="دبوس زينة 12"/>
          <p:cNvSpPr/>
          <p:nvPr/>
        </p:nvSpPr>
        <p:spPr>
          <a:xfrm>
            <a:off x="41357" y="71235"/>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كتاب الطالب ص101</a:t>
            </a: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7908" y="1772816"/>
            <a:ext cx="5229355" cy="179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ستطيل 8"/>
          <p:cNvSpPr/>
          <p:nvPr/>
        </p:nvSpPr>
        <p:spPr>
          <a:xfrm>
            <a:off x="323528" y="4221088"/>
            <a:ext cx="8203051" cy="523220"/>
          </a:xfrm>
          <a:prstGeom prst="rect">
            <a:avLst/>
          </a:prstGeom>
        </p:spPr>
        <p:txBody>
          <a:bodyPr wrap="square">
            <a:spAutoFit/>
          </a:bodyPr>
          <a:lstStyle/>
          <a:p>
            <a:r>
              <a:rPr lang="ar-SA" sz="2800" b="1" dirty="0">
                <a:solidFill>
                  <a:srgbClr val="FF0000"/>
                </a:solidFill>
                <a:effectLst>
                  <a:outerShdw blurRad="38100" dist="38100" dir="2700000" algn="tl">
                    <a:srgbClr val="000000">
                      <a:alpha val="43137"/>
                    </a:srgbClr>
                  </a:outerShdw>
                </a:effectLst>
              </a:rPr>
              <a:t>متزنة؛ لأن القوتين متساويتان في </a:t>
            </a:r>
            <a:r>
              <a:rPr lang="ar-SA" sz="2800" b="1" dirty="0" err="1">
                <a:solidFill>
                  <a:srgbClr val="FF0000"/>
                </a:solidFill>
                <a:effectLst>
                  <a:outerShdw blurRad="38100" dist="38100" dir="2700000" algn="tl">
                    <a:srgbClr val="000000">
                      <a:alpha val="43137"/>
                    </a:srgbClr>
                  </a:outerShdw>
                </a:effectLst>
              </a:rPr>
              <a:t>المقدارو</a:t>
            </a:r>
            <a:r>
              <a:rPr lang="ar-SA" sz="2800" b="1" dirty="0">
                <a:solidFill>
                  <a:srgbClr val="FF0000"/>
                </a:solidFill>
                <a:effectLst>
                  <a:outerShdw blurRad="38100" dist="38100" dir="2700000" algn="tl">
                    <a:srgbClr val="000000">
                      <a:alpha val="43137"/>
                    </a:srgbClr>
                  </a:outerShdw>
                </a:effectLst>
              </a:rPr>
              <a:t> متعاكستان في الاتجاه.</a:t>
            </a:r>
          </a:p>
        </p:txBody>
      </p:sp>
    </p:spTree>
    <p:custDataLst>
      <p:tags r:id="rId1"/>
    </p:custDataLst>
    <p:extLst>
      <p:ext uri="{BB962C8B-B14F-4D97-AF65-F5344CB8AC3E}">
        <p14:creationId xmlns:p14="http://schemas.microsoft.com/office/powerpoint/2010/main" val="4054651996"/>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barn(inVertical)">
                                      <p:cBhvr>
                                        <p:cTn id="2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خطط انسيابي: محطة طرفية 9"/>
          <p:cNvSpPr/>
          <p:nvPr/>
        </p:nvSpPr>
        <p:spPr>
          <a:xfrm>
            <a:off x="3781400" y="6351984"/>
            <a:ext cx="1656184" cy="474240"/>
          </a:xfrm>
          <a:prstGeom prst="flowChartTerminator">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n>
                  <a:solidFill>
                    <a:srgbClr val="7030A0"/>
                  </a:solidFill>
                </a:ln>
                <a:solidFill>
                  <a:prstClr val="white"/>
                </a:solidFill>
              </a:rPr>
              <a:t>19</a:t>
            </a:r>
            <a:endParaRPr lang="en-US" sz="2800" dirty="0">
              <a:ln>
                <a:solidFill>
                  <a:srgbClr val="7030A0"/>
                </a:solidFill>
              </a:ln>
              <a:solidFill>
                <a:prstClr val="white"/>
              </a:solidFill>
            </a:endParaRPr>
          </a:p>
        </p:txBody>
      </p:sp>
      <p:sp>
        <p:nvSpPr>
          <p:cNvPr id="11" name="شارة رتبة 10">
            <a:hlinkClick r:id="" action="ppaction://hlinkshowjump?jump=previousslide"/>
          </p:cNvPr>
          <p:cNvSpPr/>
          <p:nvPr/>
        </p:nvSpPr>
        <p:spPr>
          <a:xfrm>
            <a:off x="5509592" y="6324600"/>
            <a:ext cx="1800200" cy="474240"/>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prstClr val="white">
                  <a:lumMod val="95000"/>
                </a:prstClr>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السابقة</a:t>
            </a:r>
            <a:endParaRPr lang="ar-SA"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12" name="شارة رتبة 11">
            <a:hlinkClick r:id="" action="ppaction://hlinkshowjump?jump=nextslide"/>
          </p:cNvPr>
          <p:cNvSpPr/>
          <p:nvPr/>
        </p:nvSpPr>
        <p:spPr>
          <a:xfrm rot="10800000" flipV="1">
            <a:off x="1981200" y="6351139"/>
            <a:ext cx="1801368" cy="475084"/>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srgbClr val="FF0000"/>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التالية</a:t>
            </a:r>
            <a:endParaRPr lang="ar-SA" sz="2400"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20" name="Round Same Side Corner Rectangle 26"/>
          <p:cNvSpPr/>
          <p:nvPr/>
        </p:nvSpPr>
        <p:spPr>
          <a:xfrm rot="16200000">
            <a:off x="6657156" y="-636611"/>
            <a:ext cx="762000" cy="3276600"/>
          </a:xfrm>
          <a:prstGeom prst="round2SameRect">
            <a:avLst>
              <a:gd name="adj1" fmla="val 50000"/>
              <a:gd name="adj2" fmla="val 0"/>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en-US" sz="2800" dirty="0">
              <a:solidFill>
                <a:prstClr val="black"/>
              </a:solidFill>
            </a:endParaRPr>
          </a:p>
        </p:txBody>
      </p:sp>
      <p:sp>
        <p:nvSpPr>
          <p:cNvPr id="21" name="TextBox 31"/>
          <p:cNvSpPr txBox="1"/>
          <p:nvPr/>
        </p:nvSpPr>
        <p:spPr>
          <a:xfrm>
            <a:off x="5227825" y="745540"/>
            <a:ext cx="3240360" cy="523220"/>
          </a:xfrm>
          <a:prstGeom prst="rect">
            <a:avLst/>
          </a:prstGeom>
          <a:noFill/>
          <a:ln>
            <a:noFill/>
          </a:ln>
          <a:effectLst>
            <a:outerShdw blurRad="50800" dist="38100" algn="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r>
              <a:rPr lang="ar-SA" sz="2800" b="1" dirty="0">
                <a:solidFill>
                  <a:prstClr val="black"/>
                </a:solidFill>
              </a:rPr>
              <a:t>مراجعة الفصل السابع </a:t>
            </a:r>
            <a:endParaRPr lang="ar-SA" sz="2800" dirty="0">
              <a:solidFill>
                <a:prstClr val="black"/>
              </a:solidFill>
            </a:endParaRPr>
          </a:p>
        </p:txBody>
      </p:sp>
      <p:sp>
        <p:nvSpPr>
          <p:cNvPr id="13" name="دبوس زينة 12"/>
          <p:cNvSpPr/>
          <p:nvPr/>
        </p:nvSpPr>
        <p:spPr>
          <a:xfrm>
            <a:off x="41357" y="71235"/>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كتاب الطالب ص101</a:t>
            </a: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4938" y="1628800"/>
            <a:ext cx="5361558" cy="185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ستطيل 8"/>
          <p:cNvSpPr/>
          <p:nvPr/>
        </p:nvSpPr>
        <p:spPr>
          <a:xfrm>
            <a:off x="185373" y="3630503"/>
            <a:ext cx="8851123" cy="2246769"/>
          </a:xfrm>
          <a:prstGeom prst="rect">
            <a:avLst/>
          </a:prstGeom>
        </p:spPr>
        <p:txBody>
          <a:bodyPr wrap="square">
            <a:spAutoFit/>
          </a:bodyPr>
          <a:lstStyle/>
          <a:p>
            <a:r>
              <a:rPr lang="ar-SA" sz="2800" b="1" dirty="0">
                <a:solidFill>
                  <a:srgbClr val="FF0000"/>
                </a:solidFill>
                <a:effectLst>
                  <a:outerShdw blurRad="38100" dist="38100" dir="2700000" algn="tl">
                    <a:srgbClr val="000000">
                      <a:alpha val="43137"/>
                    </a:srgbClr>
                  </a:outerShdw>
                </a:effectLst>
              </a:rPr>
              <a:t>شعر رواد الفضاء بجاذبية قليلة؛ لأنهم بعيدون عن جاذبية الأرض؛ فالمسافة أحد العوامل المؤثرة في الجاذبية. بينما يشعر رواد الفضاء بجاذبية على سطح القمر، ولكنها أقل من الجاذبية على سطح الأرض، وسبب ذلك أن كتلة القمر أقل من كتلة الأرض؛ حيث تعد الكتلة العامل الثاني المؤثر في جاذبية الأجسام. (جاذبية القمر تساوي ١٦ جاذبية الأرض).</a:t>
            </a:r>
          </a:p>
        </p:txBody>
      </p:sp>
    </p:spTree>
    <p:custDataLst>
      <p:tags r:id="rId1"/>
    </p:custDataLst>
    <p:extLst>
      <p:ext uri="{BB962C8B-B14F-4D97-AF65-F5344CB8AC3E}">
        <p14:creationId xmlns:p14="http://schemas.microsoft.com/office/powerpoint/2010/main" val="837319875"/>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barn(inVertical)">
                                      <p:cBhvr>
                                        <p:cTn id="19" dur="500"/>
                                        <p:tgtEl>
                                          <p:spTgt spid="51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خطط انسيابي: محطة طرفية 9"/>
          <p:cNvSpPr/>
          <p:nvPr/>
        </p:nvSpPr>
        <p:spPr>
          <a:xfrm>
            <a:off x="3781400" y="6351984"/>
            <a:ext cx="1656184" cy="474240"/>
          </a:xfrm>
          <a:prstGeom prst="flowChartTerminator">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n>
                  <a:solidFill>
                    <a:srgbClr val="7030A0"/>
                  </a:solidFill>
                </a:ln>
                <a:solidFill>
                  <a:prstClr val="white"/>
                </a:solidFill>
              </a:rPr>
              <a:t>19</a:t>
            </a:r>
            <a:endParaRPr lang="en-US" sz="2800" dirty="0">
              <a:ln>
                <a:solidFill>
                  <a:srgbClr val="7030A0"/>
                </a:solidFill>
              </a:ln>
              <a:solidFill>
                <a:prstClr val="white"/>
              </a:solidFill>
            </a:endParaRPr>
          </a:p>
        </p:txBody>
      </p:sp>
      <p:sp>
        <p:nvSpPr>
          <p:cNvPr id="11" name="شارة رتبة 10">
            <a:hlinkClick r:id="" action="ppaction://hlinkshowjump?jump=previousslide"/>
          </p:cNvPr>
          <p:cNvSpPr/>
          <p:nvPr/>
        </p:nvSpPr>
        <p:spPr>
          <a:xfrm>
            <a:off x="5509592" y="6324600"/>
            <a:ext cx="1800200" cy="474240"/>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prstClr val="white">
                  <a:lumMod val="95000"/>
                </a:prstClr>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السابقة</a:t>
            </a:r>
            <a:endParaRPr lang="ar-SA"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12" name="شارة رتبة 11">
            <a:hlinkClick r:id="" action="ppaction://hlinkshowjump?jump=nextslide"/>
          </p:cNvPr>
          <p:cNvSpPr/>
          <p:nvPr/>
        </p:nvSpPr>
        <p:spPr>
          <a:xfrm rot="10800000" flipV="1">
            <a:off x="1981200" y="6351139"/>
            <a:ext cx="1801368" cy="475084"/>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srgbClr val="FF0000"/>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التالية</a:t>
            </a:r>
            <a:endParaRPr lang="ar-SA" sz="2400"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20" name="Round Same Side Corner Rectangle 26"/>
          <p:cNvSpPr/>
          <p:nvPr/>
        </p:nvSpPr>
        <p:spPr>
          <a:xfrm rot="16200000">
            <a:off x="6657156" y="-636611"/>
            <a:ext cx="762000" cy="3276600"/>
          </a:xfrm>
          <a:prstGeom prst="round2SameRect">
            <a:avLst>
              <a:gd name="adj1" fmla="val 50000"/>
              <a:gd name="adj2" fmla="val 0"/>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en-US" sz="2800" dirty="0">
              <a:solidFill>
                <a:prstClr val="black"/>
              </a:solidFill>
            </a:endParaRPr>
          </a:p>
        </p:txBody>
      </p:sp>
      <p:sp>
        <p:nvSpPr>
          <p:cNvPr id="21" name="TextBox 31"/>
          <p:cNvSpPr txBox="1"/>
          <p:nvPr/>
        </p:nvSpPr>
        <p:spPr>
          <a:xfrm>
            <a:off x="5227825" y="745540"/>
            <a:ext cx="3240360" cy="523220"/>
          </a:xfrm>
          <a:prstGeom prst="rect">
            <a:avLst/>
          </a:prstGeom>
          <a:noFill/>
          <a:ln>
            <a:noFill/>
          </a:ln>
          <a:effectLst>
            <a:outerShdw blurRad="50800" dist="38100" algn="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r>
              <a:rPr lang="ar-SA" sz="2800" b="1" dirty="0">
                <a:solidFill>
                  <a:prstClr val="black"/>
                </a:solidFill>
              </a:rPr>
              <a:t>مراجعة الفصل السابع </a:t>
            </a:r>
            <a:endParaRPr lang="ar-SA" sz="2800" dirty="0">
              <a:solidFill>
                <a:prstClr val="black"/>
              </a:solidFill>
            </a:endParaRPr>
          </a:p>
        </p:txBody>
      </p:sp>
      <p:sp>
        <p:nvSpPr>
          <p:cNvPr id="13" name="دبوس زينة 12"/>
          <p:cNvSpPr/>
          <p:nvPr/>
        </p:nvSpPr>
        <p:spPr>
          <a:xfrm>
            <a:off x="41357" y="71235"/>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كتاب الطالب ص101</a:t>
            </a: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1317" y="1702918"/>
            <a:ext cx="5321163" cy="436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مستدير الزوايا 1"/>
          <p:cNvSpPr/>
          <p:nvPr/>
        </p:nvSpPr>
        <p:spPr>
          <a:xfrm>
            <a:off x="5133619" y="4149080"/>
            <a:ext cx="3830869" cy="70207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Tree>
    <p:custDataLst>
      <p:tags r:id="rId1"/>
    </p:custDataLst>
    <p:extLst>
      <p:ext uri="{BB962C8B-B14F-4D97-AF65-F5344CB8AC3E}">
        <p14:creationId xmlns:p14="http://schemas.microsoft.com/office/powerpoint/2010/main" val="3070528372"/>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barn(inVertical)">
                                      <p:cBhvr>
                                        <p:cTn id="19" dur="500"/>
                                        <p:tgtEl>
                                          <p:spTgt spid="614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خطط انسيابي: محطة طرفية 9"/>
          <p:cNvSpPr/>
          <p:nvPr/>
        </p:nvSpPr>
        <p:spPr>
          <a:xfrm>
            <a:off x="3781400" y="6351984"/>
            <a:ext cx="1656184" cy="474240"/>
          </a:xfrm>
          <a:prstGeom prst="flowChartTerminator">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n>
                  <a:solidFill>
                    <a:srgbClr val="7030A0"/>
                  </a:solidFill>
                </a:ln>
                <a:solidFill>
                  <a:prstClr val="white"/>
                </a:solidFill>
              </a:rPr>
              <a:t>19</a:t>
            </a:r>
            <a:endParaRPr lang="en-US" sz="2800" dirty="0">
              <a:ln>
                <a:solidFill>
                  <a:srgbClr val="7030A0"/>
                </a:solidFill>
              </a:ln>
              <a:solidFill>
                <a:prstClr val="white"/>
              </a:solidFill>
            </a:endParaRPr>
          </a:p>
        </p:txBody>
      </p:sp>
      <p:sp>
        <p:nvSpPr>
          <p:cNvPr id="11" name="شارة رتبة 10">
            <a:hlinkClick r:id="" action="ppaction://hlinkshowjump?jump=previousslide"/>
          </p:cNvPr>
          <p:cNvSpPr/>
          <p:nvPr/>
        </p:nvSpPr>
        <p:spPr>
          <a:xfrm>
            <a:off x="5509592" y="6324600"/>
            <a:ext cx="1800200" cy="474240"/>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prstClr val="white">
                  <a:lumMod val="95000"/>
                </a:prstClr>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السابقة</a:t>
            </a:r>
            <a:endParaRPr lang="ar-SA"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12" name="شارة رتبة 11">
            <a:hlinkClick r:id="" action="ppaction://hlinkshowjump?jump=nextslide"/>
          </p:cNvPr>
          <p:cNvSpPr/>
          <p:nvPr/>
        </p:nvSpPr>
        <p:spPr>
          <a:xfrm rot="10800000" flipV="1">
            <a:off x="1981200" y="6351139"/>
            <a:ext cx="1801368" cy="475084"/>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srgbClr val="FF0000"/>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التالية</a:t>
            </a:r>
            <a:endParaRPr lang="ar-SA" sz="2400"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20" name="Round Same Side Corner Rectangle 26"/>
          <p:cNvSpPr/>
          <p:nvPr/>
        </p:nvSpPr>
        <p:spPr>
          <a:xfrm rot="16200000">
            <a:off x="6657156" y="-636611"/>
            <a:ext cx="762000" cy="3276600"/>
          </a:xfrm>
          <a:prstGeom prst="round2SameRect">
            <a:avLst>
              <a:gd name="adj1" fmla="val 50000"/>
              <a:gd name="adj2" fmla="val 0"/>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en-US" sz="2800" dirty="0">
              <a:solidFill>
                <a:prstClr val="black"/>
              </a:solidFill>
            </a:endParaRPr>
          </a:p>
        </p:txBody>
      </p:sp>
      <p:sp>
        <p:nvSpPr>
          <p:cNvPr id="21" name="TextBox 31"/>
          <p:cNvSpPr txBox="1"/>
          <p:nvPr/>
        </p:nvSpPr>
        <p:spPr>
          <a:xfrm>
            <a:off x="5227825" y="745540"/>
            <a:ext cx="3240360" cy="523220"/>
          </a:xfrm>
          <a:prstGeom prst="rect">
            <a:avLst/>
          </a:prstGeom>
          <a:noFill/>
          <a:ln>
            <a:noFill/>
          </a:ln>
          <a:effectLst>
            <a:outerShdw blurRad="50800" dist="38100" algn="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r>
              <a:rPr lang="ar-SA" sz="2800" b="1" dirty="0">
                <a:solidFill>
                  <a:prstClr val="black"/>
                </a:solidFill>
              </a:rPr>
              <a:t>مراجعة الفصل السابع </a:t>
            </a:r>
            <a:endParaRPr lang="ar-SA" sz="2800" dirty="0">
              <a:solidFill>
                <a:prstClr val="black"/>
              </a:solidFill>
            </a:endParaRPr>
          </a:p>
        </p:txBody>
      </p:sp>
      <p:sp>
        <p:nvSpPr>
          <p:cNvPr id="13" name="دبوس زينة 12"/>
          <p:cNvSpPr/>
          <p:nvPr/>
        </p:nvSpPr>
        <p:spPr>
          <a:xfrm>
            <a:off x="41357" y="71235"/>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كتاب الطالب ص101</a:t>
            </a:r>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1700808"/>
            <a:ext cx="5361558" cy="195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ستطيل 8"/>
          <p:cNvSpPr/>
          <p:nvPr/>
        </p:nvSpPr>
        <p:spPr>
          <a:xfrm>
            <a:off x="185373" y="3769876"/>
            <a:ext cx="8851123" cy="523220"/>
          </a:xfrm>
          <a:prstGeom prst="rect">
            <a:avLst/>
          </a:prstGeom>
        </p:spPr>
        <p:txBody>
          <a:bodyPr wrap="square">
            <a:spAutoFit/>
          </a:bodyPr>
          <a:lstStyle/>
          <a:p>
            <a:r>
              <a:rPr lang="ar-SA" sz="2800" b="1" dirty="0">
                <a:solidFill>
                  <a:srgbClr val="FF0000"/>
                </a:solidFill>
                <a:effectLst>
                  <a:outerShdw blurRad="38100" dist="38100" dir="2700000" algn="tl">
                    <a:srgbClr val="000000">
                      <a:alpha val="43137"/>
                    </a:srgbClr>
                  </a:outerShdw>
                </a:effectLst>
              </a:rPr>
              <a:t>العبارة صحيحة لأن التسارع هو أي تغيُّر في سرعة الجسم أو اتجاهه.</a:t>
            </a:r>
          </a:p>
        </p:txBody>
      </p:sp>
    </p:spTree>
    <p:custDataLst>
      <p:tags r:id="rId1"/>
    </p:custDataLst>
    <p:extLst>
      <p:ext uri="{BB962C8B-B14F-4D97-AF65-F5344CB8AC3E}">
        <p14:creationId xmlns:p14="http://schemas.microsoft.com/office/powerpoint/2010/main" val="4269999514"/>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barn(inVertical)">
                                      <p:cBhvr>
                                        <p:cTn id="19" dur="500"/>
                                        <p:tgtEl>
                                          <p:spTgt spid="717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خطط انسيابي: محطة طرفية 9"/>
          <p:cNvSpPr/>
          <p:nvPr/>
        </p:nvSpPr>
        <p:spPr>
          <a:xfrm>
            <a:off x="3781400" y="6351984"/>
            <a:ext cx="1656184" cy="474240"/>
          </a:xfrm>
          <a:prstGeom prst="flowChartTerminator">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n>
                  <a:solidFill>
                    <a:srgbClr val="7030A0"/>
                  </a:solidFill>
                </a:ln>
                <a:solidFill>
                  <a:prstClr val="white"/>
                </a:solidFill>
              </a:rPr>
              <a:t>19</a:t>
            </a:r>
            <a:endParaRPr lang="en-US" sz="2800" dirty="0">
              <a:ln>
                <a:solidFill>
                  <a:srgbClr val="7030A0"/>
                </a:solidFill>
              </a:ln>
              <a:solidFill>
                <a:prstClr val="white"/>
              </a:solidFill>
            </a:endParaRPr>
          </a:p>
        </p:txBody>
      </p:sp>
      <p:sp>
        <p:nvSpPr>
          <p:cNvPr id="11" name="شارة رتبة 10">
            <a:hlinkClick r:id="" action="ppaction://hlinkshowjump?jump=previousslide"/>
          </p:cNvPr>
          <p:cNvSpPr/>
          <p:nvPr/>
        </p:nvSpPr>
        <p:spPr>
          <a:xfrm>
            <a:off x="5509592" y="6324600"/>
            <a:ext cx="1800200" cy="474240"/>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prstClr val="white">
                  <a:lumMod val="95000"/>
                </a:prstClr>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السابقة</a:t>
            </a:r>
            <a:endParaRPr lang="ar-SA"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12" name="شارة رتبة 11">
            <a:hlinkClick r:id="" action="ppaction://hlinkshowjump?jump=nextslide"/>
          </p:cNvPr>
          <p:cNvSpPr/>
          <p:nvPr/>
        </p:nvSpPr>
        <p:spPr>
          <a:xfrm rot="10800000" flipV="1">
            <a:off x="1981200" y="6351139"/>
            <a:ext cx="1801368" cy="475084"/>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srgbClr val="FF0000"/>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التالية</a:t>
            </a:r>
            <a:endParaRPr lang="ar-SA" sz="2400"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20" name="Round Same Side Corner Rectangle 26"/>
          <p:cNvSpPr/>
          <p:nvPr/>
        </p:nvSpPr>
        <p:spPr>
          <a:xfrm rot="16200000">
            <a:off x="6657156" y="-636611"/>
            <a:ext cx="762000" cy="3276600"/>
          </a:xfrm>
          <a:prstGeom prst="round2SameRect">
            <a:avLst>
              <a:gd name="adj1" fmla="val 50000"/>
              <a:gd name="adj2" fmla="val 0"/>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en-US" sz="2800" dirty="0">
              <a:solidFill>
                <a:prstClr val="black"/>
              </a:solidFill>
            </a:endParaRPr>
          </a:p>
        </p:txBody>
      </p:sp>
      <p:sp>
        <p:nvSpPr>
          <p:cNvPr id="21" name="TextBox 31"/>
          <p:cNvSpPr txBox="1"/>
          <p:nvPr/>
        </p:nvSpPr>
        <p:spPr>
          <a:xfrm>
            <a:off x="5227825" y="745540"/>
            <a:ext cx="3240360" cy="523220"/>
          </a:xfrm>
          <a:prstGeom prst="rect">
            <a:avLst/>
          </a:prstGeom>
          <a:noFill/>
          <a:ln>
            <a:noFill/>
          </a:ln>
          <a:effectLst>
            <a:outerShdw blurRad="50800" dist="38100" algn="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rtlCol="1">
            <a:spAutoFit/>
          </a:bodyPr>
          <a:lstStyle/>
          <a:p>
            <a:r>
              <a:rPr lang="ar-SA" sz="2800" b="1" dirty="0">
                <a:solidFill>
                  <a:prstClr val="black"/>
                </a:solidFill>
              </a:rPr>
              <a:t>مراجعة الفصل السابع </a:t>
            </a:r>
            <a:endParaRPr lang="ar-SA" sz="2800" dirty="0">
              <a:solidFill>
                <a:prstClr val="black"/>
              </a:solidFill>
            </a:endParaRPr>
          </a:p>
        </p:txBody>
      </p:sp>
      <p:sp>
        <p:nvSpPr>
          <p:cNvPr id="13" name="دبوس زينة 12"/>
          <p:cNvSpPr/>
          <p:nvPr/>
        </p:nvSpPr>
        <p:spPr>
          <a:xfrm>
            <a:off x="41357" y="71235"/>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كتاب الطالب ص101</a:t>
            </a:r>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1958" y="1834139"/>
            <a:ext cx="5994662" cy="2003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ستطيل 8"/>
          <p:cNvSpPr/>
          <p:nvPr/>
        </p:nvSpPr>
        <p:spPr>
          <a:xfrm>
            <a:off x="185373" y="3987061"/>
            <a:ext cx="8851123" cy="954107"/>
          </a:xfrm>
          <a:prstGeom prst="rect">
            <a:avLst/>
          </a:prstGeom>
        </p:spPr>
        <p:txBody>
          <a:bodyPr wrap="square">
            <a:spAutoFit/>
          </a:bodyPr>
          <a:lstStyle/>
          <a:p>
            <a:r>
              <a:rPr lang="ar-SA" sz="2800" b="1" dirty="0">
                <a:solidFill>
                  <a:srgbClr val="FF0000"/>
                </a:solidFill>
                <a:effectLst>
                  <a:outerShdw blurRad="38100" dist="38100" dir="2700000" algn="tl">
                    <a:srgbClr val="000000">
                      <a:alpha val="43137"/>
                    </a:srgbClr>
                  </a:outerShdw>
                </a:effectLst>
              </a:rPr>
              <a:t>عبارة خاطئة لأن القوي المتزنة تحافظ على حالة الجسم من الحركة أو السكون فإذا كان ساكنا يبقى ساكنا.</a:t>
            </a:r>
          </a:p>
        </p:txBody>
      </p:sp>
    </p:spTree>
    <p:custDataLst>
      <p:tags r:id="rId1"/>
    </p:custDataLst>
    <p:extLst>
      <p:ext uri="{BB962C8B-B14F-4D97-AF65-F5344CB8AC3E}">
        <p14:creationId xmlns:p14="http://schemas.microsoft.com/office/powerpoint/2010/main" val="2720592087"/>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animEffect transition="in" filter="barn(inVertical)">
                                      <p:cBhvr>
                                        <p:cTn id="19" dur="500"/>
                                        <p:tgtEl>
                                          <p:spTgt spid="819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9" descr="تعليم088"/>
          <p:cNvPicPr>
            <a:picLocks noChangeAspect="1" noChangeArrowheads="1"/>
          </p:cNvPicPr>
          <p:nvPr/>
        </p:nvPicPr>
        <p:blipFill>
          <a:blip r:embed="rId4" cstate="print"/>
          <a:srcRect/>
          <a:stretch>
            <a:fillRect/>
          </a:stretch>
        </p:blipFill>
        <p:spPr bwMode="auto">
          <a:xfrm flipH="1">
            <a:off x="7858148" y="5462763"/>
            <a:ext cx="899591" cy="1395237"/>
          </a:xfrm>
          <a:prstGeom prst="rect">
            <a:avLst/>
          </a:prstGeom>
          <a:noFill/>
        </p:spPr>
      </p:pic>
      <p:sp>
        <p:nvSpPr>
          <p:cNvPr id="10" name="مخطط انسيابي: محطة طرفية 9"/>
          <p:cNvSpPr/>
          <p:nvPr/>
        </p:nvSpPr>
        <p:spPr>
          <a:xfrm>
            <a:off x="3781400" y="6351984"/>
            <a:ext cx="1656184" cy="474240"/>
          </a:xfrm>
          <a:prstGeom prst="flowChartTerminator">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n>
                  <a:solidFill>
                    <a:srgbClr val="7030A0"/>
                  </a:solidFill>
                </a:ln>
                <a:solidFill>
                  <a:prstClr val="white"/>
                </a:solidFill>
              </a:rPr>
              <a:t>20</a:t>
            </a:r>
            <a:endParaRPr lang="en-US" sz="2800" dirty="0">
              <a:ln>
                <a:solidFill>
                  <a:srgbClr val="7030A0"/>
                </a:solidFill>
              </a:ln>
              <a:solidFill>
                <a:prstClr val="white"/>
              </a:solidFill>
            </a:endParaRPr>
          </a:p>
        </p:txBody>
      </p:sp>
      <p:sp>
        <p:nvSpPr>
          <p:cNvPr id="11" name="شارة رتبة 10">
            <a:hlinkClick r:id="" action="ppaction://hlinkshowjump?jump=previousslide"/>
          </p:cNvPr>
          <p:cNvSpPr/>
          <p:nvPr/>
        </p:nvSpPr>
        <p:spPr>
          <a:xfrm>
            <a:off x="5509592" y="6324600"/>
            <a:ext cx="1800200" cy="474240"/>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prstClr val="white">
                  <a:lumMod val="95000"/>
                </a:prstClr>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السابقة</a:t>
            </a:r>
            <a:endParaRPr lang="ar-SA"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12" name="شارة رتبة 11">
            <a:hlinkClick r:id="" action="ppaction://hlinkshowjump?jump=nextslide"/>
          </p:cNvPr>
          <p:cNvSpPr/>
          <p:nvPr/>
        </p:nvSpPr>
        <p:spPr>
          <a:xfrm rot="10800000" flipV="1">
            <a:off x="1981200" y="6351139"/>
            <a:ext cx="1801368" cy="475084"/>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srgbClr val="FF0000"/>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التالية</a:t>
            </a:r>
            <a:endParaRPr lang="ar-SA" sz="2400"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grpSp>
        <p:nvGrpSpPr>
          <p:cNvPr id="26" name="Group 1"/>
          <p:cNvGrpSpPr/>
          <p:nvPr/>
        </p:nvGrpSpPr>
        <p:grpSpPr>
          <a:xfrm>
            <a:off x="5399856" y="794792"/>
            <a:ext cx="3276600" cy="762000"/>
            <a:chOff x="5543872" y="2348880"/>
            <a:chExt cx="3276600" cy="762000"/>
          </a:xfrm>
        </p:grpSpPr>
        <p:sp>
          <p:nvSpPr>
            <p:cNvPr id="29" name="Round Same Side Corner Rectangle 26"/>
            <p:cNvSpPr/>
            <p:nvPr/>
          </p:nvSpPr>
          <p:spPr>
            <a:xfrm rot="16200000">
              <a:off x="6801172" y="1091580"/>
              <a:ext cx="762000" cy="3276600"/>
            </a:xfrm>
            <a:prstGeom prst="round2SameRect">
              <a:avLst>
                <a:gd name="adj1" fmla="val 50000"/>
                <a:gd name="adj2" fmla="val 0"/>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en-US" sz="2800" dirty="0">
                <a:solidFill>
                  <a:prstClr val="black"/>
                </a:solidFill>
              </a:endParaRPr>
            </a:p>
          </p:txBody>
        </p:sp>
        <p:pic>
          <p:nvPicPr>
            <p:cNvPr id="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2492896"/>
              <a:ext cx="288032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قوس متوسط أيمن 30"/>
          <p:cNvSpPr/>
          <p:nvPr/>
        </p:nvSpPr>
        <p:spPr>
          <a:xfrm>
            <a:off x="4425328" y="836712"/>
            <a:ext cx="290688" cy="5256584"/>
          </a:xfrm>
          <a:prstGeom prst="rightBracket">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solidFill>
                <a:prstClr val="black"/>
              </a:solidFill>
            </a:endParaRPr>
          </a:p>
        </p:txBody>
      </p:sp>
      <p:pic>
        <p:nvPicPr>
          <p:cNvPr id="2" name="صورة 1" descr="لقطة الشاشة"/>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2041" y="1772816"/>
            <a:ext cx="3600400" cy="2952328"/>
          </a:xfrm>
          <a:prstGeom prst="rect">
            <a:avLst/>
          </a:prstGeom>
        </p:spPr>
      </p:pic>
      <p:pic>
        <p:nvPicPr>
          <p:cNvPr id="3" name="صورة 2" descr="لقطة الشاشة"/>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72110" y="4889459"/>
            <a:ext cx="1886213" cy="1286055"/>
          </a:xfrm>
          <a:prstGeom prst="rect">
            <a:avLst/>
          </a:prstGeom>
        </p:spPr>
      </p:pic>
      <p:sp>
        <p:nvSpPr>
          <p:cNvPr id="32" name="مستطيل 31"/>
          <p:cNvSpPr/>
          <p:nvPr/>
        </p:nvSpPr>
        <p:spPr>
          <a:xfrm>
            <a:off x="5911215" y="4850322"/>
            <a:ext cx="1224136" cy="360406"/>
          </a:xfrm>
          <a:prstGeom prst="rect">
            <a:avLst/>
          </a:prstGeom>
          <a:solidFill>
            <a:schemeClr val="accent1">
              <a:alpha val="0"/>
            </a:schemeClr>
          </a:solidFill>
          <a:ln>
            <a:solidFill>
              <a:srgbClr val="C00000"/>
            </a:solidFill>
          </a:ln>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صورة 3" descr="لقطة الشاشة"/>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6849" y="794791"/>
            <a:ext cx="3248479" cy="2857899"/>
          </a:xfrm>
          <a:prstGeom prst="rect">
            <a:avLst/>
          </a:prstGeom>
        </p:spPr>
      </p:pic>
      <p:sp>
        <p:nvSpPr>
          <p:cNvPr id="33" name="مستطيل 32"/>
          <p:cNvSpPr/>
          <p:nvPr/>
        </p:nvSpPr>
        <p:spPr>
          <a:xfrm>
            <a:off x="1546665" y="2520238"/>
            <a:ext cx="2737303" cy="360406"/>
          </a:xfrm>
          <a:prstGeom prst="rect">
            <a:avLst/>
          </a:prstGeom>
          <a:solidFill>
            <a:schemeClr val="accent1">
              <a:alpha val="0"/>
            </a:schemeClr>
          </a:solidFill>
          <a:ln>
            <a:solidFill>
              <a:srgbClr val="C00000"/>
            </a:solidFill>
          </a:ln>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صورة 4" descr="لقطة الشاشة"/>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9553" y="3248980"/>
            <a:ext cx="3885776" cy="2926534"/>
          </a:xfrm>
          <a:prstGeom prst="rect">
            <a:avLst/>
          </a:prstGeom>
        </p:spPr>
      </p:pic>
      <p:sp>
        <p:nvSpPr>
          <p:cNvPr id="34" name="مستطيل 33"/>
          <p:cNvSpPr/>
          <p:nvPr/>
        </p:nvSpPr>
        <p:spPr>
          <a:xfrm>
            <a:off x="2915816" y="5913093"/>
            <a:ext cx="1224136" cy="262421"/>
          </a:xfrm>
          <a:prstGeom prst="rect">
            <a:avLst/>
          </a:prstGeom>
          <a:solidFill>
            <a:schemeClr val="accent1">
              <a:alpha val="0"/>
            </a:schemeClr>
          </a:solidFill>
          <a:ln>
            <a:solidFill>
              <a:srgbClr val="C00000"/>
            </a:solidFill>
          </a:ln>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دبوس زينة 17"/>
          <p:cNvSpPr/>
          <p:nvPr/>
        </p:nvSpPr>
        <p:spPr>
          <a:xfrm>
            <a:off x="41357" y="71235"/>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كتاب الطالب ص100</a:t>
            </a:r>
          </a:p>
        </p:txBody>
      </p:sp>
    </p:spTree>
    <p:custDataLst>
      <p:tags r:id="rId1"/>
    </p:custDataLst>
    <p:extLst>
      <p:ext uri="{BB962C8B-B14F-4D97-AF65-F5344CB8AC3E}">
        <p14:creationId xmlns:p14="http://schemas.microsoft.com/office/powerpoint/2010/main" val="2756521426"/>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down)">
                                      <p:cBhvr>
                                        <p:cTn id="14" dur="580">
                                          <p:stCondLst>
                                            <p:cond delay="0"/>
                                          </p:stCondLst>
                                        </p:cTn>
                                        <p:tgtEl>
                                          <p:spTgt spid="31"/>
                                        </p:tgtEl>
                                      </p:cBhvr>
                                    </p:animEffect>
                                    <p:anim calcmode="lin" valueType="num">
                                      <p:cBhvr>
                                        <p:cTn id="15"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20" dur="26">
                                          <p:stCondLst>
                                            <p:cond delay="650"/>
                                          </p:stCondLst>
                                        </p:cTn>
                                        <p:tgtEl>
                                          <p:spTgt spid="31"/>
                                        </p:tgtEl>
                                      </p:cBhvr>
                                      <p:to x="100000" y="60000"/>
                                    </p:animScale>
                                    <p:animScale>
                                      <p:cBhvr>
                                        <p:cTn id="21" dur="166" decel="50000">
                                          <p:stCondLst>
                                            <p:cond delay="676"/>
                                          </p:stCondLst>
                                        </p:cTn>
                                        <p:tgtEl>
                                          <p:spTgt spid="31"/>
                                        </p:tgtEl>
                                      </p:cBhvr>
                                      <p:to x="100000" y="100000"/>
                                    </p:animScale>
                                    <p:animScale>
                                      <p:cBhvr>
                                        <p:cTn id="22" dur="26">
                                          <p:stCondLst>
                                            <p:cond delay="1312"/>
                                          </p:stCondLst>
                                        </p:cTn>
                                        <p:tgtEl>
                                          <p:spTgt spid="31"/>
                                        </p:tgtEl>
                                      </p:cBhvr>
                                      <p:to x="100000" y="80000"/>
                                    </p:animScale>
                                    <p:animScale>
                                      <p:cBhvr>
                                        <p:cTn id="23" dur="166" decel="50000">
                                          <p:stCondLst>
                                            <p:cond delay="1338"/>
                                          </p:stCondLst>
                                        </p:cTn>
                                        <p:tgtEl>
                                          <p:spTgt spid="31"/>
                                        </p:tgtEl>
                                      </p:cBhvr>
                                      <p:to x="100000" y="100000"/>
                                    </p:animScale>
                                    <p:animScale>
                                      <p:cBhvr>
                                        <p:cTn id="24" dur="26">
                                          <p:stCondLst>
                                            <p:cond delay="1642"/>
                                          </p:stCondLst>
                                        </p:cTn>
                                        <p:tgtEl>
                                          <p:spTgt spid="31"/>
                                        </p:tgtEl>
                                      </p:cBhvr>
                                      <p:to x="100000" y="90000"/>
                                    </p:animScale>
                                    <p:animScale>
                                      <p:cBhvr>
                                        <p:cTn id="25" dur="166" decel="50000">
                                          <p:stCondLst>
                                            <p:cond delay="1668"/>
                                          </p:stCondLst>
                                        </p:cTn>
                                        <p:tgtEl>
                                          <p:spTgt spid="31"/>
                                        </p:tgtEl>
                                      </p:cBhvr>
                                      <p:to x="100000" y="100000"/>
                                    </p:animScale>
                                    <p:animScale>
                                      <p:cBhvr>
                                        <p:cTn id="26" dur="26">
                                          <p:stCondLst>
                                            <p:cond delay="1808"/>
                                          </p:stCondLst>
                                        </p:cTn>
                                        <p:tgtEl>
                                          <p:spTgt spid="31"/>
                                        </p:tgtEl>
                                      </p:cBhvr>
                                      <p:to x="100000" y="95000"/>
                                    </p:animScale>
                                    <p:animScale>
                                      <p:cBhvr>
                                        <p:cTn id="27" dur="166" decel="50000">
                                          <p:stCondLst>
                                            <p:cond delay="1834"/>
                                          </p:stCondLst>
                                        </p:cTn>
                                        <p:tgtEl>
                                          <p:spTgt spid="31"/>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down)">
                                      <p:cBhvr>
                                        <p:cTn id="46" dur="580">
                                          <p:stCondLst>
                                            <p:cond delay="0"/>
                                          </p:stCondLst>
                                        </p:cTn>
                                        <p:tgtEl>
                                          <p:spTgt spid="32"/>
                                        </p:tgtEl>
                                      </p:cBhvr>
                                    </p:animEffect>
                                    <p:anim calcmode="lin" valueType="num">
                                      <p:cBhvr>
                                        <p:cTn id="47"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52" dur="26">
                                          <p:stCondLst>
                                            <p:cond delay="650"/>
                                          </p:stCondLst>
                                        </p:cTn>
                                        <p:tgtEl>
                                          <p:spTgt spid="32"/>
                                        </p:tgtEl>
                                      </p:cBhvr>
                                      <p:to x="100000" y="60000"/>
                                    </p:animScale>
                                    <p:animScale>
                                      <p:cBhvr>
                                        <p:cTn id="53" dur="166" decel="50000">
                                          <p:stCondLst>
                                            <p:cond delay="676"/>
                                          </p:stCondLst>
                                        </p:cTn>
                                        <p:tgtEl>
                                          <p:spTgt spid="32"/>
                                        </p:tgtEl>
                                      </p:cBhvr>
                                      <p:to x="100000" y="100000"/>
                                    </p:animScale>
                                    <p:animScale>
                                      <p:cBhvr>
                                        <p:cTn id="54" dur="26">
                                          <p:stCondLst>
                                            <p:cond delay="1312"/>
                                          </p:stCondLst>
                                        </p:cTn>
                                        <p:tgtEl>
                                          <p:spTgt spid="32"/>
                                        </p:tgtEl>
                                      </p:cBhvr>
                                      <p:to x="100000" y="80000"/>
                                    </p:animScale>
                                    <p:animScale>
                                      <p:cBhvr>
                                        <p:cTn id="55" dur="166" decel="50000">
                                          <p:stCondLst>
                                            <p:cond delay="1338"/>
                                          </p:stCondLst>
                                        </p:cTn>
                                        <p:tgtEl>
                                          <p:spTgt spid="32"/>
                                        </p:tgtEl>
                                      </p:cBhvr>
                                      <p:to x="100000" y="100000"/>
                                    </p:animScale>
                                    <p:animScale>
                                      <p:cBhvr>
                                        <p:cTn id="56" dur="26">
                                          <p:stCondLst>
                                            <p:cond delay="1642"/>
                                          </p:stCondLst>
                                        </p:cTn>
                                        <p:tgtEl>
                                          <p:spTgt spid="32"/>
                                        </p:tgtEl>
                                      </p:cBhvr>
                                      <p:to x="100000" y="90000"/>
                                    </p:animScale>
                                    <p:animScale>
                                      <p:cBhvr>
                                        <p:cTn id="57" dur="166" decel="50000">
                                          <p:stCondLst>
                                            <p:cond delay="1668"/>
                                          </p:stCondLst>
                                        </p:cTn>
                                        <p:tgtEl>
                                          <p:spTgt spid="32"/>
                                        </p:tgtEl>
                                      </p:cBhvr>
                                      <p:to x="100000" y="100000"/>
                                    </p:animScale>
                                    <p:animScale>
                                      <p:cBhvr>
                                        <p:cTn id="58" dur="26">
                                          <p:stCondLst>
                                            <p:cond delay="1808"/>
                                          </p:stCondLst>
                                        </p:cTn>
                                        <p:tgtEl>
                                          <p:spTgt spid="32"/>
                                        </p:tgtEl>
                                      </p:cBhvr>
                                      <p:to x="100000" y="95000"/>
                                    </p:animScale>
                                    <p:animScale>
                                      <p:cBhvr>
                                        <p:cTn id="59" dur="166" decel="50000">
                                          <p:stCondLst>
                                            <p:cond delay="1834"/>
                                          </p:stCondLst>
                                        </p:cTn>
                                        <p:tgtEl>
                                          <p:spTgt spid="32"/>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1000"/>
                                        <p:tgtEl>
                                          <p:spTgt spid="4"/>
                                        </p:tgtEl>
                                      </p:cBhvr>
                                    </p:animEffect>
                                    <p:anim calcmode="lin" valueType="num">
                                      <p:cBhvr>
                                        <p:cTn id="65" dur="1000" fill="hold"/>
                                        <p:tgtEl>
                                          <p:spTgt spid="4"/>
                                        </p:tgtEl>
                                        <p:attrNameLst>
                                          <p:attrName>ppt_x</p:attrName>
                                        </p:attrNameLst>
                                      </p:cBhvr>
                                      <p:tavLst>
                                        <p:tav tm="0">
                                          <p:val>
                                            <p:strVal val="#ppt_x"/>
                                          </p:val>
                                        </p:tav>
                                        <p:tav tm="100000">
                                          <p:val>
                                            <p:strVal val="#ppt_x"/>
                                          </p:val>
                                        </p:tav>
                                      </p:tavLst>
                                    </p:anim>
                                    <p:anim calcmode="lin" valueType="num">
                                      <p:cBhvr>
                                        <p:cTn id="6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down)">
                                      <p:cBhvr>
                                        <p:cTn id="71" dur="580">
                                          <p:stCondLst>
                                            <p:cond delay="0"/>
                                          </p:stCondLst>
                                        </p:cTn>
                                        <p:tgtEl>
                                          <p:spTgt spid="33"/>
                                        </p:tgtEl>
                                      </p:cBhvr>
                                    </p:animEffect>
                                    <p:anim calcmode="lin" valueType="num">
                                      <p:cBhvr>
                                        <p:cTn id="7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77" dur="26">
                                          <p:stCondLst>
                                            <p:cond delay="650"/>
                                          </p:stCondLst>
                                        </p:cTn>
                                        <p:tgtEl>
                                          <p:spTgt spid="33"/>
                                        </p:tgtEl>
                                      </p:cBhvr>
                                      <p:to x="100000" y="60000"/>
                                    </p:animScale>
                                    <p:animScale>
                                      <p:cBhvr>
                                        <p:cTn id="78" dur="166" decel="50000">
                                          <p:stCondLst>
                                            <p:cond delay="676"/>
                                          </p:stCondLst>
                                        </p:cTn>
                                        <p:tgtEl>
                                          <p:spTgt spid="33"/>
                                        </p:tgtEl>
                                      </p:cBhvr>
                                      <p:to x="100000" y="100000"/>
                                    </p:animScale>
                                    <p:animScale>
                                      <p:cBhvr>
                                        <p:cTn id="79" dur="26">
                                          <p:stCondLst>
                                            <p:cond delay="1312"/>
                                          </p:stCondLst>
                                        </p:cTn>
                                        <p:tgtEl>
                                          <p:spTgt spid="33"/>
                                        </p:tgtEl>
                                      </p:cBhvr>
                                      <p:to x="100000" y="80000"/>
                                    </p:animScale>
                                    <p:animScale>
                                      <p:cBhvr>
                                        <p:cTn id="80" dur="166" decel="50000">
                                          <p:stCondLst>
                                            <p:cond delay="1338"/>
                                          </p:stCondLst>
                                        </p:cTn>
                                        <p:tgtEl>
                                          <p:spTgt spid="33"/>
                                        </p:tgtEl>
                                      </p:cBhvr>
                                      <p:to x="100000" y="100000"/>
                                    </p:animScale>
                                    <p:animScale>
                                      <p:cBhvr>
                                        <p:cTn id="81" dur="26">
                                          <p:stCondLst>
                                            <p:cond delay="1642"/>
                                          </p:stCondLst>
                                        </p:cTn>
                                        <p:tgtEl>
                                          <p:spTgt spid="33"/>
                                        </p:tgtEl>
                                      </p:cBhvr>
                                      <p:to x="100000" y="90000"/>
                                    </p:animScale>
                                    <p:animScale>
                                      <p:cBhvr>
                                        <p:cTn id="82" dur="166" decel="50000">
                                          <p:stCondLst>
                                            <p:cond delay="1668"/>
                                          </p:stCondLst>
                                        </p:cTn>
                                        <p:tgtEl>
                                          <p:spTgt spid="33"/>
                                        </p:tgtEl>
                                      </p:cBhvr>
                                      <p:to x="100000" y="100000"/>
                                    </p:animScale>
                                    <p:animScale>
                                      <p:cBhvr>
                                        <p:cTn id="83" dur="26">
                                          <p:stCondLst>
                                            <p:cond delay="1808"/>
                                          </p:stCondLst>
                                        </p:cTn>
                                        <p:tgtEl>
                                          <p:spTgt spid="33"/>
                                        </p:tgtEl>
                                      </p:cBhvr>
                                      <p:to x="100000" y="95000"/>
                                    </p:animScale>
                                    <p:animScale>
                                      <p:cBhvr>
                                        <p:cTn id="84" dur="166" decel="50000">
                                          <p:stCondLst>
                                            <p:cond delay="1834"/>
                                          </p:stCondLst>
                                        </p:cTn>
                                        <p:tgtEl>
                                          <p:spTgt spid="33"/>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fade">
                                      <p:cBhvr>
                                        <p:cTn id="89" dur="1000"/>
                                        <p:tgtEl>
                                          <p:spTgt spid="5"/>
                                        </p:tgtEl>
                                      </p:cBhvr>
                                    </p:animEffect>
                                    <p:anim calcmode="lin" valueType="num">
                                      <p:cBhvr>
                                        <p:cTn id="90" dur="1000" fill="hold"/>
                                        <p:tgtEl>
                                          <p:spTgt spid="5"/>
                                        </p:tgtEl>
                                        <p:attrNameLst>
                                          <p:attrName>ppt_x</p:attrName>
                                        </p:attrNameLst>
                                      </p:cBhvr>
                                      <p:tavLst>
                                        <p:tav tm="0">
                                          <p:val>
                                            <p:strVal val="#ppt_x"/>
                                          </p:val>
                                        </p:tav>
                                        <p:tav tm="100000">
                                          <p:val>
                                            <p:strVal val="#ppt_x"/>
                                          </p:val>
                                        </p:tav>
                                      </p:tavLst>
                                    </p:anim>
                                    <p:anim calcmode="lin" valueType="num">
                                      <p:cBhvr>
                                        <p:cTn id="9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6" presetClass="entr" presetSubtype="0"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wipe(down)">
                                      <p:cBhvr>
                                        <p:cTn id="96" dur="580">
                                          <p:stCondLst>
                                            <p:cond delay="0"/>
                                          </p:stCondLst>
                                        </p:cTn>
                                        <p:tgtEl>
                                          <p:spTgt spid="34"/>
                                        </p:tgtEl>
                                      </p:cBhvr>
                                    </p:animEffect>
                                    <p:anim calcmode="lin" valueType="num">
                                      <p:cBhvr>
                                        <p:cTn id="97"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02" dur="26">
                                          <p:stCondLst>
                                            <p:cond delay="650"/>
                                          </p:stCondLst>
                                        </p:cTn>
                                        <p:tgtEl>
                                          <p:spTgt spid="34"/>
                                        </p:tgtEl>
                                      </p:cBhvr>
                                      <p:to x="100000" y="60000"/>
                                    </p:animScale>
                                    <p:animScale>
                                      <p:cBhvr>
                                        <p:cTn id="103" dur="166" decel="50000">
                                          <p:stCondLst>
                                            <p:cond delay="676"/>
                                          </p:stCondLst>
                                        </p:cTn>
                                        <p:tgtEl>
                                          <p:spTgt spid="34"/>
                                        </p:tgtEl>
                                      </p:cBhvr>
                                      <p:to x="100000" y="100000"/>
                                    </p:animScale>
                                    <p:animScale>
                                      <p:cBhvr>
                                        <p:cTn id="104" dur="26">
                                          <p:stCondLst>
                                            <p:cond delay="1312"/>
                                          </p:stCondLst>
                                        </p:cTn>
                                        <p:tgtEl>
                                          <p:spTgt spid="34"/>
                                        </p:tgtEl>
                                      </p:cBhvr>
                                      <p:to x="100000" y="80000"/>
                                    </p:animScale>
                                    <p:animScale>
                                      <p:cBhvr>
                                        <p:cTn id="105" dur="166" decel="50000">
                                          <p:stCondLst>
                                            <p:cond delay="1338"/>
                                          </p:stCondLst>
                                        </p:cTn>
                                        <p:tgtEl>
                                          <p:spTgt spid="34"/>
                                        </p:tgtEl>
                                      </p:cBhvr>
                                      <p:to x="100000" y="100000"/>
                                    </p:animScale>
                                    <p:animScale>
                                      <p:cBhvr>
                                        <p:cTn id="106" dur="26">
                                          <p:stCondLst>
                                            <p:cond delay="1642"/>
                                          </p:stCondLst>
                                        </p:cTn>
                                        <p:tgtEl>
                                          <p:spTgt spid="34"/>
                                        </p:tgtEl>
                                      </p:cBhvr>
                                      <p:to x="100000" y="90000"/>
                                    </p:animScale>
                                    <p:animScale>
                                      <p:cBhvr>
                                        <p:cTn id="107" dur="166" decel="50000">
                                          <p:stCondLst>
                                            <p:cond delay="1668"/>
                                          </p:stCondLst>
                                        </p:cTn>
                                        <p:tgtEl>
                                          <p:spTgt spid="34"/>
                                        </p:tgtEl>
                                      </p:cBhvr>
                                      <p:to x="100000" y="100000"/>
                                    </p:animScale>
                                    <p:animScale>
                                      <p:cBhvr>
                                        <p:cTn id="108" dur="26">
                                          <p:stCondLst>
                                            <p:cond delay="1808"/>
                                          </p:stCondLst>
                                        </p:cTn>
                                        <p:tgtEl>
                                          <p:spTgt spid="34"/>
                                        </p:tgtEl>
                                      </p:cBhvr>
                                      <p:to x="100000" y="95000"/>
                                    </p:animScale>
                                    <p:animScale>
                                      <p:cBhvr>
                                        <p:cTn id="109" dur="166" decel="50000">
                                          <p:stCondLst>
                                            <p:cond delay="1834"/>
                                          </p:stCondLst>
                                        </p:cTn>
                                        <p:tgtEl>
                                          <p:spTgt spid="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descr="لقطة الشاشة"/>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918" y="2816128"/>
            <a:ext cx="3277058" cy="3421184"/>
          </a:xfrm>
          <a:prstGeom prst="rect">
            <a:avLst/>
          </a:prstGeom>
        </p:spPr>
      </p:pic>
      <p:pic>
        <p:nvPicPr>
          <p:cNvPr id="8" name="صورة 7" descr="لقطة الشاشة"/>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3355" y="790695"/>
            <a:ext cx="3277058" cy="1991003"/>
          </a:xfrm>
          <a:prstGeom prst="rect">
            <a:avLst/>
          </a:prstGeom>
        </p:spPr>
      </p:pic>
      <p:pic>
        <p:nvPicPr>
          <p:cNvPr id="7" name="صورة 6" descr="لقطة الشاشة"/>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8457" y="4273767"/>
            <a:ext cx="2695951" cy="1819529"/>
          </a:xfrm>
          <a:prstGeom prst="rect">
            <a:avLst/>
          </a:prstGeom>
        </p:spPr>
      </p:pic>
      <p:pic>
        <p:nvPicPr>
          <p:cNvPr id="6" name="صورة 5" descr="لقطة الشاشة"/>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9036" y="1844824"/>
            <a:ext cx="3286584" cy="2295846"/>
          </a:xfrm>
          <a:prstGeom prst="rect">
            <a:avLst/>
          </a:prstGeom>
        </p:spPr>
      </p:pic>
      <p:pic>
        <p:nvPicPr>
          <p:cNvPr id="17" name="Picture 59" descr="تعليم088"/>
          <p:cNvPicPr>
            <a:picLocks noChangeAspect="1" noChangeArrowheads="1"/>
          </p:cNvPicPr>
          <p:nvPr/>
        </p:nvPicPr>
        <p:blipFill>
          <a:blip r:embed="rId8" cstate="print"/>
          <a:srcRect/>
          <a:stretch>
            <a:fillRect/>
          </a:stretch>
        </p:blipFill>
        <p:spPr bwMode="auto">
          <a:xfrm flipH="1">
            <a:off x="7858148" y="5462763"/>
            <a:ext cx="899591" cy="1395237"/>
          </a:xfrm>
          <a:prstGeom prst="rect">
            <a:avLst/>
          </a:prstGeom>
          <a:noFill/>
        </p:spPr>
      </p:pic>
      <p:sp>
        <p:nvSpPr>
          <p:cNvPr id="10" name="مخطط انسيابي: محطة طرفية 9"/>
          <p:cNvSpPr/>
          <p:nvPr/>
        </p:nvSpPr>
        <p:spPr>
          <a:xfrm>
            <a:off x="3781400" y="6351984"/>
            <a:ext cx="1656184" cy="474240"/>
          </a:xfrm>
          <a:prstGeom prst="flowChartTerminator">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n>
                  <a:solidFill>
                    <a:srgbClr val="7030A0"/>
                  </a:solidFill>
                </a:ln>
                <a:solidFill>
                  <a:prstClr val="white"/>
                </a:solidFill>
              </a:rPr>
              <a:t>21</a:t>
            </a:r>
            <a:endParaRPr lang="en-US" sz="2800" dirty="0">
              <a:ln>
                <a:solidFill>
                  <a:srgbClr val="7030A0"/>
                </a:solidFill>
              </a:ln>
              <a:solidFill>
                <a:prstClr val="white"/>
              </a:solidFill>
            </a:endParaRPr>
          </a:p>
        </p:txBody>
      </p:sp>
      <p:sp>
        <p:nvSpPr>
          <p:cNvPr id="11" name="شارة رتبة 10">
            <a:hlinkClick r:id="" action="ppaction://hlinkshowjump?jump=previousslide"/>
          </p:cNvPr>
          <p:cNvSpPr/>
          <p:nvPr/>
        </p:nvSpPr>
        <p:spPr>
          <a:xfrm>
            <a:off x="5509592" y="6324600"/>
            <a:ext cx="1800200" cy="474240"/>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prstClr val="white">
                  <a:lumMod val="95000"/>
                </a:prstClr>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السابقة</a:t>
            </a:r>
            <a:endParaRPr lang="ar-SA"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12" name="شارة رتبة 11">
            <a:hlinkClick r:id="" action="ppaction://hlinkshowjump?jump=nextslide"/>
          </p:cNvPr>
          <p:cNvSpPr/>
          <p:nvPr/>
        </p:nvSpPr>
        <p:spPr>
          <a:xfrm rot="10800000" flipV="1">
            <a:off x="1981200" y="6351139"/>
            <a:ext cx="1801368" cy="475084"/>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srgbClr val="FF0000"/>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التالية</a:t>
            </a:r>
            <a:endParaRPr lang="ar-SA" sz="2400"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grpSp>
        <p:nvGrpSpPr>
          <p:cNvPr id="26" name="Group 1"/>
          <p:cNvGrpSpPr/>
          <p:nvPr/>
        </p:nvGrpSpPr>
        <p:grpSpPr>
          <a:xfrm>
            <a:off x="5399856" y="794792"/>
            <a:ext cx="3276600" cy="762000"/>
            <a:chOff x="5543872" y="2348880"/>
            <a:chExt cx="3276600" cy="762000"/>
          </a:xfrm>
        </p:grpSpPr>
        <p:sp>
          <p:nvSpPr>
            <p:cNvPr id="29" name="Round Same Side Corner Rectangle 26"/>
            <p:cNvSpPr/>
            <p:nvPr/>
          </p:nvSpPr>
          <p:spPr>
            <a:xfrm rot="16200000">
              <a:off x="6801172" y="1091580"/>
              <a:ext cx="762000" cy="3276600"/>
            </a:xfrm>
            <a:prstGeom prst="round2SameRect">
              <a:avLst>
                <a:gd name="adj1" fmla="val 50000"/>
                <a:gd name="adj2" fmla="val 0"/>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en-US" sz="2800" dirty="0">
                <a:solidFill>
                  <a:prstClr val="black"/>
                </a:solidFill>
              </a:endParaRPr>
            </a:p>
          </p:txBody>
        </p:sp>
        <p:pic>
          <p:nvPicPr>
            <p:cNvPr id="3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6136" y="2492896"/>
              <a:ext cx="288032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قوس متوسط أيمن 30"/>
          <p:cNvSpPr/>
          <p:nvPr/>
        </p:nvSpPr>
        <p:spPr>
          <a:xfrm>
            <a:off x="4425328" y="836712"/>
            <a:ext cx="290688" cy="5256584"/>
          </a:xfrm>
          <a:prstGeom prst="rightBracket">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solidFill>
                <a:prstClr val="black"/>
              </a:solidFill>
            </a:endParaRPr>
          </a:p>
        </p:txBody>
      </p:sp>
      <p:sp>
        <p:nvSpPr>
          <p:cNvPr id="32" name="مستطيل 31"/>
          <p:cNvSpPr/>
          <p:nvPr/>
        </p:nvSpPr>
        <p:spPr>
          <a:xfrm>
            <a:off x="5279036" y="2276872"/>
            <a:ext cx="3046202" cy="603772"/>
          </a:xfrm>
          <a:prstGeom prst="rect">
            <a:avLst/>
          </a:prstGeom>
          <a:solidFill>
            <a:schemeClr val="accent1">
              <a:alpha val="0"/>
            </a:schemeClr>
          </a:solidFill>
          <a:ln>
            <a:solidFill>
              <a:srgbClr val="C00000"/>
            </a:solidFill>
          </a:ln>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مستطيل 32"/>
          <p:cNvSpPr/>
          <p:nvPr/>
        </p:nvSpPr>
        <p:spPr>
          <a:xfrm>
            <a:off x="2699792" y="1555691"/>
            <a:ext cx="1727692" cy="360406"/>
          </a:xfrm>
          <a:prstGeom prst="rect">
            <a:avLst/>
          </a:prstGeom>
          <a:solidFill>
            <a:schemeClr val="accent1">
              <a:alpha val="0"/>
            </a:schemeClr>
          </a:solidFill>
          <a:ln>
            <a:solidFill>
              <a:srgbClr val="C00000"/>
            </a:solidFill>
          </a:ln>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مستطيل 33"/>
          <p:cNvSpPr/>
          <p:nvPr/>
        </p:nvSpPr>
        <p:spPr>
          <a:xfrm>
            <a:off x="6842844" y="5737520"/>
            <a:ext cx="1224136" cy="262421"/>
          </a:xfrm>
          <a:prstGeom prst="rect">
            <a:avLst/>
          </a:prstGeom>
          <a:solidFill>
            <a:schemeClr val="accent1">
              <a:alpha val="0"/>
            </a:schemeClr>
          </a:solidFill>
          <a:ln>
            <a:solidFill>
              <a:srgbClr val="C00000"/>
            </a:solidFill>
          </a:ln>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مستطيل 26"/>
          <p:cNvSpPr/>
          <p:nvPr/>
        </p:nvSpPr>
        <p:spPr>
          <a:xfrm>
            <a:off x="2915816" y="5445224"/>
            <a:ext cx="1224136" cy="262421"/>
          </a:xfrm>
          <a:prstGeom prst="rect">
            <a:avLst/>
          </a:prstGeom>
          <a:solidFill>
            <a:schemeClr val="accent1">
              <a:alpha val="0"/>
            </a:schemeClr>
          </a:solidFill>
          <a:ln>
            <a:solidFill>
              <a:srgbClr val="C00000"/>
            </a:solidFill>
          </a:ln>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2694853703"/>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down)">
                                      <p:cBhvr>
                                        <p:cTn id="14" dur="580">
                                          <p:stCondLst>
                                            <p:cond delay="0"/>
                                          </p:stCondLst>
                                        </p:cTn>
                                        <p:tgtEl>
                                          <p:spTgt spid="31"/>
                                        </p:tgtEl>
                                      </p:cBhvr>
                                    </p:animEffect>
                                    <p:anim calcmode="lin" valueType="num">
                                      <p:cBhvr>
                                        <p:cTn id="15"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20" dur="26">
                                          <p:stCondLst>
                                            <p:cond delay="650"/>
                                          </p:stCondLst>
                                        </p:cTn>
                                        <p:tgtEl>
                                          <p:spTgt spid="31"/>
                                        </p:tgtEl>
                                      </p:cBhvr>
                                      <p:to x="100000" y="60000"/>
                                    </p:animScale>
                                    <p:animScale>
                                      <p:cBhvr>
                                        <p:cTn id="21" dur="166" decel="50000">
                                          <p:stCondLst>
                                            <p:cond delay="676"/>
                                          </p:stCondLst>
                                        </p:cTn>
                                        <p:tgtEl>
                                          <p:spTgt spid="31"/>
                                        </p:tgtEl>
                                      </p:cBhvr>
                                      <p:to x="100000" y="100000"/>
                                    </p:animScale>
                                    <p:animScale>
                                      <p:cBhvr>
                                        <p:cTn id="22" dur="26">
                                          <p:stCondLst>
                                            <p:cond delay="1312"/>
                                          </p:stCondLst>
                                        </p:cTn>
                                        <p:tgtEl>
                                          <p:spTgt spid="31"/>
                                        </p:tgtEl>
                                      </p:cBhvr>
                                      <p:to x="100000" y="80000"/>
                                    </p:animScale>
                                    <p:animScale>
                                      <p:cBhvr>
                                        <p:cTn id="23" dur="166" decel="50000">
                                          <p:stCondLst>
                                            <p:cond delay="1338"/>
                                          </p:stCondLst>
                                        </p:cTn>
                                        <p:tgtEl>
                                          <p:spTgt spid="31"/>
                                        </p:tgtEl>
                                      </p:cBhvr>
                                      <p:to x="100000" y="100000"/>
                                    </p:animScale>
                                    <p:animScale>
                                      <p:cBhvr>
                                        <p:cTn id="24" dur="26">
                                          <p:stCondLst>
                                            <p:cond delay="1642"/>
                                          </p:stCondLst>
                                        </p:cTn>
                                        <p:tgtEl>
                                          <p:spTgt spid="31"/>
                                        </p:tgtEl>
                                      </p:cBhvr>
                                      <p:to x="100000" y="90000"/>
                                    </p:animScale>
                                    <p:animScale>
                                      <p:cBhvr>
                                        <p:cTn id="25" dur="166" decel="50000">
                                          <p:stCondLst>
                                            <p:cond delay="1668"/>
                                          </p:stCondLst>
                                        </p:cTn>
                                        <p:tgtEl>
                                          <p:spTgt spid="31"/>
                                        </p:tgtEl>
                                      </p:cBhvr>
                                      <p:to x="100000" y="100000"/>
                                    </p:animScale>
                                    <p:animScale>
                                      <p:cBhvr>
                                        <p:cTn id="26" dur="26">
                                          <p:stCondLst>
                                            <p:cond delay="1808"/>
                                          </p:stCondLst>
                                        </p:cTn>
                                        <p:tgtEl>
                                          <p:spTgt spid="31"/>
                                        </p:tgtEl>
                                      </p:cBhvr>
                                      <p:to x="100000" y="95000"/>
                                    </p:animScale>
                                    <p:animScale>
                                      <p:cBhvr>
                                        <p:cTn id="27" dur="166" decel="50000">
                                          <p:stCondLst>
                                            <p:cond delay="1834"/>
                                          </p:stCondLst>
                                        </p:cTn>
                                        <p:tgtEl>
                                          <p:spTgt spid="31"/>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80">
                                          <p:stCondLst>
                                            <p:cond delay="0"/>
                                          </p:stCondLst>
                                        </p:cTn>
                                        <p:tgtEl>
                                          <p:spTgt spid="32"/>
                                        </p:tgtEl>
                                      </p:cBhvr>
                                    </p:animEffect>
                                    <p:anim calcmode="lin" valueType="num">
                                      <p:cBhvr>
                                        <p:cTn id="4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5" dur="26">
                                          <p:stCondLst>
                                            <p:cond delay="650"/>
                                          </p:stCondLst>
                                        </p:cTn>
                                        <p:tgtEl>
                                          <p:spTgt spid="32"/>
                                        </p:tgtEl>
                                      </p:cBhvr>
                                      <p:to x="100000" y="60000"/>
                                    </p:animScale>
                                    <p:animScale>
                                      <p:cBhvr>
                                        <p:cTn id="46" dur="166" decel="50000">
                                          <p:stCondLst>
                                            <p:cond delay="676"/>
                                          </p:stCondLst>
                                        </p:cTn>
                                        <p:tgtEl>
                                          <p:spTgt spid="32"/>
                                        </p:tgtEl>
                                      </p:cBhvr>
                                      <p:to x="100000" y="100000"/>
                                    </p:animScale>
                                    <p:animScale>
                                      <p:cBhvr>
                                        <p:cTn id="47" dur="26">
                                          <p:stCondLst>
                                            <p:cond delay="1312"/>
                                          </p:stCondLst>
                                        </p:cTn>
                                        <p:tgtEl>
                                          <p:spTgt spid="32"/>
                                        </p:tgtEl>
                                      </p:cBhvr>
                                      <p:to x="100000" y="80000"/>
                                    </p:animScale>
                                    <p:animScale>
                                      <p:cBhvr>
                                        <p:cTn id="48" dur="166" decel="50000">
                                          <p:stCondLst>
                                            <p:cond delay="1338"/>
                                          </p:stCondLst>
                                        </p:cTn>
                                        <p:tgtEl>
                                          <p:spTgt spid="32"/>
                                        </p:tgtEl>
                                      </p:cBhvr>
                                      <p:to x="100000" y="100000"/>
                                    </p:animScale>
                                    <p:animScale>
                                      <p:cBhvr>
                                        <p:cTn id="49" dur="26">
                                          <p:stCondLst>
                                            <p:cond delay="1642"/>
                                          </p:stCondLst>
                                        </p:cTn>
                                        <p:tgtEl>
                                          <p:spTgt spid="32"/>
                                        </p:tgtEl>
                                      </p:cBhvr>
                                      <p:to x="100000" y="90000"/>
                                    </p:animScale>
                                    <p:animScale>
                                      <p:cBhvr>
                                        <p:cTn id="50" dur="166" decel="50000">
                                          <p:stCondLst>
                                            <p:cond delay="1668"/>
                                          </p:stCondLst>
                                        </p:cTn>
                                        <p:tgtEl>
                                          <p:spTgt spid="32"/>
                                        </p:tgtEl>
                                      </p:cBhvr>
                                      <p:to x="100000" y="100000"/>
                                    </p:animScale>
                                    <p:animScale>
                                      <p:cBhvr>
                                        <p:cTn id="51" dur="26">
                                          <p:stCondLst>
                                            <p:cond delay="1808"/>
                                          </p:stCondLst>
                                        </p:cTn>
                                        <p:tgtEl>
                                          <p:spTgt spid="32"/>
                                        </p:tgtEl>
                                      </p:cBhvr>
                                      <p:to x="100000" y="95000"/>
                                    </p:animScale>
                                    <p:animScale>
                                      <p:cBhvr>
                                        <p:cTn id="52" dur="166" decel="50000">
                                          <p:stCondLst>
                                            <p:cond delay="1834"/>
                                          </p:stCondLst>
                                        </p:cTn>
                                        <p:tgtEl>
                                          <p:spTgt spid="32"/>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anim calcmode="lin" valueType="num">
                                      <p:cBhvr>
                                        <p:cTn id="58" dur="1000" fill="hold"/>
                                        <p:tgtEl>
                                          <p:spTgt spid="7"/>
                                        </p:tgtEl>
                                        <p:attrNameLst>
                                          <p:attrName>ppt_x</p:attrName>
                                        </p:attrNameLst>
                                      </p:cBhvr>
                                      <p:tavLst>
                                        <p:tav tm="0">
                                          <p:val>
                                            <p:strVal val="#ppt_x"/>
                                          </p:val>
                                        </p:tav>
                                        <p:tav tm="100000">
                                          <p:val>
                                            <p:strVal val="#ppt_x"/>
                                          </p:val>
                                        </p:tav>
                                      </p:tavLst>
                                    </p:anim>
                                    <p:anim calcmode="lin" valueType="num">
                                      <p:cBhvr>
                                        <p:cTn id="5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down)">
                                      <p:cBhvr>
                                        <p:cTn id="64" dur="580">
                                          <p:stCondLst>
                                            <p:cond delay="0"/>
                                          </p:stCondLst>
                                        </p:cTn>
                                        <p:tgtEl>
                                          <p:spTgt spid="34"/>
                                        </p:tgtEl>
                                      </p:cBhvr>
                                    </p:animEffect>
                                    <p:anim calcmode="lin" valueType="num">
                                      <p:cBhvr>
                                        <p:cTn id="65"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70" dur="26">
                                          <p:stCondLst>
                                            <p:cond delay="650"/>
                                          </p:stCondLst>
                                        </p:cTn>
                                        <p:tgtEl>
                                          <p:spTgt spid="34"/>
                                        </p:tgtEl>
                                      </p:cBhvr>
                                      <p:to x="100000" y="60000"/>
                                    </p:animScale>
                                    <p:animScale>
                                      <p:cBhvr>
                                        <p:cTn id="71" dur="166" decel="50000">
                                          <p:stCondLst>
                                            <p:cond delay="676"/>
                                          </p:stCondLst>
                                        </p:cTn>
                                        <p:tgtEl>
                                          <p:spTgt spid="34"/>
                                        </p:tgtEl>
                                      </p:cBhvr>
                                      <p:to x="100000" y="100000"/>
                                    </p:animScale>
                                    <p:animScale>
                                      <p:cBhvr>
                                        <p:cTn id="72" dur="26">
                                          <p:stCondLst>
                                            <p:cond delay="1312"/>
                                          </p:stCondLst>
                                        </p:cTn>
                                        <p:tgtEl>
                                          <p:spTgt spid="34"/>
                                        </p:tgtEl>
                                      </p:cBhvr>
                                      <p:to x="100000" y="80000"/>
                                    </p:animScale>
                                    <p:animScale>
                                      <p:cBhvr>
                                        <p:cTn id="73" dur="166" decel="50000">
                                          <p:stCondLst>
                                            <p:cond delay="1338"/>
                                          </p:stCondLst>
                                        </p:cTn>
                                        <p:tgtEl>
                                          <p:spTgt spid="34"/>
                                        </p:tgtEl>
                                      </p:cBhvr>
                                      <p:to x="100000" y="100000"/>
                                    </p:animScale>
                                    <p:animScale>
                                      <p:cBhvr>
                                        <p:cTn id="74" dur="26">
                                          <p:stCondLst>
                                            <p:cond delay="1642"/>
                                          </p:stCondLst>
                                        </p:cTn>
                                        <p:tgtEl>
                                          <p:spTgt spid="34"/>
                                        </p:tgtEl>
                                      </p:cBhvr>
                                      <p:to x="100000" y="90000"/>
                                    </p:animScale>
                                    <p:animScale>
                                      <p:cBhvr>
                                        <p:cTn id="75" dur="166" decel="50000">
                                          <p:stCondLst>
                                            <p:cond delay="1668"/>
                                          </p:stCondLst>
                                        </p:cTn>
                                        <p:tgtEl>
                                          <p:spTgt spid="34"/>
                                        </p:tgtEl>
                                      </p:cBhvr>
                                      <p:to x="100000" y="100000"/>
                                    </p:animScale>
                                    <p:animScale>
                                      <p:cBhvr>
                                        <p:cTn id="76" dur="26">
                                          <p:stCondLst>
                                            <p:cond delay="1808"/>
                                          </p:stCondLst>
                                        </p:cTn>
                                        <p:tgtEl>
                                          <p:spTgt spid="34"/>
                                        </p:tgtEl>
                                      </p:cBhvr>
                                      <p:to x="100000" y="95000"/>
                                    </p:animScale>
                                    <p:animScale>
                                      <p:cBhvr>
                                        <p:cTn id="77" dur="166" decel="50000">
                                          <p:stCondLst>
                                            <p:cond delay="1834"/>
                                          </p:stCondLst>
                                        </p:cTn>
                                        <p:tgtEl>
                                          <p:spTgt spid="34"/>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fade">
                                      <p:cBhvr>
                                        <p:cTn id="82" dur="1000"/>
                                        <p:tgtEl>
                                          <p:spTgt spid="8"/>
                                        </p:tgtEl>
                                      </p:cBhvr>
                                    </p:animEffect>
                                    <p:anim calcmode="lin" valueType="num">
                                      <p:cBhvr>
                                        <p:cTn id="83" dur="1000" fill="hold"/>
                                        <p:tgtEl>
                                          <p:spTgt spid="8"/>
                                        </p:tgtEl>
                                        <p:attrNameLst>
                                          <p:attrName>ppt_x</p:attrName>
                                        </p:attrNameLst>
                                      </p:cBhvr>
                                      <p:tavLst>
                                        <p:tav tm="0">
                                          <p:val>
                                            <p:strVal val="#ppt_x"/>
                                          </p:val>
                                        </p:tav>
                                        <p:tav tm="100000">
                                          <p:val>
                                            <p:strVal val="#ppt_x"/>
                                          </p:val>
                                        </p:tav>
                                      </p:tavLst>
                                    </p:anim>
                                    <p:anim calcmode="lin" valueType="num">
                                      <p:cBhvr>
                                        <p:cTn id="8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wipe(down)">
                                      <p:cBhvr>
                                        <p:cTn id="89" dur="580">
                                          <p:stCondLst>
                                            <p:cond delay="0"/>
                                          </p:stCondLst>
                                        </p:cTn>
                                        <p:tgtEl>
                                          <p:spTgt spid="33"/>
                                        </p:tgtEl>
                                      </p:cBhvr>
                                    </p:animEffect>
                                    <p:anim calcmode="lin" valueType="num">
                                      <p:cBhvr>
                                        <p:cTn id="9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95" dur="26">
                                          <p:stCondLst>
                                            <p:cond delay="650"/>
                                          </p:stCondLst>
                                        </p:cTn>
                                        <p:tgtEl>
                                          <p:spTgt spid="33"/>
                                        </p:tgtEl>
                                      </p:cBhvr>
                                      <p:to x="100000" y="60000"/>
                                    </p:animScale>
                                    <p:animScale>
                                      <p:cBhvr>
                                        <p:cTn id="96" dur="166" decel="50000">
                                          <p:stCondLst>
                                            <p:cond delay="676"/>
                                          </p:stCondLst>
                                        </p:cTn>
                                        <p:tgtEl>
                                          <p:spTgt spid="33"/>
                                        </p:tgtEl>
                                      </p:cBhvr>
                                      <p:to x="100000" y="100000"/>
                                    </p:animScale>
                                    <p:animScale>
                                      <p:cBhvr>
                                        <p:cTn id="97" dur="26">
                                          <p:stCondLst>
                                            <p:cond delay="1312"/>
                                          </p:stCondLst>
                                        </p:cTn>
                                        <p:tgtEl>
                                          <p:spTgt spid="33"/>
                                        </p:tgtEl>
                                      </p:cBhvr>
                                      <p:to x="100000" y="80000"/>
                                    </p:animScale>
                                    <p:animScale>
                                      <p:cBhvr>
                                        <p:cTn id="98" dur="166" decel="50000">
                                          <p:stCondLst>
                                            <p:cond delay="1338"/>
                                          </p:stCondLst>
                                        </p:cTn>
                                        <p:tgtEl>
                                          <p:spTgt spid="33"/>
                                        </p:tgtEl>
                                      </p:cBhvr>
                                      <p:to x="100000" y="100000"/>
                                    </p:animScale>
                                    <p:animScale>
                                      <p:cBhvr>
                                        <p:cTn id="99" dur="26">
                                          <p:stCondLst>
                                            <p:cond delay="1642"/>
                                          </p:stCondLst>
                                        </p:cTn>
                                        <p:tgtEl>
                                          <p:spTgt spid="33"/>
                                        </p:tgtEl>
                                      </p:cBhvr>
                                      <p:to x="100000" y="90000"/>
                                    </p:animScale>
                                    <p:animScale>
                                      <p:cBhvr>
                                        <p:cTn id="100" dur="166" decel="50000">
                                          <p:stCondLst>
                                            <p:cond delay="1668"/>
                                          </p:stCondLst>
                                        </p:cTn>
                                        <p:tgtEl>
                                          <p:spTgt spid="33"/>
                                        </p:tgtEl>
                                      </p:cBhvr>
                                      <p:to x="100000" y="100000"/>
                                    </p:animScale>
                                    <p:animScale>
                                      <p:cBhvr>
                                        <p:cTn id="101" dur="26">
                                          <p:stCondLst>
                                            <p:cond delay="1808"/>
                                          </p:stCondLst>
                                        </p:cTn>
                                        <p:tgtEl>
                                          <p:spTgt spid="33"/>
                                        </p:tgtEl>
                                      </p:cBhvr>
                                      <p:to x="100000" y="95000"/>
                                    </p:animScale>
                                    <p:animScale>
                                      <p:cBhvr>
                                        <p:cTn id="102" dur="166" decel="50000">
                                          <p:stCondLst>
                                            <p:cond delay="1834"/>
                                          </p:stCondLst>
                                        </p:cTn>
                                        <p:tgtEl>
                                          <p:spTgt spid="33"/>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9"/>
                                        </p:tgtEl>
                                        <p:attrNameLst>
                                          <p:attrName>style.visibility</p:attrName>
                                        </p:attrNameLst>
                                      </p:cBhvr>
                                      <p:to>
                                        <p:strVal val="visible"/>
                                      </p:to>
                                    </p:set>
                                    <p:animEffect transition="in" filter="fade">
                                      <p:cBhvr>
                                        <p:cTn id="107" dur="1000"/>
                                        <p:tgtEl>
                                          <p:spTgt spid="9"/>
                                        </p:tgtEl>
                                      </p:cBhvr>
                                    </p:animEffect>
                                    <p:anim calcmode="lin" valueType="num">
                                      <p:cBhvr>
                                        <p:cTn id="108" dur="1000" fill="hold"/>
                                        <p:tgtEl>
                                          <p:spTgt spid="9"/>
                                        </p:tgtEl>
                                        <p:attrNameLst>
                                          <p:attrName>ppt_x</p:attrName>
                                        </p:attrNameLst>
                                      </p:cBhvr>
                                      <p:tavLst>
                                        <p:tav tm="0">
                                          <p:val>
                                            <p:strVal val="#ppt_x"/>
                                          </p:val>
                                        </p:tav>
                                        <p:tav tm="100000">
                                          <p:val>
                                            <p:strVal val="#ppt_x"/>
                                          </p:val>
                                        </p:tav>
                                      </p:tavLst>
                                    </p:anim>
                                    <p:anim calcmode="lin" valueType="num">
                                      <p:cBhvr>
                                        <p:cTn id="10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6" presetClass="entr" presetSubtype="0" fill="hold" grpId="0" nodeType="click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wipe(down)">
                                      <p:cBhvr>
                                        <p:cTn id="114" dur="580">
                                          <p:stCondLst>
                                            <p:cond delay="0"/>
                                          </p:stCondLst>
                                        </p:cTn>
                                        <p:tgtEl>
                                          <p:spTgt spid="27"/>
                                        </p:tgtEl>
                                      </p:cBhvr>
                                    </p:animEffect>
                                    <p:anim calcmode="lin" valueType="num">
                                      <p:cBhvr>
                                        <p:cTn id="115"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20" dur="26">
                                          <p:stCondLst>
                                            <p:cond delay="650"/>
                                          </p:stCondLst>
                                        </p:cTn>
                                        <p:tgtEl>
                                          <p:spTgt spid="27"/>
                                        </p:tgtEl>
                                      </p:cBhvr>
                                      <p:to x="100000" y="60000"/>
                                    </p:animScale>
                                    <p:animScale>
                                      <p:cBhvr>
                                        <p:cTn id="121" dur="166" decel="50000">
                                          <p:stCondLst>
                                            <p:cond delay="676"/>
                                          </p:stCondLst>
                                        </p:cTn>
                                        <p:tgtEl>
                                          <p:spTgt spid="27"/>
                                        </p:tgtEl>
                                      </p:cBhvr>
                                      <p:to x="100000" y="100000"/>
                                    </p:animScale>
                                    <p:animScale>
                                      <p:cBhvr>
                                        <p:cTn id="122" dur="26">
                                          <p:stCondLst>
                                            <p:cond delay="1312"/>
                                          </p:stCondLst>
                                        </p:cTn>
                                        <p:tgtEl>
                                          <p:spTgt spid="27"/>
                                        </p:tgtEl>
                                      </p:cBhvr>
                                      <p:to x="100000" y="80000"/>
                                    </p:animScale>
                                    <p:animScale>
                                      <p:cBhvr>
                                        <p:cTn id="123" dur="166" decel="50000">
                                          <p:stCondLst>
                                            <p:cond delay="1338"/>
                                          </p:stCondLst>
                                        </p:cTn>
                                        <p:tgtEl>
                                          <p:spTgt spid="27"/>
                                        </p:tgtEl>
                                      </p:cBhvr>
                                      <p:to x="100000" y="100000"/>
                                    </p:animScale>
                                    <p:animScale>
                                      <p:cBhvr>
                                        <p:cTn id="124" dur="26">
                                          <p:stCondLst>
                                            <p:cond delay="1642"/>
                                          </p:stCondLst>
                                        </p:cTn>
                                        <p:tgtEl>
                                          <p:spTgt spid="27"/>
                                        </p:tgtEl>
                                      </p:cBhvr>
                                      <p:to x="100000" y="90000"/>
                                    </p:animScale>
                                    <p:animScale>
                                      <p:cBhvr>
                                        <p:cTn id="125" dur="166" decel="50000">
                                          <p:stCondLst>
                                            <p:cond delay="1668"/>
                                          </p:stCondLst>
                                        </p:cTn>
                                        <p:tgtEl>
                                          <p:spTgt spid="27"/>
                                        </p:tgtEl>
                                      </p:cBhvr>
                                      <p:to x="100000" y="100000"/>
                                    </p:animScale>
                                    <p:animScale>
                                      <p:cBhvr>
                                        <p:cTn id="126" dur="26">
                                          <p:stCondLst>
                                            <p:cond delay="1808"/>
                                          </p:stCondLst>
                                        </p:cTn>
                                        <p:tgtEl>
                                          <p:spTgt spid="27"/>
                                        </p:tgtEl>
                                      </p:cBhvr>
                                      <p:to x="100000" y="95000"/>
                                    </p:animScale>
                                    <p:animScale>
                                      <p:cBhvr>
                                        <p:cTn id="127"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خطط انسيابي: محطة طرفية 9"/>
          <p:cNvSpPr/>
          <p:nvPr/>
        </p:nvSpPr>
        <p:spPr>
          <a:xfrm>
            <a:off x="3781400" y="6351984"/>
            <a:ext cx="1656184" cy="474240"/>
          </a:xfrm>
          <a:prstGeom prst="flowChartTerminator">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n>
                  <a:solidFill>
                    <a:srgbClr val="7030A0"/>
                  </a:solidFill>
                </a:ln>
                <a:solidFill>
                  <a:prstClr val="white"/>
                </a:solidFill>
              </a:rPr>
              <a:t>2</a:t>
            </a:r>
            <a:endParaRPr lang="en-US" sz="2800" dirty="0">
              <a:ln>
                <a:solidFill>
                  <a:srgbClr val="7030A0"/>
                </a:solidFill>
              </a:ln>
              <a:solidFill>
                <a:prstClr val="white"/>
              </a:solidFill>
            </a:endParaRPr>
          </a:p>
        </p:txBody>
      </p:sp>
      <p:sp>
        <p:nvSpPr>
          <p:cNvPr id="11" name="شارة رتبة 10">
            <a:hlinkClick r:id="" action="ppaction://hlinkshowjump?jump=previousslide"/>
          </p:cNvPr>
          <p:cNvSpPr/>
          <p:nvPr/>
        </p:nvSpPr>
        <p:spPr>
          <a:xfrm>
            <a:off x="5509592" y="6324600"/>
            <a:ext cx="1800200" cy="474240"/>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prstClr val="white">
                  <a:lumMod val="95000"/>
                </a:prstClr>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السابقة</a:t>
            </a:r>
            <a:endParaRPr lang="ar-SA"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12" name="شارة رتبة 11">
            <a:hlinkClick r:id="" action="ppaction://hlinkshowjump?jump=nextslide"/>
          </p:cNvPr>
          <p:cNvSpPr/>
          <p:nvPr/>
        </p:nvSpPr>
        <p:spPr>
          <a:xfrm rot="10800000" flipV="1">
            <a:off x="1981200" y="6351139"/>
            <a:ext cx="1801368" cy="475084"/>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srgbClr val="FF0000"/>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التالية</a:t>
            </a:r>
            <a:endParaRPr lang="ar-SA" sz="2400"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6" name="مخطط انسيابي: بيانات مخزّنة 5"/>
          <p:cNvSpPr/>
          <p:nvPr/>
        </p:nvSpPr>
        <p:spPr>
          <a:xfrm>
            <a:off x="3963055" y="679486"/>
            <a:ext cx="5158523" cy="721387"/>
          </a:xfrm>
          <a:prstGeom prst="flowChartOnlineStorag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dirty="0">
                <a:solidFill>
                  <a:prstClr val="white"/>
                </a:solidFill>
              </a:rPr>
              <a:t>كيفَ تغيرُ القوَى الحركةُ؟ </a:t>
            </a:r>
          </a:p>
        </p:txBody>
      </p:sp>
      <p:sp>
        <p:nvSpPr>
          <p:cNvPr id="7" name="مستطيل 6"/>
          <p:cNvSpPr/>
          <p:nvPr/>
        </p:nvSpPr>
        <p:spPr>
          <a:xfrm>
            <a:off x="7201857" y="1854020"/>
            <a:ext cx="1003800" cy="584775"/>
          </a:xfrm>
          <a:prstGeom prst="rect">
            <a:avLst/>
          </a:prstGeom>
        </p:spPr>
        <p:txBody>
          <a:bodyPr wrap="none">
            <a:spAutoFit/>
          </a:bodyPr>
          <a:lstStyle/>
          <a:p>
            <a:r>
              <a:rPr lang="ar-SA" sz="3200" b="1" dirty="0">
                <a:solidFill>
                  <a:srgbClr val="FF0000"/>
                </a:solidFill>
              </a:rPr>
              <a:t>أَتَوَقَّعُ </a:t>
            </a:r>
            <a:endParaRPr lang="ar-SA" sz="3200" dirty="0">
              <a:solidFill>
                <a:srgbClr val="FF0000"/>
              </a:solidFill>
            </a:endParaRPr>
          </a:p>
        </p:txBody>
      </p:sp>
      <p:sp>
        <p:nvSpPr>
          <p:cNvPr id="8" name="مستطيل 7"/>
          <p:cNvSpPr/>
          <p:nvPr/>
        </p:nvSpPr>
        <p:spPr>
          <a:xfrm>
            <a:off x="4329755" y="2788186"/>
            <a:ext cx="4427984"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ar-EG" sz="2400" dirty="0">
                <a:solidFill>
                  <a:prstClr val="black"/>
                </a:solidFill>
              </a:rPr>
              <a:t>إذا دَحْرَجْتُ كرةً حديديةً في اتجاهِ أسفلِ مستوَى مائلٍ فستتحركُ في خطٍّ مستقيمٍ. كيفَ يمكنُ لمغناطيسٍ أنْ يُغَيِّرَ اتجاهَ حركةِ الكرةِ؟ أَكتبُ تَوَقُّعِي.</a:t>
            </a:r>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337015"/>
            <a:ext cx="2016224" cy="34825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3" name="دبوس زينة 12"/>
          <p:cNvSpPr/>
          <p:nvPr/>
        </p:nvSpPr>
        <p:spPr>
          <a:xfrm>
            <a:off x="41357" y="71235"/>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كتاب الطالب صـ90</a:t>
            </a:r>
          </a:p>
        </p:txBody>
      </p:sp>
    </p:spTree>
    <p:custDataLst>
      <p:tags r:id="rId1"/>
    </p:custDataLst>
    <p:extLst>
      <p:ext uri="{BB962C8B-B14F-4D97-AF65-F5344CB8AC3E}">
        <p14:creationId xmlns:p14="http://schemas.microsoft.com/office/powerpoint/2010/main" val="2527552073"/>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9" descr="تعليم088"/>
          <p:cNvPicPr>
            <a:picLocks noChangeAspect="1" noChangeArrowheads="1"/>
          </p:cNvPicPr>
          <p:nvPr/>
        </p:nvPicPr>
        <p:blipFill>
          <a:blip r:embed="rId4" cstate="print"/>
          <a:srcRect/>
          <a:stretch>
            <a:fillRect/>
          </a:stretch>
        </p:blipFill>
        <p:spPr bwMode="auto">
          <a:xfrm flipH="1">
            <a:off x="7858148" y="5462763"/>
            <a:ext cx="899591" cy="1395237"/>
          </a:xfrm>
          <a:prstGeom prst="rect">
            <a:avLst/>
          </a:prstGeom>
          <a:noFill/>
        </p:spPr>
      </p:pic>
      <p:sp>
        <p:nvSpPr>
          <p:cNvPr id="6" name="عنوان 2"/>
          <p:cNvSpPr txBox="1">
            <a:spLocks/>
          </p:cNvSpPr>
          <p:nvPr/>
        </p:nvSpPr>
        <p:spPr>
          <a:xfrm>
            <a:off x="2699792" y="4437112"/>
            <a:ext cx="4104456" cy="1224136"/>
          </a:xfrm>
          <a:prstGeom prst="rect">
            <a:avLst/>
          </a:prstGeom>
          <a:noFill/>
          <a:ln>
            <a:noFill/>
          </a:ln>
        </p:spPr>
        <p:txBody>
          <a:bodyPr>
            <a:scene3d>
              <a:camera prst="orthographicFront"/>
              <a:lightRig rig="soft" dir="t"/>
            </a:scene3d>
          </a:bodyPr>
          <a:lst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defRPr/>
            </a:pPr>
            <a:r>
              <a:rPr lang="ar-SA" sz="6600">
                <a:solidFill>
                  <a:srgbClr val="FF0000"/>
                </a:solidFill>
              </a:rPr>
              <a:t>تم بحمد الله </a:t>
            </a:r>
            <a:endParaRPr lang="ar-SA" sz="6600" dirty="0">
              <a:solidFill>
                <a:srgbClr val="FF0000"/>
              </a:solidFill>
            </a:endParaRPr>
          </a:p>
        </p:txBody>
      </p:sp>
      <p:pic>
        <p:nvPicPr>
          <p:cNvPr id="7" name="Picture 4" descr="G:\نيازي\صور\Microsoft Clip Organizer\j0425812.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3543" y="1124744"/>
            <a:ext cx="2682633" cy="273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7233791"/>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خطط انسيابي: محطة طرفية 9"/>
          <p:cNvSpPr/>
          <p:nvPr/>
        </p:nvSpPr>
        <p:spPr>
          <a:xfrm>
            <a:off x="3781400" y="6351984"/>
            <a:ext cx="1656184" cy="474240"/>
          </a:xfrm>
          <a:prstGeom prst="flowChartTerminator">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n>
                  <a:solidFill>
                    <a:srgbClr val="7030A0"/>
                  </a:solidFill>
                </a:ln>
                <a:solidFill>
                  <a:prstClr val="white"/>
                </a:solidFill>
              </a:rPr>
              <a:t>3</a:t>
            </a:r>
            <a:endParaRPr lang="en-US" sz="2800" dirty="0">
              <a:ln>
                <a:solidFill>
                  <a:srgbClr val="7030A0"/>
                </a:solidFill>
              </a:ln>
              <a:solidFill>
                <a:prstClr val="white"/>
              </a:solidFill>
            </a:endParaRPr>
          </a:p>
        </p:txBody>
      </p:sp>
      <p:sp>
        <p:nvSpPr>
          <p:cNvPr id="11" name="شارة رتبة 10">
            <a:hlinkClick r:id="" action="ppaction://hlinkshowjump?jump=previousslide"/>
          </p:cNvPr>
          <p:cNvSpPr/>
          <p:nvPr/>
        </p:nvSpPr>
        <p:spPr>
          <a:xfrm>
            <a:off x="5509592" y="6324600"/>
            <a:ext cx="1800200" cy="474240"/>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prstClr val="white">
                  <a:lumMod val="95000"/>
                </a:prstClr>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السابقة</a:t>
            </a:r>
            <a:endParaRPr lang="ar-SA"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12" name="شارة رتبة 11">
            <a:hlinkClick r:id="" action="ppaction://hlinkshowjump?jump=nextslide"/>
          </p:cNvPr>
          <p:cNvSpPr/>
          <p:nvPr/>
        </p:nvSpPr>
        <p:spPr>
          <a:xfrm rot="10800000" flipV="1">
            <a:off x="1981200" y="6351139"/>
            <a:ext cx="1801368" cy="475084"/>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srgbClr val="FF0000"/>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التالية</a:t>
            </a:r>
            <a:endParaRPr lang="ar-SA" sz="2400"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6" name="مستطيل 5"/>
          <p:cNvSpPr/>
          <p:nvPr/>
        </p:nvSpPr>
        <p:spPr>
          <a:xfrm>
            <a:off x="6075723" y="692696"/>
            <a:ext cx="2789545" cy="707886"/>
          </a:xfrm>
          <a:prstGeom prst="rect">
            <a:avLst/>
          </a:prstGeom>
        </p:spPr>
        <p:txBody>
          <a:bodyPr wrap="none">
            <a:spAutoFit/>
          </a:bodyPr>
          <a:lstStyle/>
          <a:p>
            <a:r>
              <a:rPr lang="ar-SA" sz="4000" b="1" dirty="0">
                <a:solidFill>
                  <a:srgbClr val="FF0000"/>
                </a:solidFill>
              </a:rPr>
              <a:t>أَخْتَبِرُ تَوَقُّعاتي :</a:t>
            </a:r>
            <a:endParaRPr lang="ar-SA" sz="4000" dirty="0">
              <a:solidFill>
                <a:srgbClr val="FF0000"/>
              </a:solidFill>
            </a:endParaRPr>
          </a:p>
        </p:txBody>
      </p:sp>
      <p:sp>
        <p:nvSpPr>
          <p:cNvPr id="7" name="Rectangle 1"/>
          <p:cNvSpPr>
            <a:spLocks noChangeArrowheads="1"/>
          </p:cNvSpPr>
          <p:nvPr/>
        </p:nvSpPr>
        <p:spPr bwMode="auto">
          <a:xfrm>
            <a:off x="2526747" y="1556792"/>
            <a:ext cx="6437741" cy="1200329"/>
          </a:xfrm>
          <a:prstGeom prst="rect">
            <a:avLst/>
          </a:prstGeo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gn="justLow"/>
            <a:r>
              <a:rPr lang="ar-EG" sz="2400" b="1" dirty="0">
                <a:solidFill>
                  <a:prstClr val="black"/>
                </a:solidFill>
              </a:rPr>
              <a:t>١</a:t>
            </a:r>
            <a:r>
              <a:rPr lang="ar-SA" sz="2400" b="1" dirty="0">
                <a:solidFill>
                  <a:prstClr val="black"/>
                </a:solidFill>
              </a:rPr>
              <a:t>-</a:t>
            </a:r>
            <a:r>
              <a:rPr lang="ar-EG" sz="2400" b="1" dirty="0">
                <a:solidFill>
                  <a:prstClr val="black"/>
                </a:solidFill>
              </a:rPr>
              <a:t> أضعُ ثلاثةَ كتبٍ بعضَها فوقَ بعضٍ، ثمَّ أُثبتُ طرفَ لوحٍ كرتونيٍّ عندَ</a:t>
            </a:r>
            <a:r>
              <a:rPr lang="ar-SA" sz="2400" b="1" dirty="0">
                <a:solidFill>
                  <a:prstClr val="black"/>
                </a:solidFill>
              </a:rPr>
              <a:t> </a:t>
            </a:r>
            <a:r>
              <a:rPr lang="ar-EG" sz="2400" b="1" dirty="0">
                <a:solidFill>
                  <a:prstClr val="black"/>
                </a:solidFill>
              </a:rPr>
              <a:t>حافتِهما العلويةِ لأكوِّنَ مستوَى مائلاً. أضعُ كتابًا رابعًا عندَ النهايةِ</a:t>
            </a:r>
            <a:r>
              <a:rPr lang="ar-SA" sz="2400" b="1" dirty="0">
                <a:solidFill>
                  <a:prstClr val="black"/>
                </a:solidFill>
              </a:rPr>
              <a:t> </a:t>
            </a:r>
            <a:r>
              <a:rPr lang="ar-EG" sz="2400" b="1" dirty="0">
                <a:solidFill>
                  <a:prstClr val="black"/>
                </a:solidFill>
              </a:rPr>
              <a:t>السفليةِ للمستوَى المائلِ لإيقافِ الكرةِ.</a:t>
            </a:r>
          </a:p>
        </p:txBody>
      </p:sp>
      <p:sp>
        <p:nvSpPr>
          <p:cNvPr id="8" name="Rectangle 1"/>
          <p:cNvSpPr>
            <a:spLocks noChangeArrowheads="1"/>
          </p:cNvSpPr>
          <p:nvPr/>
        </p:nvSpPr>
        <p:spPr bwMode="auto">
          <a:xfrm>
            <a:off x="4644008" y="3469649"/>
            <a:ext cx="4320480" cy="1200329"/>
          </a:xfrm>
          <a:prstGeom prst="rect">
            <a:avLst/>
          </a:prstGeo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gn="justLow"/>
            <a:r>
              <a:rPr lang="ar-EG" sz="2400" b="1" dirty="0">
                <a:solidFill>
                  <a:prstClr val="black"/>
                </a:solidFill>
              </a:rPr>
              <a:t>٢ </a:t>
            </a:r>
            <a:r>
              <a:rPr lang="ar-SA" sz="2400" b="1" dirty="0">
                <a:solidFill>
                  <a:prstClr val="black"/>
                </a:solidFill>
              </a:rPr>
              <a:t>– </a:t>
            </a:r>
            <a:r>
              <a:rPr lang="ar-EG" sz="2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glow rad="228600">
                    <a:srgbClr val="F79646">
                      <a:satMod val="175000"/>
                      <a:alpha val="40000"/>
                    </a:srgbClr>
                  </a:glow>
                  <a:innerShdw blurRad="69850" dist="43180" dir="5400000">
                    <a:srgbClr val="000000">
                      <a:alpha val="65000"/>
                    </a:srgbClr>
                  </a:innerShdw>
                </a:effectLst>
              </a:rPr>
              <a:t>ألاحظُ</a:t>
            </a:r>
            <a:r>
              <a:rPr lang="ar-SA" sz="2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glow rad="228600">
                    <a:srgbClr val="F79646">
                      <a:satMod val="175000"/>
                      <a:alpha val="40000"/>
                    </a:srgbClr>
                  </a:glow>
                  <a:innerShdw blurRad="69850" dist="43180" dir="5400000">
                    <a:srgbClr val="000000">
                      <a:alpha val="65000"/>
                    </a:srgbClr>
                  </a:innerShdw>
                </a:effectLst>
              </a:rPr>
              <a:t>:</a:t>
            </a:r>
            <a:r>
              <a:rPr lang="ar-EG" sz="2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glow rad="228600">
                    <a:srgbClr val="F79646">
                      <a:satMod val="175000"/>
                      <a:alpha val="40000"/>
                    </a:srgbClr>
                  </a:glow>
                  <a:innerShdw blurRad="69850" dist="43180" dir="5400000">
                    <a:srgbClr val="000000">
                      <a:alpha val="65000"/>
                    </a:srgbClr>
                  </a:innerShdw>
                </a:effectLst>
              </a:rPr>
              <a:t> </a:t>
            </a:r>
            <a:r>
              <a:rPr lang="ar-EG" sz="2400" b="1" dirty="0">
                <a:solidFill>
                  <a:prstClr val="black"/>
                </a:solidFill>
              </a:rPr>
              <a:t>أفلتُ الكرةَ من نقطةٍ عندَ أعلَى المستوَى المائلِ</a:t>
            </a:r>
            <a:r>
              <a:rPr lang="ar-SA" sz="2400" b="1" dirty="0">
                <a:solidFill>
                  <a:prstClr val="black"/>
                </a:solidFill>
              </a:rPr>
              <a:t> </a:t>
            </a:r>
            <a:r>
              <a:rPr lang="ar-EG" sz="2400" b="1" dirty="0">
                <a:solidFill>
                  <a:prstClr val="black"/>
                </a:solidFill>
              </a:rPr>
              <a:t>لتتحرَّكَ إلى الأسفلِ. ثمَّ أَرسُمُ مسارَ حركةِ الكرةِ في </a:t>
            </a:r>
            <a:r>
              <a:rPr lang="ar-EG" sz="2400" b="1" dirty="0" err="1">
                <a:solidFill>
                  <a:prstClr val="black"/>
                </a:solidFill>
              </a:rPr>
              <a:t>أثناءِدحرجَتِها</a:t>
            </a:r>
            <a:r>
              <a:rPr lang="ar-EG" sz="2400" b="1" dirty="0">
                <a:solidFill>
                  <a:prstClr val="black"/>
                </a:solidFill>
              </a:rPr>
              <a:t>.</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6394" y="3017887"/>
            <a:ext cx="1666875" cy="1419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3" name="دبوس زينة 12"/>
          <p:cNvSpPr/>
          <p:nvPr/>
        </p:nvSpPr>
        <p:spPr>
          <a:xfrm>
            <a:off x="41357" y="71235"/>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كتاب الطالب صـ91</a:t>
            </a:r>
          </a:p>
        </p:txBody>
      </p:sp>
    </p:spTree>
    <p:custDataLst>
      <p:tags r:id="rId1"/>
    </p:custDataLst>
    <p:extLst>
      <p:ext uri="{BB962C8B-B14F-4D97-AF65-F5344CB8AC3E}">
        <p14:creationId xmlns:p14="http://schemas.microsoft.com/office/powerpoint/2010/main" val="370480725"/>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خطط انسيابي: محطة طرفية 9"/>
          <p:cNvSpPr/>
          <p:nvPr/>
        </p:nvSpPr>
        <p:spPr>
          <a:xfrm>
            <a:off x="3781400" y="6351984"/>
            <a:ext cx="1656184" cy="474240"/>
          </a:xfrm>
          <a:prstGeom prst="flowChartTerminator">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n>
                  <a:solidFill>
                    <a:srgbClr val="7030A0"/>
                  </a:solidFill>
                </a:ln>
                <a:solidFill>
                  <a:prstClr val="white"/>
                </a:solidFill>
              </a:rPr>
              <a:t>4</a:t>
            </a:r>
            <a:endParaRPr lang="en-US" sz="2800" dirty="0">
              <a:ln>
                <a:solidFill>
                  <a:srgbClr val="7030A0"/>
                </a:solidFill>
              </a:ln>
              <a:solidFill>
                <a:prstClr val="white"/>
              </a:solidFill>
            </a:endParaRPr>
          </a:p>
        </p:txBody>
      </p:sp>
      <p:sp>
        <p:nvSpPr>
          <p:cNvPr id="11" name="شارة رتبة 10">
            <a:hlinkClick r:id="" action="ppaction://hlinkshowjump?jump=previousslide"/>
          </p:cNvPr>
          <p:cNvSpPr/>
          <p:nvPr/>
        </p:nvSpPr>
        <p:spPr>
          <a:xfrm>
            <a:off x="5509592" y="6324600"/>
            <a:ext cx="1800200" cy="474240"/>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prstClr val="white">
                  <a:lumMod val="95000"/>
                </a:prstClr>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السابقة</a:t>
            </a:r>
            <a:endParaRPr lang="ar-SA"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12" name="شارة رتبة 11">
            <a:hlinkClick r:id="" action="ppaction://hlinkshowjump?jump=nextslide"/>
          </p:cNvPr>
          <p:cNvSpPr/>
          <p:nvPr/>
        </p:nvSpPr>
        <p:spPr>
          <a:xfrm rot="10800000" flipV="1">
            <a:off x="1981200" y="6351139"/>
            <a:ext cx="1801368" cy="475084"/>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srgbClr val="FF0000"/>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التالية</a:t>
            </a:r>
            <a:endParaRPr lang="ar-SA" sz="2400"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6" name="مستطيل 5"/>
          <p:cNvSpPr/>
          <p:nvPr/>
        </p:nvSpPr>
        <p:spPr>
          <a:xfrm>
            <a:off x="1611198" y="1223754"/>
            <a:ext cx="7264335"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Low"/>
            <a:r>
              <a:rPr lang="ar-EG" sz="2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glow rad="228600">
                    <a:srgbClr val="C0504D">
                      <a:satMod val="175000"/>
                      <a:alpha val="40000"/>
                    </a:srgbClr>
                  </a:glow>
                  <a:innerShdw blurRad="69850" dist="43180" dir="5400000">
                    <a:srgbClr val="000000">
                      <a:alpha val="65000"/>
                    </a:srgbClr>
                  </a:innerShdw>
                </a:effectLst>
              </a:rPr>
              <a:t>ألاحظ</a:t>
            </a:r>
            <a:r>
              <a:rPr lang="ar-SA" sz="2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glow rad="228600">
                    <a:srgbClr val="C0504D">
                      <a:satMod val="175000"/>
                      <a:alpha val="40000"/>
                    </a:srgbClr>
                  </a:glow>
                  <a:innerShdw blurRad="69850" dist="43180" dir="5400000">
                    <a:srgbClr val="000000">
                      <a:alpha val="65000"/>
                    </a:srgbClr>
                  </a:innerShdw>
                </a:effectLst>
              </a:rPr>
              <a:t>:</a:t>
            </a:r>
            <a:r>
              <a:rPr lang="ar-EG" sz="2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glow rad="228600">
                    <a:srgbClr val="C0504D">
                      <a:satMod val="175000"/>
                      <a:alpha val="40000"/>
                    </a:srgbClr>
                  </a:glow>
                  <a:innerShdw blurRad="69850" dist="43180" dir="5400000">
                    <a:srgbClr val="000000">
                      <a:alpha val="65000"/>
                    </a:srgbClr>
                  </a:innerShdw>
                </a:effectLst>
              </a:rPr>
              <a:t> </a:t>
            </a:r>
            <a:r>
              <a:rPr lang="ar-EG" sz="2800" b="1" dirty="0">
                <a:solidFill>
                  <a:prstClr val="black"/>
                </a:solidFill>
              </a:rPr>
              <a:t>أضعُ المغناطيسَ بالقربِ من أحدِ جانبيِ المستوَى</a:t>
            </a:r>
            <a:r>
              <a:rPr lang="ar-SA" sz="2800" b="1" dirty="0">
                <a:solidFill>
                  <a:prstClr val="black"/>
                </a:solidFill>
              </a:rPr>
              <a:t> </a:t>
            </a:r>
            <a:r>
              <a:rPr lang="ar-EG" sz="2800" b="1" dirty="0">
                <a:solidFill>
                  <a:prstClr val="black"/>
                </a:solidFill>
              </a:rPr>
              <a:t>المائلِ، كما هو مبيَّنٌ في الشكلِ. وبينمَا أحملُ المغناطيسَ أدحرجُ الكرةَ من أعلَى السطحِ. ثمَّ أرسُمُ المسارَ الجديدَ للكرةِ.</a:t>
            </a:r>
            <a:endParaRPr lang="ar-SA" sz="2800" b="1" dirty="0">
              <a:solidFill>
                <a:prstClr val="black"/>
              </a:solidFill>
            </a:endParaRPr>
          </a:p>
        </p:txBody>
      </p:sp>
      <p:sp>
        <p:nvSpPr>
          <p:cNvPr id="7" name="مستطيل 6"/>
          <p:cNvSpPr/>
          <p:nvPr/>
        </p:nvSpPr>
        <p:spPr>
          <a:xfrm>
            <a:off x="1611199" y="3594888"/>
            <a:ext cx="6696744" cy="9541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Low"/>
            <a:r>
              <a:rPr lang="ar-EG" sz="2800" b="1" dirty="0">
                <a:solidFill>
                  <a:srgbClr val="FF0000"/>
                </a:solidFill>
              </a:rPr>
              <a:t>أستخدمُ </a:t>
            </a:r>
            <a:r>
              <a:rPr lang="ar-SA" sz="2800" b="1" dirty="0">
                <a:solidFill>
                  <a:srgbClr val="FF0000"/>
                </a:solidFill>
              </a:rPr>
              <a:t>المتغيرات</a:t>
            </a:r>
            <a:r>
              <a:rPr lang="ar-EG" sz="2800" b="1" dirty="0">
                <a:solidFill>
                  <a:srgbClr val="FF0000"/>
                </a:solidFill>
              </a:rPr>
              <a:t>. أقرِّبُ المغناطيسَ أكثرَ من المستوَى</a:t>
            </a:r>
            <a:r>
              <a:rPr lang="ar-SA" sz="2800" b="1" dirty="0">
                <a:solidFill>
                  <a:srgbClr val="FF0000"/>
                </a:solidFill>
              </a:rPr>
              <a:t> </a:t>
            </a:r>
            <a:r>
              <a:rPr lang="ar-EG" sz="2800" b="1" dirty="0">
                <a:solidFill>
                  <a:srgbClr val="FF0000"/>
                </a:solidFill>
              </a:rPr>
              <a:t>وأُكرِّرُ الخطوةَ ٣.</a:t>
            </a:r>
            <a:endParaRPr lang="ar-SA" sz="2800" b="1" dirty="0">
              <a:solidFill>
                <a:srgbClr val="FF0000"/>
              </a:solidFill>
            </a:endParaRPr>
          </a:p>
        </p:txBody>
      </p:sp>
      <p:sp>
        <p:nvSpPr>
          <p:cNvPr id="8" name="دبوس زينة 7"/>
          <p:cNvSpPr/>
          <p:nvPr/>
        </p:nvSpPr>
        <p:spPr>
          <a:xfrm>
            <a:off x="41357" y="71235"/>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كتاب الطالب صـ91</a:t>
            </a:r>
          </a:p>
        </p:txBody>
      </p:sp>
    </p:spTree>
    <p:custDataLst>
      <p:tags r:id="rId1"/>
    </p:custDataLst>
    <p:extLst>
      <p:ext uri="{BB962C8B-B14F-4D97-AF65-F5344CB8AC3E}">
        <p14:creationId xmlns:p14="http://schemas.microsoft.com/office/powerpoint/2010/main" val="2554900665"/>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bg/>
                                          </p:spTgt>
                                        </p:tgtEl>
                                        <p:attrNameLst>
                                          <p:attrName>style.visibility</p:attrName>
                                        </p:attrNameLst>
                                      </p:cBhvr>
                                      <p:to>
                                        <p:strVal val="visible"/>
                                      </p:to>
                                    </p:set>
                                    <p:animEffect transition="in" filter="fade">
                                      <p:cBhvr>
                                        <p:cTn id="14" dur="1000"/>
                                        <p:tgtEl>
                                          <p:spTgt spid="7">
                                            <p:bg/>
                                          </p:spTgt>
                                        </p:tgtEl>
                                      </p:cBhvr>
                                    </p:animEffect>
                                    <p:anim calcmode="lin" valueType="num">
                                      <p:cBhvr>
                                        <p:cTn id="15" dur="1000" fill="hold"/>
                                        <p:tgtEl>
                                          <p:spTgt spid="7">
                                            <p:bg/>
                                          </p:spTgt>
                                        </p:tgtEl>
                                        <p:attrNameLst>
                                          <p:attrName>ppt_x</p:attrName>
                                        </p:attrNameLst>
                                      </p:cBhvr>
                                      <p:tavLst>
                                        <p:tav tm="0">
                                          <p:val>
                                            <p:strVal val="#ppt_x"/>
                                          </p:val>
                                        </p:tav>
                                        <p:tav tm="100000">
                                          <p:val>
                                            <p:strVal val="#ppt_x"/>
                                          </p:val>
                                        </p:tav>
                                      </p:tavLst>
                                    </p:anim>
                                    <p:anim calcmode="lin" valueType="num">
                                      <p:cBhvr>
                                        <p:cTn id="16"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خطط انسيابي: محطة طرفية 9"/>
          <p:cNvSpPr/>
          <p:nvPr/>
        </p:nvSpPr>
        <p:spPr>
          <a:xfrm>
            <a:off x="3781400" y="6351984"/>
            <a:ext cx="1656184" cy="474240"/>
          </a:xfrm>
          <a:prstGeom prst="flowChartTerminator">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n>
                  <a:solidFill>
                    <a:srgbClr val="7030A0"/>
                  </a:solidFill>
                </a:ln>
                <a:solidFill>
                  <a:prstClr val="white"/>
                </a:solidFill>
              </a:rPr>
              <a:t>5</a:t>
            </a:r>
            <a:endParaRPr lang="en-US" sz="2800" dirty="0">
              <a:ln>
                <a:solidFill>
                  <a:srgbClr val="7030A0"/>
                </a:solidFill>
              </a:ln>
              <a:solidFill>
                <a:prstClr val="white"/>
              </a:solidFill>
            </a:endParaRPr>
          </a:p>
        </p:txBody>
      </p:sp>
      <p:sp>
        <p:nvSpPr>
          <p:cNvPr id="11" name="شارة رتبة 10">
            <a:hlinkClick r:id="" action="ppaction://hlinkshowjump?jump=previousslide"/>
          </p:cNvPr>
          <p:cNvSpPr/>
          <p:nvPr/>
        </p:nvSpPr>
        <p:spPr>
          <a:xfrm>
            <a:off x="5509592" y="6324600"/>
            <a:ext cx="1800200" cy="474240"/>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prstClr val="white">
                  <a:lumMod val="95000"/>
                </a:prstClr>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السابقة</a:t>
            </a:r>
            <a:endParaRPr lang="ar-SA"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12" name="شارة رتبة 11">
            <a:hlinkClick r:id="" action="ppaction://hlinkshowjump?jump=nextslide"/>
          </p:cNvPr>
          <p:cNvSpPr/>
          <p:nvPr/>
        </p:nvSpPr>
        <p:spPr>
          <a:xfrm rot="10800000" flipV="1">
            <a:off x="1981200" y="6351139"/>
            <a:ext cx="1801368" cy="475084"/>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srgbClr val="FF0000"/>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التالية</a:t>
            </a:r>
            <a:endParaRPr lang="ar-SA" sz="2400"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6" name="مستطيل 5"/>
          <p:cNvSpPr/>
          <p:nvPr/>
        </p:nvSpPr>
        <p:spPr>
          <a:xfrm>
            <a:off x="1835696" y="908720"/>
            <a:ext cx="7128792" cy="224676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r-SA" sz="2800" b="1" dirty="0">
                <a:solidFill>
                  <a:srgbClr val="FF0000"/>
                </a:solidFill>
              </a:rPr>
              <a:t>أَسْتَخْلِصُ النَّتَائِجَ</a:t>
            </a:r>
          </a:p>
          <a:p>
            <a:endParaRPr lang="ar-SA" sz="2800" b="1" dirty="0">
              <a:solidFill>
                <a:srgbClr val="FF0000"/>
              </a:solidFill>
            </a:endParaRPr>
          </a:p>
          <a:p>
            <a:r>
              <a:rPr lang="ar-EG" sz="2800" b="1" u="sng"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glow rad="228600">
                    <a:srgbClr val="8064A2">
                      <a:satMod val="175000"/>
                      <a:alpha val="40000"/>
                    </a:srgbClr>
                  </a:glow>
                  <a:innerShdw blurRad="69850" dist="43180" dir="5400000">
                    <a:srgbClr val="000000">
                      <a:alpha val="65000"/>
                    </a:srgbClr>
                  </a:innerShdw>
                </a:effectLst>
              </a:rPr>
              <a:t>أفسِّرُ البياناتِ</a:t>
            </a:r>
            <a:r>
              <a:rPr lang="ar-SA" sz="2800" b="1" u="sng"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glow rad="228600">
                    <a:srgbClr val="8064A2">
                      <a:satMod val="175000"/>
                      <a:alpha val="40000"/>
                    </a:srgbClr>
                  </a:glow>
                  <a:innerShdw blurRad="69850" dist="43180" dir="5400000">
                    <a:srgbClr val="000000">
                      <a:alpha val="65000"/>
                    </a:srgbClr>
                  </a:innerShdw>
                </a:effectLst>
              </a:rPr>
              <a:t>:</a:t>
            </a:r>
            <a:r>
              <a:rPr lang="ar-EG" sz="2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glow rad="228600">
                    <a:srgbClr val="8064A2">
                      <a:satMod val="175000"/>
                      <a:alpha val="40000"/>
                    </a:srgbClr>
                  </a:glow>
                  <a:innerShdw blurRad="69850" dist="43180" dir="5400000">
                    <a:srgbClr val="000000">
                      <a:alpha val="65000"/>
                    </a:srgbClr>
                  </a:innerShdw>
                </a:effectLst>
              </a:rPr>
              <a:t> </a:t>
            </a:r>
            <a:r>
              <a:rPr lang="ar-EG" sz="2800" b="1" dirty="0">
                <a:solidFill>
                  <a:prstClr val="black"/>
                </a:solidFill>
              </a:rPr>
              <a:t>ماذا حدثَ لمسارِ الكرةِ في الخطوةِ ٣؟ كيفَ أَثَّرَ</a:t>
            </a:r>
            <a:r>
              <a:rPr lang="ar-SA" sz="2800" b="1" dirty="0">
                <a:solidFill>
                  <a:prstClr val="black"/>
                </a:solidFill>
              </a:rPr>
              <a:t> </a:t>
            </a:r>
            <a:r>
              <a:rPr lang="ar-EG" sz="2800" b="1" dirty="0">
                <a:solidFill>
                  <a:prstClr val="black"/>
                </a:solidFill>
              </a:rPr>
              <a:t>المغناطيسُ في سرعتِها المتجهةِ؟ هل تسارعتِ الكرَةُ؟ ما نوعُ التسارعِ؟</a:t>
            </a:r>
            <a:endParaRPr lang="ar-SA" sz="2800" b="1" dirty="0">
              <a:solidFill>
                <a:prstClr val="black"/>
              </a:solidFill>
            </a:endParaRPr>
          </a:p>
        </p:txBody>
      </p:sp>
      <p:sp>
        <p:nvSpPr>
          <p:cNvPr id="7" name="مستطيل 6"/>
          <p:cNvSpPr/>
          <p:nvPr/>
        </p:nvSpPr>
        <p:spPr>
          <a:xfrm>
            <a:off x="2555776" y="3987061"/>
            <a:ext cx="6336704" cy="9541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Low"/>
            <a:r>
              <a:rPr lang="ar-EG" sz="2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glow rad="101600">
                    <a:srgbClr val="9BBB59">
                      <a:satMod val="175000"/>
                      <a:alpha val="40000"/>
                    </a:srgbClr>
                  </a:glow>
                  <a:innerShdw blurRad="69850" dist="43180" dir="5400000">
                    <a:srgbClr val="000000">
                      <a:alpha val="65000"/>
                    </a:srgbClr>
                  </a:innerShdw>
                </a:effectLst>
              </a:rPr>
              <a:t>أستنتجُ</a:t>
            </a:r>
            <a:r>
              <a:rPr lang="ar-SA" sz="2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glow rad="101600">
                    <a:srgbClr val="9BBB59">
                      <a:satMod val="175000"/>
                      <a:alpha val="40000"/>
                    </a:srgbClr>
                  </a:glow>
                  <a:innerShdw blurRad="69850" dist="43180" dir="5400000">
                    <a:srgbClr val="000000">
                      <a:alpha val="65000"/>
                    </a:srgbClr>
                  </a:innerShdw>
                </a:effectLst>
              </a:rPr>
              <a:t>:</a:t>
            </a:r>
            <a:r>
              <a:rPr lang="ar-EG" sz="2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glow rad="101600">
                    <a:srgbClr val="9BBB59">
                      <a:satMod val="175000"/>
                      <a:alpha val="40000"/>
                    </a:srgbClr>
                  </a:glow>
                  <a:innerShdw blurRad="69850" dist="43180" dir="5400000">
                    <a:srgbClr val="000000">
                      <a:alpha val="65000"/>
                    </a:srgbClr>
                  </a:innerShdw>
                </a:effectLst>
              </a:rPr>
              <a:t> </a:t>
            </a:r>
            <a:r>
              <a:rPr lang="ar-EG" sz="2800" b="1" dirty="0">
                <a:solidFill>
                  <a:prstClr val="black"/>
                </a:solidFill>
              </a:rPr>
              <a:t>أَنظرُ إلى مسارِ الكرةِ أينَ كانتْ قوةُ جذبِ المغناطيسِ</a:t>
            </a:r>
            <a:r>
              <a:rPr lang="ar-SA" sz="2800" b="1" dirty="0">
                <a:solidFill>
                  <a:prstClr val="black"/>
                </a:solidFill>
              </a:rPr>
              <a:t> </a:t>
            </a:r>
            <a:r>
              <a:rPr lang="ar-EG" sz="2800" b="1" dirty="0">
                <a:solidFill>
                  <a:prstClr val="black"/>
                </a:solidFill>
              </a:rPr>
              <a:t>للكرةِ أكبرَ؟ وأينَ كانتْ أضعفَ؟</a:t>
            </a:r>
          </a:p>
        </p:txBody>
      </p:sp>
      <p:sp>
        <p:nvSpPr>
          <p:cNvPr id="8" name="دبوس زينة 7"/>
          <p:cNvSpPr/>
          <p:nvPr/>
        </p:nvSpPr>
        <p:spPr>
          <a:xfrm>
            <a:off x="41357" y="71235"/>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كتاب الطالب صـ91</a:t>
            </a:r>
          </a:p>
        </p:txBody>
      </p:sp>
    </p:spTree>
    <p:custDataLst>
      <p:tags r:id="rId1"/>
    </p:custDataLst>
    <p:extLst>
      <p:ext uri="{BB962C8B-B14F-4D97-AF65-F5344CB8AC3E}">
        <p14:creationId xmlns:p14="http://schemas.microsoft.com/office/powerpoint/2010/main" val="3697516081"/>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9" descr="تعليم088"/>
          <p:cNvPicPr>
            <a:picLocks noChangeAspect="1" noChangeArrowheads="1"/>
          </p:cNvPicPr>
          <p:nvPr/>
        </p:nvPicPr>
        <p:blipFill>
          <a:blip r:embed="rId4" cstate="print"/>
          <a:srcRect/>
          <a:stretch>
            <a:fillRect/>
          </a:stretch>
        </p:blipFill>
        <p:spPr bwMode="auto">
          <a:xfrm flipH="1">
            <a:off x="7858148" y="5462763"/>
            <a:ext cx="899591" cy="1395237"/>
          </a:xfrm>
          <a:prstGeom prst="rect">
            <a:avLst/>
          </a:prstGeom>
          <a:noFill/>
        </p:spPr>
      </p:pic>
      <p:sp>
        <p:nvSpPr>
          <p:cNvPr id="10" name="مخطط انسيابي: محطة طرفية 9"/>
          <p:cNvSpPr/>
          <p:nvPr/>
        </p:nvSpPr>
        <p:spPr>
          <a:xfrm>
            <a:off x="3781400" y="6351984"/>
            <a:ext cx="1656184" cy="474240"/>
          </a:xfrm>
          <a:prstGeom prst="flowChartTerminator">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n>
                  <a:solidFill>
                    <a:srgbClr val="7030A0"/>
                  </a:solidFill>
                </a:ln>
                <a:solidFill>
                  <a:prstClr val="white"/>
                </a:solidFill>
              </a:rPr>
              <a:t>6</a:t>
            </a:r>
            <a:endParaRPr lang="en-US" sz="2800" dirty="0">
              <a:ln>
                <a:solidFill>
                  <a:srgbClr val="7030A0"/>
                </a:solidFill>
              </a:ln>
              <a:solidFill>
                <a:prstClr val="white"/>
              </a:solidFill>
            </a:endParaRPr>
          </a:p>
        </p:txBody>
      </p:sp>
      <p:sp>
        <p:nvSpPr>
          <p:cNvPr id="11" name="شارة رتبة 10">
            <a:hlinkClick r:id="" action="ppaction://hlinkshowjump?jump=previousslide"/>
          </p:cNvPr>
          <p:cNvSpPr/>
          <p:nvPr/>
        </p:nvSpPr>
        <p:spPr>
          <a:xfrm>
            <a:off x="5509592" y="6324600"/>
            <a:ext cx="1800200" cy="474240"/>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prstClr val="white">
                  <a:lumMod val="95000"/>
                </a:prstClr>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السابقة</a:t>
            </a:r>
            <a:endParaRPr lang="ar-SA"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12" name="شارة رتبة 11">
            <a:hlinkClick r:id="" action="ppaction://hlinkshowjump?jump=nextslide"/>
          </p:cNvPr>
          <p:cNvSpPr/>
          <p:nvPr/>
        </p:nvSpPr>
        <p:spPr>
          <a:xfrm rot="10800000" flipV="1">
            <a:off x="1981200" y="6351139"/>
            <a:ext cx="1801368" cy="475084"/>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srgbClr val="FF0000"/>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التالية</a:t>
            </a:r>
            <a:endParaRPr lang="ar-SA" sz="2400"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6" name="مستطيل 5"/>
          <p:cNvSpPr/>
          <p:nvPr/>
        </p:nvSpPr>
        <p:spPr>
          <a:xfrm>
            <a:off x="1619672" y="1700808"/>
            <a:ext cx="6336704" cy="523220"/>
          </a:xfrm>
          <a:prstGeom prst="rect">
            <a:avLst/>
          </a:prstGeom>
        </p:spPr>
        <p:txBody>
          <a:bodyPr wrap="square">
            <a:spAutoFit/>
          </a:bodyPr>
          <a:lstStyle/>
          <a:p>
            <a:r>
              <a:rPr lang="ar-SA" sz="2800" b="1" dirty="0">
                <a:solidFill>
                  <a:srgbClr val="FF0000"/>
                </a:solidFill>
              </a:rPr>
              <a:t>أسْتَكْشِفُ أَكْثَرَ</a:t>
            </a:r>
            <a:endParaRPr lang="ar-SA" sz="2800" dirty="0">
              <a:solidFill>
                <a:srgbClr val="FF0000"/>
              </a:solidFill>
            </a:endParaRPr>
          </a:p>
        </p:txBody>
      </p:sp>
      <p:sp>
        <p:nvSpPr>
          <p:cNvPr id="7" name="مستطيل 6"/>
          <p:cNvSpPr/>
          <p:nvPr/>
        </p:nvSpPr>
        <p:spPr>
          <a:xfrm>
            <a:off x="1822737" y="2600486"/>
            <a:ext cx="6120680" cy="9541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r-SA" sz="2800" b="1" dirty="0">
                <a:solidFill>
                  <a:prstClr val="black"/>
                </a:solidFill>
              </a:rPr>
              <a:t>هَلْ تَخْتَلِفُ النَّتيجَةُ عِنْدَ اسْتِخْدَامِ سَيَّارةٍ كُتْلَتُها أَكْبَرُ ؟ أَتَوقَّعُ . أُجَرِّبُ . </a:t>
            </a:r>
            <a:endParaRPr lang="ar-SA" sz="2800" dirty="0">
              <a:solidFill>
                <a:prstClr val="black"/>
              </a:solidFill>
            </a:endParaRPr>
          </a:p>
        </p:txBody>
      </p:sp>
      <p:sp>
        <p:nvSpPr>
          <p:cNvPr id="8" name="دبوس زينة 7"/>
          <p:cNvSpPr/>
          <p:nvPr/>
        </p:nvSpPr>
        <p:spPr>
          <a:xfrm>
            <a:off x="41357" y="71235"/>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كتاب الطالب صـ91</a:t>
            </a:r>
          </a:p>
        </p:txBody>
      </p:sp>
    </p:spTree>
    <p:custDataLst>
      <p:tags r:id="rId1"/>
    </p:custDataLst>
    <p:extLst>
      <p:ext uri="{BB962C8B-B14F-4D97-AF65-F5344CB8AC3E}">
        <p14:creationId xmlns:p14="http://schemas.microsoft.com/office/powerpoint/2010/main" val="3169575870"/>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bg/>
                                          </p:spTgt>
                                        </p:tgtEl>
                                        <p:attrNameLst>
                                          <p:attrName>style.visibility</p:attrName>
                                        </p:attrNameLst>
                                      </p:cBhvr>
                                      <p:to>
                                        <p:strVal val="visible"/>
                                      </p:to>
                                    </p:set>
                                    <p:animEffect transition="in" filter="fade">
                                      <p:cBhvr>
                                        <p:cTn id="14" dur="1000"/>
                                        <p:tgtEl>
                                          <p:spTgt spid="7">
                                            <p:bg/>
                                          </p:spTgt>
                                        </p:tgtEl>
                                      </p:cBhvr>
                                    </p:animEffect>
                                    <p:anim calcmode="lin" valueType="num">
                                      <p:cBhvr>
                                        <p:cTn id="15" dur="1000" fill="hold"/>
                                        <p:tgtEl>
                                          <p:spTgt spid="7">
                                            <p:bg/>
                                          </p:spTgt>
                                        </p:tgtEl>
                                        <p:attrNameLst>
                                          <p:attrName>ppt_x</p:attrName>
                                        </p:attrNameLst>
                                      </p:cBhvr>
                                      <p:tavLst>
                                        <p:tav tm="0">
                                          <p:val>
                                            <p:strVal val="#ppt_x"/>
                                          </p:val>
                                        </p:tav>
                                        <p:tav tm="100000">
                                          <p:val>
                                            <p:strVal val="#ppt_x"/>
                                          </p:val>
                                        </p:tav>
                                      </p:tavLst>
                                    </p:anim>
                                    <p:anim calcmode="lin" valueType="num">
                                      <p:cBhvr>
                                        <p:cTn id="16"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خطط انسيابي: محطة طرفية 9"/>
          <p:cNvSpPr/>
          <p:nvPr/>
        </p:nvSpPr>
        <p:spPr>
          <a:xfrm>
            <a:off x="3781400" y="6351984"/>
            <a:ext cx="1656184" cy="474240"/>
          </a:xfrm>
          <a:prstGeom prst="flowChartTerminator">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n>
                  <a:solidFill>
                    <a:srgbClr val="7030A0"/>
                  </a:solidFill>
                </a:ln>
                <a:solidFill>
                  <a:prstClr val="white"/>
                </a:solidFill>
              </a:rPr>
              <a:t>7</a:t>
            </a:r>
            <a:endParaRPr lang="en-US" sz="2800" dirty="0">
              <a:ln>
                <a:solidFill>
                  <a:srgbClr val="7030A0"/>
                </a:solidFill>
              </a:ln>
              <a:solidFill>
                <a:prstClr val="white"/>
              </a:solidFill>
            </a:endParaRPr>
          </a:p>
        </p:txBody>
      </p:sp>
      <p:sp>
        <p:nvSpPr>
          <p:cNvPr id="11" name="شارة رتبة 10">
            <a:hlinkClick r:id="" action="ppaction://hlinkshowjump?jump=previousslide"/>
          </p:cNvPr>
          <p:cNvSpPr/>
          <p:nvPr/>
        </p:nvSpPr>
        <p:spPr>
          <a:xfrm>
            <a:off x="5509592" y="6324600"/>
            <a:ext cx="1800200" cy="474240"/>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prstClr val="white">
                  <a:lumMod val="95000"/>
                </a:prstClr>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السابقة</a:t>
            </a:r>
            <a:endParaRPr lang="ar-SA"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12" name="شارة رتبة 11">
            <a:hlinkClick r:id="" action="ppaction://hlinkshowjump?jump=nextslide"/>
          </p:cNvPr>
          <p:cNvSpPr/>
          <p:nvPr/>
        </p:nvSpPr>
        <p:spPr>
          <a:xfrm rot="10800000" flipV="1">
            <a:off x="1981200" y="6351139"/>
            <a:ext cx="1801368" cy="475084"/>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srgbClr val="FF0000"/>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التالية</a:t>
            </a:r>
            <a:endParaRPr lang="ar-SA" sz="2400"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14" name="مخطط انسيابي: بيانات مخزّنة 13"/>
          <p:cNvSpPr/>
          <p:nvPr/>
        </p:nvSpPr>
        <p:spPr>
          <a:xfrm>
            <a:off x="5148065" y="1052736"/>
            <a:ext cx="3096344" cy="504056"/>
          </a:xfrm>
          <a:prstGeom prst="flowChartOnlineStorag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prstClr val="white"/>
                </a:solidFill>
              </a:rPr>
              <a:t>الفكرة الرئيسية</a:t>
            </a:r>
          </a:p>
        </p:txBody>
      </p:sp>
      <p:sp>
        <p:nvSpPr>
          <p:cNvPr id="15" name="مستطيل مستدير الزوايا 14"/>
          <p:cNvSpPr/>
          <p:nvPr/>
        </p:nvSpPr>
        <p:spPr>
          <a:xfrm>
            <a:off x="1475656" y="2637782"/>
            <a:ext cx="7570115" cy="510778"/>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r-EG" sz="2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glow rad="228600">
                    <a:srgbClr val="4F81BD">
                      <a:satMod val="175000"/>
                      <a:alpha val="40000"/>
                    </a:srgbClr>
                  </a:glow>
                  <a:innerShdw blurRad="69850" dist="43180" dir="5400000">
                    <a:srgbClr val="000000">
                      <a:alpha val="65000"/>
                    </a:srgbClr>
                  </a:innerShdw>
                </a:effectLst>
              </a:rPr>
              <a:t>القوى غيرُ المتزنةِ </a:t>
            </a:r>
            <a:r>
              <a:rPr lang="ar-EG" sz="2400" b="1" dirty="0">
                <a:solidFill>
                  <a:prstClr val="black"/>
                </a:solidFill>
              </a:rPr>
              <a:t>تغيرُ سرعةَ الأجسامِ</a:t>
            </a:r>
            <a:r>
              <a:rPr lang="ar-SA" sz="2400" b="1" dirty="0">
                <a:solidFill>
                  <a:prstClr val="black"/>
                </a:solidFill>
              </a:rPr>
              <a:t> </a:t>
            </a:r>
            <a:r>
              <a:rPr lang="ar-EG" sz="2400" b="1" dirty="0">
                <a:solidFill>
                  <a:prstClr val="black"/>
                </a:solidFill>
              </a:rPr>
              <a:t>المتحركةِ واتجاهَ حركتِهَا.</a:t>
            </a:r>
          </a:p>
        </p:txBody>
      </p:sp>
      <p:sp>
        <p:nvSpPr>
          <p:cNvPr id="16" name="مستطيل 15"/>
          <p:cNvSpPr/>
          <p:nvPr/>
        </p:nvSpPr>
        <p:spPr>
          <a:xfrm>
            <a:off x="2326280" y="3825160"/>
            <a:ext cx="5643570" cy="116955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2800" b="1" dirty="0">
                <a:solidFill>
                  <a:srgbClr val="FF0000"/>
                </a:solidFill>
                <a:effectLst>
                  <a:outerShdw blurRad="38100" dist="38100" dir="2700000" algn="tl">
                    <a:srgbClr val="000000">
                      <a:alpha val="43137"/>
                    </a:srgbClr>
                  </a:outerShdw>
                </a:effectLst>
              </a:rPr>
              <a:t>المفرداتُ</a:t>
            </a:r>
          </a:p>
          <a:p>
            <a:endParaRPr lang="ar-SA" dirty="0">
              <a:solidFill>
                <a:prstClr val="black"/>
              </a:solidFill>
            </a:endParaRPr>
          </a:p>
          <a:p>
            <a:pPr algn="ctr"/>
            <a:r>
              <a:rPr lang="ar-EG" sz="2400" b="1" dirty="0">
                <a:solidFill>
                  <a:prstClr val="black"/>
                </a:solidFill>
              </a:rPr>
              <a:t>قُوَى متزنةٌ</a:t>
            </a:r>
            <a:r>
              <a:rPr lang="ar-SA" sz="2400" b="1" dirty="0">
                <a:solidFill>
                  <a:prstClr val="black"/>
                </a:solidFill>
              </a:rPr>
              <a:t>      -     </a:t>
            </a:r>
            <a:r>
              <a:rPr lang="ar-EG" sz="2400" b="1" dirty="0">
                <a:solidFill>
                  <a:prstClr val="black"/>
                </a:solidFill>
              </a:rPr>
              <a:t>قوَى غيرُ متزنةٍ</a:t>
            </a:r>
            <a:r>
              <a:rPr lang="ar-SA" sz="2400" b="1" dirty="0">
                <a:solidFill>
                  <a:prstClr val="black"/>
                </a:solidFill>
              </a:rPr>
              <a:t>     -     </a:t>
            </a:r>
            <a:r>
              <a:rPr lang="ar-EG" sz="2400" b="1" dirty="0">
                <a:solidFill>
                  <a:prstClr val="black"/>
                </a:solidFill>
              </a:rPr>
              <a:t>نيوتن</a:t>
            </a:r>
          </a:p>
        </p:txBody>
      </p:sp>
      <p:sp>
        <p:nvSpPr>
          <p:cNvPr id="9" name="دبوس زينة 8"/>
          <p:cNvSpPr/>
          <p:nvPr/>
        </p:nvSpPr>
        <p:spPr>
          <a:xfrm>
            <a:off x="41357" y="71235"/>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كتاب الطالب صـ92</a:t>
            </a:r>
          </a:p>
        </p:txBody>
      </p:sp>
    </p:spTree>
    <p:custDataLst>
      <p:tags r:id="rId1"/>
    </p:custDataLst>
    <p:extLst>
      <p:ext uri="{BB962C8B-B14F-4D97-AF65-F5344CB8AC3E}">
        <p14:creationId xmlns:p14="http://schemas.microsoft.com/office/powerpoint/2010/main" val="2966808927"/>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fltVal val="0"/>
                                          </p:val>
                                        </p:tav>
                                        <p:tav tm="100000">
                                          <p:val>
                                            <p:strVal val="#ppt_w"/>
                                          </p:val>
                                        </p:tav>
                                      </p:tavLst>
                                    </p:anim>
                                    <p:anim calcmode="lin" valueType="num">
                                      <p:cBhvr>
                                        <p:cTn id="22" dur="1000" fill="hold"/>
                                        <p:tgtEl>
                                          <p:spTgt spid="16"/>
                                        </p:tgtEl>
                                        <p:attrNameLst>
                                          <p:attrName>ppt_h</p:attrName>
                                        </p:attrNameLst>
                                      </p:cBhvr>
                                      <p:tavLst>
                                        <p:tav tm="0">
                                          <p:val>
                                            <p:fltVal val="0"/>
                                          </p:val>
                                        </p:tav>
                                        <p:tav tm="100000">
                                          <p:val>
                                            <p:strVal val="#ppt_h"/>
                                          </p:val>
                                        </p:tav>
                                      </p:tavLst>
                                    </p:anim>
                                    <p:anim calcmode="lin" valueType="num">
                                      <p:cBhvr>
                                        <p:cTn id="23" dur="1000" fill="hold"/>
                                        <p:tgtEl>
                                          <p:spTgt spid="16"/>
                                        </p:tgtEl>
                                        <p:attrNameLst>
                                          <p:attrName>style.rotation</p:attrName>
                                        </p:attrNameLst>
                                      </p:cBhvr>
                                      <p:tavLst>
                                        <p:tav tm="0">
                                          <p:val>
                                            <p:fltVal val="90"/>
                                          </p:val>
                                        </p:tav>
                                        <p:tav tm="100000">
                                          <p:val>
                                            <p:fltVal val="0"/>
                                          </p:val>
                                        </p:tav>
                                      </p:tavLst>
                                    </p:anim>
                                    <p:animEffect transition="in" filter="fade">
                                      <p:cBhvr>
                                        <p:cTn id="2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9" descr="تعليم088"/>
          <p:cNvPicPr>
            <a:picLocks noChangeAspect="1" noChangeArrowheads="1"/>
          </p:cNvPicPr>
          <p:nvPr/>
        </p:nvPicPr>
        <p:blipFill>
          <a:blip r:embed="rId4" cstate="print"/>
          <a:srcRect/>
          <a:stretch>
            <a:fillRect/>
          </a:stretch>
        </p:blipFill>
        <p:spPr bwMode="auto">
          <a:xfrm flipH="1">
            <a:off x="7858148" y="5462763"/>
            <a:ext cx="899591" cy="1395237"/>
          </a:xfrm>
          <a:prstGeom prst="rect">
            <a:avLst/>
          </a:prstGeom>
          <a:noFill/>
        </p:spPr>
      </p:pic>
      <p:sp>
        <p:nvSpPr>
          <p:cNvPr id="10" name="مخطط انسيابي: محطة طرفية 9"/>
          <p:cNvSpPr/>
          <p:nvPr/>
        </p:nvSpPr>
        <p:spPr>
          <a:xfrm>
            <a:off x="3781400" y="6351984"/>
            <a:ext cx="1656184" cy="474240"/>
          </a:xfrm>
          <a:prstGeom prst="flowChartTerminator">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n>
                  <a:solidFill>
                    <a:srgbClr val="7030A0"/>
                  </a:solidFill>
                </a:ln>
                <a:solidFill>
                  <a:prstClr val="white"/>
                </a:solidFill>
              </a:rPr>
              <a:t>8</a:t>
            </a:r>
            <a:endParaRPr lang="en-US" sz="2800" dirty="0">
              <a:ln>
                <a:solidFill>
                  <a:srgbClr val="7030A0"/>
                </a:solidFill>
              </a:ln>
              <a:solidFill>
                <a:prstClr val="white"/>
              </a:solidFill>
            </a:endParaRPr>
          </a:p>
        </p:txBody>
      </p:sp>
      <p:sp>
        <p:nvSpPr>
          <p:cNvPr id="11" name="شارة رتبة 10">
            <a:hlinkClick r:id="" action="ppaction://hlinkshowjump?jump=previousslide"/>
          </p:cNvPr>
          <p:cNvSpPr/>
          <p:nvPr/>
        </p:nvSpPr>
        <p:spPr>
          <a:xfrm>
            <a:off x="5509592" y="6324600"/>
            <a:ext cx="1800200" cy="474240"/>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prstClr val="white">
                  <a:lumMod val="95000"/>
                </a:prstClr>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السابقة</a:t>
            </a:r>
            <a:endParaRPr lang="ar-SA"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12" name="شارة رتبة 11">
            <a:hlinkClick r:id="" action="ppaction://hlinkshowjump?jump=nextslide"/>
          </p:cNvPr>
          <p:cNvSpPr/>
          <p:nvPr/>
        </p:nvSpPr>
        <p:spPr>
          <a:xfrm rot="10800000" flipV="1">
            <a:off x="1981200" y="6351139"/>
            <a:ext cx="1801368" cy="475084"/>
          </a:xfrm>
          <a:prstGeom prst="chevron">
            <a:avLst/>
          </a:prstGeom>
          <a:effectLst>
            <a:glow rad="101600">
              <a:srgbClr val="00B0F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ar-EG" b="1" dirty="0">
              <a:solidFill>
                <a:srgbClr val="FF0000"/>
              </a:solidFill>
              <a:cs typeface="PT Bold Heading" pitchFamily="2" charset="-78"/>
            </a:endParaRPr>
          </a:p>
          <a:p>
            <a:pPr algn="ctr"/>
            <a:r>
              <a:rPr lang="ar-SA" sz="2800" b="1" dirty="0">
                <a:ln>
                  <a:solidFill>
                    <a:srgbClr val="7030A0"/>
                  </a:solidFill>
                </a:ln>
                <a:solidFill>
                  <a:prstClr val="white">
                    <a:lumMod val="95000"/>
                  </a:prstClr>
                </a:solidFill>
                <a:cs typeface="PT Bold Heading" pitchFamily="2" charset="-78"/>
              </a:rPr>
              <a:t>التالية</a:t>
            </a:r>
            <a:endParaRPr lang="ar-SA" sz="2400" b="1" dirty="0">
              <a:ln>
                <a:solidFill>
                  <a:srgbClr val="7030A0"/>
                </a:solidFill>
              </a:ln>
              <a:solidFill>
                <a:prstClr val="white">
                  <a:lumMod val="95000"/>
                </a:prstClr>
              </a:solidFill>
              <a:cs typeface="PT Bold Heading" pitchFamily="2" charset="-78"/>
            </a:endParaRPr>
          </a:p>
          <a:p>
            <a:pPr algn="ctr"/>
            <a:endParaRPr lang="en-US" dirty="0">
              <a:solidFill>
                <a:prstClr val="black"/>
              </a:solidFill>
            </a:endParaRPr>
          </a:p>
        </p:txBody>
      </p:sp>
      <p:sp>
        <p:nvSpPr>
          <p:cNvPr id="6" name="مخطط انسيابي: بيانات مخزّنة 5"/>
          <p:cNvSpPr/>
          <p:nvPr/>
        </p:nvSpPr>
        <p:spPr>
          <a:xfrm>
            <a:off x="2494050" y="1380897"/>
            <a:ext cx="5168616" cy="504056"/>
          </a:xfrm>
          <a:prstGeom prst="flowChartOnlineStorag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800" dirty="0">
                <a:solidFill>
                  <a:prstClr val="white"/>
                </a:solidFill>
              </a:rPr>
              <a:t>كيفَ تؤثِّرُ القُوَى في الحركةِ؟ </a:t>
            </a:r>
          </a:p>
        </p:txBody>
      </p:sp>
      <p:sp>
        <p:nvSpPr>
          <p:cNvPr id="7" name="مستطيل مستدير الزوايا 6"/>
          <p:cNvSpPr/>
          <p:nvPr/>
        </p:nvSpPr>
        <p:spPr>
          <a:xfrm>
            <a:off x="1403648" y="3325113"/>
            <a:ext cx="6480720" cy="1328023"/>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r-EG" sz="2400" b="1" dirty="0">
                <a:solidFill>
                  <a:prstClr val="black"/>
                </a:solidFill>
              </a:rPr>
              <a:t>عندَما أضربُ الكرةَ فإنَّني أؤثِّرُ فيها بقوَّةٍ، وهيَ تؤثِّرُ فيَّ بقوَّةٍ</a:t>
            </a:r>
            <a:r>
              <a:rPr lang="ar-SA" sz="2400" b="1" dirty="0">
                <a:solidFill>
                  <a:prstClr val="black"/>
                </a:solidFill>
              </a:rPr>
              <a:t> </a:t>
            </a:r>
            <a:r>
              <a:rPr lang="ar-EG" sz="2400" b="1" dirty="0">
                <a:solidFill>
                  <a:prstClr val="black"/>
                </a:solidFill>
              </a:rPr>
              <a:t>معاكسةٍ وهناكَ قوًى أخرَى يمكنُ أن تؤثرَ في كلٍّ منا. كيفَ تؤثِّرُ</a:t>
            </a:r>
            <a:r>
              <a:rPr lang="ar-SA" sz="2400" b="1" dirty="0">
                <a:solidFill>
                  <a:prstClr val="black"/>
                </a:solidFill>
              </a:rPr>
              <a:t> </a:t>
            </a:r>
            <a:r>
              <a:rPr lang="ar-EG" sz="2400" b="1" dirty="0">
                <a:solidFill>
                  <a:prstClr val="black"/>
                </a:solidFill>
              </a:rPr>
              <a:t>القُوَى في حركةِ الأجسامِ؟</a:t>
            </a:r>
          </a:p>
        </p:txBody>
      </p:sp>
      <p:sp>
        <p:nvSpPr>
          <p:cNvPr id="8" name="دبوس زينة 7"/>
          <p:cNvSpPr/>
          <p:nvPr/>
        </p:nvSpPr>
        <p:spPr>
          <a:xfrm>
            <a:off x="41357" y="71235"/>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كتاب الطالب صـ92</a:t>
            </a:r>
          </a:p>
        </p:txBody>
      </p:sp>
    </p:spTree>
    <p:custDataLst>
      <p:tags r:id="rId1"/>
    </p:custDataLst>
    <p:extLst>
      <p:ext uri="{BB962C8B-B14F-4D97-AF65-F5344CB8AC3E}">
        <p14:creationId xmlns:p14="http://schemas.microsoft.com/office/powerpoint/2010/main" val="327708216"/>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bg/>
                                          </p:spTgt>
                                        </p:tgtEl>
                                        <p:attrNameLst>
                                          <p:attrName>style.visibility</p:attrName>
                                        </p:attrNameLst>
                                      </p:cBhvr>
                                      <p:to>
                                        <p:strVal val="visible"/>
                                      </p:to>
                                    </p:set>
                                    <p:animEffect transition="in" filter="fade">
                                      <p:cBhvr>
                                        <p:cTn id="14" dur="1000"/>
                                        <p:tgtEl>
                                          <p:spTgt spid="7">
                                            <p:bg/>
                                          </p:spTgt>
                                        </p:tgtEl>
                                      </p:cBhvr>
                                    </p:animEffect>
                                    <p:anim calcmode="lin" valueType="num">
                                      <p:cBhvr>
                                        <p:cTn id="15" dur="1000" fill="hold"/>
                                        <p:tgtEl>
                                          <p:spTgt spid="7">
                                            <p:bg/>
                                          </p:spTgt>
                                        </p:tgtEl>
                                        <p:attrNameLst>
                                          <p:attrName>ppt_x</p:attrName>
                                        </p:attrNameLst>
                                      </p:cBhvr>
                                      <p:tavLst>
                                        <p:tav tm="0">
                                          <p:val>
                                            <p:strVal val="#ppt_x"/>
                                          </p:val>
                                        </p:tav>
                                        <p:tav tm="100000">
                                          <p:val>
                                            <p:strVal val="#ppt_x"/>
                                          </p:val>
                                        </p:tav>
                                      </p:tavLst>
                                    </p:anim>
                                    <p:anim calcmode="lin" valueType="num">
                                      <p:cBhvr>
                                        <p:cTn id="16"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1497</Words>
  <Application>Microsoft Office PowerPoint</Application>
  <PresentationFormat>عرض على الشاشة (4:3)</PresentationFormat>
  <Paragraphs>276</Paragraphs>
  <Slides>30</Slides>
  <Notes>0</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30</vt:i4>
      </vt:variant>
    </vt:vector>
  </HeadingPairs>
  <TitlesOfParts>
    <vt:vector size="33" baseType="lpstr">
      <vt:lpstr>Arial</vt:lpstr>
      <vt:lpstr>Calibri</vt: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DAWHA</dc:creator>
  <cp:lastModifiedBy>حمود حاتم الناصر</cp:lastModifiedBy>
  <cp:revision>13</cp:revision>
  <dcterms:created xsi:type="dcterms:W3CDTF">2016-12-03T08:08:48Z</dcterms:created>
  <dcterms:modified xsi:type="dcterms:W3CDTF">2021-02-03T22:34:42Z</dcterms:modified>
</cp:coreProperties>
</file>