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6"/>
  </p:notesMasterIdLst>
  <p:sldIdLst>
    <p:sldId id="262" r:id="rId2"/>
    <p:sldId id="261" r:id="rId3"/>
    <p:sldId id="268" r:id="rId4"/>
    <p:sldId id="324" r:id="rId5"/>
    <p:sldId id="325" r:id="rId6"/>
    <p:sldId id="326" r:id="rId7"/>
    <p:sldId id="335" r:id="rId8"/>
    <p:sldId id="327" r:id="rId9"/>
    <p:sldId id="322" r:id="rId10"/>
    <p:sldId id="320" r:id="rId11"/>
    <p:sldId id="329" r:id="rId12"/>
    <p:sldId id="328" r:id="rId13"/>
    <p:sldId id="272" r:id="rId14"/>
    <p:sldId id="28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5294" autoAdjust="0"/>
  </p:normalViewPr>
  <p:slideViewPr>
    <p:cSldViewPr snapToGrid="0">
      <p:cViewPr varScale="1">
        <p:scale>
          <a:sx n="60" d="100"/>
          <a:sy n="60" d="100"/>
        </p:scale>
        <p:origin x="96" y="14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F40AD-A489-4200-9E7D-CB023B1D6C53}"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US"/>
        </a:p>
      </dgm:t>
    </dgm:pt>
    <dgm:pt modelId="{46339C5D-279E-4311-888B-BD4AFC277A22}">
      <dgm:prSet phldrT="[نص]"/>
      <dgm:spPr/>
      <dgm:t>
        <a:bodyPr/>
        <a:lstStyle/>
        <a:p>
          <a:r>
            <a:rPr lang="ar-SA" dirty="0"/>
            <a:t>أنواع السحر</a:t>
          </a:r>
          <a:endParaRPr lang="en-US" dirty="0"/>
        </a:p>
      </dgm:t>
    </dgm:pt>
    <dgm:pt modelId="{13802CC8-33E0-4E7F-BD96-DB2A944EE67E}" type="parTrans" cxnId="{B75D3958-B6D5-4155-BE43-B0D8378A5459}">
      <dgm:prSet/>
      <dgm:spPr/>
      <dgm:t>
        <a:bodyPr/>
        <a:lstStyle/>
        <a:p>
          <a:endParaRPr lang="en-US"/>
        </a:p>
      </dgm:t>
    </dgm:pt>
    <dgm:pt modelId="{D598F7E9-84B8-4FD1-8738-656D554E9E13}" type="sibTrans" cxnId="{B75D3958-B6D5-4155-BE43-B0D8378A5459}">
      <dgm:prSet/>
      <dgm:spPr/>
      <dgm:t>
        <a:bodyPr/>
        <a:lstStyle/>
        <a:p>
          <a:endParaRPr lang="en-US"/>
        </a:p>
      </dgm:t>
    </dgm:pt>
    <dgm:pt modelId="{4B3D3219-53FE-4171-A052-03B9469CAE61}">
      <dgm:prSet phldrT="[نص]"/>
      <dgm:spPr/>
      <dgm:t>
        <a:bodyPr/>
        <a:lstStyle/>
        <a:p>
          <a:r>
            <a:rPr lang="ar-SA" dirty="0"/>
            <a:t>خداع و تمويه و خفة</a:t>
          </a:r>
          <a:endParaRPr lang="en-US" dirty="0"/>
        </a:p>
      </dgm:t>
    </dgm:pt>
    <dgm:pt modelId="{6755A342-A54B-4A6D-A413-06ACD310BC61}" type="parTrans" cxnId="{9C48B10D-1819-43DF-9841-5E6F2EA11135}">
      <dgm:prSet/>
      <dgm:spPr/>
      <dgm:t>
        <a:bodyPr/>
        <a:lstStyle/>
        <a:p>
          <a:endParaRPr lang="en-US"/>
        </a:p>
      </dgm:t>
    </dgm:pt>
    <dgm:pt modelId="{EAFF2ABE-CFFB-49DF-A0BC-6D5F8AF324DE}" type="sibTrans" cxnId="{9C48B10D-1819-43DF-9841-5E6F2EA11135}">
      <dgm:prSet/>
      <dgm:spPr/>
      <dgm:t>
        <a:bodyPr/>
        <a:lstStyle/>
        <a:p>
          <a:endParaRPr lang="en-US"/>
        </a:p>
      </dgm:t>
    </dgm:pt>
    <dgm:pt modelId="{C99EE2A9-67D6-4093-A595-04334ECDBB40}">
      <dgm:prSet phldrT="[نص]"/>
      <dgm:spPr/>
      <dgm:t>
        <a:bodyPr/>
        <a:lstStyle/>
        <a:p>
          <a:r>
            <a:rPr lang="ar-SA" dirty="0"/>
            <a:t>تخييلي</a:t>
          </a:r>
          <a:endParaRPr lang="en-US" dirty="0"/>
        </a:p>
      </dgm:t>
    </dgm:pt>
    <dgm:pt modelId="{87555100-5E1F-4DF2-8B31-2F3708B4B90B}" type="parTrans" cxnId="{9C2E33FB-2AF7-4EFD-B842-F6C8D59D5C51}">
      <dgm:prSet/>
      <dgm:spPr/>
      <dgm:t>
        <a:bodyPr/>
        <a:lstStyle/>
        <a:p>
          <a:endParaRPr lang="en-US"/>
        </a:p>
      </dgm:t>
    </dgm:pt>
    <dgm:pt modelId="{F38ABA82-E867-4A42-81AE-EC8AB01AB95E}" type="sibTrans" cxnId="{9C2E33FB-2AF7-4EFD-B842-F6C8D59D5C51}">
      <dgm:prSet/>
      <dgm:spPr/>
      <dgm:t>
        <a:bodyPr/>
        <a:lstStyle/>
        <a:p>
          <a:endParaRPr lang="en-US"/>
        </a:p>
      </dgm:t>
    </dgm:pt>
    <dgm:pt modelId="{70B4C6F4-96D2-4501-823F-006354ECDE9C}">
      <dgm:prSet phldrT="[نص]"/>
      <dgm:spPr/>
      <dgm:t>
        <a:bodyPr/>
        <a:lstStyle/>
        <a:p>
          <a:r>
            <a:rPr lang="ar-SA" dirty="0"/>
            <a:t>تأثيري</a:t>
          </a:r>
          <a:endParaRPr lang="en-US" dirty="0"/>
        </a:p>
      </dgm:t>
    </dgm:pt>
    <dgm:pt modelId="{F513D2C2-04C2-4116-ADF5-7DCAC93297C1}" type="parTrans" cxnId="{6C584630-D46F-4127-90CC-667B4B3C08CF}">
      <dgm:prSet/>
      <dgm:spPr/>
      <dgm:t>
        <a:bodyPr/>
        <a:lstStyle/>
        <a:p>
          <a:endParaRPr lang="en-US"/>
        </a:p>
      </dgm:t>
    </dgm:pt>
    <dgm:pt modelId="{2710AC5B-3A56-462F-AD14-7CFD42740591}" type="sibTrans" cxnId="{6C584630-D46F-4127-90CC-667B4B3C08CF}">
      <dgm:prSet/>
      <dgm:spPr/>
      <dgm:t>
        <a:bodyPr/>
        <a:lstStyle/>
        <a:p>
          <a:endParaRPr lang="en-US"/>
        </a:p>
      </dgm:t>
    </dgm:pt>
    <dgm:pt modelId="{D53E45FD-2B69-46EA-8031-A9040299E3B4}" type="pres">
      <dgm:prSet presAssocID="{2E9F40AD-A489-4200-9E7D-CB023B1D6C53}" presName="hierChild1" presStyleCnt="0">
        <dgm:presLayoutVars>
          <dgm:orgChart val="1"/>
          <dgm:chPref val="1"/>
          <dgm:dir/>
          <dgm:animOne val="branch"/>
          <dgm:animLvl val="lvl"/>
          <dgm:resizeHandles/>
        </dgm:presLayoutVars>
      </dgm:prSet>
      <dgm:spPr/>
    </dgm:pt>
    <dgm:pt modelId="{AC22B841-D962-455D-B333-4AE457653F80}" type="pres">
      <dgm:prSet presAssocID="{46339C5D-279E-4311-888B-BD4AFC277A22}" presName="hierRoot1" presStyleCnt="0">
        <dgm:presLayoutVars>
          <dgm:hierBranch val="init"/>
        </dgm:presLayoutVars>
      </dgm:prSet>
      <dgm:spPr/>
    </dgm:pt>
    <dgm:pt modelId="{9183DC78-0D51-4C66-B87E-03348B47702C}" type="pres">
      <dgm:prSet presAssocID="{46339C5D-279E-4311-888B-BD4AFC277A22}" presName="rootComposite1" presStyleCnt="0"/>
      <dgm:spPr/>
    </dgm:pt>
    <dgm:pt modelId="{9E6BA90D-D3F8-4D78-9B4D-3108C1AAD448}" type="pres">
      <dgm:prSet presAssocID="{46339C5D-279E-4311-888B-BD4AFC277A22}" presName="rootText1" presStyleLbl="node0" presStyleIdx="0" presStyleCnt="1">
        <dgm:presLayoutVars>
          <dgm:chPref val="3"/>
        </dgm:presLayoutVars>
      </dgm:prSet>
      <dgm:spPr/>
    </dgm:pt>
    <dgm:pt modelId="{C54E6C8F-5D08-4301-976C-65610CAECC70}" type="pres">
      <dgm:prSet presAssocID="{46339C5D-279E-4311-888B-BD4AFC277A22}" presName="rootConnector1" presStyleLbl="node1" presStyleIdx="0" presStyleCnt="0"/>
      <dgm:spPr/>
    </dgm:pt>
    <dgm:pt modelId="{D2A8EE3B-B5CE-4373-A520-27C458827218}" type="pres">
      <dgm:prSet presAssocID="{46339C5D-279E-4311-888B-BD4AFC277A22}" presName="hierChild2" presStyleCnt="0"/>
      <dgm:spPr/>
    </dgm:pt>
    <dgm:pt modelId="{C9999FF5-088D-47CB-90B6-EF43DDEF60EE}" type="pres">
      <dgm:prSet presAssocID="{6755A342-A54B-4A6D-A413-06ACD310BC61}" presName="Name37" presStyleLbl="parChTrans1D2" presStyleIdx="0" presStyleCnt="3"/>
      <dgm:spPr/>
    </dgm:pt>
    <dgm:pt modelId="{7AF68601-36B4-4277-88B3-E61B32936D46}" type="pres">
      <dgm:prSet presAssocID="{4B3D3219-53FE-4171-A052-03B9469CAE61}" presName="hierRoot2" presStyleCnt="0">
        <dgm:presLayoutVars>
          <dgm:hierBranch val="init"/>
        </dgm:presLayoutVars>
      </dgm:prSet>
      <dgm:spPr/>
    </dgm:pt>
    <dgm:pt modelId="{E1CC9A54-3B09-430A-A0FD-3AABF0548CD8}" type="pres">
      <dgm:prSet presAssocID="{4B3D3219-53FE-4171-A052-03B9469CAE61}" presName="rootComposite" presStyleCnt="0"/>
      <dgm:spPr/>
    </dgm:pt>
    <dgm:pt modelId="{3CD11B92-E908-4132-9A59-9393D893C188}" type="pres">
      <dgm:prSet presAssocID="{4B3D3219-53FE-4171-A052-03B9469CAE61}" presName="rootText" presStyleLbl="node2" presStyleIdx="0" presStyleCnt="3" custScaleX="146833">
        <dgm:presLayoutVars>
          <dgm:chPref val="3"/>
        </dgm:presLayoutVars>
      </dgm:prSet>
      <dgm:spPr/>
    </dgm:pt>
    <dgm:pt modelId="{65A490AC-EA64-47B9-BAD1-14A2A59225C8}" type="pres">
      <dgm:prSet presAssocID="{4B3D3219-53FE-4171-A052-03B9469CAE61}" presName="rootConnector" presStyleLbl="node2" presStyleIdx="0" presStyleCnt="3"/>
      <dgm:spPr/>
    </dgm:pt>
    <dgm:pt modelId="{0528D8ED-D3B8-4D38-987D-E7045C3AB5C4}" type="pres">
      <dgm:prSet presAssocID="{4B3D3219-53FE-4171-A052-03B9469CAE61}" presName="hierChild4" presStyleCnt="0"/>
      <dgm:spPr/>
    </dgm:pt>
    <dgm:pt modelId="{63643A44-97E2-4B81-BA25-548F599769A2}" type="pres">
      <dgm:prSet presAssocID="{4B3D3219-53FE-4171-A052-03B9469CAE61}" presName="hierChild5" presStyleCnt="0"/>
      <dgm:spPr/>
    </dgm:pt>
    <dgm:pt modelId="{AD0A57BC-69FA-4F25-A097-7DB02D474DF9}" type="pres">
      <dgm:prSet presAssocID="{87555100-5E1F-4DF2-8B31-2F3708B4B90B}" presName="Name37" presStyleLbl="parChTrans1D2" presStyleIdx="1" presStyleCnt="3"/>
      <dgm:spPr/>
    </dgm:pt>
    <dgm:pt modelId="{4CF64F2C-EDEE-4436-8828-06C0988FA41A}" type="pres">
      <dgm:prSet presAssocID="{C99EE2A9-67D6-4093-A595-04334ECDBB40}" presName="hierRoot2" presStyleCnt="0">
        <dgm:presLayoutVars>
          <dgm:hierBranch val="init"/>
        </dgm:presLayoutVars>
      </dgm:prSet>
      <dgm:spPr/>
    </dgm:pt>
    <dgm:pt modelId="{00D39882-6828-45C2-95EA-C636B9CE2925}" type="pres">
      <dgm:prSet presAssocID="{C99EE2A9-67D6-4093-A595-04334ECDBB40}" presName="rootComposite" presStyleCnt="0"/>
      <dgm:spPr/>
    </dgm:pt>
    <dgm:pt modelId="{20A72614-3AAB-47D1-9F1F-76ADEF9219CF}" type="pres">
      <dgm:prSet presAssocID="{C99EE2A9-67D6-4093-A595-04334ECDBB40}" presName="rootText" presStyleLbl="node2" presStyleIdx="1" presStyleCnt="3">
        <dgm:presLayoutVars>
          <dgm:chPref val="3"/>
        </dgm:presLayoutVars>
      </dgm:prSet>
      <dgm:spPr/>
    </dgm:pt>
    <dgm:pt modelId="{FF58B9E1-79AB-43EE-B153-E5C005C9C0AA}" type="pres">
      <dgm:prSet presAssocID="{C99EE2A9-67D6-4093-A595-04334ECDBB40}" presName="rootConnector" presStyleLbl="node2" presStyleIdx="1" presStyleCnt="3"/>
      <dgm:spPr/>
    </dgm:pt>
    <dgm:pt modelId="{09261CD1-4CE1-4090-8A04-ED1B568D1192}" type="pres">
      <dgm:prSet presAssocID="{C99EE2A9-67D6-4093-A595-04334ECDBB40}" presName="hierChild4" presStyleCnt="0"/>
      <dgm:spPr/>
    </dgm:pt>
    <dgm:pt modelId="{3FB65573-1CE3-4ECD-8CDC-BD6AAAA195EB}" type="pres">
      <dgm:prSet presAssocID="{C99EE2A9-67D6-4093-A595-04334ECDBB40}" presName="hierChild5" presStyleCnt="0"/>
      <dgm:spPr/>
    </dgm:pt>
    <dgm:pt modelId="{9E70CDFA-4208-4A78-A300-ECC15F6E2A58}" type="pres">
      <dgm:prSet presAssocID="{F513D2C2-04C2-4116-ADF5-7DCAC93297C1}" presName="Name37" presStyleLbl="parChTrans1D2" presStyleIdx="2" presStyleCnt="3"/>
      <dgm:spPr/>
    </dgm:pt>
    <dgm:pt modelId="{81B478C0-9EE9-484F-9179-8D9E32697842}" type="pres">
      <dgm:prSet presAssocID="{70B4C6F4-96D2-4501-823F-006354ECDE9C}" presName="hierRoot2" presStyleCnt="0">
        <dgm:presLayoutVars>
          <dgm:hierBranch val="init"/>
        </dgm:presLayoutVars>
      </dgm:prSet>
      <dgm:spPr/>
    </dgm:pt>
    <dgm:pt modelId="{B9607CA8-4F6D-467D-8754-EC3AE6554863}" type="pres">
      <dgm:prSet presAssocID="{70B4C6F4-96D2-4501-823F-006354ECDE9C}" presName="rootComposite" presStyleCnt="0"/>
      <dgm:spPr/>
    </dgm:pt>
    <dgm:pt modelId="{1BC4F26C-529C-45EE-96A2-D702FC662BBF}" type="pres">
      <dgm:prSet presAssocID="{70B4C6F4-96D2-4501-823F-006354ECDE9C}" presName="rootText" presStyleLbl="node2" presStyleIdx="2" presStyleCnt="3">
        <dgm:presLayoutVars>
          <dgm:chPref val="3"/>
        </dgm:presLayoutVars>
      </dgm:prSet>
      <dgm:spPr/>
    </dgm:pt>
    <dgm:pt modelId="{86058EA0-67B8-4B22-B20A-6960695088E9}" type="pres">
      <dgm:prSet presAssocID="{70B4C6F4-96D2-4501-823F-006354ECDE9C}" presName="rootConnector" presStyleLbl="node2" presStyleIdx="2" presStyleCnt="3"/>
      <dgm:spPr/>
    </dgm:pt>
    <dgm:pt modelId="{3183FA73-6EB4-47AD-AB72-448880C5B1A6}" type="pres">
      <dgm:prSet presAssocID="{70B4C6F4-96D2-4501-823F-006354ECDE9C}" presName="hierChild4" presStyleCnt="0"/>
      <dgm:spPr/>
    </dgm:pt>
    <dgm:pt modelId="{AE6873E2-F292-459A-BBDF-482DDBF36A0C}" type="pres">
      <dgm:prSet presAssocID="{70B4C6F4-96D2-4501-823F-006354ECDE9C}" presName="hierChild5" presStyleCnt="0"/>
      <dgm:spPr/>
    </dgm:pt>
    <dgm:pt modelId="{F1FDEA6A-6590-444F-939A-3F90A7612A0C}" type="pres">
      <dgm:prSet presAssocID="{46339C5D-279E-4311-888B-BD4AFC277A22}" presName="hierChild3" presStyleCnt="0"/>
      <dgm:spPr/>
    </dgm:pt>
  </dgm:ptLst>
  <dgm:cxnLst>
    <dgm:cxn modelId="{9C48B10D-1819-43DF-9841-5E6F2EA11135}" srcId="{46339C5D-279E-4311-888B-BD4AFC277A22}" destId="{4B3D3219-53FE-4171-A052-03B9469CAE61}" srcOrd="0" destOrd="0" parTransId="{6755A342-A54B-4A6D-A413-06ACD310BC61}" sibTransId="{EAFF2ABE-CFFB-49DF-A0BC-6D5F8AF324DE}"/>
    <dgm:cxn modelId="{54BB071E-C893-4AAB-8754-7A8D5A376D8C}" type="presOf" srcId="{46339C5D-279E-4311-888B-BD4AFC277A22}" destId="{9E6BA90D-D3F8-4D78-9B4D-3108C1AAD448}" srcOrd="0" destOrd="0" presId="urn:microsoft.com/office/officeart/2005/8/layout/orgChart1"/>
    <dgm:cxn modelId="{7577532A-42F7-4191-8C94-EA66AC170529}" type="presOf" srcId="{46339C5D-279E-4311-888B-BD4AFC277A22}" destId="{C54E6C8F-5D08-4301-976C-65610CAECC70}" srcOrd="1" destOrd="0" presId="urn:microsoft.com/office/officeart/2005/8/layout/orgChart1"/>
    <dgm:cxn modelId="{6C584630-D46F-4127-90CC-667B4B3C08CF}" srcId="{46339C5D-279E-4311-888B-BD4AFC277A22}" destId="{70B4C6F4-96D2-4501-823F-006354ECDE9C}" srcOrd="2" destOrd="0" parTransId="{F513D2C2-04C2-4116-ADF5-7DCAC93297C1}" sibTransId="{2710AC5B-3A56-462F-AD14-7CFD42740591}"/>
    <dgm:cxn modelId="{BB9A2E66-1568-47C2-9ED4-1CA0C55E5802}" type="presOf" srcId="{6755A342-A54B-4A6D-A413-06ACD310BC61}" destId="{C9999FF5-088D-47CB-90B6-EF43DDEF60EE}" srcOrd="0" destOrd="0" presId="urn:microsoft.com/office/officeart/2005/8/layout/orgChart1"/>
    <dgm:cxn modelId="{B7092A67-4595-44AF-9CEC-32DDFDAC444A}" type="presOf" srcId="{C99EE2A9-67D6-4093-A595-04334ECDBB40}" destId="{FF58B9E1-79AB-43EE-B153-E5C005C9C0AA}" srcOrd="1" destOrd="0" presId="urn:microsoft.com/office/officeart/2005/8/layout/orgChart1"/>
    <dgm:cxn modelId="{91695153-86D9-4203-B896-F040AA00D602}" type="presOf" srcId="{4B3D3219-53FE-4171-A052-03B9469CAE61}" destId="{65A490AC-EA64-47B9-BAD1-14A2A59225C8}" srcOrd="1" destOrd="0" presId="urn:microsoft.com/office/officeart/2005/8/layout/orgChart1"/>
    <dgm:cxn modelId="{B75D3958-B6D5-4155-BE43-B0D8378A5459}" srcId="{2E9F40AD-A489-4200-9E7D-CB023B1D6C53}" destId="{46339C5D-279E-4311-888B-BD4AFC277A22}" srcOrd="0" destOrd="0" parTransId="{13802CC8-33E0-4E7F-BD96-DB2A944EE67E}" sibTransId="{D598F7E9-84B8-4FD1-8738-656D554E9E13}"/>
    <dgm:cxn modelId="{8D68CC7B-2D54-40A4-995C-9E25420751A5}" type="presOf" srcId="{2E9F40AD-A489-4200-9E7D-CB023B1D6C53}" destId="{D53E45FD-2B69-46EA-8031-A9040299E3B4}" srcOrd="0" destOrd="0" presId="urn:microsoft.com/office/officeart/2005/8/layout/orgChart1"/>
    <dgm:cxn modelId="{38BB2F7F-6CB1-46BD-9449-3EE971CAF815}" type="presOf" srcId="{F513D2C2-04C2-4116-ADF5-7DCAC93297C1}" destId="{9E70CDFA-4208-4A78-A300-ECC15F6E2A58}" srcOrd="0" destOrd="0" presId="urn:microsoft.com/office/officeart/2005/8/layout/orgChart1"/>
    <dgm:cxn modelId="{7F3FFDA0-60D9-4F5C-AA18-F011DB6EE425}" type="presOf" srcId="{4B3D3219-53FE-4171-A052-03B9469CAE61}" destId="{3CD11B92-E908-4132-9A59-9393D893C188}" srcOrd="0" destOrd="0" presId="urn:microsoft.com/office/officeart/2005/8/layout/orgChart1"/>
    <dgm:cxn modelId="{ECE409AC-F5F9-44AF-BF87-C4AB483B2C9D}" type="presOf" srcId="{C99EE2A9-67D6-4093-A595-04334ECDBB40}" destId="{20A72614-3AAB-47D1-9F1F-76ADEF9219CF}" srcOrd="0" destOrd="0" presId="urn:microsoft.com/office/officeart/2005/8/layout/orgChart1"/>
    <dgm:cxn modelId="{E6B77BEC-E7BB-4ADC-93CE-17AB203A13AC}" type="presOf" srcId="{70B4C6F4-96D2-4501-823F-006354ECDE9C}" destId="{86058EA0-67B8-4B22-B20A-6960695088E9}" srcOrd="1" destOrd="0" presId="urn:microsoft.com/office/officeart/2005/8/layout/orgChart1"/>
    <dgm:cxn modelId="{A9740AF6-0C03-40D7-90FF-3F7C66ABDE1C}" type="presOf" srcId="{70B4C6F4-96D2-4501-823F-006354ECDE9C}" destId="{1BC4F26C-529C-45EE-96A2-D702FC662BBF}" srcOrd="0" destOrd="0" presId="urn:microsoft.com/office/officeart/2005/8/layout/orgChart1"/>
    <dgm:cxn modelId="{D65796F9-63DA-4261-A1F0-FC72F06FC811}" type="presOf" srcId="{87555100-5E1F-4DF2-8B31-2F3708B4B90B}" destId="{AD0A57BC-69FA-4F25-A097-7DB02D474DF9}" srcOrd="0" destOrd="0" presId="urn:microsoft.com/office/officeart/2005/8/layout/orgChart1"/>
    <dgm:cxn modelId="{9C2E33FB-2AF7-4EFD-B842-F6C8D59D5C51}" srcId="{46339C5D-279E-4311-888B-BD4AFC277A22}" destId="{C99EE2A9-67D6-4093-A595-04334ECDBB40}" srcOrd="1" destOrd="0" parTransId="{87555100-5E1F-4DF2-8B31-2F3708B4B90B}" sibTransId="{F38ABA82-E867-4A42-81AE-EC8AB01AB95E}"/>
    <dgm:cxn modelId="{2557C4E3-45E4-4F77-8474-0437C8EA1F1D}" type="presParOf" srcId="{D53E45FD-2B69-46EA-8031-A9040299E3B4}" destId="{AC22B841-D962-455D-B333-4AE457653F80}" srcOrd="0" destOrd="0" presId="urn:microsoft.com/office/officeart/2005/8/layout/orgChart1"/>
    <dgm:cxn modelId="{1AA56186-5DE7-45A6-89D9-74829FCB50B9}" type="presParOf" srcId="{AC22B841-D962-455D-B333-4AE457653F80}" destId="{9183DC78-0D51-4C66-B87E-03348B47702C}" srcOrd="0" destOrd="0" presId="urn:microsoft.com/office/officeart/2005/8/layout/orgChart1"/>
    <dgm:cxn modelId="{FE5567D9-72D5-4C3B-B721-878B8791874B}" type="presParOf" srcId="{9183DC78-0D51-4C66-B87E-03348B47702C}" destId="{9E6BA90D-D3F8-4D78-9B4D-3108C1AAD448}" srcOrd="0" destOrd="0" presId="urn:microsoft.com/office/officeart/2005/8/layout/orgChart1"/>
    <dgm:cxn modelId="{D9A4D3DA-814D-4492-B4E0-5165CC847864}" type="presParOf" srcId="{9183DC78-0D51-4C66-B87E-03348B47702C}" destId="{C54E6C8F-5D08-4301-976C-65610CAECC70}" srcOrd="1" destOrd="0" presId="urn:microsoft.com/office/officeart/2005/8/layout/orgChart1"/>
    <dgm:cxn modelId="{157FFBDB-A20A-4D9B-8214-03C62FD42545}" type="presParOf" srcId="{AC22B841-D962-455D-B333-4AE457653F80}" destId="{D2A8EE3B-B5CE-4373-A520-27C458827218}" srcOrd="1" destOrd="0" presId="urn:microsoft.com/office/officeart/2005/8/layout/orgChart1"/>
    <dgm:cxn modelId="{B30A55EE-DF97-4736-962C-95A35E7E3D36}" type="presParOf" srcId="{D2A8EE3B-B5CE-4373-A520-27C458827218}" destId="{C9999FF5-088D-47CB-90B6-EF43DDEF60EE}" srcOrd="0" destOrd="0" presId="urn:microsoft.com/office/officeart/2005/8/layout/orgChart1"/>
    <dgm:cxn modelId="{835D164E-30E6-4D8D-BF2F-416F12CB5010}" type="presParOf" srcId="{D2A8EE3B-B5CE-4373-A520-27C458827218}" destId="{7AF68601-36B4-4277-88B3-E61B32936D46}" srcOrd="1" destOrd="0" presId="urn:microsoft.com/office/officeart/2005/8/layout/orgChart1"/>
    <dgm:cxn modelId="{89285C03-5AFF-4483-B5DE-E5FC7CE4BC60}" type="presParOf" srcId="{7AF68601-36B4-4277-88B3-E61B32936D46}" destId="{E1CC9A54-3B09-430A-A0FD-3AABF0548CD8}" srcOrd="0" destOrd="0" presId="urn:microsoft.com/office/officeart/2005/8/layout/orgChart1"/>
    <dgm:cxn modelId="{059672B2-01BD-4AB9-9E3E-9AD90A694FA5}" type="presParOf" srcId="{E1CC9A54-3B09-430A-A0FD-3AABF0548CD8}" destId="{3CD11B92-E908-4132-9A59-9393D893C188}" srcOrd="0" destOrd="0" presId="urn:microsoft.com/office/officeart/2005/8/layout/orgChart1"/>
    <dgm:cxn modelId="{FFA6A3D0-F413-49BF-B132-3238851B78AB}" type="presParOf" srcId="{E1CC9A54-3B09-430A-A0FD-3AABF0548CD8}" destId="{65A490AC-EA64-47B9-BAD1-14A2A59225C8}" srcOrd="1" destOrd="0" presId="urn:microsoft.com/office/officeart/2005/8/layout/orgChart1"/>
    <dgm:cxn modelId="{9785BBA0-CB00-4367-A9ED-1A7F8260BC53}" type="presParOf" srcId="{7AF68601-36B4-4277-88B3-E61B32936D46}" destId="{0528D8ED-D3B8-4D38-987D-E7045C3AB5C4}" srcOrd="1" destOrd="0" presId="urn:microsoft.com/office/officeart/2005/8/layout/orgChart1"/>
    <dgm:cxn modelId="{B22EEE60-894F-44AA-A482-668AC81B6494}" type="presParOf" srcId="{7AF68601-36B4-4277-88B3-E61B32936D46}" destId="{63643A44-97E2-4B81-BA25-548F599769A2}" srcOrd="2" destOrd="0" presId="urn:microsoft.com/office/officeart/2005/8/layout/orgChart1"/>
    <dgm:cxn modelId="{1E746529-50F0-4501-B2BB-AFB6084659F8}" type="presParOf" srcId="{D2A8EE3B-B5CE-4373-A520-27C458827218}" destId="{AD0A57BC-69FA-4F25-A097-7DB02D474DF9}" srcOrd="2" destOrd="0" presId="urn:microsoft.com/office/officeart/2005/8/layout/orgChart1"/>
    <dgm:cxn modelId="{A5843CFC-D35A-4631-9B5D-8B5AE1C943E9}" type="presParOf" srcId="{D2A8EE3B-B5CE-4373-A520-27C458827218}" destId="{4CF64F2C-EDEE-4436-8828-06C0988FA41A}" srcOrd="3" destOrd="0" presId="urn:microsoft.com/office/officeart/2005/8/layout/orgChart1"/>
    <dgm:cxn modelId="{F938242C-93A3-4375-A1AC-D2CAAB76B574}" type="presParOf" srcId="{4CF64F2C-EDEE-4436-8828-06C0988FA41A}" destId="{00D39882-6828-45C2-95EA-C636B9CE2925}" srcOrd="0" destOrd="0" presId="urn:microsoft.com/office/officeart/2005/8/layout/orgChart1"/>
    <dgm:cxn modelId="{AB8E156D-EAF2-4AF5-A972-3E7EB38D69FF}" type="presParOf" srcId="{00D39882-6828-45C2-95EA-C636B9CE2925}" destId="{20A72614-3AAB-47D1-9F1F-76ADEF9219CF}" srcOrd="0" destOrd="0" presId="urn:microsoft.com/office/officeart/2005/8/layout/orgChart1"/>
    <dgm:cxn modelId="{D5197D1F-70C6-4523-A16D-D9D7F1C1D1EA}" type="presParOf" srcId="{00D39882-6828-45C2-95EA-C636B9CE2925}" destId="{FF58B9E1-79AB-43EE-B153-E5C005C9C0AA}" srcOrd="1" destOrd="0" presId="urn:microsoft.com/office/officeart/2005/8/layout/orgChart1"/>
    <dgm:cxn modelId="{B7F4E837-8A58-40F4-8C99-A7A38F90DF26}" type="presParOf" srcId="{4CF64F2C-EDEE-4436-8828-06C0988FA41A}" destId="{09261CD1-4CE1-4090-8A04-ED1B568D1192}" srcOrd="1" destOrd="0" presId="urn:microsoft.com/office/officeart/2005/8/layout/orgChart1"/>
    <dgm:cxn modelId="{AF0ECCAD-16EC-4F17-BB31-2B4DCC21820D}" type="presParOf" srcId="{4CF64F2C-EDEE-4436-8828-06C0988FA41A}" destId="{3FB65573-1CE3-4ECD-8CDC-BD6AAAA195EB}" srcOrd="2" destOrd="0" presId="urn:microsoft.com/office/officeart/2005/8/layout/orgChart1"/>
    <dgm:cxn modelId="{78829098-DD17-4B5C-925E-731642F90C38}" type="presParOf" srcId="{D2A8EE3B-B5CE-4373-A520-27C458827218}" destId="{9E70CDFA-4208-4A78-A300-ECC15F6E2A58}" srcOrd="4" destOrd="0" presId="urn:microsoft.com/office/officeart/2005/8/layout/orgChart1"/>
    <dgm:cxn modelId="{B5D4C367-6841-41AE-9EF8-EA9D9BFE08DF}" type="presParOf" srcId="{D2A8EE3B-B5CE-4373-A520-27C458827218}" destId="{81B478C0-9EE9-484F-9179-8D9E32697842}" srcOrd="5" destOrd="0" presId="urn:microsoft.com/office/officeart/2005/8/layout/orgChart1"/>
    <dgm:cxn modelId="{AE79660D-9607-4BFB-976C-A14F82D6DF16}" type="presParOf" srcId="{81B478C0-9EE9-484F-9179-8D9E32697842}" destId="{B9607CA8-4F6D-467D-8754-EC3AE6554863}" srcOrd="0" destOrd="0" presId="urn:microsoft.com/office/officeart/2005/8/layout/orgChart1"/>
    <dgm:cxn modelId="{1FF0EBE6-0D98-4BD1-B5A1-DD819A0518C4}" type="presParOf" srcId="{B9607CA8-4F6D-467D-8754-EC3AE6554863}" destId="{1BC4F26C-529C-45EE-96A2-D702FC662BBF}" srcOrd="0" destOrd="0" presId="urn:microsoft.com/office/officeart/2005/8/layout/orgChart1"/>
    <dgm:cxn modelId="{E669B290-9E22-484B-B9A7-A1C8F9FD197E}" type="presParOf" srcId="{B9607CA8-4F6D-467D-8754-EC3AE6554863}" destId="{86058EA0-67B8-4B22-B20A-6960695088E9}" srcOrd="1" destOrd="0" presId="urn:microsoft.com/office/officeart/2005/8/layout/orgChart1"/>
    <dgm:cxn modelId="{F6EE470F-AC96-4FF0-B547-D76D6DECD1FE}" type="presParOf" srcId="{81B478C0-9EE9-484F-9179-8D9E32697842}" destId="{3183FA73-6EB4-47AD-AB72-448880C5B1A6}" srcOrd="1" destOrd="0" presId="urn:microsoft.com/office/officeart/2005/8/layout/orgChart1"/>
    <dgm:cxn modelId="{A47C0353-9C7A-45E8-98EF-AE0E0CF86C18}" type="presParOf" srcId="{81B478C0-9EE9-484F-9179-8D9E32697842}" destId="{AE6873E2-F292-459A-BBDF-482DDBF36A0C}" srcOrd="2" destOrd="0" presId="urn:microsoft.com/office/officeart/2005/8/layout/orgChart1"/>
    <dgm:cxn modelId="{ABBB258F-DAB3-4A8B-B0BF-76C24F8EC737}" type="presParOf" srcId="{AC22B841-D962-455D-B333-4AE457653F80}" destId="{F1FDEA6A-6590-444F-939A-3F90A7612A0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0CDFA-4208-4A78-A300-ECC15F6E2A58}">
      <dsp:nvSpPr>
        <dsp:cNvPr id="0" name=""/>
        <dsp:cNvSpPr/>
      </dsp:nvSpPr>
      <dsp:spPr>
        <a:xfrm>
          <a:off x="4283165" y="2478208"/>
          <a:ext cx="3178877" cy="462249"/>
        </a:xfrm>
        <a:custGeom>
          <a:avLst/>
          <a:gdLst/>
          <a:ahLst/>
          <a:cxnLst/>
          <a:rect l="0" t="0" r="0" b="0"/>
          <a:pathLst>
            <a:path>
              <a:moveTo>
                <a:pt x="0" y="0"/>
              </a:moveTo>
              <a:lnTo>
                <a:pt x="0" y="231124"/>
              </a:lnTo>
              <a:lnTo>
                <a:pt x="3178877" y="231124"/>
              </a:lnTo>
              <a:lnTo>
                <a:pt x="3178877" y="46224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0A57BC-69FA-4F25-A097-7DB02D474DF9}">
      <dsp:nvSpPr>
        <dsp:cNvPr id="0" name=""/>
        <dsp:cNvSpPr/>
      </dsp:nvSpPr>
      <dsp:spPr>
        <a:xfrm>
          <a:off x="4283165" y="2478208"/>
          <a:ext cx="515441" cy="462249"/>
        </a:xfrm>
        <a:custGeom>
          <a:avLst/>
          <a:gdLst/>
          <a:ahLst/>
          <a:cxnLst/>
          <a:rect l="0" t="0" r="0" b="0"/>
          <a:pathLst>
            <a:path>
              <a:moveTo>
                <a:pt x="0" y="0"/>
              </a:moveTo>
              <a:lnTo>
                <a:pt x="0" y="231124"/>
              </a:lnTo>
              <a:lnTo>
                <a:pt x="515441" y="231124"/>
              </a:lnTo>
              <a:lnTo>
                <a:pt x="515441" y="46224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999FF5-088D-47CB-90B6-EF43DDEF60EE}">
      <dsp:nvSpPr>
        <dsp:cNvPr id="0" name=""/>
        <dsp:cNvSpPr/>
      </dsp:nvSpPr>
      <dsp:spPr>
        <a:xfrm>
          <a:off x="1619728" y="2478208"/>
          <a:ext cx="2663436" cy="462249"/>
        </a:xfrm>
        <a:custGeom>
          <a:avLst/>
          <a:gdLst/>
          <a:ahLst/>
          <a:cxnLst/>
          <a:rect l="0" t="0" r="0" b="0"/>
          <a:pathLst>
            <a:path>
              <a:moveTo>
                <a:pt x="2663436" y="0"/>
              </a:moveTo>
              <a:lnTo>
                <a:pt x="2663436" y="231124"/>
              </a:lnTo>
              <a:lnTo>
                <a:pt x="0" y="231124"/>
              </a:lnTo>
              <a:lnTo>
                <a:pt x="0" y="46224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6BA90D-D3F8-4D78-9B4D-3108C1AAD448}">
      <dsp:nvSpPr>
        <dsp:cNvPr id="0" name=""/>
        <dsp:cNvSpPr/>
      </dsp:nvSpPr>
      <dsp:spPr>
        <a:xfrm>
          <a:off x="3182571" y="1377615"/>
          <a:ext cx="2201187" cy="1100593"/>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ar-SA" sz="3800" kern="1200" dirty="0"/>
            <a:t>أنواع السحر</a:t>
          </a:r>
          <a:endParaRPr lang="en-US" sz="3800" kern="1200" dirty="0"/>
        </a:p>
      </dsp:txBody>
      <dsp:txXfrm>
        <a:off x="3182571" y="1377615"/>
        <a:ext cx="2201187" cy="1100593"/>
      </dsp:txXfrm>
    </dsp:sp>
    <dsp:sp modelId="{3CD11B92-E908-4132-9A59-9393D893C188}">
      <dsp:nvSpPr>
        <dsp:cNvPr id="0" name=""/>
        <dsp:cNvSpPr/>
      </dsp:nvSpPr>
      <dsp:spPr>
        <a:xfrm>
          <a:off x="3694" y="2940458"/>
          <a:ext cx="3232069" cy="1100593"/>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ar-SA" sz="3800" kern="1200" dirty="0"/>
            <a:t>خداع و تمويه و خفة</a:t>
          </a:r>
          <a:endParaRPr lang="en-US" sz="3800" kern="1200" dirty="0"/>
        </a:p>
      </dsp:txBody>
      <dsp:txXfrm>
        <a:off x="3694" y="2940458"/>
        <a:ext cx="3232069" cy="1100593"/>
      </dsp:txXfrm>
    </dsp:sp>
    <dsp:sp modelId="{20A72614-3AAB-47D1-9F1F-76ADEF9219CF}">
      <dsp:nvSpPr>
        <dsp:cNvPr id="0" name=""/>
        <dsp:cNvSpPr/>
      </dsp:nvSpPr>
      <dsp:spPr>
        <a:xfrm>
          <a:off x="3698012" y="2940458"/>
          <a:ext cx="2201187" cy="1100593"/>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ar-SA" sz="3800" kern="1200" dirty="0"/>
            <a:t>تخييلي</a:t>
          </a:r>
          <a:endParaRPr lang="en-US" sz="3800" kern="1200" dirty="0"/>
        </a:p>
      </dsp:txBody>
      <dsp:txXfrm>
        <a:off x="3698012" y="2940458"/>
        <a:ext cx="2201187" cy="1100593"/>
      </dsp:txXfrm>
    </dsp:sp>
    <dsp:sp modelId="{1BC4F26C-529C-45EE-96A2-D702FC662BBF}">
      <dsp:nvSpPr>
        <dsp:cNvPr id="0" name=""/>
        <dsp:cNvSpPr/>
      </dsp:nvSpPr>
      <dsp:spPr>
        <a:xfrm>
          <a:off x="6361449" y="2940458"/>
          <a:ext cx="2201187" cy="1100593"/>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ar-SA" sz="3800" kern="1200" dirty="0"/>
            <a:t>تأثيري</a:t>
          </a:r>
          <a:endParaRPr lang="en-US" sz="3800" kern="1200" dirty="0"/>
        </a:p>
      </dsp:txBody>
      <dsp:txXfrm>
        <a:off x="6361449" y="2940458"/>
        <a:ext cx="2201187" cy="11005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2/2/2021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39"/>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الثانية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85013" y="2919548"/>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أنواع السحر وعلاجه</a:t>
            </a: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السحر التأثيري</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40416" y="1177529"/>
            <a:ext cx="11911167" cy="4536819"/>
          </a:xfrm>
          <a:prstGeom prst="rect">
            <a:avLst/>
          </a:prstGeom>
          <a:noFill/>
        </p:spPr>
        <p:txBody>
          <a:bodyPr wrap="square" rtlCol="0">
            <a:spAutoFit/>
          </a:bodyPr>
          <a:lstStyle/>
          <a:p>
            <a:pPr>
              <a:lnSpc>
                <a:spcPct val="150000"/>
              </a:lnSpc>
            </a:pPr>
            <a:r>
              <a:rPr lang="ar-SA" sz="2800" b="1" dirty="0"/>
              <a:t>- العِيَافَةُ: وهي زجر الطير للتشاؤم أو التفاؤل، ف إنه من السحر، لأنه يؤثر على الإنسان تأثيراً خفياً في الإقدام على مراده أو الإحجام عنه.</a:t>
            </a:r>
          </a:p>
          <a:p>
            <a:pPr marL="457200" indent="-457200">
              <a:lnSpc>
                <a:spcPct val="150000"/>
              </a:lnSpc>
              <a:buFontTx/>
              <a:buChar char="-"/>
            </a:pPr>
            <a:r>
              <a:rPr lang="ar-SA" sz="2800" b="1" dirty="0"/>
              <a:t>الطَّرْقُ: وهو خط يخط في الأرض على سبيل السحر والكهانة.</a:t>
            </a:r>
          </a:p>
          <a:p>
            <a:pPr>
              <a:lnSpc>
                <a:spcPct val="150000"/>
              </a:lnSpc>
            </a:pPr>
            <a:r>
              <a:rPr lang="ar-SA" sz="2800" b="1" dirty="0"/>
              <a:t>فعن قَبِيصة بن مُخارِقٍ الهِلالي عن أبيه أنه سمع النبي ﷺ قال: (</a:t>
            </a:r>
            <a:r>
              <a:rPr lang="ar-SA" sz="2800" b="1" dirty="0">
                <a:solidFill>
                  <a:schemeClr val="accent6">
                    <a:lumMod val="75000"/>
                  </a:schemeClr>
                </a:solidFill>
              </a:rPr>
              <a:t>إنَّ العيافةَ والطَّرقَ والطِّيرةَ منَ الجِبْتِ</a:t>
            </a:r>
            <a:r>
              <a:rPr lang="ar-SA" sz="2800" b="1" dirty="0"/>
              <a:t>)</a:t>
            </a:r>
          </a:p>
          <a:p>
            <a:pPr>
              <a:lnSpc>
                <a:spcPct val="150000"/>
              </a:lnSpc>
            </a:pPr>
            <a:r>
              <a:rPr lang="ar-SA" sz="2800" b="1" dirty="0"/>
              <a:t>قال عوَفٌ: العْيِاَفةَ ُ : زجْر الطَّيرْ ،</a:t>
            </a:r>
            <a:r>
              <a:rPr lang="ar-SA" sz="2800" b="1" dirty="0" err="1"/>
              <a:t>ِ</a:t>
            </a:r>
            <a:r>
              <a:rPr lang="ar-SA" sz="2800" b="1" dirty="0"/>
              <a:t> واَلطَّرقُ: الخَطُّ يخَطُّ بالأرَضِ، واَلجِبتُ: قال الحَسَنُ: رنَةَّ الشَّيطَانُ ، وعن ابن عباس (رضي الله عنه) قال: قال رسول الله ﷺ:(</a:t>
            </a:r>
            <a:r>
              <a:rPr lang="ar-SA" sz="2800" b="1" dirty="0">
                <a:solidFill>
                  <a:schemeClr val="accent6">
                    <a:lumMod val="75000"/>
                  </a:schemeClr>
                </a:solidFill>
              </a:rPr>
              <a:t>مَنِ اقْتَبَسَ عِلْمًا مِنَ النُّجُومِ اقْتَبَسَ شُعْبَةً مِنَ السِّحْرِ، زَادَ ما زَاد</a:t>
            </a:r>
            <a:r>
              <a:rPr lang="ar-SA" sz="2800" b="1" dirty="0"/>
              <a:t>)</a:t>
            </a:r>
          </a:p>
        </p:txBody>
      </p:sp>
    </p:spTree>
    <p:extLst>
      <p:ext uri="{BB962C8B-B14F-4D97-AF65-F5344CB8AC3E}">
        <p14:creationId xmlns:p14="http://schemas.microsoft.com/office/powerpoint/2010/main" val="180928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علاج السحر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40415" y="992009"/>
            <a:ext cx="12191998" cy="5829481"/>
          </a:xfrm>
          <a:prstGeom prst="rect">
            <a:avLst/>
          </a:prstGeom>
          <a:noFill/>
        </p:spPr>
        <p:txBody>
          <a:bodyPr wrap="square" rtlCol="0">
            <a:spAutoFit/>
          </a:bodyPr>
          <a:lstStyle/>
          <a:p>
            <a:pPr>
              <a:lnSpc>
                <a:spcPct val="150000"/>
              </a:lnSpc>
            </a:pPr>
            <a:r>
              <a:rPr lang="ar-SA" sz="2800" b="1" dirty="0"/>
              <a:t>وهو ما يُسمى بالنُشرَة: وهي لغة: مأخوذة من النشر، وهو التفريق.</a:t>
            </a:r>
          </a:p>
          <a:p>
            <a:pPr>
              <a:lnSpc>
                <a:spcPct val="150000"/>
              </a:lnSpc>
            </a:pPr>
            <a:r>
              <a:rPr lang="ar-SA" sz="2800" b="1" dirty="0"/>
              <a:t>وفي الاصطلاح: حل السحر عن المسحور؛ لأن الذي يحل السحر عن المسحور إذا فعله يكون قد فرّق</a:t>
            </a:r>
          </a:p>
          <a:p>
            <a:pPr>
              <a:lnSpc>
                <a:spcPct val="150000"/>
              </a:lnSpc>
            </a:pPr>
            <a:r>
              <a:rPr lang="ar-SA" sz="2800" b="1" dirty="0"/>
              <a:t>بين المسحور وسحره، وللعلاج طريقان:</a:t>
            </a:r>
          </a:p>
          <a:p>
            <a:pPr>
              <a:lnSpc>
                <a:spcPct val="150000"/>
              </a:lnSpc>
            </a:pPr>
            <a:r>
              <a:rPr lang="ar-SA" sz="2800" b="1" dirty="0"/>
              <a:t>-1 حل السحر عن المسحور بالرقية الشرعية و </a:t>
            </a:r>
            <a:r>
              <a:rPr lang="ar-SA" sz="2800" b="1" dirty="0" err="1"/>
              <a:t>التعوذات</a:t>
            </a:r>
            <a:r>
              <a:rPr lang="ar-SA" sz="2800" b="1" dirty="0"/>
              <a:t> والأدوية المباحة:</a:t>
            </a:r>
          </a:p>
          <a:p>
            <a:pPr>
              <a:lnSpc>
                <a:spcPct val="150000"/>
              </a:lnSpc>
            </a:pPr>
            <a:r>
              <a:rPr lang="ar-SA" sz="2800" b="1" dirty="0"/>
              <a:t>فهذا طريق مشروع ونافع ، روى أسامة بن شريك (رضي الله عنه)قال: قالت الأعراب: ألا نتداوى يا رسول الله قال ﷺ  : (</a:t>
            </a:r>
            <a:r>
              <a:rPr lang="ar-SA" sz="2800" b="1" dirty="0">
                <a:solidFill>
                  <a:schemeClr val="accent6">
                    <a:lumMod val="75000"/>
                  </a:schemeClr>
                </a:solidFill>
              </a:rPr>
              <a:t>نَعَمْ ، يَا عِبَادَ اللَّهِ تَدَاوَوْا ، فَإِنَّ اللَّهَ لَمْ يَضَعْ دَاءً إِلا وَضَعَ لَهُ شِفَاءً</a:t>
            </a:r>
            <a:r>
              <a:rPr lang="ar-SA" sz="2800" b="1" dirty="0"/>
              <a:t>) و قال ﷺ:</a:t>
            </a:r>
          </a:p>
          <a:p>
            <a:pPr>
              <a:lnSpc>
                <a:spcPct val="150000"/>
              </a:lnSpc>
            </a:pPr>
            <a:r>
              <a:rPr lang="ar-SA" sz="2800" b="1" dirty="0"/>
              <a:t>(</a:t>
            </a:r>
            <a:r>
              <a:rPr lang="ar-SA" sz="2800" b="1" dirty="0">
                <a:solidFill>
                  <a:schemeClr val="accent6">
                    <a:lumMod val="75000"/>
                  </a:schemeClr>
                </a:solidFill>
              </a:rPr>
              <a:t>مَا أَنْزَلَ اللَّهُ دَاءً إِلَّا أَنْزَلَ لَهُ شِفَاءً</a:t>
            </a:r>
            <a:r>
              <a:rPr lang="ar-SA" sz="2800" b="1" dirty="0"/>
              <a:t>) و قال ﷺ</a:t>
            </a:r>
            <a:r>
              <a:rPr lang="ar-SA" sz="2800" b="1" dirty="0">
                <a:sym typeface="Wingdings" panose="05000000000000000000" pitchFamily="2" charset="2"/>
              </a:rPr>
              <a:t>: (</a:t>
            </a:r>
            <a:r>
              <a:rPr lang="ar-SA" sz="2800" b="1" dirty="0">
                <a:solidFill>
                  <a:schemeClr val="accent6">
                    <a:lumMod val="75000"/>
                  </a:schemeClr>
                </a:solidFill>
                <a:sym typeface="Wingdings" panose="05000000000000000000" pitchFamily="2" charset="2"/>
              </a:rPr>
              <a:t>اعرِضوا عليَّ رُقاكم . لا بأسَ بالرُّقى ما لم يكن فيه شِركٌ </a:t>
            </a:r>
            <a:r>
              <a:rPr lang="ar-SA" sz="2800" b="1" dirty="0">
                <a:sym typeface="Wingdings" panose="05000000000000000000" pitchFamily="2" charset="2"/>
              </a:rPr>
              <a:t>)</a:t>
            </a:r>
          </a:p>
          <a:p>
            <a:pPr>
              <a:lnSpc>
                <a:spcPct val="150000"/>
              </a:lnSpc>
            </a:pPr>
            <a:r>
              <a:rPr lang="ar-SA" sz="2800" b="1" dirty="0"/>
              <a:t>-2 حل السحر بسحر مثله:</a:t>
            </a:r>
          </a:p>
          <a:p>
            <a:pPr>
              <a:lnSpc>
                <a:spcPct val="150000"/>
              </a:lnSpc>
            </a:pPr>
            <a:r>
              <a:rPr lang="ar-SA" sz="2800" b="1" dirty="0"/>
              <a:t>فهذا محرم، فعن جابر( رضي الله عنه) أن رسول الله سئل عن النشرة فقال: (</a:t>
            </a:r>
            <a:r>
              <a:rPr lang="ar-SA" sz="2800" b="1" dirty="0">
                <a:solidFill>
                  <a:schemeClr val="accent6">
                    <a:lumMod val="75000"/>
                  </a:schemeClr>
                </a:solidFill>
              </a:rPr>
              <a:t>هي من عمل الشيطان</a:t>
            </a:r>
            <a:r>
              <a:rPr lang="ar-SA" sz="2800" b="1" dirty="0"/>
              <a:t>)</a:t>
            </a:r>
          </a:p>
        </p:txBody>
      </p:sp>
    </p:spTree>
    <p:extLst>
      <p:ext uri="{BB962C8B-B14F-4D97-AF65-F5344CB8AC3E}">
        <p14:creationId xmlns:p14="http://schemas.microsoft.com/office/powerpoint/2010/main" val="980449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93527"/>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201714" y="235527"/>
            <a:ext cx="265777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solidFill>
                  <a:srgbClr val="C00000"/>
                </a:solidFill>
                <a:latin typeface="Calibri" panose="020F0502020204030204" pitchFamily="34" charset="0"/>
                <a:cs typeface="Calibri" panose="020F0502020204030204" pitchFamily="34" charset="0"/>
              </a:rPr>
              <a:t>نشاط</a:t>
            </a:r>
            <a:endParaRPr lang="en-US" sz="32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667427"/>
          </a:xfrm>
          <a:prstGeom prst="rect">
            <a:avLst/>
          </a:prstGeom>
          <a:noFill/>
        </p:spPr>
        <p:txBody>
          <a:bodyPr wrap="square" rtlCol="0">
            <a:spAutoFit/>
          </a:bodyPr>
          <a:lstStyle/>
          <a:p>
            <a:pPr>
              <a:lnSpc>
                <a:spcPct val="150000"/>
              </a:lnSpc>
            </a:pPr>
            <a:r>
              <a:rPr lang="ar-SA" sz="2800" b="1" dirty="0">
                <a:solidFill>
                  <a:schemeClr val="accent5">
                    <a:lumMod val="75000"/>
                  </a:schemeClr>
                </a:solidFill>
              </a:rPr>
              <a:t>كيف نحمي انفسنا من السحر ؟</a:t>
            </a:r>
          </a:p>
        </p:txBody>
      </p:sp>
      <p:sp>
        <p:nvSpPr>
          <p:cNvPr id="3" name="مربع نص 2">
            <a:extLst>
              <a:ext uri="{FF2B5EF4-FFF2-40B4-BE49-F238E27FC236}">
                <a16:creationId xmlns:a16="http://schemas.microsoft.com/office/drawing/2014/main" id="{9A76B615-8BB0-49FD-99CC-579E88F89B37}"/>
              </a:ext>
            </a:extLst>
          </p:cNvPr>
          <p:cNvSpPr txBox="1"/>
          <p:nvPr/>
        </p:nvSpPr>
        <p:spPr>
          <a:xfrm>
            <a:off x="762000" y="2092036"/>
            <a:ext cx="11097491" cy="2970685"/>
          </a:xfrm>
          <a:prstGeom prst="rect">
            <a:avLst/>
          </a:prstGeom>
          <a:noFill/>
        </p:spPr>
        <p:txBody>
          <a:bodyPr wrap="square" rtlCol="0">
            <a:spAutoFit/>
          </a:bodyPr>
          <a:lstStyle/>
          <a:p>
            <a:pPr>
              <a:lnSpc>
                <a:spcPct val="150000"/>
              </a:lnSpc>
            </a:pPr>
            <a:r>
              <a:rPr lang="ar-SA" sz="3200" b="1" dirty="0"/>
              <a:t>.....................................................................................</a:t>
            </a:r>
          </a:p>
          <a:p>
            <a:pPr>
              <a:lnSpc>
                <a:spcPct val="150000"/>
              </a:lnSpc>
            </a:pPr>
            <a:r>
              <a:rPr lang="ar-SA" sz="3200" b="1" dirty="0"/>
              <a:t>.......................................................................................</a:t>
            </a:r>
          </a:p>
          <a:p>
            <a:pPr>
              <a:lnSpc>
                <a:spcPct val="150000"/>
              </a:lnSpc>
            </a:pPr>
            <a:r>
              <a:rPr lang="ar-SA" sz="3200" b="1" dirty="0"/>
              <a:t>......................................................................................</a:t>
            </a:r>
          </a:p>
          <a:p>
            <a:pPr>
              <a:lnSpc>
                <a:spcPct val="150000"/>
              </a:lnSpc>
            </a:pPr>
            <a:r>
              <a:rPr lang="ar-SA" sz="3200" b="1" dirty="0"/>
              <a:t>....................................................................................</a:t>
            </a:r>
            <a:endParaRPr lang="en-US" sz="3200" b="1" dirty="0"/>
          </a:p>
        </p:txBody>
      </p:sp>
    </p:spTree>
    <p:extLst>
      <p:ext uri="{BB962C8B-B14F-4D97-AF65-F5344CB8AC3E}">
        <p14:creationId xmlns:p14="http://schemas.microsoft.com/office/powerpoint/2010/main" val="3050865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4"/>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5"/>
          <a:stretch>
            <a:fillRect/>
          </a:stretch>
        </p:blipFill>
        <p:spPr>
          <a:xfrm>
            <a:off x="3375996" y="1510145"/>
            <a:ext cx="8469640" cy="4200688"/>
          </a:xfrm>
          <a:prstGeom prst="rect">
            <a:avLst/>
          </a:prstGeom>
        </p:spPr>
      </p:pic>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C15765D9-14F0-4EFF-AE37-EE30FCAAAEC1}"/>
              </a:ext>
            </a:extLst>
          </p:cNvPr>
          <p:cNvSpPr txBox="1"/>
          <p:nvPr/>
        </p:nvSpPr>
        <p:spPr>
          <a:xfrm>
            <a:off x="1075099" y="133306"/>
            <a:ext cx="10569845" cy="523220"/>
          </a:xfrm>
          <a:prstGeom prst="rect">
            <a:avLst/>
          </a:prstGeom>
          <a:noFill/>
        </p:spPr>
        <p:txBody>
          <a:bodyPr wrap="square" rtlCol="0">
            <a:spAutoFit/>
          </a:bodyPr>
          <a:lstStyle/>
          <a:p>
            <a:r>
              <a:rPr lang="ar-SA" sz="2800" b="1" dirty="0">
                <a:solidFill>
                  <a:schemeClr val="accent1"/>
                </a:solidFill>
              </a:rPr>
              <a:t>ما أنواع السحر مع التمثيل؟</a:t>
            </a:r>
            <a:endParaRPr lang="en-US" sz="2800" b="1" dirty="0">
              <a:solidFill>
                <a:schemeClr val="accent1"/>
              </a:solidFill>
            </a:endParaRPr>
          </a:p>
        </p:txBody>
      </p:sp>
      <p:sp>
        <p:nvSpPr>
          <p:cNvPr id="9" name="مربع نص 8">
            <a:extLst>
              <a:ext uri="{FF2B5EF4-FFF2-40B4-BE49-F238E27FC236}">
                <a16:creationId xmlns:a16="http://schemas.microsoft.com/office/drawing/2014/main" id="{F2BE32BB-DEA9-4C4D-89D8-5CD19D4B830C}"/>
              </a:ext>
            </a:extLst>
          </p:cNvPr>
          <p:cNvSpPr txBox="1"/>
          <p:nvPr/>
        </p:nvSpPr>
        <p:spPr>
          <a:xfrm>
            <a:off x="246100" y="947968"/>
            <a:ext cx="11699800" cy="1951496"/>
          </a:xfrm>
          <a:prstGeom prst="rect">
            <a:avLst/>
          </a:prstGeom>
          <a:noFill/>
        </p:spPr>
        <p:txBody>
          <a:bodyPr wrap="square" rtlCol="0">
            <a:spAutoFit/>
          </a:bodyPr>
          <a:lstStyle/>
          <a:p>
            <a:pPr>
              <a:lnSpc>
                <a:spcPct val="150000"/>
              </a:lnSpc>
            </a:pPr>
            <a:r>
              <a:rPr lang="ar-SA" sz="2800" b="1" dirty="0"/>
              <a:t>السحر الحقيقي: وهو ما يؤثر في بدن المسحور، فيمرضه أو يؤثر على عقله أو يقتله، ومنه ما يفرق بين المتحابين أو يجمع بين المتباغضين وهو الذي يسمى (الصرف) و(العطف)</a:t>
            </a:r>
          </a:p>
          <a:p>
            <a:pPr>
              <a:lnSpc>
                <a:spcPct val="150000"/>
              </a:lnSpc>
            </a:pPr>
            <a:r>
              <a:rPr lang="ar-SA" sz="2800" b="1" dirty="0"/>
              <a:t>سحر تخييل: بأن يُخيل للعيون حتى ترى الأشياء على غير ما هي عليه.</a:t>
            </a:r>
          </a:p>
        </p:txBody>
      </p:sp>
      <p:sp>
        <p:nvSpPr>
          <p:cNvPr id="11" name="مربع نص 10">
            <a:extLst>
              <a:ext uri="{FF2B5EF4-FFF2-40B4-BE49-F238E27FC236}">
                <a16:creationId xmlns:a16="http://schemas.microsoft.com/office/drawing/2014/main" id="{FCFF284E-4902-485D-B402-8F133542C846}"/>
              </a:ext>
            </a:extLst>
          </p:cNvPr>
          <p:cNvSpPr txBox="1"/>
          <p:nvPr/>
        </p:nvSpPr>
        <p:spPr>
          <a:xfrm>
            <a:off x="135934" y="3734164"/>
            <a:ext cx="11945902" cy="523220"/>
          </a:xfrm>
          <a:prstGeom prst="rect">
            <a:avLst/>
          </a:prstGeom>
          <a:noFill/>
        </p:spPr>
        <p:txBody>
          <a:bodyPr wrap="square" rtlCol="0">
            <a:spAutoFit/>
          </a:bodyPr>
          <a:lstStyle/>
          <a:p>
            <a:r>
              <a:rPr lang="ar-SA" sz="2800" b="1" dirty="0"/>
              <a:t>دل على مشروعية التداوي من الأمراض عامة و السحر الذي يسبب المرض.</a:t>
            </a:r>
          </a:p>
        </p:txBody>
      </p:sp>
      <p:sp>
        <p:nvSpPr>
          <p:cNvPr id="12" name="مربع نص 11">
            <a:extLst>
              <a:ext uri="{FF2B5EF4-FFF2-40B4-BE49-F238E27FC236}">
                <a16:creationId xmlns:a16="http://schemas.microsoft.com/office/drawing/2014/main" id="{8715E552-382F-4BBE-8F2A-A18EC68E6E73}"/>
              </a:ext>
            </a:extLst>
          </p:cNvPr>
          <p:cNvSpPr txBox="1"/>
          <p:nvPr/>
        </p:nvSpPr>
        <p:spPr>
          <a:xfrm>
            <a:off x="638206" y="3077638"/>
            <a:ext cx="11443630" cy="523220"/>
          </a:xfrm>
          <a:prstGeom prst="rect">
            <a:avLst/>
          </a:prstGeom>
          <a:noFill/>
        </p:spPr>
        <p:txBody>
          <a:bodyPr wrap="square" rtlCol="0">
            <a:spAutoFit/>
          </a:bodyPr>
          <a:lstStyle/>
          <a:p>
            <a:r>
              <a:rPr lang="ar-SA" sz="2800" b="1" dirty="0">
                <a:solidFill>
                  <a:schemeClr val="accent1"/>
                </a:solidFill>
              </a:rPr>
              <a:t>قال ﷺ: (مَا أَنْزَلَ اللَّهُ دَاءً إِلَّا أَنْزَلَ لَهُ شِفَاءً) كيف دل الحديث على علاج السحر؟ </a:t>
            </a:r>
            <a:endParaRPr lang="en-US" sz="2800" b="1" dirty="0">
              <a:solidFill>
                <a:schemeClr val="accent1"/>
              </a:solidFill>
            </a:endParaRPr>
          </a:p>
        </p:txBody>
      </p:sp>
      <p:sp>
        <p:nvSpPr>
          <p:cNvPr id="13" name="مربع نص 12">
            <a:extLst>
              <a:ext uri="{FF2B5EF4-FFF2-40B4-BE49-F238E27FC236}">
                <a16:creationId xmlns:a16="http://schemas.microsoft.com/office/drawing/2014/main" id="{062A521C-EB93-42F9-B353-03BAE497B037}"/>
              </a:ext>
            </a:extLst>
          </p:cNvPr>
          <p:cNvSpPr txBox="1"/>
          <p:nvPr/>
        </p:nvSpPr>
        <p:spPr>
          <a:xfrm>
            <a:off x="1622155" y="4804553"/>
            <a:ext cx="10569845" cy="523220"/>
          </a:xfrm>
          <a:prstGeom prst="rect">
            <a:avLst/>
          </a:prstGeom>
          <a:noFill/>
        </p:spPr>
        <p:txBody>
          <a:bodyPr wrap="square" rtlCol="0">
            <a:spAutoFit/>
          </a:bodyPr>
          <a:lstStyle/>
          <a:p>
            <a:r>
              <a:rPr lang="ar-SA" sz="2800" b="1" dirty="0">
                <a:solidFill>
                  <a:srgbClr val="0070C0"/>
                </a:solidFill>
              </a:rPr>
              <a:t>قارن بين علاج السحر بالرقية الشرعية، وعلاج السحر بالسحر.</a:t>
            </a:r>
            <a:endParaRPr lang="en-US" sz="2800" b="1" dirty="0">
              <a:solidFill>
                <a:srgbClr val="0070C0"/>
              </a:solidFill>
            </a:endParaRPr>
          </a:p>
        </p:txBody>
      </p:sp>
      <p:sp>
        <p:nvSpPr>
          <p:cNvPr id="15" name="مربع نص 14">
            <a:extLst>
              <a:ext uri="{FF2B5EF4-FFF2-40B4-BE49-F238E27FC236}">
                <a16:creationId xmlns:a16="http://schemas.microsoft.com/office/drawing/2014/main" id="{D4F64FE9-AD1B-4F07-8C98-0CC56950FD38}"/>
              </a:ext>
            </a:extLst>
          </p:cNvPr>
          <p:cNvSpPr txBox="1"/>
          <p:nvPr/>
        </p:nvSpPr>
        <p:spPr>
          <a:xfrm>
            <a:off x="1376055" y="5485028"/>
            <a:ext cx="10569845" cy="954107"/>
          </a:xfrm>
          <a:prstGeom prst="rect">
            <a:avLst/>
          </a:prstGeom>
          <a:noFill/>
        </p:spPr>
        <p:txBody>
          <a:bodyPr wrap="square" rtlCol="0">
            <a:spAutoFit/>
          </a:bodyPr>
          <a:lstStyle/>
          <a:p>
            <a:r>
              <a:rPr lang="ar-SA" sz="2800" b="1" dirty="0"/>
              <a:t>علاج السحر بالرقية الشرعية/ فهذا طريق مشروع ونافع </a:t>
            </a:r>
          </a:p>
          <a:p>
            <a:r>
              <a:rPr lang="ar-SA" sz="2800" b="1" dirty="0"/>
              <a:t>علاج السحر بالسحر/ فهذا محرم</a:t>
            </a:r>
            <a:endParaRPr lang="en-US" sz="2800" b="1" dirty="0"/>
          </a:p>
        </p:txBody>
      </p:sp>
    </p:spTree>
    <p:extLst>
      <p:ext uri="{BB962C8B-B14F-4D97-AF65-F5344CB8AC3E}">
        <p14:creationId xmlns:p14="http://schemas.microsoft.com/office/powerpoint/2010/main" val="3985137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069770" y="2561508"/>
            <a:ext cx="6346731" cy="2784765"/>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 ما أنواع السحر؟</a:t>
            </a:r>
          </a:p>
          <a:p>
            <a:pPr algn="ctr">
              <a:lnSpc>
                <a:spcPct val="150000"/>
              </a:lnSpc>
            </a:pPr>
            <a:r>
              <a:rPr lang="ar-SA" sz="2800" b="1" dirty="0">
                <a:latin typeface="Calibri" panose="020F0502020204030204" pitchFamily="34" charset="0"/>
                <a:cs typeface="Calibri" panose="020F0502020204030204" pitchFamily="34" charset="0"/>
              </a:rPr>
              <a:t>- ما علاج السحر؟</a:t>
            </a:r>
          </a:p>
        </p:txBody>
      </p:sp>
      <p:sp>
        <p:nvSpPr>
          <p:cNvPr id="2" name="مخطط انسيابي: شريط مثقب 1">
            <a:extLst>
              <a:ext uri="{FF2B5EF4-FFF2-40B4-BE49-F238E27FC236}">
                <a16:creationId xmlns:a16="http://schemas.microsoft.com/office/drawing/2014/main" id="{BBF66729-7726-4EE4-8791-D95866679DCC}"/>
              </a:ext>
            </a:extLst>
          </p:cNvPr>
          <p:cNvSpPr/>
          <p:nvPr/>
        </p:nvSpPr>
        <p:spPr>
          <a:xfrm>
            <a:off x="4793673" y="706582"/>
            <a:ext cx="2618509" cy="1149927"/>
          </a:xfrm>
          <a:prstGeom prst="flowChartPunchedTap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FF0000"/>
                </a:solidFill>
              </a:rPr>
              <a:t>تمهيد</a:t>
            </a:r>
            <a:endParaRPr lang="en-US" sz="4000" b="1" dirty="0">
              <a:solidFill>
                <a:srgbClr val="FF0000"/>
              </a:solidFill>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السحر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3244158"/>
          </a:xfrm>
          <a:prstGeom prst="rect">
            <a:avLst/>
          </a:prstGeom>
          <a:noFill/>
        </p:spPr>
        <p:txBody>
          <a:bodyPr wrap="square" rtlCol="0">
            <a:spAutoFit/>
          </a:bodyPr>
          <a:lstStyle/>
          <a:p>
            <a:pPr>
              <a:lnSpc>
                <a:spcPct val="150000"/>
              </a:lnSpc>
            </a:pPr>
            <a:r>
              <a:rPr lang="ar-SA" sz="2800" b="1" dirty="0"/>
              <a:t>قال الله تعالى {</a:t>
            </a:r>
            <a:r>
              <a:rPr lang="ar-SA" sz="2800" b="1" dirty="0">
                <a:solidFill>
                  <a:schemeClr val="accent6">
                    <a:lumMod val="75000"/>
                  </a:schemeClr>
                </a:solidFill>
              </a:rPr>
              <a:t>وَاتَّبَعُوا مَا تَتْلُو الشَّيَاطِينُ عَلَى مُلْكِ سُلَيْمَانَ وَمَا كَفَرَ سُلَيْمَانُ وَلَكِنَّ الشَّيَاطِينَ كَفَرُوا يُعَلِّمُونَ النَّاسَ السِّحْرَ وَمَا أُنْزِلَ عَلَى الْمَلَكَيْنِ بِبَابِلَ هَارُوتَ وَمَارُوتَ وَمَا يُعَلِّمَانِ مِنْ أَحَدٍ حَتَّى يَقُولَا إِنَّمَا نَحْنُ فِتْنَةٌ فَلَا تَكْفُرْ فَيَتَعَلَّمُونَ مِنْهُمَا مَا يُفَرِّقُونَ بِهِ بَيْنَ الْمَرْءِ وَزَوْجِهِ وَمَا هُمْ بِضَارِّينَ بِهِ مِنْ أَحَدٍ إِلَّا بِإِذْنِ اللَّهِ وَيَتَعَلَّمُونَ مَا يَضُرُّهُمْ وَلَا يَنْفَعُهُمْ وَلَقَدْ عَلِمُوا لَمَنِ اشْتَرَاهُ مَا لَهُ فِي الْآخِرَةِ مِنْ خَلَاقٍ وَلَبِئْسَ مَا شَرَوْا بِهِ أَنْفُسَهُمْ لَوْ كَانُوا يَعْلَمُونَ</a:t>
            </a:r>
            <a:r>
              <a:rPr lang="ar-SA" sz="2800" b="1" dirty="0"/>
              <a:t>} </a:t>
            </a:r>
          </a:p>
        </p:txBody>
      </p:sp>
      <p:sp>
        <p:nvSpPr>
          <p:cNvPr id="3" name="مربع نص 2"/>
          <p:cNvSpPr txBox="1"/>
          <p:nvPr/>
        </p:nvSpPr>
        <p:spPr>
          <a:xfrm>
            <a:off x="1" y="4408624"/>
            <a:ext cx="12129960" cy="2677656"/>
          </a:xfrm>
          <a:prstGeom prst="rect">
            <a:avLst/>
          </a:prstGeom>
          <a:noFill/>
        </p:spPr>
        <p:txBody>
          <a:bodyPr wrap="square" rtlCol="1">
            <a:spAutoFit/>
          </a:bodyPr>
          <a:lstStyle/>
          <a:p>
            <a:r>
              <a:rPr lang="ar-SA" sz="2800" b="1" dirty="0"/>
              <a:t>وقد عدّه النبي ﷺ من الموبقات المهلكات كما في حديث أبي هُرَيْرَةَ( رضي الله عنه) أن رسول الله قال: (</a:t>
            </a:r>
            <a:r>
              <a:rPr lang="ar-SA" sz="2800" b="1" dirty="0">
                <a:solidFill>
                  <a:schemeClr val="accent5">
                    <a:lumMod val="75000"/>
                  </a:schemeClr>
                </a:solidFill>
              </a:rPr>
              <a:t>اجتَنبوا السَّبعَ الموبقاتِ</a:t>
            </a:r>
            <a:r>
              <a:rPr lang="ar-SA" sz="2800" b="1" dirty="0"/>
              <a:t>) قالوا: يا ر</a:t>
            </a:r>
            <a:r>
              <a:rPr lang="en-US" sz="2800" b="1" dirty="0"/>
              <a:t>ُ</a:t>
            </a:r>
            <a:r>
              <a:rPr lang="ar-SA" sz="2800" b="1" dirty="0"/>
              <a:t>سولَ اللَّهِ وما هُنَّ؟ قال: (</a:t>
            </a:r>
            <a:r>
              <a:rPr lang="ar-SA" sz="2800" b="1" dirty="0">
                <a:solidFill>
                  <a:schemeClr val="accent5">
                    <a:lumMod val="75000"/>
                  </a:schemeClr>
                </a:solidFill>
              </a:rPr>
              <a:t>الشِّركُ باللهِ ، والسِّحرُ ، وقتلُ النَّفسِ الَّتي حرَّم اللهُ إلَّا بالحقِّ ، وأكلُ الرِّبا ، وأكلُ مالِ اليتيمِ ، والتَّولِّي يومَ الزَّحفِ ، وقذفُ المحصَناتِ المؤمناتِ الغافلات</a:t>
            </a:r>
            <a:r>
              <a:rPr lang="ar-SA" sz="2800" b="1" dirty="0"/>
              <a:t>ِ) ولذا ف</a:t>
            </a:r>
            <a:r>
              <a:rPr lang="en-US" sz="2800" b="1" dirty="0"/>
              <a:t>ّ</a:t>
            </a:r>
            <a:r>
              <a:rPr lang="ar-SA" sz="2800" b="1" dirty="0"/>
              <a:t>سر عمر( رضي الله عنه)الجبت المذكور في قوله تعالى: (</a:t>
            </a:r>
            <a:r>
              <a:rPr lang="ar-SA" sz="2800" b="1" dirty="0">
                <a:solidFill>
                  <a:schemeClr val="accent6">
                    <a:lumMod val="75000"/>
                  </a:schemeClr>
                </a:solidFill>
              </a:rPr>
              <a:t>يُؤْمِنُونَ بِالْجِبْتِ وَال</a:t>
            </a:r>
            <a:r>
              <a:rPr lang="ar-SA" sz="2800" b="1" dirty="0"/>
              <a:t>طَّاغُوتِ) بأنه السحر قال عمر (الجبت) : السحر، (والطاغوت) : الشيطان ).</a:t>
            </a:r>
          </a:p>
          <a:p>
            <a:endParaRPr lang="ar-SA" sz="2800" b="1" dirty="0"/>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السحر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2039" y="1164466"/>
            <a:ext cx="12005882" cy="3890489"/>
          </a:xfrm>
          <a:prstGeom prst="rect">
            <a:avLst/>
          </a:prstGeom>
          <a:noFill/>
        </p:spPr>
        <p:txBody>
          <a:bodyPr wrap="square" rtlCol="0">
            <a:spAutoFit/>
          </a:bodyPr>
          <a:lstStyle/>
          <a:p>
            <a:pPr>
              <a:lnSpc>
                <a:spcPct val="150000"/>
              </a:lnSpc>
            </a:pPr>
            <a:r>
              <a:rPr lang="ar-SA" sz="2800" b="1" dirty="0">
                <a:solidFill>
                  <a:schemeClr val="accent1"/>
                </a:solidFill>
              </a:rPr>
              <a:t>ينقسم السحر من حيث أثره إلى ثلاثة أقسام:</a:t>
            </a:r>
          </a:p>
          <a:p>
            <a:pPr>
              <a:lnSpc>
                <a:spcPct val="150000"/>
              </a:lnSpc>
            </a:pPr>
            <a:r>
              <a:rPr lang="ar-SA" sz="2800" b="1" dirty="0">
                <a:solidFill>
                  <a:srgbClr val="C00000"/>
                </a:solidFill>
              </a:rPr>
              <a:t>1 سحر تأثير:</a:t>
            </a:r>
          </a:p>
          <a:p>
            <a:pPr>
              <a:lnSpc>
                <a:spcPct val="150000"/>
              </a:lnSpc>
            </a:pPr>
            <a:r>
              <a:rPr lang="ar-SA" sz="2800" b="1" dirty="0"/>
              <a:t>وهو ما يؤثر في بدن المسحور، فيمرضه أو يؤثر على عقله أو يقتله، ومنه ما يفرق بين المتحابين أو</a:t>
            </a:r>
          </a:p>
          <a:p>
            <a:pPr>
              <a:lnSpc>
                <a:spcPct val="150000"/>
              </a:lnSpc>
            </a:pPr>
            <a:r>
              <a:rPr lang="ar-SA" sz="2800" b="1" dirty="0"/>
              <a:t>يجمع بين المتباغضين وهو الذي يسمى (الصرف) و(العطف)، فهذا له حقيقة ناتجة عن أفعال السحرة،</a:t>
            </a:r>
          </a:p>
          <a:p>
            <a:pPr>
              <a:lnSpc>
                <a:spcPct val="150000"/>
              </a:lnSpc>
            </a:pPr>
            <a:r>
              <a:rPr lang="ar-SA" sz="2800" b="1" dirty="0"/>
              <a:t>ولهذا أمرنا الله أن نستعيذ من الساحرات اللواتي يعقدن السحر وينفثن عليه، فقال سبحانه:</a:t>
            </a:r>
          </a:p>
          <a:p>
            <a:pPr>
              <a:lnSpc>
                <a:spcPct val="150000"/>
              </a:lnSpc>
            </a:pPr>
            <a:r>
              <a:rPr lang="ar-SA" sz="2800" b="1" dirty="0"/>
              <a:t>{ </a:t>
            </a:r>
            <a:r>
              <a:rPr lang="ar-SA" sz="2800" b="1" dirty="0">
                <a:solidFill>
                  <a:schemeClr val="accent6">
                    <a:lumMod val="75000"/>
                  </a:schemeClr>
                </a:solidFill>
              </a:rPr>
              <a:t>وَمِنْ شَرِّ النَّفَّاثَاتِ فِي الْعُقَدِ </a:t>
            </a:r>
            <a:r>
              <a:rPr lang="ar-SA" sz="2800" b="1" dirty="0"/>
              <a:t>}</a:t>
            </a:r>
          </a:p>
        </p:txBody>
      </p:sp>
    </p:spTree>
    <p:extLst>
      <p:ext uri="{BB962C8B-B14F-4D97-AF65-F5344CB8AC3E}">
        <p14:creationId xmlns:p14="http://schemas.microsoft.com/office/powerpoint/2010/main" val="3737635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السحر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632857" y="1164466"/>
            <a:ext cx="10435064" cy="5183150"/>
          </a:xfrm>
          <a:prstGeom prst="rect">
            <a:avLst/>
          </a:prstGeom>
          <a:noFill/>
        </p:spPr>
        <p:txBody>
          <a:bodyPr wrap="square" rtlCol="0">
            <a:spAutoFit/>
          </a:bodyPr>
          <a:lstStyle/>
          <a:p>
            <a:pPr>
              <a:lnSpc>
                <a:spcPct val="150000"/>
              </a:lnSpc>
            </a:pPr>
            <a:r>
              <a:rPr lang="ar-SA" sz="2800" b="1" dirty="0">
                <a:solidFill>
                  <a:srgbClr val="C00000"/>
                </a:solidFill>
              </a:rPr>
              <a:t>2- سحر تخييل:</a:t>
            </a:r>
          </a:p>
          <a:p>
            <a:pPr>
              <a:lnSpc>
                <a:spcPct val="150000"/>
              </a:lnSpc>
            </a:pPr>
            <a:r>
              <a:rPr lang="ar-SA" sz="2800" b="1" dirty="0"/>
              <a:t>بأن يُخيل للعيون حتى ترى الأشياء على غير ما هي عليه، كما قال الله عن سحرة فرعون:</a:t>
            </a:r>
          </a:p>
          <a:p>
            <a:pPr>
              <a:lnSpc>
                <a:spcPct val="150000"/>
              </a:lnSpc>
            </a:pPr>
            <a:r>
              <a:rPr lang="ar-SA" sz="2800" b="1" dirty="0"/>
              <a:t>{</a:t>
            </a:r>
            <a:r>
              <a:rPr lang="ar-SA" sz="2800" b="1" dirty="0">
                <a:solidFill>
                  <a:schemeClr val="accent6">
                    <a:lumMod val="75000"/>
                  </a:schemeClr>
                </a:solidFill>
              </a:rPr>
              <a:t>فَإِذَا حِبَالُهُمْ وَعِصِيُّهُمْ يُخَيَّلُ إِلَيْهِ مِن سِحْرِهِمْ أَنَّهَا </a:t>
            </a:r>
            <a:r>
              <a:rPr lang="ar-SA" sz="2800" b="1" dirty="0" err="1">
                <a:solidFill>
                  <a:schemeClr val="accent6">
                    <a:lumMod val="75000"/>
                  </a:schemeClr>
                </a:solidFill>
              </a:rPr>
              <a:t>تَسْعَىٰ</a:t>
            </a:r>
            <a:r>
              <a:rPr lang="ar-SA" sz="2800" b="1" dirty="0">
                <a:solidFill>
                  <a:schemeClr val="accent6">
                    <a:lumMod val="75000"/>
                  </a:schemeClr>
                </a:solidFill>
              </a:rPr>
              <a:t> </a:t>
            </a:r>
            <a:r>
              <a:rPr lang="ar-SA" sz="2800" b="1" dirty="0"/>
              <a:t>} وكما قال تعالى: </a:t>
            </a:r>
          </a:p>
          <a:p>
            <a:pPr>
              <a:lnSpc>
                <a:spcPct val="150000"/>
              </a:lnSpc>
            </a:pPr>
            <a:r>
              <a:rPr lang="ar-SA" sz="2800" b="1" dirty="0"/>
              <a:t>{ف</a:t>
            </a:r>
            <a:r>
              <a:rPr lang="ar-SA" sz="2800" b="1" dirty="0">
                <a:solidFill>
                  <a:schemeClr val="accent6">
                    <a:lumMod val="75000"/>
                  </a:schemeClr>
                </a:solidFill>
              </a:rPr>
              <a:t>َلَمَّا أَلْقَوْا سَحَرُوا أَعْيُنَ النَّاسِ </a:t>
            </a:r>
            <a:r>
              <a:rPr lang="ar-SA" sz="2800" b="1" dirty="0" err="1">
                <a:solidFill>
                  <a:schemeClr val="accent6">
                    <a:lumMod val="75000"/>
                  </a:schemeClr>
                </a:solidFill>
              </a:rPr>
              <a:t>وَاسْتَرْهَبُوهُمْ</a:t>
            </a:r>
            <a:r>
              <a:rPr lang="ar-SA" sz="2800" b="1" dirty="0">
                <a:solidFill>
                  <a:schemeClr val="accent6">
                    <a:lumMod val="75000"/>
                  </a:schemeClr>
                </a:solidFill>
              </a:rPr>
              <a:t> وَجَاءُوا بِسِحْرٍ عَظِيمٍ </a:t>
            </a:r>
            <a:r>
              <a:rPr lang="ar-SA" sz="2800" b="1" dirty="0"/>
              <a:t>}</a:t>
            </a:r>
          </a:p>
          <a:p>
            <a:pPr>
              <a:lnSpc>
                <a:spcPct val="150000"/>
              </a:lnSpc>
            </a:pPr>
            <a:r>
              <a:rPr lang="ar-SA" sz="2800" b="1" dirty="0"/>
              <a:t>فهم يفعلون أشياء تسحر العيون حتى يرى الحبل والعصا حية تمشي، وهي ليست حية و إنما هي عصا أو حبل.</a:t>
            </a:r>
          </a:p>
          <a:p>
            <a:pPr>
              <a:lnSpc>
                <a:spcPct val="150000"/>
              </a:lnSpc>
            </a:pPr>
            <a:r>
              <a:rPr lang="ar-SA" sz="2800" b="1" dirty="0"/>
              <a:t>وكلا نوعي السحر (سحر التأثير و سحر التخييل) فيهما استعانة بالجن والشياطين، فيكون فاعلهما كافرًا، لمناقضته التوحيد.</a:t>
            </a:r>
          </a:p>
        </p:txBody>
      </p:sp>
    </p:spTree>
    <p:extLst>
      <p:ext uri="{BB962C8B-B14F-4D97-AF65-F5344CB8AC3E}">
        <p14:creationId xmlns:p14="http://schemas.microsoft.com/office/powerpoint/2010/main" val="2370811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السحر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2039" y="1164466"/>
            <a:ext cx="12005882" cy="3244158"/>
          </a:xfrm>
          <a:prstGeom prst="rect">
            <a:avLst/>
          </a:prstGeom>
          <a:noFill/>
        </p:spPr>
        <p:txBody>
          <a:bodyPr wrap="square" rtlCol="0">
            <a:spAutoFit/>
          </a:bodyPr>
          <a:lstStyle/>
          <a:p>
            <a:pPr>
              <a:lnSpc>
                <a:spcPct val="150000"/>
              </a:lnSpc>
            </a:pPr>
            <a:r>
              <a:rPr lang="ar-SA" sz="2800" b="1" dirty="0">
                <a:solidFill>
                  <a:srgbClr val="C00000"/>
                </a:solidFill>
              </a:rPr>
              <a:t>3- سحر خداع وتمويه وخفّة: </a:t>
            </a:r>
          </a:p>
          <a:p>
            <a:pPr>
              <a:lnSpc>
                <a:spcPct val="150000"/>
              </a:lnSpc>
            </a:pPr>
            <a:r>
              <a:rPr lang="ar-SA" sz="2800" b="1" dirty="0"/>
              <a:t>بأن يفعل الساحر بخفة يده أشياء يخدع بها العيون حتى يُرَى ما ليس واقعاً </a:t>
            </a:r>
            <a:r>
              <a:rPr lang="ar-SA" sz="2800" b="1" dirty="0" err="1"/>
              <a:t>واقعاً</a:t>
            </a:r>
            <a:r>
              <a:rPr lang="ar-SA" sz="2800" b="1" dirty="0"/>
              <a:t>، ويطلق عليه</a:t>
            </a:r>
          </a:p>
          <a:p>
            <a:pPr>
              <a:lnSpc>
                <a:spcPct val="150000"/>
              </a:lnSpc>
            </a:pPr>
            <a:r>
              <a:rPr lang="ar-SA" sz="2800" b="1" dirty="0"/>
              <a:t>(الشعوذة )، وهو مما لا حقيقة له، لكنه يسمى سحراً لأسباب؛ منها: خفاؤه على من يشاهده وخفة يد صانعه. وهو حرام وكبيرة من الكبائر لأنه ذريعة للسحر، ولأنه يُمَارسُ باسم السحر، ويشتمل على التمويه والخداع والإضرار بالآخرين.</a:t>
            </a:r>
          </a:p>
        </p:txBody>
      </p:sp>
    </p:spTree>
    <p:extLst>
      <p:ext uri="{BB962C8B-B14F-4D97-AF65-F5344CB8AC3E}">
        <p14:creationId xmlns:p14="http://schemas.microsoft.com/office/powerpoint/2010/main" val="357153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2EA8515-7DC4-4C47-8524-A5A3822719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3D22FBA6-400E-4456-8CA8-8A58BA84790C}"/>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B201B865-34C9-4659-AE1A-A35F5478E615}"/>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9978010B-205E-4B07-AD2B-52B1DEA3152A}"/>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8B740F5B-7D01-4FBB-B170-0592AF71C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3" name="رسم تخطيطي 2">
            <a:extLst>
              <a:ext uri="{FF2B5EF4-FFF2-40B4-BE49-F238E27FC236}">
                <a16:creationId xmlns:a16="http://schemas.microsoft.com/office/drawing/2014/main" id="{D6F2481B-A741-42C8-9F48-B37ADB4B8607}"/>
              </a:ext>
            </a:extLst>
          </p:cNvPr>
          <p:cNvGraphicFramePr/>
          <p:nvPr>
            <p:extLst>
              <p:ext uri="{D42A27DB-BD31-4B8C-83A1-F6EECF244321}">
                <p14:modId xmlns:p14="http://schemas.microsoft.com/office/powerpoint/2010/main" val="1994334726"/>
              </p:ext>
            </p:extLst>
          </p:nvPr>
        </p:nvGraphicFramePr>
        <p:xfrm>
          <a:off x="2194560" y="719666"/>
          <a:ext cx="856633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034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93527"/>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201714" y="235527"/>
            <a:ext cx="265777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solidFill>
                  <a:srgbClr val="C00000"/>
                </a:solidFill>
                <a:latin typeface="Calibri" panose="020F0502020204030204" pitchFamily="34" charset="0"/>
                <a:cs typeface="Calibri" panose="020F0502020204030204" pitchFamily="34" charset="0"/>
              </a:rPr>
              <a:t>نشاط</a:t>
            </a:r>
            <a:endParaRPr lang="en-US" sz="32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667427"/>
          </a:xfrm>
          <a:prstGeom prst="rect">
            <a:avLst/>
          </a:prstGeom>
          <a:noFill/>
        </p:spPr>
        <p:txBody>
          <a:bodyPr wrap="square" rtlCol="0">
            <a:spAutoFit/>
          </a:bodyPr>
          <a:lstStyle/>
          <a:p>
            <a:pPr>
              <a:lnSpc>
                <a:spcPct val="150000"/>
              </a:lnSpc>
            </a:pPr>
            <a:r>
              <a:rPr lang="ar-SA" sz="2800" b="1" dirty="0">
                <a:solidFill>
                  <a:schemeClr val="accent5">
                    <a:lumMod val="75000"/>
                  </a:schemeClr>
                </a:solidFill>
              </a:rPr>
              <a:t>أقارن بين السحر التأثيري والتخييلي و سحر الخداع والتمويه والخفة فيما يلي:</a:t>
            </a:r>
          </a:p>
        </p:txBody>
      </p:sp>
      <p:graphicFrame>
        <p:nvGraphicFramePr>
          <p:cNvPr id="5" name="جدول 5">
            <a:extLst>
              <a:ext uri="{FF2B5EF4-FFF2-40B4-BE49-F238E27FC236}">
                <a16:creationId xmlns:a16="http://schemas.microsoft.com/office/drawing/2014/main" id="{787A09F8-083B-4E1C-960D-4E0B6BAEC147}"/>
              </a:ext>
            </a:extLst>
          </p:cNvPr>
          <p:cNvGraphicFramePr>
            <a:graphicFrameLocks noGrp="1"/>
          </p:cNvGraphicFramePr>
          <p:nvPr>
            <p:extLst>
              <p:ext uri="{D42A27DB-BD31-4B8C-83A1-F6EECF244321}">
                <p14:modId xmlns:p14="http://schemas.microsoft.com/office/powerpoint/2010/main" val="3573243825"/>
              </p:ext>
            </p:extLst>
          </p:nvPr>
        </p:nvGraphicFramePr>
        <p:xfrm>
          <a:off x="1619794" y="2268132"/>
          <a:ext cx="9559109" cy="2822358"/>
        </p:xfrm>
        <a:graphic>
          <a:graphicData uri="http://schemas.openxmlformats.org/drawingml/2006/table">
            <a:tbl>
              <a:tblPr firstRow="1" bandRow="1">
                <a:tableStyleId>{00A15C55-8517-42AA-B614-E9B94910E393}</a:tableStyleId>
              </a:tblPr>
              <a:tblGrid>
                <a:gridCol w="3122023">
                  <a:extLst>
                    <a:ext uri="{9D8B030D-6E8A-4147-A177-3AD203B41FA5}">
                      <a16:colId xmlns:a16="http://schemas.microsoft.com/office/drawing/2014/main" val="1274762921"/>
                    </a:ext>
                  </a:extLst>
                </a:gridCol>
                <a:gridCol w="2042886">
                  <a:extLst>
                    <a:ext uri="{9D8B030D-6E8A-4147-A177-3AD203B41FA5}">
                      <a16:colId xmlns:a16="http://schemas.microsoft.com/office/drawing/2014/main" val="1711280942"/>
                    </a:ext>
                  </a:extLst>
                </a:gridCol>
                <a:gridCol w="2197100">
                  <a:extLst>
                    <a:ext uri="{9D8B030D-6E8A-4147-A177-3AD203B41FA5}">
                      <a16:colId xmlns:a16="http://schemas.microsoft.com/office/drawing/2014/main" val="3544588490"/>
                    </a:ext>
                  </a:extLst>
                </a:gridCol>
                <a:gridCol w="2197100">
                  <a:extLst>
                    <a:ext uri="{9D8B030D-6E8A-4147-A177-3AD203B41FA5}">
                      <a16:colId xmlns:a16="http://schemas.microsoft.com/office/drawing/2014/main" val="3815104270"/>
                    </a:ext>
                  </a:extLst>
                </a:gridCol>
              </a:tblGrid>
              <a:tr h="938739">
                <a:tc>
                  <a:txBody>
                    <a:bodyPr/>
                    <a:lstStyle/>
                    <a:p>
                      <a:pPr algn="ctr"/>
                      <a:r>
                        <a:rPr lang="ar-SA" sz="2800" b="1" dirty="0">
                          <a:solidFill>
                            <a:schemeClr val="accent1"/>
                          </a:solidFill>
                        </a:rPr>
                        <a:t>سحر الخداع والتمويه والخفة</a:t>
                      </a:r>
                      <a:endParaRPr lang="en-US" sz="2800" b="1" dirty="0">
                        <a:solidFill>
                          <a:schemeClr val="accent1"/>
                        </a:solidFill>
                      </a:endParaRPr>
                    </a:p>
                  </a:txBody>
                  <a:tcPr>
                    <a:solidFill>
                      <a:srgbClr val="FFEAD5"/>
                    </a:solidFill>
                  </a:tcPr>
                </a:tc>
                <a:tc>
                  <a:txBody>
                    <a:bodyPr/>
                    <a:lstStyle/>
                    <a:p>
                      <a:pPr algn="ctr"/>
                      <a:r>
                        <a:rPr lang="ar-SA" sz="2800" b="1" dirty="0">
                          <a:solidFill>
                            <a:schemeClr val="accent1"/>
                          </a:solidFill>
                        </a:rPr>
                        <a:t>السحر </a:t>
                      </a:r>
                      <a:r>
                        <a:rPr lang="ar-SA" sz="2800" b="1" dirty="0" err="1">
                          <a:solidFill>
                            <a:schemeClr val="accent1"/>
                          </a:solidFill>
                        </a:rPr>
                        <a:t>التخييلي</a:t>
                      </a:r>
                      <a:endParaRPr lang="en-US" sz="2800" b="1" dirty="0">
                        <a:solidFill>
                          <a:schemeClr val="accent1"/>
                        </a:solidFill>
                      </a:endParaRPr>
                    </a:p>
                  </a:txBody>
                  <a:tcPr>
                    <a:solidFill>
                      <a:srgbClr val="FFEAD5"/>
                    </a:solidFill>
                  </a:tcPr>
                </a:tc>
                <a:tc>
                  <a:txBody>
                    <a:bodyPr/>
                    <a:lstStyle/>
                    <a:p>
                      <a:pPr algn="ctr"/>
                      <a:r>
                        <a:rPr lang="ar-SA" sz="2800" b="1" dirty="0">
                          <a:solidFill>
                            <a:schemeClr val="accent1"/>
                          </a:solidFill>
                        </a:rPr>
                        <a:t>السحر التأثيري </a:t>
                      </a:r>
                      <a:endParaRPr lang="en-US" sz="2800" b="1" dirty="0">
                        <a:solidFill>
                          <a:schemeClr val="accent1"/>
                        </a:solidFill>
                      </a:endParaRPr>
                    </a:p>
                  </a:txBody>
                  <a:tcPr>
                    <a:solidFill>
                      <a:srgbClr val="FFEAD5"/>
                    </a:solidFill>
                  </a:tcPr>
                </a:tc>
                <a:tc>
                  <a:txBody>
                    <a:bodyPr/>
                    <a:lstStyle/>
                    <a:p>
                      <a:pPr algn="ctr"/>
                      <a:endParaRPr lang="en-US" sz="3600" b="1" dirty="0">
                        <a:solidFill>
                          <a:schemeClr val="accent1"/>
                        </a:solidFill>
                      </a:endParaRPr>
                    </a:p>
                  </a:txBody>
                  <a:tcPr>
                    <a:solidFill>
                      <a:srgbClr val="FFEAD5"/>
                    </a:solidFill>
                  </a:tcPr>
                </a:tc>
                <a:extLst>
                  <a:ext uri="{0D108BD9-81ED-4DB2-BD59-A6C34878D82A}">
                    <a16:rowId xmlns:a16="http://schemas.microsoft.com/office/drawing/2014/main" val="3756282346"/>
                  </a:ext>
                </a:extLst>
              </a:tr>
              <a:tr h="938739">
                <a:tc>
                  <a:txBody>
                    <a:bodyPr/>
                    <a:lstStyle/>
                    <a:p>
                      <a:endParaRPr lang="en-US"/>
                    </a:p>
                  </a:txBody>
                  <a:tcPr/>
                </a:tc>
                <a:tc>
                  <a:txBody>
                    <a:bodyPr/>
                    <a:lstStyle/>
                    <a:p>
                      <a:endParaRPr lang="en-US"/>
                    </a:p>
                  </a:txBody>
                  <a:tcPr/>
                </a:tc>
                <a:tc>
                  <a:txBody>
                    <a:bodyPr/>
                    <a:lstStyle/>
                    <a:p>
                      <a:endParaRPr lang="en-US" dirty="0"/>
                    </a:p>
                  </a:txBody>
                  <a:tcPr/>
                </a:tc>
                <a:tc>
                  <a:txBody>
                    <a:bodyPr/>
                    <a:lstStyle/>
                    <a:p>
                      <a:pPr algn="ctr"/>
                      <a:r>
                        <a:rPr lang="ar-SA" sz="2800" b="1" dirty="0">
                          <a:solidFill>
                            <a:schemeClr val="accent1"/>
                          </a:solidFill>
                        </a:rPr>
                        <a:t>حكمه</a:t>
                      </a:r>
                      <a:endParaRPr lang="en-US" sz="2800" b="1" dirty="0">
                        <a:solidFill>
                          <a:schemeClr val="accent1"/>
                        </a:solidFill>
                      </a:endParaRPr>
                    </a:p>
                  </a:txBody>
                  <a:tcPr/>
                </a:tc>
                <a:extLst>
                  <a:ext uri="{0D108BD9-81ED-4DB2-BD59-A6C34878D82A}">
                    <a16:rowId xmlns:a16="http://schemas.microsoft.com/office/drawing/2014/main" val="3380600093"/>
                  </a:ext>
                </a:extLst>
              </a:tr>
              <a:tr h="938739">
                <a:tc>
                  <a:txBody>
                    <a:bodyPr/>
                    <a:lstStyle/>
                    <a:p>
                      <a:endParaRPr lang="en-US"/>
                    </a:p>
                  </a:txBody>
                  <a:tcPr/>
                </a:tc>
                <a:tc>
                  <a:txBody>
                    <a:bodyPr/>
                    <a:lstStyle/>
                    <a:p>
                      <a:endParaRPr lang="en-US"/>
                    </a:p>
                  </a:txBody>
                  <a:tcPr/>
                </a:tc>
                <a:tc>
                  <a:txBody>
                    <a:bodyPr/>
                    <a:lstStyle/>
                    <a:p>
                      <a:endParaRPr lang="en-US"/>
                    </a:p>
                  </a:txBody>
                  <a:tcPr/>
                </a:tc>
                <a:tc>
                  <a:txBody>
                    <a:bodyPr/>
                    <a:lstStyle/>
                    <a:p>
                      <a:pPr algn="ctr"/>
                      <a:r>
                        <a:rPr lang="ar-SA" sz="2800" b="1" dirty="0">
                          <a:solidFill>
                            <a:schemeClr val="accent1"/>
                          </a:solidFill>
                        </a:rPr>
                        <a:t>أثره على الناس</a:t>
                      </a:r>
                      <a:endParaRPr lang="en-US" sz="2800" b="1" dirty="0">
                        <a:solidFill>
                          <a:schemeClr val="accent1"/>
                        </a:solidFill>
                      </a:endParaRPr>
                    </a:p>
                  </a:txBody>
                  <a:tcPr/>
                </a:tc>
                <a:extLst>
                  <a:ext uri="{0D108BD9-81ED-4DB2-BD59-A6C34878D82A}">
                    <a16:rowId xmlns:a16="http://schemas.microsoft.com/office/drawing/2014/main" val="4091217809"/>
                  </a:ext>
                </a:extLst>
              </a:tr>
            </a:tbl>
          </a:graphicData>
        </a:graphic>
      </p:graphicFrame>
    </p:spTree>
    <p:extLst>
      <p:ext uri="{BB962C8B-B14F-4D97-AF65-F5344CB8AC3E}">
        <p14:creationId xmlns:p14="http://schemas.microsoft.com/office/powerpoint/2010/main" val="7038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2450</TotalTime>
  <Words>897</Words>
  <Application>Microsoft Office PowerPoint</Application>
  <PresentationFormat>شاشة عريضة</PresentationFormat>
  <Paragraphs>66</Paragraphs>
  <Slides>14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حمود حاتم الناصر</cp:lastModifiedBy>
  <cp:revision>207</cp:revision>
  <dcterms:created xsi:type="dcterms:W3CDTF">2019-10-26T22:01:45Z</dcterms:created>
  <dcterms:modified xsi:type="dcterms:W3CDTF">2021-02-02T13:32:34Z</dcterms:modified>
</cp:coreProperties>
</file>