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5" r:id="rId4"/>
    <p:sldId id="266" r:id="rId5"/>
    <p:sldId id="268" r:id="rId6"/>
    <p:sldId id="335" r:id="rId7"/>
    <p:sldId id="281" r:id="rId8"/>
    <p:sldId id="269" r:id="rId9"/>
    <p:sldId id="271" r:id="rId10"/>
    <p:sldId id="272" r:id="rId11"/>
    <p:sldId id="317" r:id="rId12"/>
    <p:sldId id="279" r:id="rId13"/>
    <p:sldId id="289" r:id="rId14"/>
    <p:sldId id="290" r:id="rId15"/>
    <p:sldId id="316" r:id="rId16"/>
    <p:sldId id="318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AD5"/>
    <a:srgbClr val="FFD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85294" autoAdjust="0"/>
  </p:normalViewPr>
  <p:slideViewPr>
    <p:cSldViewPr snapToGrid="0">
      <p:cViewPr varScale="1">
        <p:scale>
          <a:sx n="60" d="100"/>
          <a:sy n="60" d="100"/>
        </p:scale>
        <p:origin x="96" y="14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5E9B3EFC-AA00-4379-8D4D-DBED80AA5D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A07A2D0-B1AA-40C3-813A-97DE5C6D8AF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fld id="{802822DE-7E27-4843-833D-ECF2A216345B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عنصر نائب لصورة الشريحة 3">
            <a:extLst>
              <a:ext uri="{FF2B5EF4-FFF2-40B4-BE49-F238E27FC236}">
                <a16:creationId xmlns:a16="http://schemas.microsoft.com/office/drawing/2014/main" id="{2B0E5020-24C7-48CF-9BE0-8FB5C0942A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عنصر نائب للملاحظات 4">
            <a:extLst>
              <a:ext uri="{FF2B5EF4-FFF2-40B4-BE49-F238E27FC236}">
                <a16:creationId xmlns:a16="http://schemas.microsoft.com/office/drawing/2014/main" id="{EE186E1C-677F-4F7A-9D09-BB50B325F1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A36953B-5515-44E3-90F2-83AD3555952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373851-0BD3-4B58-A2BA-6CC109F4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fld id="{48556555-635F-4070-937B-C1007CF4C2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7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223A7D-7D1D-4758-B4FF-FCF28E2E06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5CFAB8C-280E-4C17-AEB1-FD167D645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FFDAC1F-96A2-4514-B3C8-A4272C34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07FF29-4023-450E-9ECE-1E9868C13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9FB7812-87CD-4464-9A4E-48590ACB8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85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67FB76-A981-4509-90B3-6DC26D95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32ADBE1-159A-4C44-B806-200C330D2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9432B0-09F5-4E45-A021-B132DFCAD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2F99CAC-D6B0-46B5-A98D-65AD3030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7AA01AF-7955-4E55-9201-F5749D2C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01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1CFC6E7-2639-4C91-BC64-061BE9458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E1F3F8D-4C2D-4A5E-B2CD-EBE3074B8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DECF95-4072-48D8-8383-0CB64A4C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39DD5A-6A91-40E8-B75E-5DD158F9A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DB9385-9725-4005-839C-FDD6C2E8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71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CE220F3-A807-4ACA-9455-7E238BA9A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B79697B-2905-4230-B0BE-0B2783E5B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72CABA-ABEB-4415-8058-72C18A436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4E34AE-C319-4A3E-8AE1-AD04DB8F3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F076A1-83D7-4B81-9D14-9D2B6AAF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879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B9E0F0-B770-4320-A541-BE9F5BF73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13D771A-0F82-4E36-BFFA-821F42A94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8FEA0E1-B4ED-44A3-A7D4-E2DCE007A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5189AE-0514-4F18-AB70-770351955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E46958-4E6B-415E-88E0-853EE5C3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15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E7A03D-E157-47FE-B440-A8A025A5B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088E12D-FAB4-4519-B243-104D5BC72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0646911-7400-4FCA-B385-1EAD6E61C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F5D00C7-3414-45BA-AB11-5985F1848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41227D6-70C7-410B-9012-8A55D747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2BB041C-08C7-43C9-9F97-3C186FA16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69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7EF97C-6945-4A14-89AF-480D5F5CC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43E45DC-E27C-43B1-8C8A-8891A85CE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B7F2ACA-EEBB-4D31-B855-BD5864E7E0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FE4A0E5-27CD-4E1A-93CE-DE9AB5DABD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0ECDB57-B723-4E1B-8118-E139102B57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860485F-097A-4BD2-AC1C-5BBF8D5F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BA46619-152D-4688-A906-DA9F03827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310E1D3D-D49A-4D91-AE9D-4B45BBB92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408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55FDD43-9D1E-4E4F-9F45-5DC99A36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694AF2A-63D3-4E5B-9E81-6675CCCBA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7A87CF0-09FB-4D53-AABF-BCD434461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C289FDF-56FD-47DD-8F99-7547BFA0F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638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080AF65-1DCF-4A70-B5A7-7FCF4CEA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D15FFB4-B2A7-43DC-9F83-0E1A99A10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CF5D37B-64F1-4B30-AE28-3486A9FD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94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3354FD-340A-40C6-B299-6ACE12643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BBA581A-9FAF-4BF1-AEE1-C7C97A9FC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E0A1CCA-FE4F-4E21-96C0-F49D31BD44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9354EE0-443F-4DE9-B892-5D45A03E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5E1DB2-78BD-406D-9E57-E17B07BE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B3A5CE5-E89D-41B1-AB30-AF787DBCB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86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A88246-F80A-45F4-8DC6-44360F373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49ACE98-03E7-4125-85DA-FBD120B042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F3D228D-9E29-4906-A241-93042693F2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E835F3C-96C2-45C5-873D-4A79ABF4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D0E8BD4-078A-4B1F-BB4E-C1FC0CA13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9D55B33-20A4-4884-AC57-A16BCB04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8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A702FED-818C-4847-8E3E-A8F9FE722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4E4933B-82BC-4CA0-943F-5C3D0508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2D6695-454F-4F44-AC26-8161B1A453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510BF-BAEF-4C6D-895D-3744DBD2C488}" type="datetimeFigureOut">
              <a:rPr lang="ar-SA" smtClean="0"/>
              <a:t>20/06/1442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FB5A636-ADD5-4EE5-A0EE-CEB72C084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4B84FB-70EA-4BAD-B785-DAD3D4F91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8F29A-6C61-47FD-900F-D444607EE9A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0814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400ACFF-BA0A-4568-838A-7A22A868A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4739"/>
            <a:ext cx="12191999" cy="6858000"/>
          </a:xfrm>
          <a:prstGeom prst="rect">
            <a:avLst/>
          </a:prstGeom>
        </p:spPr>
      </p:pic>
      <p:sp>
        <p:nvSpPr>
          <p:cNvPr id="5" name="تمرير: أفقي 4">
            <a:extLst>
              <a:ext uri="{FF2B5EF4-FFF2-40B4-BE49-F238E27FC236}">
                <a16:creationId xmlns:a16="http://schemas.microsoft.com/office/drawing/2014/main" id="{6EDA548A-C9BB-43ED-9C78-ED7A5772593D}"/>
              </a:ext>
            </a:extLst>
          </p:cNvPr>
          <p:cNvSpPr/>
          <p:nvPr/>
        </p:nvSpPr>
        <p:spPr>
          <a:xfrm>
            <a:off x="2808514" y="2129159"/>
            <a:ext cx="6652043" cy="2286000"/>
          </a:xfrm>
          <a:prstGeom prst="horizontalScroll">
            <a:avLst/>
          </a:prstGeom>
          <a:solidFill>
            <a:srgbClr val="FFEA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>
                <a:solidFill>
                  <a:srgbClr val="C00000"/>
                </a:solidFill>
              </a:rPr>
              <a:t>(إذا كنتم ثلاثة فلا يتناجی اثنان دون الآخر..)</a:t>
            </a:r>
            <a:endParaRPr lang="ar-SA" sz="3200" b="1" dirty="0">
              <a:solidFill>
                <a:srgbClr val="C00000"/>
              </a:solidFill>
            </a:endParaRPr>
          </a:p>
        </p:txBody>
      </p: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2C6D4A62-1F2F-4AD9-A6B0-753CCE20C74A}"/>
              </a:ext>
            </a:extLst>
          </p:cNvPr>
          <p:cNvSpPr/>
          <p:nvPr/>
        </p:nvSpPr>
        <p:spPr>
          <a:xfrm rot="18700972">
            <a:off x="212261" y="679065"/>
            <a:ext cx="3163149" cy="1866679"/>
          </a:xfrm>
          <a:prstGeom prst="ellipse">
            <a:avLst/>
          </a:prstGeom>
          <a:solidFill>
            <a:srgbClr val="FFEA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الوحدة الثالثة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637A62B-5301-4ED4-8060-28741677461D}"/>
              </a:ext>
            </a:extLst>
          </p:cNvPr>
          <p:cNvSpPr/>
          <p:nvPr/>
        </p:nvSpPr>
        <p:spPr>
          <a:xfrm>
            <a:off x="4049486" y="822960"/>
            <a:ext cx="4872445" cy="1018903"/>
          </a:xfrm>
          <a:prstGeom prst="roundRect">
            <a:avLst/>
          </a:prstGeom>
          <a:solidFill>
            <a:srgbClr val="FFEA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البعد عن مواضع الرّيب</a:t>
            </a:r>
          </a:p>
        </p:txBody>
      </p:sp>
    </p:spTree>
    <p:extLst>
      <p:ext uri="{BB962C8B-B14F-4D97-AF65-F5344CB8AC3E}">
        <p14:creationId xmlns:p14="http://schemas.microsoft.com/office/powerpoint/2010/main" val="182871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0BD5F315-378C-473C-BC80-48EA106A99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07080D5-9576-48E0-9278-79016BE73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655" y="1382298"/>
            <a:ext cx="2737341" cy="432853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8D1D0C9-C3EE-48FC-8211-AD8A892FD6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5996" y="1510145"/>
            <a:ext cx="8469640" cy="420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4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93986A7-541E-4FFB-8282-0E70479CD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43CD2ED-6F7F-45E9-AD79-51FA0A5CA195}"/>
              </a:ext>
            </a:extLst>
          </p:cNvPr>
          <p:cNvSpPr txBox="1"/>
          <p:nvPr/>
        </p:nvSpPr>
        <p:spPr>
          <a:xfrm>
            <a:off x="443345" y="135254"/>
            <a:ext cx="11472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>
                    <a:lumMod val="75000"/>
                  </a:schemeClr>
                </a:solidFill>
              </a:rPr>
              <a:t>ضع علامة (✓ )عند الإجابة الصحيحة وعلامة (×) عند الإجابة غير الصحيحة مما يأتي:</a:t>
            </a:r>
          </a:p>
          <a:p>
            <a:r>
              <a:rPr lang="ar-SA" sz="2800" b="1" dirty="0"/>
              <a:t>أ. يحرم التناجي بين اثنين دون  الثالث، لأن في ذلك أذية له.                             (    )</a:t>
            </a:r>
          </a:p>
          <a:p>
            <a:r>
              <a:rPr lang="ar-SA" sz="2800" b="1" dirty="0"/>
              <a:t>ب. إذا كان في المجلس أربعة فلا يجوز أن يتناجى اثنان دون البقية.                    (    )</a:t>
            </a:r>
          </a:p>
          <a:p>
            <a:r>
              <a:rPr lang="ar-SA" sz="2800" b="1" dirty="0"/>
              <a:t>ج. صاحب وضوء النبي ﷺ هو عبدالله بن مسعود رضي الله عنه .                       (    )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A7170E1-5E68-4674-B93A-77DA5C254D0E}"/>
              </a:ext>
            </a:extLst>
          </p:cNvPr>
          <p:cNvSpPr txBox="1"/>
          <p:nvPr/>
        </p:nvSpPr>
        <p:spPr>
          <a:xfrm>
            <a:off x="1385454" y="540327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×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7B64D9F-3D1E-4690-A345-7F32354BA43B}"/>
              </a:ext>
            </a:extLst>
          </p:cNvPr>
          <p:cNvSpPr txBox="1"/>
          <p:nvPr/>
        </p:nvSpPr>
        <p:spPr>
          <a:xfrm>
            <a:off x="1523999" y="1400384"/>
            <a:ext cx="623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</a:rPr>
              <a:t>✓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0794440-46B3-4938-A3D7-BD6DFE0C0DC2}"/>
              </a:ext>
            </a:extLst>
          </p:cNvPr>
          <p:cNvSpPr txBox="1"/>
          <p:nvPr/>
        </p:nvSpPr>
        <p:spPr>
          <a:xfrm>
            <a:off x="1523999" y="954845"/>
            <a:ext cx="637309" cy="651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×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AF7726C-BE4E-4B4C-AB68-EAAAD6E7997D}"/>
              </a:ext>
            </a:extLst>
          </p:cNvPr>
          <p:cNvSpPr txBox="1"/>
          <p:nvPr/>
        </p:nvSpPr>
        <p:spPr>
          <a:xfrm>
            <a:off x="443344" y="2756079"/>
            <a:ext cx="11472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/>
              <a:t> يدل على مراعاة شعور الآخرين من </a:t>
            </a:r>
            <a:r>
              <a:rPr lang="ar-SA" sz="3200" b="1" dirty="0" err="1"/>
              <a:t>إخوننا</a:t>
            </a:r>
            <a:r>
              <a:rPr lang="ar-SA" sz="3200" b="1" dirty="0"/>
              <a:t> المسلمين </a:t>
            </a:r>
            <a:endParaRPr lang="en-US" sz="3200" b="1" dirty="0"/>
          </a:p>
        </p:txBody>
      </p:sp>
      <p:sp>
        <p:nvSpPr>
          <p:cNvPr id="2" name="مربع نص 1"/>
          <p:cNvSpPr txBox="1"/>
          <p:nvPr/>
        </p:nvSpPr>
        <p:spPr>
          <a:xfrm>
            <a:off x="1275008" y="2171304"/>
            <a:ext cx="106410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</a:rPr>
              <a:t>على ماذا يدل تحريم الإسلام للنجوى؟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1275007" y="3429001"/>
            <a:ext cx="1064108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</a:rPr>
              <a:t>مراعاة مشاعر الآخرين أدب إسلامي، مثِّل لبعض الصور في مراعاة مشاعر الآخرين من حياتك اليومية.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AF7726C-BE4E-4B4C-AB68-EAAAD6E7997D}"/>
              </a:ext>
            </a:extLst>
          </p:cNvPr>
          <p:cNvSpPr txBox="1"/>
          <p:nvPr/>
        </p:nvSpPr>
        <p:spPr>
          <a:xfrm>
            <a:off x="443343" y="4506219"/>
            <a:ext cx="11472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/>
              <a:t> </a:t>
            </a:r>
            <a:r>
              <a:rPr lang="ar-SA" sz="3200" b="1" dirty="0"/>
              <a:t>التبسم عند لقاء أخي و الإفساح له في المكان</a:t>
            </a:r>
            <a:endParaRPr lang="en-US" b="1" dirty="0"/>
          </a:p>
        </p:txBody>
      </p:sp>
      <p:sp>
        <p:nvSpPr>
          <p:cNvPr id="19" name="مربع نص 18"/>
          <p:cNvSpPr txBox="1"/>
          <p:nvPr/>
        </p:nvSpPr>
        <p:spPr>
          <a:xfrm>
            <a:off x="1275006" y="5029439"/>
            <a:ext cx="1064108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0070C0"/>
                </a:solidFill>
              </a:rPr>
              <a:t>ما الواجب على من كان في مجلس هو ثالثهما فتناجيا دونه؟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AF7726C-BE4E-4B4C-AB68-EAAAD6E7997D}"/>
              </a:ext>
            </a:extLst>
          </p:cNvPr>
          <p:cNvSpPr txBox="1"/>
          <p:nvPr/>
        </p:nvSpPr>
        <p:spPr>
          <a:xfrm>
            <a:off x="443345" y="5804838"/>
            <a:ext cx="11472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b="1" dirty="0"/>
              <a:t> السماح لهم بهذا وعدم الشك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3037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7" grpId="0"/>
      <p:bldP spid="2" grpId="0"/>
      <p:bldP spid="15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21665F2-1853-4423-8607-E9A36BFE47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165461" y="236028"/>
            <a:ext cx="11861075" cy="6348549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معلومات  </a:t>
            </a:r>
            <a:r>
              <a:rPr lang="ar-SA" sz="2800" b="1" dirty="0" err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إثرائية</a:t>
            </a:r>
            <a:endParaRPr lang="ar-SA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ar-SA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52F78CDE-615C-441B-82DD-8F22001BFD64}"/>
              </a:ext>
            </a:extLst>
          </p:cNvPr>
          <p:cNvSpPr txBox="1"/>
          <p:nvPr/>
        </p:nvSpPr>
        <p:spPr>
          <a:xfrm>
            <a:off x="396054" y="1185815"/>
            <a:ext cx="11399889" cy="48320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A" sz="2800" dirty="0"/>
              <a:t>شرع الإسلام  أحكاماً كثيرة يظهر فيها مراعاة المشاعر، ونشر الألفة والمحبة بين المسلمين، ومن تلك الأحكام:</a:t>
            </a:r>
          </a:p>
          <a:p>
            <a:r>
              <a:rPr lang="ar-SA" sz="2800" dirty="0"/>
              <a:t>مشروعية القول الحسن واختيار الكلمات والألفاظ المناسبة، قال تعالى: (وَقُلْ لِعِبَادِي يَقُولُوا الَّتِي هِيَ أَحْسَنُ إِنَّ الشَّيْطَانَ يَنْزَغُ بَيْنَهُمْ) </a:t>
            </a:r>
            <a:r>
              <a:rPr lang="en-US" sz="2800" dirty="0"/>
              <a:t>] </a:t>
            </a:r>
            <a:r>
              <a:rPr lang="ar-SA" sz="2800" dirty="0"/>
              <a:t>سورة الإسراء: 53</a:t>
            </a:r>
            <a:r>
              <a:rPr lang="en-US" sz="2800" dirty="0"/>
              <a:t>[</a:t>
            </a:r>
            <a:endParaRPr lang="ar-SA" sz="2800" dirty="0"/>
          </a:p>
          <a:p>
            <a:r>
              <a:rPr lang="ar-SA" sz="2800" dirty="0"/>
              <a:t> مشروعية التهنئة في الأعياد وعند الزواج وعند قدوم المولود... ونحو ذلك، ومشروعية التعزية في حال وفاة قريب له</a:t>
            </a:r>
          </a:p>
          <a:p>
            <a:r>
              <a:rPr lang="ar-SA" sz="2800" dirty="0"/>
              <a:t>أو صديق.</a:t>
            </a:r>
          </a:p>
          <a:p>
            <a:r>
              <a:rPr lang="ar-SA" sz="2800" dirty="0"/>
              <a:t>استحباب زيارة المريض، والدعاء له وتذكيره بالصبر والاحتساب.</a:t>
            </a:r>
          </a:p>
          <a:p>
            <a:r>
              <a:rPr lang="ar-SA" sz="2800" dirty="0"/>
              <a:t>مشروعية ابتداء السلام ورده.</a:t>
            </a:r>
          </a:p>
          <a:p>
            <a:r>
              <a:rPr lang="ar-SA" sz="2800" dirty="0"/>
              <a:t>استحباب التبسم عند اللقاء، ومنع القطيعة والتهاجر.</a:t>
            </a:r>
          </a:p>
          <a:p>
            <a:r>
              <a:rPr lang="ar-SA" sz="2800" dirty="0"/>
              <a:t>الحث والترغيب في قضاء حاجة الآخرين.</a:t>
            </a:r>
          </a:p>
        </p:txBody>
      </p:sp>
    </p:spTree>
    <p:extLst>
      <p:ext uri="{BB962C8B-B14F-4D97-AF65-F5344CB8AC3E}">
        <p14:creationId xmlns:p14="http://schemas.microsoft.com/office/powerpoint/2010/main" val="36695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21665F2-1853-4423-8607-E9A36BFE4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4103761" y="233666"/>
            <a:ext cx="5114441" cy="8438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أسئلة عامة</a:t>
            </a:r>
            <a:endParaRPr lang="en-US" sz="28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C15765D9-14F0-4EFF-AE37-EE30FCAAAEC1}"/>
              </a:ext>
            </a:extLst>
          </p:cNvPr>
          <p:cNvSpPr txBox="1"/>
          <p:nvPr/>
        </p:nvSpPr>
        <p:spPr>
          <a:xfrm>
            <a:off x="1192665" y="1396161"/>
            <a:ext cx="105698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/>
                </a:solidFill>
              </a:rPr>
              <a:t>تعميق الألفة وقطع أسباب الفرقة من مقاصد الإسلام، كيف تستدل على هذا القول من حديث</a:t>
            </a:r>
          </a:p>
          <a:p>
            <a:r>
              <a:rPr lang="ar-SA" sz="2800" b="1" dirty="0">
                <a:solidFill>
                  <a:schemeClr val="accent1"/>
                </a:solidFill>
              </a:rPr>
              <a:t>(إذا كنتم ثلاثة فلا يتناجى...).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2BE32BB-DEA9-4C4D-89D8-5CD19D4B830C}"/>
              </a:ext>
            </a:extLst>
          </p:cNvPr>
          <p:cNvSpPr txBox="1"/>
          <p:nvPr/>
        </p:nvSpPr>
        <p:spPr>
          <a:xfrm>
            <a:off x="1376057" y="2382560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اذا كنا ثلاثاً فأني أجتنب التناجي مع صاحبي دون الثالث مع مراعاة لمشاعره </a:t>
            </a:r>
            <a:endParaRPr lang="en-US" sz="2800" b="1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FF284E-4902-485D-B402-8F133542C846}"/>
              </a:ext>
            </a:extLst>
          </p:cNvPr>
          <p:cNvSpPr txBox="1"/>
          <p:nvPr/>
        </p:nvSpPr>
        <p:spPr>
          <a:xfrm>
            <a:off x="1376058" y="3646613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قال عليه الصلاة و السلام :من أحب أن يقرأ القرآن غضاً كما أنزل فليقرأ قراءة أبن أم عبد</a:t>
            </a:r>
            <a:endParaRPr lang="en-US" sz="2800" b="1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715E552-382F-4BBE-8F2A-A18EC68E6E73}"/>
              </a:ext>
            </a:extLst>
          </p:cNvPr>
          <p:cNvSpPr txBox="1"/>
          <p:nvPr/>
        </p:nvSpPr>
        <p:spPr>
          <a:xfrm>
            <a:off x="502277" y="2993660"/>
            <a:ext cx="11443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/>
                </a:solidFill>
              </a:rPr>
              <a:t>ما الحديث الذي ورد عن النبي ﷺ في الوصية  بأخذ القرآن من عبدالله بن مسعود رضي الله عنه ؟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62A521C-EB93-42F9-B353-03BAE497B037}"/>
              </a:ext>
            </a:extLst>
          </p:cNvPr>
          <p:cNvSpPr txBox="1"/>
          <p:nvPr/>
        </p:nvSpPr>
        <p:spPr>
          <a:xfrm>
            <a:off x="1376062" y="4308384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rgbClr val="0070C0"/>
                </a:solidFill>
              </a:rPr>
              <a:t>ما الموقف الذي يتخذه من تعرض لموضع ريبة واتهمه الناس وهو بريء؟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4F64FE9-AD1B-4F07-8C98-0CC56950FD38}"/>
              </a:ext>
            </a:extLst>
          </p:cNvPr>
          <p:cNvSpPr txBox="1"/>
          <p:nvPr/>
        </p:nvSpPr>
        <p:spPr>
          <a:xfrm>
            <a:off x="1376056" y="4845950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أن يوضح الأمر لمن شاهده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8513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9" grpId="0"/>
      <p:bldP spid="11" grpId="0"/>
      <p:bldP spid="12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21665F2-1853-4423-8607-E9A36BFE4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15765D9-14F0-4EFF-AE37-EE30FCAAAEC1}"/>
              </a:ext>
            </a:extLst>
          </p:cNvPr>
          <p:cNvSpPr txBox="1"/>
          <p:nvPr/>
        </p:nvSpPr>
        <p:spPr>
          <a:xfrm>
            <a:off x="757647" y="214181"/>
            <a:ext cx="11004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/>
                </a:solidFill>
              </a:rPr>
              <a:t>في حديث صفية رضي الله عنها دلالة على اهتمام الإسلام بالمرأة و </a:t>
            </a:r>
            <a:r>
              <a:rPr lang="ar-SA" sz="2800" b="1" dirty="0" err="1">
                <a:solidFill>
                  <a:schemeClr val="accent1"/>
                </a:solidFill>
              </a:rPr>
              <a:t>محافظته</a:t>
            </a:r>
            <a:r>
              <a:rPr lang="ar-SA" sz="2800" b="1" dirty="0">
                <a:solidFill>
                  <a:schemeClr val="accent1"/>
                </a:solidFill>
              </a:rPr>
              <a:t> عليها، بيِّن ذلك.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F2BE32BB-DEA9-4C4D-89D8-5CD19D4B830C}"/>
              </a:ext>
            </a:extLst>
          </p:cNvPr>
          <p:cNvSpPr txBox="1"/>
          <p:nvPr/>
        </p:nvSpPr>
        <p:spPr>
          <a:xfrm>
            <a:off x="1499106" y="980220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لما قام رسول الله من الاعتكاف ليرجع صفية الى بيتها للحفاظ عليها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6621CE8-13D2-4CB1-8E1A-8C049CDC3F7A}"/>
              </a:ext>
            </a:extLst>
          </p:cNvPr>
          <p:cNvSpPr txBox="1"/>
          <p:nvPr/>
        </p:nvSpPr>
        <p:spPr>
          <a:xfrm>
            <a:off x="1499106" y="1731221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1"/>
                </a:solidFill>
              </a:rPr>
              <a:t>ما حكم التناجي في الحالات الآتية: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CFF284E-4902-485D-B402-8F133542C846}"/>
              </a:ext>
            </a:extLst>
          </p:cNvPr>
          <p:cNvSpPr txBox="1"/>
          <p:nvPr/>
        </p:nvSpPr>
        <p:spPr>
          <a:xfrm>
            <a:off x="757647" y="2482222"/>
            <a:ext cx="11311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صديقان يتحدثان معاً بصوت خافت، ثم دخل عليهما صديق ثالث فقطعا حديثهما وتكلما في موضوع</a:t>
            </a:r>
          </a:p>
          <a:p>
            <a:r>
              <a:rPr lang="ar-SA" sz="2800" b="1" dirty="0"/>
              <a:t>آخر وبصوت مرتفع.</a:t>
            </a:r>
            <a:endParaRPr lang="en-US" sz="2800" b="1" dirty="0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715E552-382F-4BBE-8F2A-A18EC68E6E73}"/>
              </a:ext>
            </a:extLst>
          </p:cNvPr>
          <p:cNvSpPr txBox="1"/>
          <p:nvPr/>
        </p:nvSpPr>
        <p:spPr>
          <a:xfrm>
            <a:off x="1499107" y="3494833"/>
            <a:ext cx="1026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6">
                    <a:lumMod val="50000"/>
                  </a:schemeClr>
                </a:solidFill>
              </a:rPr>
              <a:t>مشروع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062A521C-EB93-42F9-B353-03BAE497B037}"/>
              </a:ext>
            </a:extLst>
          </p:cNvPr>
          <p:cNvSpPr txBox="1"/>
          <p:nvPr/>
        </p:nvSpPr>
        <p:spPr>
          <a:xfrm>
            <a:off x="914400" y="4108419"/>
            <a:ext cx="11154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/>
              <a:t>أثناء جلوسك في المجلس مع اثنين من أصدقائك، أخذا يتحدثان باللغة الانجليزية التي لا تجيدها</a:t>
            </a:r>
            <a:endParaRPr lang="en-US" sz="2800" b="1" dirty="0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5B2B9FA7-DDF5-4C56-907A-D97448462DA7}"/>
              </a:ext>
            </a:extLst>
          </p:cNvPr>
          <p:cNvSpPr txBox="1"/>
          <p:nvPr/>
        </p:nvSpPr>
        <p:spPr>
          <a:xfrm>
            <a:off x="1499106" y="4883778"/>
            <a:ext cx="10569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2800" b="1" dirty="0">
                <a:solidFill>
                  <a:schemeClr val="accent6">
                    <a:lumMod val="50000"/>
                  </a:schemeClr>
                </a:solidFill>
              </a:rPr>
              <a:t>غير مشروع 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21665F2-1853-4423-8607-E9A36BFE4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C15765D9-14F0-4EFF-AE37-EE30FCAAAEC1}"/>
              </a:ext>
            </a:extLst>
          </p:cNvPr>
          <p:cNvSpPr txBox="1"/>
          <p:nvPr/>
        </p:nvSpPr>
        <p:spPr>
          <a:xfrm>
            <a:off x="1251722" y="360525"/>
            <a:ext cx="1056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chemeClr val="accent1"/>
                </a:solidFill>
              </a:rPr>
              <a:t>ماذا تعلمت في هذه الوحدة؟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3655132-554D-4EF2-8A41-A01390250FDB}"/>
              </a:ext>
            </a:extLst>
          </p:cNvPr>
          <p:cNvSpPr txBox="1"/>
          <p:nvPr/>
        </p:nvSpPr>
        <p:spPr>
          <a:xfrm>
            <a:off x="1251719" y="1122044"/>
            <a:ext cx="105698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/>
              <a:t>ترك مواقف الريب ومظان التهم</a:t>
            </a:r>
          </a:p>
          <a:p>
            <a:r>
              <a:rPr lang="ar-SA" sz="3600" b="1" dirty="0"/>
              <a:t>حسن الظن بالآخرين</a:t>
            </a:r>
          </a:p>
          <a:p>
            <a:r>
              <a:rPr lang="ar-SA" sz="3600" b="1" dirty="0"/>
              <a:t>تطبيق ويقتدي بهدي رسول الله </a:t>
            </a:r>
          </a:p>
          <a:p>
            <a:r>
              <a:rPr lang="ar-SA" sz="3600" b="1" dirty="0"/>
              <a:t>وهذه هي آداب الدنيا و الدين ،فالإسلام من محاسنه</a:t>
            </a:r>
          </a:p>
          <a:p>
            <a:r>
              <a:rPr lang="ar-SA" sz="3600" b="1" dirty="0"/>
              <a:t>الابتعاد ن مواضع التهم و الشبهات </a:t>
            </a:r>
          </a:p>
          <a:p>
            <a:endParaRPr 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403927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921665F2-1853-4423-8607-E9A36BFE47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07AC9A77-73C5-4F5F-A4F6-00490E1B1509}"/>
              </a:ext>
            </a:extLst>
          </p:cNvPr>
          <p:cNvSpPr txBox="1"/>
          <p:nvPr/>
        </p:nvSpPr>
        <p:spPr>
          <a:xfrm>
            <a:off x="180305" y="341248"/>
            <a:ext cx="11847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>
                <a:solidFill>
                  <a:schemeClr val="accent1"/>
                </a:solidFill>
              </a:rPr>
              <a:t>بعد أن درست هذه الوحدة وتعلمت ما في أحاديثها من فوائدَ و آدابٍ، ماذا تنوي أن تعمل؟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D3655132-554D-4EF2-8A41-A01390250FDB}"/>
              </a:ext>
            </a:extLst>
          </p:cNvPr>
          <p:cNvSpPr txBox="1"/>
          <p:nvPr/>
        </p:nvSpPr>
        <p:spPr>
          <a:xfrm>
            <a:off x="1457782" y="1541577"/>
            <a:ext cx="105698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/>
              <a:t>تطبيق ما شرع الله</a:t>
            </a:r>
          </a:p>
          <a:p>
            <a:r>
              <a:rPr lang="ar-SA" sz="3600" b="1" dirty="0"/>
              <a:t>عدم التناجي</a:t>
            </a:r>
          </a:p>
          <a:p>
            <a:r>
              <a:rPr lang="ar-SA" sz="3600" b="1" dirty="0"/>
              <a:t>عدم الشك بالآخرين</a:t>
            </a:r>
          </a:p>
          <a:p>
            <a:r>
              <a:rPr lang="ar-SA" sz="3600" b="1" dirty="0"/>
              <a:t>التمس الاعذار للناس </a:t>
            </a:r>
          </a:p>
          <a:p>
            <a:r>
              <a:rPr lang="ar-SA" sz="3600" b="1" dirty="0"/>
              <a:t>الاقتداء بهذي الرسول صلى الله عليه وسلم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8236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C569A7A-6322-40CB-A053-32C1CC352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2116219" y="2116181"/>
            <a:ext cx="7959562" cy="3696789"/>
          </a:xfrm>
          <a:prstGeom prst="roundRect">
            <a:avLst/>
          </a:prstGeom>
          <a:solidFill>
            <a:srgbClr val="FFEAD5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عن عبد الله بن مسعود رضي الله عنه قال: قال النبي ﷺ (( إذا كنتم ثلاثة فلا يتناجى اثنان دون الآخَر، حتى تختلطوا بالناس؛ من أجل أن ذلك يحُزنه)).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رواه البخاري برقم 6290 ومسلم برقم 2184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endParaRPr lang="ar-SA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02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2B5B9905-6D44-48AC-B401-AC347EDD8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757646" y="1227909"/>
            <a:ext cx="10868297" cy="4036422"/>
          </a:xfrm>
          <a:prstGeom prst="roundRect">
            <a:avLst/>
          </a:prstGeom>
          <a:solidFill>
            <a:srgbClr val="FFD9B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اختر أقرب العبارات التالية لموضوع الحديث وتتوافق مع موضوع الوحدة، ثم دونها في أعلى الصفحة: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البعد عما يحزن المسلمين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من آداب التناجي</a:t>
            </a:r>
          </a:p>
          <a:p>
            <a:pPr>
              <a:lnSpc>
                <a:spcPct val="150000"/>
              </a:lnSpc>
            </a:pPr>
            <a:r>
              <a:rPr lang="ar-SA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النهي عن تناجي اثنين دون الثالث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AB9F637-1219-4363-B918-84AFAAD4742C}"/>
              </a:ext>
            </a:extLst>
          </p:cNvPr>
          <p:cNvSpPr txBox="1"/>
          <p:nvPr/>
        </p:nvSpPr>
        <p:spPr>
          <a:xfrm>
            <a:off x="8697350" y="3598004"/>
            <a:ext cx="2799805" cy="646331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0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6C6059B2-71B2-4771-9B8E-FFB86F423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graphicFrame>
        <p:nvGraphicFramePr>
          <p:cNvPr id="5" name="جدول 5">
            <a:extLst>
              <a:ext uri="{FF2B5EF4-FFF2-40B4-BE49-F238E27FC236}">
                <a16:creationId xmlns:a16="http://schemas.microsoft.com/office/drawing/2014/main" id="{D75C2735-7AEC-4BBF-A2C2-28AC2D80B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950772"/>
              </p:ext>
            </p:extLst>
          </p:nvPr>
        </p:nvGraphicFramePr>
        <p:xfrm>
          <a:off x="967168" y="1681848"/>
          <a:ext cx="10257662" cy="2586448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8304551">
                  <a:extLst>
                    <a:ext uri="{9D8B030D-6E8A-4147-A177-3AD203B41FA5}">
                      <a16:colId xmlns:a16="http://schemas.microsoft.com/office/drawing/2014/main" val="3319535902"/>
                    </a:ext>
                  </a:extLst>
                </a:gridCol>
                <a:gridCol w="1953111">
                  <a:extLst>
                    <a:ext uri="{9D8B030D-6E8A-4147-A177-3AD203B41FA5}">
                      <a16:colId xmlns:a16="http://schemas.microsoft.com/office/drawing/2014/main" val="2365825709"/>
                    </a:ext>
                  </a:extLst>
                </a:gridCol>
              </a:tblGrid>
              <a:tr h="646612">
                <a:tc>
                  <a:txBody>
                    <a:bodyPr/>
                    <a:lstStyle/>
                    <a:p>
                      <a:r>
                        <a:rPr lang="ar-SA" sz="2800" b="1" dirty="0">
                          <a:solidFill>
                            <a:schemeClr val="accent1"/>
                          </a:solidFill>
                        </a:rPr>
                        <a:t>معناها 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>
                          <a:solidFill>
                            <a:schemeClr val="accent1"/>
                          </a:solidFill>
                        </a:rPr>
                        <a:t>الكلمة </a:t>
                      </a:r>
                      <a:endParaRPr lang="en-US" sz="2800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197347"/>
                  </a:ext>
                </a:extLst>
              </a:tr>
              <a:tr h="646612">
                <a:tc>
                  <a:txBody>
                    <a:bodyPr/>
                    <a:lstStyle/>
                    <a:p>
                      <a:r>
                        <a:rPr lang="ar-SA" sz="2800" b="1" dirty="0"/>
                        <a:t>يتحدث سراً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يتناجى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436985"/>
                  </a:ext>
                </a:extLst>
              </a:tr>
              <a:tr h="646612">
                <a:tc>
                  <a:txBody>
                    <a:bodyPr/>
                    <a:lstStyle/>
                    <a:p>
                      <a:r>
                        <a:rPr lang="ar-SA" sz="2800" b="1" dirty="0"/>
                        <a:t>تنضموا إليهم ويتحدث بعضهم مع بعض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تختلطوا بالناس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009383"/>
                  </a:ext>
                </a:extLst>
              </a:tr>
              <a:tr h="646612">
                <a:tc>
                  <a:txBody>
                    <a:bodyPr/>
                    <a:lstStyle/>
                    <a:p>
                      <a:r>
                        <a:rPr lang="ar-SA" sz="2800" b="1" dirty="0"/>
                        <a:t>لأن ذلك يؤذيه ويدخل الحزن في نفسه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ar-SA" sz="2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فإن ذلك يحزنه</a:t>
                      </a:r>
                      <a:endParaRPr lang="en-US" sz="2800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6" name="صورة 5">
            <a:extLst>
              <a:ext uri="{FF2B5EF4-FFF2-40B4-BE49-F238E27FC236}">
                <a16:creationId xmlns:a16="http://schemas.microsoft.com/office/drawing/2014/main" id="{18B84368-2A50-40E8-9C3F-A95C0683C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521" y="461700"/>
            <a:ext cx="3285309" cy="846952"/>
          </a:xfrm>
          <a:prstGeom prst="rect">
            <a:avLst/>
          </a:prstGeom>
          <a:solidFill>
            <a:srgbClr val="FFEAD5"/>
          </a:solidFill>
        </p:spPr>
      </p:pic>
    </p:spTree>
    <p:extLst>
      <p:ext uri="{BB962C8B-B14F-4D97-AF65-F5344CB8AC3E}">
        <p14:creationId xmlns:p14="http://schemas.microsoft.com/office/powerpoint/2010/main" val="123462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34E3AD03-CCFC-4FDD-8BA3-A418B52E7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78127A5-4DBC-45AF-BBA4-DFF6B843A6D9}"/>
              </a:ext>
            </a:extLst>
          </p:cNvPr>
          <p:cNvSpPr/>
          <p:nvPr/>
        </p:nvSpPr>
        <p:spPr>
          <a:xfrm>
            <a:off x="3715314" y="91056"/>
            <a:ext cx="5281748" cy="809897"/>
          </a:xfrm>
          <a:prstGeom prst="roundRect">
            <a:avLst/>
          </a:prstGeom>
          <a:solidFill>
            <a:srgbClr val="FFD9B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من معاني الحديث و ارشاداته 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644455" y="1164466"/>
            <a:ext cx="114234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/>
              <a:t>دين الإسلام دين شامل حرم إيذاء الآخرين، وهذا يدل على عظم حرمة الإنسان.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ينبغي عليك مراعاة شعور الآخرين، فتجتنب ما يثير الشك أو الريبة في نفوسهم، مثل:</a:t>
            </a:r>
          </a:p>
          <a:p>
            <a:pPr>
              <a:lnSpc>
                <a:spcPct val="150000"/>
              </a:lnSpc>
            </a:pPr>
            <a:r>
              <a:rPr lang="ar-SA" sz="2800" b="1" dirty="0"/>
              <a:t>إذا كنتم ثلاثةً فلا يتناجَ اثنان دون الثالث، أو كنتم جماعة فلا تتناجوا دون أحدكم.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940158" y="3318901"/>
            <a:ext cx="1112776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الخلوة مع امرأة أجنبية</a:t>
            </a:r>
          </a:p>
          <a:p>
            <a:r>
              <a:rPr lang="ar-SA" sz="2800" b="1" dirty="0"/>
              <a:t>عدم الذهاب للأماكن المشبوهة 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940158" y="5171312"/>
            <a:ext cx="1112776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/>
              <a:t>انتشار العدوى و البغضاء</a:t>
            </a:r>
          </a:p>
          <a:p>
            <a:r>
              <a:rPr lang="ar-SA" sz="2800" b="1" dirty="0"/>
              <a:t>يسبب الوقوع في سوء الظن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644455" y="4336839"/>
            <a:ext cx="1142346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2800" b="1" dirty="0"/>
              <a:t>تناجي الاثنين دون الثالث يسبب مفاسد، منها:</a:t>
            </a:r>
          </a:p>
        </p:txBody>
      </p:sp>
    </p:spTree>
    <p:extLst>
      <p:ext uri="{BB962C8B-B14F-4D97-AF65-F5344CB8AC3E}">
        <p14:creationId xmlns:p14="http://schemas.microsoft.com/office/powerpoint/2010/main" val="25502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3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عنصر نائب للمحتوى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52EA8515-7DC4-4C47-8524-A5A3822719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9925" y="1327150"/>
            <a:ext cx="10120313" cy="5414963"/>
          </a:xfrm>
        </p:spPr>
      </p:pic>
      <p:sp>
        <p:nvSpPr>
          <p:cNvPr id="5123" name="عنوان 1">
            <a:extLst>
              <a:ext uri="{FF2B5EF4-FFF2-40B4-BE49-F238E27FC236}">
                <a16:creationId xmlns:a16="http://schemas.microsoft.com/office/drawing/2014/main" id="{3D22FBA6-400E-4456-8CA8-8A58BA847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1725" y="1588"/>
            <a:ext cx="7148513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SA" altLang="en-US" sz="7200" b="1">
                <a:latin typeface="Calibri Light" panose="020F0302020204030204" pitchFamily="34" charset="0"/>
                <a:cs typeface="Times New Roman" panose="02020603050405020304" pitchFamily="18" charset="0"/>
              </a:rPr>
              <a:t>تجدنا  في جوجل</a:t>
            </a:r>
            <a:endParaRPr lang="en-US" altLang="en-US" sz="7200" b="1">
              <a:latin typeface="Calibri Light" panose="020F0302020204030204" pitchFamily="34" charset="0"/>
            </a:endParaRPr>
          </a:p>
        </p:txBody>
      </p:sp>
      <p:grpSp>
        <p:nvGrpSpPr>
          <p:cNvPr id="5124" name="مجموعة 1">
            <a:extLst>
              <a:ext uri="{FF2B5EF4-FFF2-40B4-BE49-F238E27FC236}">
                <a16:creationId xmlns:a16="http://schemas.microsoft.com/office/drawing/2014/main" id="{B201B865-34C9-4659-AE1A-A35F5478E615}"/>
              </a:ext>
            </a:extLst>
          </p:cNvPr>
          <p:cNvGrpSpPr>
            <a:grpSpLocks/>
          </p:cNvGrpSpPr>
          <p:nvPr/>
        </p:nvGrpSpPr>
        <p:grpSpPr bwMode="auto">
          <a:xfrm>
            <a:off x="1104900" y="468313"/>
            <a:ext cx="3149600" cy="858837"/>
            <a:chOff x="3491684" y="207150"/>
            <a:chExt cx="3149600" cy="858981"/>
          </a:xfrm>
        </p:grpSpPr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9978010B-205E-4B07-AD2B-52B1DEA3152A}"/>
                </a:ext>
              </a:extLst>
            </p:cNvPr>
            <p:cNvSpPr/>
            <p:nvPr/>
          </p:nvSpPr>
          <p:spPr>
            <a:xfrm>
              <a:off x="3491684" y="207150"/>
              <a:ext cx="3149600" cy="858981"/>
            </a:xfrm>
            <a:prstGeom prst="rect">
              <a:avLst/>
            </a:prstGeom>
            <a:solidFill>
              <a:srgbClr val="05633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126" name="صورة 2" descr="صورة تحتوي على نص, قصاصة فنية&#10;&#10;تم إنشاء الوصف تلقائياً">
              <a:extLst>
                <a:ext uri="{FF2B5EF4-FFF2-40B4-BE49-F238E27FC236}">
                  <a16:creationId xmlns:a16="http://schemas.microsoft.com/office/drawing/2014/main" id="{8B740F5B-7D01-4FBB-B170-0592AF71CB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456" y="238846"/>
              <a:ext cx="2932055" cy="79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34E3AD03-CCFC-4FDD-8BA3-A418B52E7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B39D7364-FDBA-4CDA-9F52-B3ED8E82A1C8}"/>
              </a:ext>
            </a:extLst>
          </p:cNvPr>
          <p:cNvSpPr txBox="1"/>
          <p:nvPr/>
        </p:nvSpPr>
        <p:spPr>
          <a:xfrm>
            <a:off x="-116478" y="0"/>
            <a:ext cx="12191999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4000" b="1" dirty="0"/>
              <a:t>المحرم في تناجي الاثنين إذا كان معهما ثالث، أما لو كانوا أربعة أو أكثر فتناجى اثنان دون البقية فجائز، كما يجوز تناجي الاثنين دون الثالث إذا أذن لهما في ذلك.</a:t>
            </a:r>
          </a:p>
          <a:p>
            <a:pPr>
              <a:lnSpc>
                <a:spcPct val="150000"/>
              </a:lnSpc>
            </a:pPr>
            <a:r>
              <a:rPr lang="ar-SA" sz="4000" b="1" dirty="0"/>
              <a:t>الشيطان يحرص على أن يوقع في نفس من استثني من النجوى الأوهام والشكوك، فعلى من وقع منه التناجي أن يعتذر من أخيه ويبين له ما كان منه من نجوى.</a:t>
            </a:r>
          </a:p>
        </p:txBody>
      </p:sp>
    </p:spTree>
    <p:extLst>
      <p:ext uri="{BB962C8B-B14F-4D97-AF65-F5344CB8AC3E}">
        <p14:creationId xmlns:p14="http://schemas.microsoft.com/office/powerpoint/2010/main" val="967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EB5AB753-DA71-4863-943A-4EDCCA4BA4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0460BCF-4960-4DE3-90A6-5EBB669A73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6" y="3356249"/>
            <a:ext cx="2143125" cy="2143125"/>
          </a:xfrm>
          <a:prstGeom prst="rect">
            <a:avLst/>
          </a:prstGeom>
        </p:spPr>
      </p:pic>
      <p:sp>
        <p:nvSpPr>
          <p:cNvPr id="12" name="فقاعة التفكير: على شكل سحابة 11">
            <a:extLst>
              <a:ext uri="{FF2B5EF4-FFF2-40B4-BE49-F238E27FC236}">
                <a16:creationId xmlns:a16="http://schemas.microsoft.com/office/drawing/2014/main" id="{FA8B5E10-AEE1-445F-A465-FA72AB85CD95}"/>
              </a:ext>
            </a:extLst>
          </p:cNvPr>
          <p:cNvSpPr/>
          <p:nvPr/>
        </p:nvSpPr>
        <p:spPr>
          <a:xfrm>
            <a:off x="1012886" y="1728384"/>
            <a:ext cx="1794569" cy="1700616"/>
          </a:xfrm>
          <a:prstGeom prst="cloudCallou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فكر</a:t>
            </a:r>
            <a:r>
              <a:rPr lang="ar-SA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مستطيل: زوايا قطرية مستديرة 12">
            <a:extLst>
              <a:ext uri="{FF2B5EF4-FFF2-40B4-BE49-F238E27FC236}">
                <a16:creationId xmlns:a16="http://schemas.microsoft.com/office/drawing/2014/main" id="{F2E63812-16AC-47C0-99D7-B6403328E9F0}"/>
              </a:ext>
            </a:extLst>
          </p:cNvPr>
          <p:cNvSpPr/>
          <p:nvPr/>
        </p:nvSpPr>
        <p:spPr>
          <a:xfrm>
            <a:off x="3245476" y="1299215"/>
            <a:ext cx="8783391" cy="1700617"/>
          </a:xfrm>
          <a:prstGeom prst="round2DiagRect">
            <a:avLst/>
          </a:prstGeom>
          <a:solidFill>
            <a:srgbClr val="FFD9B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2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إذا كنتم خمسةً فلا يجوز أن يتناجى أربعة دون الخامس، لماذا؟</a:t>
            </a:r>
            <a:endParaRPr lang="en-US" sz="32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71BCD83-6FA3-463D-B864-5A3A933768DB}"/>
              </a:ext>
            </a:extLst>
          </p:cNvPr>
          <p:cNvSpPr txBox="1"/>
          <p:nvPr/>
        </p:nvSpPr>
        <p:spPr>
          <a:xfrm>
            <a:off x="2459865" y="3828696"/>
            <a:ext cx="95647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600" b="1" dirty="0"/>
              <a:t>مراعاة لمشاعره وحتى لا ينزغ الشيطان بينهم فيظنهم يتحدثون عنه حديثاً يكرهه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0237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58AA8FD6-0B6A-4AC7-A37A-EF46919E10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9833838-4665-445A-81FE-CA9E4EADB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924" y="1048774"/>
            <a:ext cx="3523793" cy="434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375D9DF-41DD-431B-BF12-D28ABF01B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0534" y="675949"/>
            <a:ext cx="1853345" cy="1585097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431B7E3-D906-46BB-B10F-C51909033021}"/>
              </a:ext>
            </a:extLst>
          </p:cNvPr>
          <p:cNvSpPr/>
          <p:nvPr/>
        </p:nvSpPr>
        <p:spPr>
          <a:xfrm>
            <a:off x="3942414" y="2065749"/>
            <a:ext cx="8064662" cy="4057947"/>
          </a:xfrm>
          <a:prstGeom prst="roundRect">
            <a:avLst/>
          </a:prstGeom>
          <a:solidFill>
            <a:srgbClr val="FFD9B3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إذا كنا ثلاثةً فإني أجتنب التناجي مع صاحبي دون الثالث مراعاة لمشاعره.</a:t>
            </a:r>
          </a:p>
          <a:p>
            <a:r>
              <a:rPr lang="ar-SA" sz="3600" b="1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• أجتنب التناجي بالغيبة والنميمة والإضرار بالآخرين.</a:t>
            </a:r>
          </a:p>
        </p:txBody>
      </p:sp>
    </p:spTree>
    <p:extLst>
      <p:ext uri="{BB962C8B-B14F-4D97-AF65-F5344CB8AC3E}">
        <p14:creationId xmlns:p14="http://schemas.microsoft.com/office/powerpoint/2010/main" val="314049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788</Words>
  <Application>Microsoft Office PowerPoint</Application>
  <PresentationFormat>شاشة عريضة</PresentationFormat>
  <Paragraphs>93</Paragraphs>
  <Slides>16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20" baseType="lpstr">
      <vt:lpstr>Arial</vt:lpstr>
      <vt:lpstr>Calibri Light</vt:lpstr>
      <vt:lpstr>Calibri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ادركها بوربوينت</dc:creator>
  <cp:lastModifiedBy>حمود حاتم الناصر</cp:lastModifiedBy>
  <cp:revision>181</cp:revision>
  <dcterms:created xsi:type="dcterms:W3CDTF">2019-10-26T22:01:45Z</dcterms:created>
  <dcterms:modified xsi:type="dcterms:W3CDTF">2021-02-02T13:32:51Z</dcterms:modified>
</cp:coreProperties>
</file>