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04" autoAdjust="0"/>
    <p:restoredTop sz="94660"/>
  </p:normalViewPr>
  <p:slideViewPr>
    <p:cSldViewPr>
      <p:cViewPr varScale="1">
        <p:scale>
          <a:sx n="80" d="100"/>
          <a:sy n="80" d="100"/>
        </p:scale>
        <p:origin x="84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487992-2477-4633-82CF-15049AD71C44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9D6995-16F5-4A71-87B3-CD8A37788F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7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w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5.tmp"/><Relationship Id="rId5" Type="http://schemas.openxmlformats.org/officeDocument/2006/relationships/image" Target="../media/image3.wmf"/><Relationship Id="rId4" Type="http://schemas.openxmlformats.org/officeDocument/2006/relationships/image" Target="../media/image24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خطط انسيابي: محطة طرفية 13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 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5" name="شارة رتبة 14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شارة رتبة 16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843949" y="685755"/>
            <a:ext cx="7528108" cy="5621834"/>
            <a:chOff x="467544" y="404664"/>
            <a:chExt cx="8280919" cy="6184017"/>
          </a:xfrm>
        </p:grpSpPr>
        <p:pic>
          <p:nvPicPr>
            <p:cNvPr id="2" name="صورة 1" descr="لقطة الشاشة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04664"/>
              <a:ext cx="8280919" cy="6184017"/>
            </a:xfrm>
            <a:prstGeom prst="rect">
              <a:avLst/>
            </a:prstGeom>
          </p:spPr>
        </p:pic>
        <p:sp>
          <p:nvSpPr>
            <p:cNvPr id="8" name="شكل بيضاوي 7"/>
            <p:cNvSpPr/>
            <p:nvPr/>
          </p:nvSpPr>
          <p:spPr>
            <a:xfrm>
              <a:off x="5940152" y="692696"/>
              <a:ext cx="1958923" cy="504056"/>
            </a:xfrm>
            <a:prstGeom prst="ellipse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5400" b="1" spc="300" dirty="0">
                  <a:ln w="11430" cmpd="sng">
                    <a:solidFill>
                      <a:srgbClr val="4F81BD">
                        <a:tint val="10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83000"/>
                          <a:shade val="100000"/>
                          <a:satMod val="200000"/>
                        </a:srgbClr>
                      </a:gs>
                      <a:gs pos="75000">
                        <a:srgbClr val="4F81BD">
                          <a:tint val="100000"/>
                          <a:shade val="50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45500">
                      <a:srgbClr val="4F81BD">
                        <a:satMod val="220000"/>
                        <a:alpha val="35000"/>
                      </a:srgbClr>
                    </a:glow>
                  </a:effectLst>
                </a:rPr>
                <a:t>3</a:t>
              </a:r>
              <a:endParaRPr lang="ar-S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مستطيل مستدير الزوايا 8"/>
            <p:cNvSpPr/>
            <p:nvPr/>
          </p:nvSpPr>
          <p:spPr>
            <a:xfrm>
              <a:off x="2627784" y="1556792"/>
              <a:ext cx="4291829" cy="1008112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المغناطيسية </a:t>
              </a:r>
            </a:p>
          </p:txBody>
        </p:sp>
      </p:grpSp>
      <p:sp>
        <p:nvSpPr>
          <p:cNvPr id="10" name="دبوس زينة 9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6287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69753" y="1474158"/>
            <a:ext cx="342660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بَعْضُ أَشْكالِ المِغْناطيسِ </a:t>
            </a:r>
            <a:endParaRPr lang="ar-SA" sz="20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35" y="2394545"/>
            <a:ext cx="5418977" cy="3410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786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92843" y="1620600"/>
            <a:ext cx="342660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أَقْطَابُ المِغْناطيسِ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87624" y="2350408"/>
            <a:ext cx="7272808" cy="35073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2000" b="1" dirty="0">
                <a:solidFill>
                  <a:prstClr val="black"/>
                </a:solidFill>
              </a:rPr>
              <a:t>لِلمِغنَاطِيسِ قُطْبَانِ ، أَحَدُهُمَا يُسَمىَّ الْقُطْبَ الشَّمَاليَّ ،</a:t>
            </a:r>
          </a:p>
          <a:p>
            <a:pPr algn="justLow"/>
            <a:r>
              <a:rPr lang="ar-SA" sz="2000" b="1" dirty="0">
                <a:solidFill>
                  <a:prstClr val="black"/>
                </a:solidFill>
              </a:rPr>
              <a:t> وَ يُرْمَزُ لَهُ عَادَةً بِالرَّمْزِ ( ش أو </a:t>
            </a:r>
            <a:r>
              <a:rPr lang="en-US" sz="2000" b="1" dirty="0">
                <a:solidFill>
                  <a:prstClr val="black"/>
                </a:solidFill>
              </a:rPr>
              <a:t>N ) </a:t>
            </a:r>
            <a:r>
              <a:rPr lang="ar-SA" sz="2000" b="1" dirty="0">
                <a:solidFill>
                  <a:prstClr val="black"/>
                </a:solidFill>
              </a:rPr>
              <a:t>وَ الآخَرُ يُسَمَّى القُطْبَ الجَنُوبيَّ ،</a:t>
            </a:r>
          </a:p>
          <a:p>
            <a:pPr algn="justLow"/>
            <a:r>
              <a:rPr lang="ar-SA" sz="2000" b="1" dirty="0">
                <a:solidFill>
                  <a:prstClr val="black"/>
                </a:solidFill>
              </a:rPr>
              <a:t> وَ يُرْمَزُ لَهُ بِالرَّمْزِ ( ج أو </a:t>
            </a:r>
            <a:r>
              <a:rPr lang="en-US" sz="2000" b="1" dirty="0">
                <a:solidFill>
                  <a:prstClr val="black"/>
                </a:solidFill>
              </a:rPr>
              <a:t>S ) . </a:t>
            </a:r>
            <a:r>
              <a:rPr lang="ar-SA" sz="2000" b="1" dirty="0">
                <a:solidFill>
                  <a:prstClr val="black"/>
                </a:solidFill>
              </a:rPr>
              <a:t>وَ تَكُونُ قُوَّةُ المِغْنَاطِيسِ أَكْبَرَ مَا تَكُونُ عِنْدَ كُلِّ قُطْبٍ .</a:t>
            </a:r>
          </a:p>
          <a:p>
            <a:pPr algn="justLow"/>
            <a:r>
              <a:rPr lang="ar-SA" sz="2000" b="1" dirty="0">
                <a:solidFill>
                  <a:prstClr val="black"/>
                </a:solidFill>
              </a:rPr>
              <a:t>مَاذَا يَحْدُثُ إِذَا عَلَّقْنا مِغْنَاطِيسَيْنِ تَعْليقًا حُرًّا مِنْ وَسَطَيْهِما ، كَمَا فِي الشَّكْلِ أَدْنَاهُ ؟</a:t>
            </a:r>
          </a:p>
          <a:p>
            <a:pPr algn="justLow"/>
            <a:r>
              <a:rPr lang="ar-SA" sz="2000" b="1" dirty="0">
                <a:solidFill>
                  <a:prstClr val="black"/>
                </a:solidFill>
              </a:rPr>
              <a:t> سَنَجِدُ أَنَّ الأَقْطَابَ المُتَشَابِهَةَ تَتَنَافَرُ ، أَمَّا الأَقْطابُ المُخْتَلِفَةُ فَتَتَجَاذَبُ . </a:t>
            </a:r>
          </a:p>
          <a:p>
            <a:pPr algn="justLow"/>
            <a:r>
              <a:rPr lang="ar-SA" sz="2000" b="1" dirty="0">
                <a:solidFill>
                  <a:prstClr val="black"/>
                </a:solidFill>
              </a:rPr>
              <a:t>فَالقُطْبُ الشَّمَالِيُّ لِلمِغْنَاطِيسِ يَتَنَافَرُ مَعَ القُطْبُ الشَّمَالِيَّ لِمَغْنَاطِيسٍ آخَرَ ، وَلَكِنَّهُ يَتَجَاذَبُ مَعَ قُطْبِهِ الجَنُوبِيِّ .</a:t>
            </a:r>
          </a:p>
          <a:p>
            <a:pPr algn="justLow"/>
            <a:r>
              <a:rPr lang="ar-SA" sz="2000" b="1" dirty="0">
                <a:solidFill>
                  <a:prstClr val="black"/>
                </a:solidFill>
              </a:rPr>
              <a:t> أَيْ أَنَّ الأَقْطَابَ تُشْبِهُ الشِّحْنَاتِ الكَهْرَبَائِيَّةَ فِي التَّنَافُرِ وَالتَّجَاذُبِ . </a:t>
            </a:r>
          </a:p>
          <a:p>
            <a:endParaRPr lang="ar-SA" sz="2000" b="1" dirty="0">
              <a:solidFill>
                <a:prstClr val="black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30830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86814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2798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9158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47565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06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62778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18762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2"/>
          <a:stretch/>
        </p:blipFill>
        <p:spPr bwMode="auto">
          <a:xfrm>
            <a:off x="2894658" y="1066193"/>
            <a:ext cx="326151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42258" y="2763887"/>
            <a:ext cx="3306824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ar-SA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الأَقْطابُ المُخْتَلِفَةُ تَتَجاذَبُ .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787254" y="5734090"/>
            <a:ext cx="3306824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الأَقْطابُ المُتَشابِهَةُ تَتَنافَرُ .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33707" y="3804705"/>
            <a:ext cx="341391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955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233630" y="1690182"/>
            <a:ext cx="342660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مَا المَجَالُ المِغْنَاطِيسِيُّ ؟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71600" y="2636912"/>
            <a:ext cx="7596367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إِذَا أَرَدْنَا تَحْرِيكَ عَرَبَةٍ ، فَعَلَيْنَا أَنْ نَلْمِسَها لِكَيْ نَدْفَعَها أَوْ نَسَحَبَها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أَمَّا المِغْنَاطِيسُ فَإِنَّهُ يَسْتطِيعُ سَحْبَ أَو دَفْعَ بَعْضِ الأَجْسَامِ دُونَ لَمْسِها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هُنَاكَ مِنْطَقَةُ مُحِيطَةٌ بِالمِغْنَاطِيسِ تَظْهَرُ فِيهَا آثَارُ قُوَّتِهِ المِغْنَاطِيسِيَّةِ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هَذِهِ المِنْطَقَةُ تُسَمَّى المَجَالَ المِغْناطِيسِيَّ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لِكُلِّ مِغْنَاطِيسٍ مَجَالُهُ المِغْنَاطِيسِيُّ الَّذِي يُحِيطُ بِهِ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668344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6228184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788024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3275856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835696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49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57804" y="2488749"/>
            <a:ext cx="585759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مُشْكِلَةٌ وَ حَلٌّ : </a:t>
            </a:r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كَيْفَ يُمْكِنُ لِمِغْناطيسَيْنِ أَنْ يَتَنافَرا ؟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666730" y="3903439"/>
            <a:ext cx="614563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اَلتَّفْكيرُ النّاقِدُ </a:t>
            </a:r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مَا وَجْهُ الشَّبَهِ بَيْنَ الشِّحْنَاتِ الكَهْرَبَائِيَّةِ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30830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86814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2798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9158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47565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468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083159" y="1562105"/>
            <a:ext cx="342660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المَجَالُ المِغْنَاطِيسِيُّ الأَرْضِيُّ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87624" y="2153905"/>
            <a:ext cx="7128792" cy="35073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لَقَدْ عَرَفَ الإِنْسَانُ مُنْذُ قُرُونٍ بَعِيدَةٍ أَنَّ كَوْكَبَ الأَرْضِ مِغْناطيسٌ عِمْلاقٌ ، يُحِيطُ بِهِ مَجَالٌ مِغْناطِيسِيُّ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وَ بَهَذَا نَكْتَشِفُ سِرًّا آخَرَ مِنْ أَسْرَارِ خَلْقِ اللهِ عَزَّ وَجَلَّ ، وَ نَتَعَرَّفُ بَدِيعَ صُنْعِهِ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تُرَى كَيْفَ نَشَأَ هَذَا المَجَالُ ؟ وَ مَا مَصْدَرُهُ ؟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يَحْتوِي بَاطِنُ الأَرْضِ حَديدًا مُنْصَهِرًا ،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 هَذَا الحَدِيدُ يُشَكِّلُ المَجالَ المِغْنَاطِيسَيُّ المُحِيطَ الأَرْضِيُّ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وَ المَجَالُ المِغْنَاطِيسِيُّ الأَرْضِيُّ - شَأْنُهُ شَأْنُ أَيِّ مَجَالٍ مِغْنَاطِيسِيٍّ آخَرَ - لَهُ قُطْبَانِ مِغْنَاطِيسِيَّانِ : شَمَالِيُّ وَ جَنُوبِيٌّ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وَ القُطْبُ المِغْنَاطِيسِيُّ الشَّمَالِيُّ لِلأَرْضِ قَرِيبٌ مِنْ قُطْبِهَا الشَّمَالِيِّ الجغْرَافِيِّ ، وَ لَكِنَّهُ لاَ يَنْطَبِقُ عَلَيْهِ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380312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940152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499992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98782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54766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186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83568" y="1404322"/>
            <a:ext cx="8208912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وَلِوُجُودِ المَجَالِ المِغْنَاطِيسِيِّ الأَرْضِيِّ فَوَائِدُ عَدِيدَةٌ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فَنَحْنُ نَسْتَخْدِمُ البَوْصَلَةَ كَأَدَاةٍ لِلْكَشْفِ عَنِ اتِّجَاهِ المَجَالِ المِغْنَاطِيسِيِّ الأَرْضِيِّ وَ هِيَ تُفِيدُنَا فِي مَعْرِفَةِ الاتِّجَاهَاتِ ،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وَ لاَ سِيَّمَا اتِّجَاهِ القِبْلَةِ فِي الأَمَاكِنِ المُخْتَلِفَةِ عَلَى سَطْحِ الأَرْضِ 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96" y="3305181"/>
            <a:ext cx="3566465" cy="2860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709228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652120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998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55747" y="1548338"/>
            <a:ext cx="7732677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وَ تَتَكَوَّنُ البَوْصَلَةُ مِنْ إِبْرَةٍ خَفِيفَةٍ مُمَغْنَطَةٍ ، وَ يُمْكِنُ بِواسِطَتِها تَحْديدُ القُطْبَ الشَّمالِيِّ المِغْنَاطيسيِّ لِلأَرْضِ ؛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فَهُوَ يَجْذِبُ القُطْبَ الجَنُوبِيَّ لإِبِرْةَ اِلبَوْصَلَةِ ، فَيَتَّجِهُ نَحْوَ الشَّمَالِ دَائِمًا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هَلْ تَسْتَطِيعُ عَمَل َبَوْصَلَةٍ مِنْ مِغْنَاطِيسٍ وَ خَيْطٍ ؟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46" y="3493692"/>
            <a:ext cx="2067120" cy="1995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539552" y="5726534"/>
            <a:ext cx="8100393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إِبْرَةُ البَوْصَلَةِ المِغْناطِيسيَّةُ  تُحَدِّدُ اتِّجاهَ القُطْبِ الشَّماليِّ  المِغْناطِيسيِّ لِلأَرْضِ . </a:t>
            </a: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709228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652120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084168" y="1334046"/>
            <a:ext cx="288032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تَخْطِيطُ المَجَالِ المِغْناطِيسِيِّ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51520" y="1964769"/>
            <a:ext cx="8856984" cy="14642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إِنَّنا لاَ نَسَتطِيعُ رُؤْيَةَ المَجَالِ المِغْنَاطِيسِيِّ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وَ لِكَيْ نَرَاه نَسْتَخْدِمُ بُرَادَةَ الحَدِيدِ . نُحْضِرُ قَضِيبًا مِغْنَاطِيسِيًّا وَ نَضَعُ فَوْقَهُ لَوْحًا مِنَ الوَرَقِ المُقَوَّى أَوِ الزُّجَاجِ ، وَ نَنْثُرُ بُرَادَةَ الحَدِيدِ فَوْقَهَا ، وَ عِنْدَمَا نَطْرُقُ طَرَقَاتٍ خَفيفَةً عَلَيْها ، نُلاحِظُ تَشَكُّلَ خُطُوطِ المَجَالِ المِغْناطِيسِيِّ ، كَما فِي الشَّكْلِ المُجَاوِرِ 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78" y="3444521"/>
            <a:ext cx="1731818" cy="22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8"/>
          <p:cNvSpPr/>
          <p:nvPr/>
        </p:nvSpPr>
        <p:spPr>
          <a:xfrm>
            <a:off x="2195736" y="5661248"/>
            <a:ext cx="5291851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تَخْطِيطُ المَجَالِ المِغْنَاطِيسِيِّ باسْتِخْدَامِ بُرادَةِ الحَدِيِدَ . </a:t>
            </a: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6804248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364088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3923928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241176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9716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942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43608" y="1899484"/>
            <a:ext cx="7200800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</a:rPr>
              <a:t>مُشْكِلَةٌ وَحَلٌّ </a:t>
            </a:r>
            <a:r>
              <a:rPr lang="ar-SA" sz="2000" b="1" dirty="0">
                <a:solidFill>
                  <a:prstClr val="black"/>
                </a:solidFill>
              </a:rPr>
              <a:t>: كَيْفَ يُمْكِنُ اسْتِخْدَامُ قَضِيبٍ مِغْنَاطِيسِيٍّ لِتَحْدِيدِ اتِّجَاهِنَا فِي الصَّحْرَاءِ ؟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71600" y="3418374"/>
            <a:ext cx="7308303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</a:rPr>
              <a:t>التَّفْكِيرُ النّاقِدُ </a:t>
            </a:r>
            <a:r>
              <a:rPr lang="ar-SA" sz="2000" b="1" dirty="0">
                <a:solidFill>
                  <a:prstClr val="black"/>
                </a:solidFill>
              </a:rPr>
              <a:t>:</a:t>
            </a:r>
            <a:r>
              <a:rPr lang="ar-SA" sz="2000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أَجْسَامُ الطُّيُورِ تَحْتَوِي عَلَى مِغْنَاطِيسٍ طَبِيعيٍّ . كَيْفَ يُمْكِنُ أَنْ يُساعِدَهَا ؟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092280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652120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74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مخطط انسيابي: رابط خارج الصفحة 15"/>
          <p:cNvSpPr/>
          <p:nvPr/>
        </p:nvSpPr>
        <p:spPr>
          <a:xfrm>
            <a:off x="7164288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2" name="مخطط انسيابي: رابط خارج الصفحة 21"/>
          <p:cNvSpPr/>
          <p:nvPr/>
        </p:nvSpPr>
        <p:spPr>
          <a:xfrm>
            <a:off x="5652120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3" name="مخطط انسيابي: رابط خارج الصفحة 22"/>
          <p:cNvSpPr/>
          <p:nvPr/>
        </p:nvSpPr>
        <p:spPr>
          <a:xfrm>
            <a:off x="4139952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4" name="مخطط انسيابي: رابط خارج الصفحة 23"/>
          <p:cNvSpPr/>
          <p:nvPr/>
        </p:nvSpPr>
        <p:spPr>
          <a:xfrm>
            <a:off x="262778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5" name="مخطط انسيابي: رابط خارج الصفحة 24"/>
          <p:cNvSpPr/>
          <p:nvPr/>
        </p:nvSpPr>
        <p:spPr>
          <a:xfrm>
            <a:off x="1187624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444643" y="5013176"/>
            <a:ext cx="6655749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كيف يعمل هذا المغناطيس ؟ وما هي القوة المغناطيسية ؟</a:t>
            </a: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7746"/>
            <a:ext cx="5351887" cy="3204888"/>
          </a:xfrm>
          <a:prstGeom prst="rect">
            <a:avLst/>
          </a:prstGeom>
        </p:spPr>
      </p:pic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330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220072" y="1412776"/>
            <a:ext cx="2880320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ما المِغْنَاطِيِسُ الكَهْرَبَائِيُّ ؟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99592" y="2060848"/>
            <a:ext cx="7344816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عَرَفْنا سابِقًا أَنَّ التَّيَّارَ الكَهْرَبَائِيَّ يَنْتُجُ عَنْ حَرَكَةُ الشَّحْنَاتِ الكَهْرَبائيَّةِ ،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وَ عِنْدَما تَسْري الشِّحْناتُ  الكَهْرَبَائيّةُ فَإِنَّهَا تُنْتِجُ مَجَالاً مِغْنَاطِيسِيًّا .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716016" y="5301208"/>
            <a:ext cx="4008541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يوجَدُ مَجالٌ مِغَنْاطيسيٌّ  حَوْلَ أَيِّ سِلْكٍ يَسْري  فيهِ تَيّارٌ كَهْرَبائيّ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3" y="3068960"/>
            <a:ext cx="1503721" cy="189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27" y="3401841"/>
            <a:ext cx="1714500" cy="1609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251520" y="5317911"/>
            <a:ext cx="4104456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تُسْتَخْدَمُ أَسْلاكٌ مُلْتَفَّةٌ حَوْلَ قَضِيبِ حَديدٍ فِي المِغْناطِيسِ كَهْرَبائيٌّ البَسيطِ .</a:t>
            </a: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مخطط انسيابي: رابط خارج الصفحة 15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0" name="مخطط انسيابي: رابط خارج الصفحة 19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1" name="دبوس زينة 20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17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11" grpId="0" build="p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20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23928" y="1556792"/>
            <a:ext cx="4104456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تَأْثِرُ التَّيَّارِ الكَهْرَبَائِيِّ وَ عَدَدِ اللَّفَّاتِ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43608" y="2349126"/>
            <a:ext cx="7272808" cy="35073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عِنْد مُرُورِ تَيَّارٍ كَهْرَبَائِيٍّ فِي سِلْكٍ يَنْشَأُ حَوْلَهُ مَجَالٌ مِغْنَاطِيسِيٌّ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وَ كُلَّمَا زَادَ التَّيَّارُ الكَهْرَبَائِيُّ المَارُّ فِي السِّلْكِ زَادَتْ قُوَّةُ المَجَالِ المِغْنَاطِيسِيِّ المُتَوَلِّدِ حَوْلَهُ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وَ عِنْدَ فَصْلِ التَّيَّارِ الكَهْرَبَائِيِّ يَتَلاشَى المَجَالُ المِغْنَاطِيسِيُّ . 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إِذَا قُمْنا بِلَفِّ السِّلْكٍ عَلَى شَكْلِ مِلَفٍّ حَلَزُونِيٍّ ، وَ مَرَّرْنَا تَيَّارًا كَهْرَبَائِيًّا فِي المِلَفِّ يُصْبِحُ المَجَالُ المِغْنَاطِيسِيُّ حَوْلَ المِلَفِّ أَقْوَى مِنَ السَّابِقِ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فِي هَذِهِ الحَالَةِ تَعْمَلُ كُلُّ لَفَّةٍ بِاعْتِبَارِهَا مِغْنَاطِيسًا صَغِيرًا ، وَ يَحْدُثُ التَّجاذُبٌ و التَّنافُرٌ عَلَى طُولِ المِلَفِّ فِي الاِتِّجَاهِ نَفْسِهِ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كَمَا يُمْكِنُ تَقْوِيَةُ المَجَالِ المِغْنَاطِيسِيِّ أَكْثَرَ بِلَفِّ السِّلْكِ حَوْلَ قَلْبٍ مِنَ الحَدِيدِ ، حَيْثُ يَعْمَلُ الحَدِيدُ عَلَى تِرْكيزِ خُطُوطِ المَجَالِ المِغْناطِيسِيِّ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76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067944" y="1910110"/>
            <a:ext cx="4104456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المِغْنَاطِيسُ الكَهْرَبَائِيُّ فِي أَبْسَطِ صُورَةٍ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051720" y="2772474"/>
            <a:ext cx="6120680" cy="17366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المِغْنَاطِيسُ الكَهْرَبَائِيُّ </a:t>
            </a:r>
            <a:r>
              <a:rPr lang="ar-SA" sz="2400" b="1" dirty="0">
                <a:solidFill>
                  <a:prstClr val="black"/>
                </a:solidFill>
              </a:rPr>
              <a:t>فِي أَبْسَطِ صُورَةٍ عِبَارَةٌ عَنْ سِلْكٍ مَلْفُوفٍ حَوْلَ قَلْبٍ مِنَ الحَدِيدِ ، وَ يَمُرُّ بِهِ تَيَّارٌ كَهْرَبَائِيٌّ ، وَ هُنَاكَ أَجْهِزَةٌ تَسْتَخْدِمُ المِغْنَاطِيسَ الكَهْرَبَائِيَّ ، مِنْهَا المُحَرِّكُ الكَهْربائيُّ المُسْتَخْدَمُ فِي غَسَّالَةِ المَلاَبِسِ ، وَ الخَلاَّطِ . 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50810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06794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34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580112" y="1622078"/>
            <a:ext cx="2664296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المحرك الكهربائي :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907704" y="2492896"/>
            <a:ext cx="6408712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يتكون المحرك الكهربائي </a:t>
            </a:r>
            <a:r>
              <a:rPr lang="ar-SA" sz="2400" b="1" dirty="0">
                <a:solidFill>
                  <a:prstClr val="black"/>
                </a:solidFill>
              </a:rPr>
              <a:t>البسيط من ثلاثة أجزاء رئسية هي : مصدر طاقة كهربائية , مغناطيس , وملف سلكي مثبت على محور الدوران , ومحور الدوران قضيب حر الدوران . </a:t>
            </a:r>
          </a:p>
        </p:txBody>
      </p:sp>
      <p:sp>
        <p:nvSpPr>
          <p:cNvPr id="8" name="مستطيل مستدير الزوايا 14"/>
          <p:cNvSpPr/>
          <p:nvPr/>
        </p:nvSpPr>
        <p:spPr>
          <a:xfrm>
            <a:off x="5580112" y="3933056"/>
            <a:ext cx="2664296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ما المولد الكهربائي :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10"/>
          <p:cNvSpPr/>
          <p:nvPr/>
        </p:nvSpPr>
        <p:spPr>
          <a:xfrm>
            <a:off x="2123728" y="4653136"/>
            <a:ext cx="6192688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المولد الكهربائي يحول الطاقة الحركية إلى طاقة كهربائية </a:t>
            </a:r>
            <a:r>
              <a:rPr lang="ar-SA" sz="24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7020272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580112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139952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262778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1187624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97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91880" y="1618174"/>
            <a:ext cx="2562506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مُلَخَّصٌ مُصَوَّرٌ</a:t>
            </a:r>
            <a:endParaRPr lang="ar-SA" sz="2000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223146"/>
            <a:ext cx="2071807" cy="159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77" y="4158148"/>
            <a:ext cx="2050595" cy="17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3147"/>
            <a:ext cx="2003244" cy="159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90" y="4158148"/>
            <a:ext cx="2016224" cy="17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3147"/>
            <a:ext cx="1944214" cy="159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147670"/>
            <a:ext cx="1944214" cy="172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خطط انسيابي: رابط خارج الصفحة 12"/>
          <p:cNvSpPr/>
          <p:nvPr/>
        </p:nvSpPr>
        <p:spPr>
          <a:xfrm>
            <a:off x="6948264" y="54868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5508104" y="548680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مخطط انسيابي: رابط خارج الصفحة 15"/>
          <p:cNvSpPr/>
          <p:nvPr/>
        </p:nvSpPr>
        <p:spPr>
          <a:xfrm>
            <a:off x="4067944" y="54868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0" name="مخطط انسيابي: رابط خارج الصفحة 19"/>
          <p:cNvSpPr/>
          <p:nvPr/>
        </p:nvSpPr>
        <p:spPr>
          <a:xfrm>
            <a:off x="2555776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1" name="مخطط انسيابي: رابط خارج الصفحة 20"/>
          <p:cNvSpPr/>
          <p:nvPr/>
        </p:nvSpPr>
        <p:spPr>
          <a:xfrm>
            <a:off x="1115616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790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801172" y="329580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896767" y="1711731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prstClr val="white"/>
                </a:solidFill>
              </a:rPr>
              <a:t>أفكر وأتحدث ثم أكتب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2721114"/>
            <a:ext cx="748883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المِغْنَاطِيسُ النَّاشِئُ عَنِ التِّيَّارِ الكَهْرَبَائيِّ يُسَمَّى </a:t>
            </a:r>
            <a:r>
              <a:rPr lang="ar-SA" sz="2800" dirty="0">
                <a:solidFill>
                  <a:prstClr val="black"/>
                </a:solidFill>
              </a:rPr>
              <a:t>.................</a:t>
            </a:r>
          </a:p>
        </p:txBody>
      </p:sp>
      <p:sp>
        <p:nvSpPr>
          <p:cNvPr id="9" name="وسيلة شرح بيضاوية 8"/>
          <p:cNvSpPr/>
          <p:nvPr/>
        </p:nvSpPr>
        <p:spPr>
          <a:xfrm>
            <a:off x="2491690" y="4108128"/>
            <a:ext cx="4824535" cy="735747"/>
          </a:xfrm>
          <a:prstGeom prst="wedgeEllipseCallout">
            <a:avLst>
              <a:gd name="adj1" fmla="val -21667"/>
              <a:gd name="adj2" fmla="val -11127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 err="1">
                <a:solidFill>
                  <a:prstClr val="black"/>
                </a:solidFill>
              </a:rPr>
              <a:t>المعناطيس</a:t>
            </a:r>
            <a:r>
              <a:rPr lang="ar-SA" sz="2800" b="1" dirty="0">
                <a:solidFill>
                  <a:prstClr val="black"/>
                </a:solidFill>
              </a:rPr>
              <a:t> الكهربائي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6804247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364087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3851919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2483767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1043607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509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873180" y="113556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968775" y="1495707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prstClr val="white"/>
                </a:solidFill>
              </a:rPr>
              <a:t>أفكر وأتحدث ثم أكتب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1600" y="2351127"/>
            <a:ext cx="71241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white"/>
                </a:solidFill>
              </a:rPr>
              <a:t>مُشْكِلَةٌ وَحَلٌّ . كَيْفَ نَصْنَعُ مِغْناطِيسًا كَهْرَبَائِيًّا قَويًا ؟</a:t>
            </a:r>
            <a:endParaRPr lang="ar-SA" sz="2800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26" y="3203029"/>
            <a:ext cx="3371850" cy="2962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مخطط انسيابي: رابط خارج الصفحة 9"/>
          <p:cNvSpPr/>
          <p:nvPr/>
        </p:nvSpPr>
        <p:spPr>
          <a:xfrm>
            <a:off x="701559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57543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4063268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269511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125495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57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5934973" y="-204563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030568" y="1177588"/>
            <a:ext cx="271543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prstClr val="white"/>
                </a:solidFill>
              </a:rPr>
              <a:t>أفكر وأتحدث ثم أكتب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65305" y="3122965"/>
            <a:ext cx="658639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التَّفْكيرُ النّاقِدُ . عِنْدَمَا يَسْرِي تَيَّارٌ كَهْرَبَائِيٌّ فِي سِلْكَيْنِ فِي الاتِّجَاهِ نَفْسِه فَإِنَّهُمَا يَتَجَاذَبَانِ . لِمَاذَا ؟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9" name="وسيلة شرح بيضاوية 8"/>
          <p:cNvSpPr/>
          <p:nvPr/>
        </p:nvSpPr>
        <p:spPr>
          <a:xfrm>
            <a:off x="1365305" y="4477414"/>
            <a:ext cx="6120680" cy="1687890"/>
          </a:xfrm>
          <a:prstGeom prst="wedgeEllipseCallout">
            <a:avLst>
              <a:gd name="adj1" fmla="val -15104"/>
              <a:gd name="adj2" fmla="val -9960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>
                <a:solidFill>
                  <a:prstClr val="black"/>
                </a:solidFill>
              </a:rPr>
              <a:t>الجسيمات المشحونة المتحركة تشبه تيارات كهربائية صغيرة تنتج مجالات مغناطيسية يجذب بعضها بعضا 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634066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دبوس زينة 10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34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009084" y="329580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579753" y="1711731"/>
            <a:ext cx="3240360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أَخْتارُ الإِجابَةَ الصَّحيحَةَ .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68805" y="2664369"/>
            <a:ext cx="611257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ما الذي يحول الطاقة الكهربائية إلى طاقة حركية  ؟ </a:t>
            </a:r>
            <a:endParaRPr lang="ar-SA" sz="2800" dirty="0">
              <a:solidFill>
                <a:prstClr val="black"/>
              </a:solidFill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68382"/>
              </p:ext>
            </p:extLst>
          </p:nvPr>
        </p:nvGraphicFramePr>
        <p:xfrm>
          <a:off x="1487533" y="3580454"/>
          <a:ext cx="6092188" cy="1368152"/>
        </p:xfrm>
        <a:graphic>
          <a:graphicData uri="http://schemas.openxmlformats.org/drawingml/2006/table">
            <a:tbl>
              <a:tblPr/>
              <a:tblGrid>
                <a:gridCol w="2773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>
                          <a:effectLst/>
                          <a:latin typeface="Simplified Arabic"/>
                        </a:rPr>
                        <a:t>أ0 خطوط النقل الكهربائي.</a:t>
                      </a:r>
                      <a:endParaRPr lang="ar-SA" sz="2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ar-SA" sz="2400" b="1" dirty="0">
                          <a:effectLst/>
                          <a:latin typeface="Simplified Arabic"/>
                        </a:rPr>
                        <a:t>ب0 المحمصة الكهربائية.</a:t>
                      </a:r>
                      <a:endParaRPr lang="ar-SA" sz="2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>
                          <a:effectLst/>
                          <a:latin typeface="Simplified Arabic"/>
                        </a:rPr>
                        <a:t>ج0 المروحة الكهربائية.</a:t>
                      </a:r>
                      <a:endParaRPr lang="ar-SA" sz="2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ar-SA" sz="2400" b="1" dirty="0">
                          <a:effectLst/>
                          <a:latin typeface="Simplified Arabic"/>
                        </a:rPr>
                        <a:t>د0 المصباح الكهربائي.</a:t>
                      </a:r>
                      <a:endParaRPr lang="ar-SA" sz="2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مستطيل مستدير الزوايا 2"/>
          <p:cNvSpPr/>
          <p:nvPr/>
        </p:nvSpPr>
        <p:spPr>
          <a:xfrm>
            <a:off x="1764555" y="4337396"/>
            <a:ext cx="2575655" cy="5276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مستطيل 1"/>
          <p:cNvSpPr/>
          <p:nvPr/>
        </p:nvSpPr>
        <p:spPr>
          <a:xfrm>
            <a:off x="1475657" y="5345508"/>
            <a:ext cx="620572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ما العلاقة بين الكهرباء و المغناطيسية  ؟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7092280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5652120" y="648072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مخطط انسيابي: رابط خارج الصفحة 15"/>
          <p:cNvSpPr/>
          <p:nvPr/>
        </p:nvSpPr>
        <p:spPr>
          <a:xfrm>
            <a:off x="4139952" y="648072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0" name="مخطط انسيابي: رابط خارج الصفحة 19"/>
          <p:cNvSpPr/>
          <p:nvPr/>
        </p:nvSpPr>
        <p:spPr>
          <a:xfrm>
            <a:off x="2771800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1" name="مخطط انسيابي: رابط خارج الصفحة 20"/>
          <p:cNvSpPr/>
          <p:nvPr/>
        </p:nvSpPr>
        <p:spPr>
          <a:xfrm>
            <a:off x="1331640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654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 animBg="1"/>
      <p:bldP spid="12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555776" y="620688"/>
            <a:ext cx="1152128" cy="692696"/>
          </a:xfrm>
          <a:prstGeom prst="flowChartOffpageConnector">
            <a:avLst/>
          </a:prstGeom>
          <a:solidFill>
            <a:srgbClr val="0070C0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11561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Round Same Side Corner Rectangle 26"/>
          <p:cNvSpPr/>
          <p:nvPr/>
        </p:nvSpPr>
        <p:spPr>
          <a:xfrm rot="16200000">
            <a:off x="5973316" y="371501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5024917" y="1714060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JO" sz="2800" b="1" dirty="0">
                <a:solidFill>
                  <a:prstClr val="white"/>
                </a:solidFill>
              </a:rPr>
              <a:t>العــــــلوم </a:t>
            </a:r>
            <a:r>
              <a:rPr lang="ar-SA" sz="2800" b="1" dirty="0">
                <a:solidFill>
                  <a:prstClr val="white"/>
                </a:solidFill>
              </a:rPr>
              <a:t>و الصحة 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115616" y="3284984"/>
            <a:ext cx="7056784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المِغْنَاطِيسُ الكَهْرَبَائِيُّ فِي الطِّبِّ أَبْحَثُ كَيْفَ يُسْتَخْدَمُ المِغْنَاطِيسُ الكَهْرَبَائِيُّ فِي  بَعْضِ الأَجْهِزَةِ الطِّبِّيَّةِ ، وَأَكْتُبُ تَقْرِيرًا عَنْ ذَلِكَ .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93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بيانات مخزّنة 5"/>
          <p:cNvSpPr/>
          <p:nvPr/>
        </p:nvSpPr>
        <p:spPr>
          <a:xfrm>
            <a:off x="2970076" y="1509784"/>
            <a:ext cx="5760640" cy="468052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prstClr val="white"/>
                </a:solidFill>
              </a:rPr>
              <a:t>كيف تؤثر </a:t>
            </a:r>
            <a:r>
              <a:rPr lang="ar-SA" b="1" dirty="0" err="1">
                <a:solidFill>
                  <a:prstClr val="white"/>
                </a:solidFill>
              </a:rPr>
              <a:t>المغانط</a:t>
            </a:r>
            <a:r>
              <a:rPr lang="ar-SA" b="1" dirty="0">
                <a:solidFill>
                  <a:prstClr val="white"/>
                </a:solidFill>
              </a:rPr>
              <a:t> بعضها في بعض 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16319" y="2137634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أَتَوَقَّعُ 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10236" y="3031273"/>
            <a:ext cx="462626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للمغناطيسِ قطبانِ. قطبٌ شماليٌّ يرمزُ لهُ بالرمزِ </a:t>
            </a:r>
            <a:r>
              <a:rPr lang="ar-EG" sz="2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</a:t>
            </a:r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، وقطبٌ جنوبيٌّ</a:t>
            </a:r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يرمزُ لهُ بالرمزِ ج، كيفَ أجعلُ مغناطيس</a:t>
            </a:r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</a:t>
            </a:r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ين يتجاذبانِ؟ كيفَ أجعلُ أحدَهما</a:t>
            </a:r>
            <a:r>
              <a:rPr lang="ar-SA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يتباعدُ عنِ الآخرِ؟ أتوقعُ نوعَ الأقطابِ المتقابلةِ في كلِّ حالةٍ.</a:t>
            </a: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6948264" y="648072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5436096" y="648072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3923928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2411760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971600" y="648072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5980" y="3031273"/>
            <a:ext cx="2161531" cy="19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دبوس زينة 1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749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29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404665" y="-448868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456266" y="893691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40501" y="1494652"/>
            <a:ext cx="18309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مُلَخَّصٌ مُصَوَّرٌ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921738" y="2255752"/>
            <a:ext cx="125066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الدَّرْسُ الأَوَّلُ 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43608" y="2255752"/>
            <a:ext cx="57606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الحَرَارَةُ تَنْتَقِلُ مِنَ جِسْمِ إِلَى جِسْمِ أبْرَدَ مِنْهُ . وَ تَنْتَقِلُ الحَرَارَةُ بِالتَّوْصِيلِ وَ الحَمْلِ  و الإِشْعَاعِ .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987104" y="3686620"/>
            <a:ext cx="12202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الدَّرْسُ الثّاني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43608" y="3679459"/>
            <a:ext cx="56970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يَنْشَأُ الصَّوْتُ عِنْدَما تَتَذَبْذَبُ الجُسَيْمَاتُ بِفِعْلِ الطَّاقَةِ . الضَّوْءُ شَكْلٌ مِنَ أَشْكَالِ الطَّاقَةِ يَنْتَقِلُ عَلَى شَكْلِ مَوْجَاتٍ 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096236" y="4992056"/>
            <a:ext cx="13067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الدَّرْسُ الثَّالِثُ 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518950" y="4984895"/>
            <a:ext cx="52649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التَيَّارُ الكَهْرَبَائيُّ شِحْنَاتٌ كَهْرَبَائيَّةٌ تَسْرِي فِي مَسَارٍ مُغْلَقٍ . المِغْنَاطِيسُ</a:t>
            </a:r>
            <a:endParaRPr lang="ar-SA" dirty="0">
              <a:solidFill>
                <a:prstClr val="black"/>
              </a:solidFill>
            </a:endParaRPr>
          </a:p>
          <a:p>
            <a:r>
              <a:rPr lang="ar-SA" b="1" dirty="0">
                <a:solidFill>
                  <a:prstClr val="black"/>
                </a:solidFill>
              </a:rPr>
              <a:t>الكَهْرَبَائِيُّ مِلَفٌّ يَمُرُّ بِهِ تَيَّارٌ كَهْرَبَائِيٌّ 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073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5757292" y="-439059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808893" y="903500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08398" y="1318631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المفردات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50151" y="2062000"/>
            <a:ext cx="40062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أَكْمِلُ كُلاًّ مِنَ الْعِبَارَاتِ التَّاليَةِ بِالْكَلِمَةِ الْمُناسِبَةِ :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13349" y="2687069"/>
            <a:ext cx="538506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حَرَكَةُ الكَهْرَبَاءِ السَّاكِنَةِ تُسَمَّى</a:t>
            </a:r>
            <a:r>
              <a:rPr lang="ar-SA" dirty="0">
                <a:solidFill>
                  <a:prstClr val="black"/>
                </a:solidFill>
              </a:rPr>
              <a:t> .............. .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991533" y="2687069"/>
            <a:ext cx="1868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التفريغ الكهربائي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813349" y="3212976"/>
            <a:ext cx="53448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تَنْتَقِلُ الحَرَارَةُ فِي السَّوَائِلِ وَ الْغَازَاتِ بـ </a:t>
            </a:r>
            <a:r>
              <a:rPr lang="ar-SA" dirty="0">
                <a:solidFill>
                  <a:prstClr val="black"/>
                </a:solidFill>
              </a:rPr>
              <a:t>...............</a:t>
            </a:r>
            <a:r>
              <a:rPr lang="ar-SA" b="1" dirty="0">
                <a:solidFill>
                  <a:prstClr val="black"/>
                </a:solidFill>
              </a:rPr>
              <a:t> 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771800" y="3212976"/>
            <a:ext cx="1312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الحمل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813349" y="3729591"/>
            <a:ext cx="53448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يَسْرِي التَّيَّارُ الكَهْرَبَائيُّ فِي مَسَارٍ مُغْلَقٍ يُسَمَّى </a:t>
            </a:r>
            <a:r>
              <a:rPr lang="ar-SA" dirty="0">
                <a:solidFill>
                  <a:prstClr val="black"/>
                </a:solidFill>
              </a:rPr>
              <a:t>...............</a:t>
            </a:r>
            <a:r>
              <a:rPr lang="ar-SA" b="1" dirty="0">
                <a:solidFill>
                  <a:prstClr val="black"/>
                </a:solidFill>
              </a:rPr>
              <a:t> 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2051720" y="3717032"/>
            <a:ext cx="1551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الدائرة الكهربائية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2186643" y="4293096"/>
            <a:ext cx="49776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الأَرْضُ مُحَاطَةٌ بـ</a:t>
            </a:r>
            <a:r>
              <a:rPr lang="ar-SA" dirty="0">
                <a:solidFill>
                  <a:prstClr val="black"/>
                </a:solidFill>
              </a:rPr>
              <a:t> ............................</a:t>
            </a:r>
            <a:r>
              <a:rPr lang="ar-SA" b="1" dirty="0">
                <a:solidFill>
                  <a:prstClr val="black"/>
                </a:solidFill>
              </a:rPr>
              <a:t> غَيْرِ مَرْئيٍّ .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27984" y="429309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مجال مغناطيسي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186643" y="4869160"/>
            <a:ext cx="49776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يَدُورُ الخَلاَّطُ الكَهْرَبائِيُّ بِفِعْلِ  </a:t>
            </a:r>
            <a:r>
              <a:rPr lang="ar-SA" dirty="0">
                <a:solidFill>
                  <a:prstClr val="black"/>
                </a:solidFill>
              </a:rPr>
              <a:t>...............</a:t>
            </a:r>
            <a:r>
              <a:rPr lang="ar-SA" b="1" dirty="0">
                <a:solidFill>
                  <a:prstClr val="black"/>
                </a:solidFill>
              </a:rPr>
              <a:t>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347864" y="486916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محرك كهربائي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186644" y="5454516"/>
            <a:ext cx="49776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تصنع مقابض أواني الطهي من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3203848" y="5435932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مواد عازلة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4" name="دبوس زينة 23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698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2" grpId="0" animBg="1"/>
      <p:bldP spid="13" grpId="0"/>
      <p:bldP spid="20" grpId="0" animBg="1"/>
      <p:bldP spid="21" grpId="0"/>
      <p:bldP spid="22" grpId="0" animBg="1"/>
      <p:bldP spid="23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5757292" y="-318492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808893" y="1024067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15816" y="2348880"/>
            <a:ext cx="33554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المَهَارَاتُ وَ المَفَاهِيمُ العِلْمِيّةُ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19672" y="3369186"/>
            <a:ext cx="643826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الفِكْرَةُ الرَّئِيسَةُ وَ التَّفاصِيلُ .</a:t>
            </a:r>
            <a:r>
              <a:rPr lang="ar-SA" sz="2000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لَمَسَ تِلمِيذٌ مِقْبَضَ البَابِ الحَدِيدِيَّ ، فأحَسَّ بِلَسْعَةٍ كَهْربَائِيَّةٍ خَفِيفَةٍ . كَيْفَ نُفَسِّرُ ذَلِكَ ؟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19672" y="4429561"/>
            <a:ext cx="643826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عندما يمشي التلميذ على السجادة فإنه يشحن بشحنة سالبة ، وعند لمس المقبض فإن الشحنات السالبة تنتقل من يد التلميذ إلى مقبض اليد فيشعر بالصدمة. 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96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217355" y="-420587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268956" y="921972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90241" y="1916832"/>
            <a:ext cx="335540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المَهَارَاتُ وَ المَفَاهِيمُ العِلْمِيّةُ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47664" y="2832611"/>
            <a:ext cx="66247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أَسْتَنْتِجُ . لَدَيَّ جِسْمَانِ ، أَحَدُهُمَا يَنْجذِب إِلَى المِغْنَاطِيسِ وَ الآَخَرُ لا يَنْجَذِبُ إِلَيْهِ . مَا الَّذِي أَسْتَنْتِجُهُ عَنْ كُلِّ مِنْهُمَا ؟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31640" y="4335487"/>
            <a:ext cx="68407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أقربها من مغناطيس ، فالمواد المغناطيسية  تنجذب للمغناطيس مثل الحديد و النيكل .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54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5865068" y="-420587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916669" y="921972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87624" y="2529053"/>
            <a:ext cx="698477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التَّفْكيرُ النَّاقِدُ . مَا أَنْسَبُ المَوادِّ لِصِنَاعَةِ أَكْوَابِ المَشْرُوبَاتِ السَّاخِنَةِ ؟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39401" y="3844205"/>
            <a:ext cx="57821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أكواب الفلين أو أكواب البلاستيك .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98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6001330" y="-24696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052931" y="1317863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83568" y="2833772"/>
            <a:ext cx="74168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قِصَّةٌ شَخْصيَّةٌ . أكْتُبُ قِصَّةً أُبيِّنُ فِيهَا أَهَمِّيَّةَ الأَلْوَانِ فِي حَيَاتِنَا .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14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 Same Side Corner Rectangle 26"/>
          <p:cNvSpPr/>
          <p:nvPr/>
        </p:nvSpPr>
        <p:spPr>
          <a:xfrm rot="16200000">
            <a:off x="5901308" y="-448295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4952909" y="894264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376997" y="4959339"/>
            <a:ext cx="3723395" cy="6742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Round Same Side Corner Rectangle 26"/>
          <p:cNvSpPr/>
          <p:nvPr/>
        </p:nvSpPr>
        <p:spPr>
          <a:xfrm rot="16200000">
            <a:off x="5902555" y="-448295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31"/>
          <p:cNvSpPr txBox="1"/>
          <p:nvPr/>
        </p:nvSpPr>
        <p:spPr>
          <a:xfrm>
            <a:off x="4954156" y="894264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الفصل الثامن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132402" y="1772816"/>
            <a:ext cx="28232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أَخْتارُ الإِجابَةَ الصَّحيحَةَ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620919" y="3076843"/>
            <a:ext cx="648072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prstClr val="black"/>
                </a:solidFill>
              </a:rPr>
              <a:t>أ. ينتج كهرباء.</a:t>
            </a:r>
            <a:endParaRPr lang="ar-SA" sz="32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prstClr val="black"/>
                </a:solidFill>
              </a:rPr>
              <a:t>ب. يضئ بنفسه </a:t>
            </a:r>
            <a:endParaRPr lang="ar-SA" sz="32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prstClr val="black"/>
                </a:solidFill>
              </a:rPr>
              <a:t>جـ. يعكس الضوء .</a:t>
            </a:r>
            <a:endParaRPr lang="ar-SA" sz="32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prstClr val="black"/>
                </a:solidFill>
              </a:rPr>
              <a:t>د. يصدر ضوء وحرارة.</a:t>
            </a:r>
            <a:endParaRPr lang="ar-SA" sz="3200" dirty="0">
              <a:solidFill>
                <a:prstClr val="black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756823" y="2420888"/>
            <a:ext cx="73448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وجه الشبه بين الشمس والمصباح الكهربي أن كليهما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378244" y="5419095"/>
            <a:ext cx="3723395" cy="6742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دبوس زينة 14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90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21" grpId="0" animBg="1"/>
      <p:bldP spid="22" grpId="0"/>
      <p:bldP spid="23" grpId="0" animBg="1"/>
      <p:bldP spid="24" grpId="0" build="p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210373" cy="2019582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0" y="836712"/>
            <a:ext cx="3238952" cy="2333951"/>
          </a:xfrm>
          <a:prstGeom prst="rect">
            <a:avLst/>
          </a:prstGeom>
        </p:spPr>
      </p:pic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 Same Side Corner Rectangle 26"/>
          <p:cNvSpPr/>
          <p:nvPr/>
        </p:nvSpPr>
        <p:spPr>
          <a:xfrm rot="16200000">
            <a:off x="6217355" y="-448868"/>
            <a:ext cx="762000" cy="3276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5268956" y="893691"/>
            <a:ext cx="2903444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نموذج اختبار </a:t>
            </a:r>
            <a:endParaRPr lang="ar-JO" sz="2800" b="1" dirty="0">
              <a:solidFill>
                <a:prstClr val="white"/>
              </a:solidFill>
            </a:endParaRPr>
          </a:p>
        </p:txBody>
      </p:sp>
      <p:sp>
        <p:nvSpPr>
          <p:cNvPr id="15" name="قوس متوسط أيمن 14"/>
          <p:cNvSpPr/>
          <p:nvPr/>
        </p:nvSpPr>
        <p:spPr>
          <a:xfrm>
            <a:off x="3779912" y="836712"/>
            <a:ext cx="290688" cy="5256584"/>
          </a:xfrm>
          <a:prstGeom prst="righ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08" y="1844824"/>
            <a:ext cx="3505690" cy="3553321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4860032" y="3663496"/>
            <a:ext cx="367240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555776" y="1844824"/>
            <a:ext cx="9361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627784" y="5085184"/>
            <a:ext cx="9361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64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  <p:bldP spid="16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2"/>
          <a:stretch/>
        </p:blipFill>
        <p:spPr bwMode="auto">
          <a:xfrm>
            <a:off x="4141109" y="620688"/>
            <a:ext cx="4895387" cy="95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50" y="1772816"/>
            <a:ext cx="2907038" cy="43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7" y="1725876"/>
            <a:ext cx="2570935" cy="442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623585" y="3803950"/>
            <a:ext cx="3035048" cy="2361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70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26" y="620688"/>
            <a:ext cx="4658662" cy="105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" y="1309812"/>
            <a:ext cx="2229816" cy="319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2251"/>
            <a:ext cx="5508450" cy="330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347864" y="3717032"/>
            <a:ext cx="5256584" cy="11806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722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05934" y="1412776"/>
            <a:ext cx="247535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4000" b="1" dirty="0">
                <a:solidFill>
                  <a:prstClr val="black"/>
                </a:solidFill>
              </a:rPr>
              <a:t>أَخْتَبِرُ تَوَقُّعَاتِي</a:t>
            </a:r>
            <a:endParaRPr lang="ar-SA" sz="4000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9592" y="2185700"/>
            <a:ext cx="738961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أقربُ القطبَ الشماليَّ لمغناطيسٍ منَ القطبِ الشماليَّ لمغناطيسٍ آخرَ. ماذا حدثَ؟ أسجلُ ملاحظاتِي</a:t>
            </a:r>
            <a:endParaRPr lang="ar-SA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88462" y="3714752"/>
            <a:ext cx="450074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يحدثُ عندمَا أقربُ قطبينِ جنوبيينِ أحدَهما إلى الآخرِ؟ أسجلُ ملاحظاتِي.</a:t>
            </a:r>
            <a:endParaRPr lang="ar-SA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3143248"/>
            <a:ext cx="230425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خطط انسيابي: رابط خارج الصفحة 9"/>
          <p:cNvSpPr/>
          <p:nvPr/>
        </p:nvSpPr>
        <p:spPr>
          <a:xfrm>
            <a:off x="6975476" y="54868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5463308" y="54868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3951140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مخطط انسيابي: رابط خارج الصفحة 12"/>
          <p:cNvSpPr/>
          <p:nvPr/>
        </p:nvSpPr>
        <p:spPr>
          <a:xfrm>
            <a:off x="2438972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5" name="مخطط انسيابي: رابط خارج الصفحة 14"/>
          <p:cNvSpPr/>
          <p:nvPr/>
        </p:nvSpPr>
        <p:spPr>
          <a:xfrm>
            <a:off x="998812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6" name="دبوس زينة 15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60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build="p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47896"/>
            <a:ext cx="3301732" cy="54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73" y="1345609"/>
            <a:ext cx="4585823" cy="273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03" y="4564811"/>
            <a:ext cx="4588857" cy="11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1520" y="273737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الطريقة الأولى زيادة عدد اللفات، والثانية زيادة التيار الكهربائي، والثالثة لف السلك المعزول حول قلب حديدي (يختار الطالب اثنتين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618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38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صـ1410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85" y="620688"/>
            <a:ext cx="6154612" cy="134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79512" y="2132856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الطريقة الأولى الإشعاع الحراري، مثل انتقال الطاقة الشمسية في الفضاء. الطريقة الثانية الحمل الحراري، مثل انتقال الحرارة في السوائل. الطريقة الثالثة التوصيل مثل ملامسة الجسم لمصدر الحرارة كتسخين أواني الطبخ.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50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6" name="عنوان 2"/>
          <p:cNvSpPr txBox="1">
            <a:spLocks/>
          </p:cNvSpPr>
          <p:nvPr/>
        </p:nvSpPr>
        <p:spPr>
          <a:xfrm>
            <a:off x="2267744" y="3773004"/>
            <a:ext cx="4104456" cy="1224136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soft" dir="t"/>
            </a:scene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ar-SA" sz="6600">
                <a:solidFill>
                  <a:srgbClr val="FF0000"/>
                </a:solidFill>
              </a:rPr>
              <a:t>تم بحمد الله </a:t>
            </a:r>
            <a:endParaRPr lang="ar-SA" sz="6600" dirty="0">
              <a:solidFill>
                <a:srgbClr val="FF0000"/>
              </a:solidFill>
            </a:endParaRPr>
          </a:p>
        </p:txBody>
      </p:sp>
      <p:pic>
        <p:nvPicPr>
          <p:cNvPr id="7" name="Picture 4" descr="G:\نيازي\صور\Microsoft Clip Organizer\j042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41" y="1268760"/>
            <a:ext cx="1841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09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39652" y="1643050"/>
            <a:ext cx="644471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800" dirty="0">
                <a:solidFill>
                  <a:srgbClr val="000000"/>
                </a:solidFill>
              </a:rPr>
              <a:t>أقربُ القطبَ الشماليَّ لمغناطيسٍ إلى القطبِ الجنوبيَّ لمغناطيسٍ</a:t>
            </a:r>
            <a:r>
              <a:rPr lang="ar-SA" sz="2800" dirty="0">
                <a:solidFill>
                  <a:srgbClr val="000000"/>
                </a:solidFill>
              </a:rPr>
              <a:t> </a:t>
            </a:r>
            <a:r>
              <a:rPr lang="ar-EG" sz="2800" dirty="0">
                <a:solidFill>
                  <a:srgbClr val="000000"/>
                </a:solidFill>
              </a:rPr>
              <a:t>آخرَ. ماذَا حدثَ؟ أسجلُ ملاحظاتِيٍ</a:t>
            </a:r>
            <a:endParaRPr lang="ar-SA" sz="28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354" y="2786058"/>
            <a:ext cx="2552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خطط انسيابي: رابط خارج الصفحة 7"/>
          <p:cNvSpPr/>
          <p:nvPr/>
        </p:nvSpPr>
        <p:spPr>
          <a:xfrm>
            <a:off x="730830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7961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839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7718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33164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869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15252" y="1844824"/>
            <a:ext cx="633670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800" dirty="0">
                <a:solidFill>
                  <a:srgbClr val="660033"/>
                </a:solidFill>
              </a:rPr>
              <a:t>أتواصل. ماذا حدثَ عندمَا قربتُ قطبينِ متشابهينِ </a:t>
            </a:r>
            <a:r>
              <a:rPr lang="ar-EG" sz="2800" dirty="0" err="1">
                <a:solidFill>
                  <a:srgbClr val="660033"/>
                </a:solidFill>
              </a:rPr>
              <a:t>لمغناطيسينِ</a:t>
            </a:r>
            <a:r>
              <a:rPr lang="ar-EG" sz="2800" dirty="0">
                <a:solidFill>
                  <a:srgbClr val="660033"/>
                </a:solidFill>
              </a:rPr>
              <a:t>؟</a:t>
            </a:r>
            <a:r>
              <a:rPr lang="ar-SA" sz="2800" dirty="0">
                <a:solidFill>
                  <a:srgbClr val="660033"/>
                </a:solidFill>
              </a:rPr>
              <a:t> </a:t>
            </a:r>
            <a:r>
              <a:rPr lang="ar-EG" sz="2800" dirty="0">
                <a:solidFill>
                  <a:srgbClr val="660033"/>
                </a:solidFill>
              </a:rPr>
              <a:t>ماذا حدثَ عندما قربتُ قطبينِ مختلفينِ </a:t>
            </a:r>
            <a:r>
              <a:rPr lang="ar-EG" sz="2800" dirty="0" err="1">
                <a:solidFill>
                  <a:srgbClr val="660033"/>
                </a:solidFill>
              </a:rPr>
              <a:t>لمغناطيسينِ</a:t>
            </a:r>
            <a:r>
              <a:rPr lang="ar-EG" sz="2800" dirty="0">
                <a:solidFill>
                  <a:srgbClr val="660033"/>
                </a:solidFill>
              </a:rPr>
              <a:t> أحدَهما إلى</a:t>
            </a:r>
            <a:r>
              <a:rPr lang="ar-SA" sz="2800" dirty="0">
                <a:solidFill>
                  <a:srgbClr val="660033"/>
                </a:solidFill>
              </a:rPr>
              <a:t> </a:t>
            </a:r>
            <a:r>
              <a:rPr lang="ar-EG" sz="2800" dirty="0">
                <a:solidFill>
                  <a:srgbClr val="660033"/>
                </a:solidFill>
              </a:rPr>
              <a:t>الآخرِ؟</a:t>
            </a:r>
            <a:endParaRPr lang="ar-SA" sz="2800" b="1" dirty="0">
              <a:solidFill>
                <a:srgbClr val="660033"/>
              </a:solidFill>
            </a:endParaRPr>
          </a:p>
          <a:p>
            <a:endParaRPr lang="ar-SA" sz="2800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694826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392392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241176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971600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77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7704" y="1484784"/>
            <a:ext cx="633670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أستكشف أكثر :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19672" y="2764300"/>
            <a:ext cx="6768752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2800" dirty="0">
                <a:solidFill>
                  <a:srgbClr val="0000FF"/>
                </a:solidFill>
              </a:rPr>
              <a:t>هل قوةُ الجذبِ عندَ طرفَي المغناطيسِ أكبرُ منها عندَ مواضعَ أخرى</a:t>
            </a:r>
            <a:r>
              <a:rPr lang="ar-SA" sz="2800" dirty="0">
                <a:solidFill>
                  <a:srgbClr val="0000FF"/>
                </a:solidFill>
              </a:rPr>
              <a:t> </a:t>
            </a:r>
            <a:r>
              <a:rPr lang="ar-EG" sz="2800" dirty="0">
                <a:solidFill>
                  <a:srgbClr val="0000FF"/>
                </a:solidFill>
              </a:rPr>
              <a:t>فيهِ؟ كيفَ أجدُ المناطقَ التي تكونُ عندَها قوةُ جذبِ المغناطيسِ</a:t>
            </a:r>
            <a:r>
              <a:rPr lang="ar-SA" sz="2800" dirty="0">
                <a:solidFill>
                  <a:srgbClr val="0000FF"/>
                </a:solidFill>
              </a:rPr>
              <a:t> </a:t>
            </a:r>
            <a:r>
              <a:rPr lang="ar-EG" sz="2800" dirty="0">
                <a:solidFill>
                  <a:srgbClr val="0000FF"/>
                </a:solidFill>
              </a:rPr>
              <a:t>أكبرَ ما يكونُ؟ أعملُ خطةً وأجرِّبُ.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7236296" y="548680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724128" y="548680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4211960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699792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259632" y="548680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صـ129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892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8" descr="2SCH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35" y="5572140"/>
            <a:ext cx="864097" cy="1224136"/>
          </a:xfrm>
          <a:prstGeom prst="rect">
            <a:avLst/>
          </a:prstGeom>
          <a:noFill/>
        </p:spPr>
      </p:pic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خطط انسيابي: رابط خارج الصفحة 5"/>
          <p:cNvSpPr/>
          <p:nvPr/>
        </p:nvSpPr>
        <p:spPr>
          <a:xfrm>
            <a:off x="7308304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7" name="مخطط انسيابي: رابط خارج الصفحة 6"/>
          <p:cNvSpPr/>
          <p:nvPr/>
        </p:nvSpPr>
        <p:spPr>
          <a:xfrm>
            <a:off x="5868144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4427984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291581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1475656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بيانات مخزّنة 10"/>
          <p:cNvSpPr/>
          <p:nvPr/>
        </p:nvSpPr>
        <p:spPr>
          <a:xfrm>
            <a:off x="5940152" y="1728358"/>
            <a:ext cx="3096344" cy="504056"/>
          </a:xfrm>
          <a:prstGeom prst="flowChartOnlineStora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الفكرة الرئيسية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81200" y="2988498"/>
            <a:ext cx="6991470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EG" sz="2400" b="1" dirty="0">
                <a:solidFill>
                  <a:prstClr val="black"/>
                </a:solidFill>
              </a:rPr>
              <a:t>الكهرباءُ السَّاكنة عبارةٌ عنْ شحناتٍ</a:t>
            </a:r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EG" sz="2400" b="1" dirty="0">
                <a:solidFill>
                  <a:prstClr val="black"/>
                </a:solidFill>
              </a:rPr>
              <a:t>كهربائيّةٍ</a:t>
            </a:r>
          </a:p>
          <a:p>
            <a:pPr>
              <a:buFont typeface="Arial" pitchFamily="34" charset="0"/>
              <a:buChar char="•"/>
            </a:pPr>
            <a:endParaRPr lang="ar-SA" sz="2400" b="1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ar-EG" sz="2400" b="1" dirty="0">
                <a:solidFill>
                  <a:prstClr val="black"/>
                </a:solidFill>
              </a:rPr>
              <a:t>التّيّارُ الكهربائيُّ شحناتٌ كهربائيةٌ</a:t>
            </a:r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EG" sz="2400" b="1" dirty="0">
                <a:solidFill>
                  <a:prstClr val="black"/>
                </a:solidFill>
              </a:rPr>
              <a:t>تسيرُ عبرَ دائرةٍ كهربائيَّةٍ مغلقةٍ.</a:t>
            </a: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355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632803" y="1887582"/>
            <a:ext cx="342660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مَا المِغْنَاطِيسُ ؟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475656" y="2690926"/>
            <a:ext cx="6552728" cy="2826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نَحْنُ نَعْرِفُ أَنَّ المِغْنَاطِيسَاتُ تُؤَثِّرُ بَعْضُهَا فِي بَعْضٍ . فَعِنْدَ تَقْرِيبِ مِغْنَاطِيسَيْنِ أحَدِهِمَا مِنَ الآخَرِ نُلاحِظُ أنَّهُمَا ي</a:t>
            </a:r>
            <a:r>
              <a:rPr lang="ar-S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َتَجَاذَبَانِ أَوْ يَتَنَافَرَانِ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و تُسَمَّى قُوَّةُ التَّجَاذُبِ أوِ التَّجَاذُبِ أَوِ التَّنافُرِ هَذِهِ </a:t>
            </a:r>
            <a:r>
              <a:rPr lang="ar-S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بالقُوَّةِ المِغْناطِيسِيَّةِ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المِغنَاطِيسِ - كَمَا سَبَقَ وَ دَرَسْنا - يَجْذِبُ الأجْسَامَ المَصْنُوعَةَ مِنَ الحَدِيدِ . كَمَا أَنَّ المِغْنَاطيسَ يُكَوِّنُ حَوْلَهُ مَجالاً يُعْرَفُ </a:t>
            </a:r>
            <a:r>
              <a:rPr lang="ar-S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بِالمَجَالِ المِغْنَاطِيسِيِّ ،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 وَ سَتَعْرِفُ المَزِيدَ عَنْ ذَلِكَ فِي هَذَا الدَّرْسِ .</a:t>
            </a:r>
          </a:p>
          <a:p>
            <a:r>
              <a:rPr lang="ar-SA" sz="2000" b="1" dirty="0">
                <a:solidFill>
                  <a:prstClr val="black"/>
                </a:solidFill>
              </a:rPr>
              <a:t>المِغْنَاطِيسَاتُ التِي نِسْتَعْمِلُهَا - وَ رُبَّما نَلْعَبُ بِهَا كَثِيرًا - ذَاتُ أَشْكَالٍ وَ حُجُوم مُخْتَلِفَةٍ ، بَعْضُهَا أُسْطُوَانِيٌّ ، وَ بَعْضُهَا عَلى شَكْلِ حَلْقَةٍ ، وَ غَيْر ذَلِكَ .</a:t>
            </a:r>
          </a:p>
        </p:txBody>
      </p:sp>
      <p:sp>
        <p:nvSpPr>
          <p:cNvPr id="8" name="مخطط انسيابي: رابط خارج الصفحة 7"/>
          <p:cNvSpPr/>
          <p:nvPr/>
        </p:nvSpPr>
        <p:spPr>
          <a:xfrm>
            <a:off x="6876256" y="620688"/>
            <a:ext cx="1152128" cy="692696"/>
          </a:xfrm>
          <a:prstGeom prst="flowChartOffpageConnector">
            <a:avLst/>
          </a:prstGeom>
          <a:solidFill>
            <a:srgbClr val="0070C0">
              <a:alpha val="26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التهيئة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9" name="مخطط انسيابي: رابط خارج الصفحة 8"/>
          <p:cNvSpPr/>
          <p:nvPr/>
        </p:nvSpPr>
        <p:spPr>
          <a:xfrm>
            <a:off x="5436096" y="620688"/>
            <a:ext cx="1152128" cy="692696"/>
          </a:xfrm>
          <a:prstGeom prst="flowChartOffpageConnector">
            <a:avLst/>
          </a:prstGeom>
          <a:solidFill>
            <a:srgbClr val="0070C0">
              <a:alpha val="1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الاستكشاف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0" name="مخطط انسيابي: رابط خارج الصفحة 9"/>
          <p:cNvSpPr/>
          <p:nvPr/>
        </p:nvSpPr>
        <p:spPr>
          <a:xfrm>
            <a:off x="3995936" y="620688"/>
            <a:ext cx="1152128" cy="692696"/>
          </a:xfrm>
          <a:prstGeom prst="flowChartOffpageConnector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الشرح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1" name="مخطط انسيابي: رابط خارج الصفحة 10"/>
          <p:cNvSpPr/>
          <p:nvPr/>
        </p:nvSpPr>
        <p:spPr>
          <a:xfrm>
            <a:off x="248376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التقويم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2" name="مخطط انسيابي: رابط خارج الصفحة 11"/>
          <p:cNvSpPr/>
          <p:nvPr/>
        </p:nvSpPr>
        <p:spPr>
          <a:xfrm>
            <a:off x="1043608" y="620688"/>
            <a:ext cx="1152128" cy="692696"/>
          </a:xfrm>
          <a:prstGeom prst="flowChartOffpageConnector">
            <a:avLst/>
          </a:prstGeom>
          <a:solidFill>
            <a:srgbClr val="0070C0">
              <a:alpha val="2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white"/>
                </a:solidFill>
              </a:rPr>
              <a:t>الإثراء</a:t>
            </a:r>
            <a:endParaRPr lang="ar-SA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41357" y="-77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صـ130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1849</Words>
  <Application>Microsoft Office PowerPoint</Application>
  <PresentationFormat>عرض على الشاشة (4:3)</PresentationFormat>
  <Paragraphs>529</Paragraphs>
  <Slides>42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6" baseType="lpstr">
      <vt:lpstr>Arial</vt:lpstr>
      <vt:lpstr>Calibri</vt:lpstr>
      <vt:lpstr>Simplified Arabic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DAWHA</dc:creator>
  <cp:lastModifiedBy>حمود حاتم الناصر</cp:lastModifiedBy>
  <cp:revision>15</cp:revision>
  <dcterms:created xsi:type="dcterms:W3CDTF">2016-12-03T08:08:48Z</dcterms:created>
  <dcterms:modified xsi:type="dcterms:W3CDTF">2021-02-03T22:33:25Z</dcterms:modified>
</cp:coreProperties>
</file>