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75" r:id="rId3"/>
    <p:sldId id="290" r:id="rId4"/>
    <p:sldId id="284" r:id="rId5"/>
    <p:sldId id="259" r:id="rId6"/>
    <p:sldId id="285" r:id="rId7"/>
    <p:sldId id="291" r:id="rId8"/>
    <p:sldId id="286" r:id="rId9"/>
    <p:sldId id="287" r:id="rId10"/>
    <p:sldId id="288" r:id="rId11"/>
    <p:sldId id="289" r:id="rId12"/>
    <p:sldId id="292" r:id="rId13"/>
    <p:sldId id="293" r:id="rId14"/>
    <p:sldId id="294" r:id="rId15"/>
    <p:sldId id="295" r:id="rId16"/>
    <p:sldId id="274" r:id="rId17"/>
    <p:sldId id="264" r:id="rId18"/>
    <p:sldId id="265" r:id="rId19"/>
    <p:sldId id="283" r:id="rId20"/>
    <p:sldId id="267" r:id="rId21"/>
  </p:sldIdLst>
  <p:sldSz cx="12192000" cy="6858000"/>
  <p:notesSz cx="6858000" cy="9144000"/>
  <p:embeddedFontLst>
    <p:embeddedFont>
      <p:font typeface="Berkshire Swash" panose="020B0604020202020204" charset="0"/>
      <p:regular r:id="rId22"/>
    </p:embeddedFont>
    <p:embeddedFont>
      <p:font typeface="BoutrosNewsH1" panose="020B0604020202020204" charset="-78"/>
      <p:bold r:id="rId23"/>
    </p:embeddedFont>
    <p:embeddedFont>
      <p:font typeface="Dante" panose="020B0604020202020204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Hacen Beirut" panose="020B0604020202020204" charset="-7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acen Liner XL" panose="020B0604020202020204" charset="-78"/>
      <p:regular r:id="rId32"/>
    </p:embeddedFont>
    <p:embeddedFont>
      <p:font typeface="STC Bold" panose="020B0604020202020204" charset="-78"/>
      <p:bold r:id="rId33"/>
    </p:embeddedFont>
    <p:embeddedFont>
      <p:font typeface="Bahij Tanseek Pro" panose="020B0604020202020204" charset="-78"/>
      <p:bold r:id="rId34"/>
    </p:embeddedFont>
    <p:embeddedFont>
      <p:font typeface="Hacen Tunisia Bold" panose="020B0604020202020204" charset="-78"/>
      <p:regular r:id="rId35"/>
    </p:embeddedFont>
    <p:embeddedFont>
      <p:font typeface="Dubai" panose="020B0604020202020204" charset="-78"/>
      <p:regular r:id="rId36"/>
      <p:bold r:id="rId37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 Abozaid" initials="MA" lastIdx="1" clrIdx="0">
    <p:extLst>
      <p:ext uri="{19B8F6BF-5375-455C-9EA6-DF929625EA0E}">
        <p15:presenceInfo xmlns:p15="http://schemas.microsoft.com/office/powerpoint/2012/main" userId="5e7a11f8fa4c3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FFBA3E"/>
    <a:srgbClr val="E5BA9D"/>
    <a:srgbClr val="FFEEB7"/>
    <a:srgbClr val="EE9900"/>
    <a:srgbClr val="EEB500"/>
    <a:srgbClr val="E2AC00"/>
    <a:srgbClr val="CA7437"/>
    <a:srgbClr val="A24A0E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47" autoAdjust="0"/>
    <p:restoredTop sz="94660"/>
  </p:normalViewPr>
  <p:slideViewPr>
    <p:cSldViewPr snapToGrid="0">
      <p:cViewPr>
        <p:scale>
          <a:sx n="54" d="100"/>
          <a:sy n="54" d="100"/>
        </p:scale>
        <p:origin x="51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4BE73-D2A4-40FB-8618-54940C9D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23E425-5066-4257-82D8-30FD7C090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F1255E-AE20-4466-AC92-A9F45CC1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7EE0A0-B0AD-4B5A-B2E9-CA66D8B2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2F131B-7B60-4DC3-B89A-E7F7F9A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1F9BCA-891E-4589-8B31-44BA6C84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B8426F-2940-4C7D-B56C-56AF0F98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DF61DE-3E58-4112-A47E-87A0719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DA9DF-A282-43D7-AB58-30DDBFC1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BD7CBB-C069-4DB6-BC49-FAF298F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94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08BD406-BB75-4E52-931B-C8D363843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A917B8-38A5-461A-9306-329F80F4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CDF15C-394C-4153-AF3B-9759CA3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32B42E-555A-4E10-8CA9-A4B6374B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130A1-C221-4B91-92A3-4EDE6FCB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6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8922BB-7BD6-48FA-A5BA-9B657663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035FE5-2A66-455A-A159-CD237814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296BD-76BA-4260-A140-2B89B535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638608-E94C-4A22-8EED-D8A06FEA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0775C7-80B8-4832-9015-F32239F4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2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6B644-641E-4AA6-A28F-D95DC26F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919798-665D-4F11-B9D9-8111938D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694277-1CCF-495E-A509-0CCADC78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1F8DFC-C936-423E-8A24-50E97F8E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FEF20D-9972-49CF-9A57-942F6417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24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D881F7-2DE5-4A7B-A532-9CB1D2CF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8C89C4-A011-4BDC-B0ED-E37549E8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99CF7D-D084-4134-92E9-52345141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2BBCF4-97BF-475A-B148-62AE7B4D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50211-4B19-4FF5-A74B-292F79D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513E70-10E9-47CF-A106-E7BB180E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48FC2C-BE9B-4319-8A43-98DDD5B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A80EEA-9160-4486-82B8-72CE67E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775D0B-ACC2-4658-B6DD-799F86C5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68E0356-D383-4BF4-8DEB-02F66A761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1A35AE4-82E7-47C8-9DDB-BCA064550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E8F0B8-DC46-4731-B2A7-58E6D948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79BBEE-4D5F-4710-886F-BB4966E2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48B1D71-75FA-4BCB-B8CF-4566B5CE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3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59DA47-A54C-4664-A04C-F1F3911C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E5EBADD-8F47-4DC0-9D94-BC6422E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2EA1DA-6EE2-4964-B352-AD6B1D70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D715381-9CB0-427F-88AE-DECD8CAA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77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0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F414B7-075D-4626-81C2-DFB0E44E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29A1CE-C424-48AF-80D9-1FC2930C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1755DD-8F1A-400A-95DE-09B1E9C8F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2BE782-630C-42BE-A9F2-FEA2EFDB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8EFE-EE14-4C30-8A3A-90FFCB65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136833-CCDD-4D96-8B9C-D28088A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76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7E44F-64A1-488B-83D4-F33647F7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86E1A5F-C134-4786-AED3-E3F7DBE9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13B8A6-2B17-4FA9-BBA5-D7410F997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5ED138-A02D-43B5-AB5A-FAFD8F08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3C420B-CD8E-40A9-9788-AC5DFB64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F1717B-7174-4742-A76D-8BAC7A50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C95458-AA06-46D3-BF16-8354756A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21B005-4AF2-4545-8C90-632F6477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A192C8-F01B-426B-8F68-9CE3E116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5CC30E-8098-41AE-B575-2866A64C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8B482C-322D-443F-B58A-AB3D36E9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9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6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1" y="-44620"/>
            <a:ext cx="12192000" cy="690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BC11C8-F2BF-43BF-B423-AE7D2FD79848}"/>
              </a:ext>
            </a:extLst>
          </p:cNvPr>
          <p:cNvSpPr txBox="1"/>
          <p:nvPr/>
        </p:nvSpPr>
        <p:spPr>
          <a:xfrm>
            <a:off x="1886170" y="314221"/>
            <a:ext cx="8419659" cy="1057275"/>
          </a:xfrm>
          <a:custGeom>
            <a:avLst/>
            <a:gdLst>
              <a:gd name="connsiteX0" fmla="*/ 176205 w 8419659"/>
              <a:gd name="connsiteY0" fmla="*/ 1057275 h 1057275"/>
              <a:gd name="connsiteX1" fmla="*/ 88102 w 8419659"/>
              <a:gd name="connsiteY1" fmla="*/ 969172 h 1057275"/>
              <a:gd name="connsiteX2" fmla="*/ 88103 w 8419659"/>
              <a:gd name="connsiteY2" fmla="*/ 616740 h 1057275"/>
              <a:gd name="connsiteX3" fmla="*/ 0 w 8419659"/>
              <a:gd name="connsiteY3" fmla="*/ 528637 h 1057275"/>
              <a:gd name="connsiteX4" fmla="*/ 88103 w 8419659"/>
              <a:gd name="connsiteY4" fmla="*/ 440534 h 1057275"/>
              <a:gd name="connsiteX5" fmla="*/ 88103 w 8419659"/>
              <a:gd name="connsiteY5" fmla="*/ 88103 h 1057275"/>
              <a:gd name="connsiteX6" fmla="*/ 176206 w 8419659"/>
              <a:gd name="connsiteY6" fmla="*/ 0 h 1057275"/>
              <a:gd name="connsiteX7" fmla="*/ 752438 w 8419659"/>
              <a:gd name="connsiteY7" fmla="*/ 0 h 1057275"/>
              <a:gd name="connsiteX8" fmla="*/ 1086653 w 8419659"/>
              <a:gd name="connsiteY8" fmla="*/ 0 h 1057275"/>
              <a:gd name="connsiteX9" fmla="*/ 1662885 w 8419659"/>
              <a:gd name="connsiteY9" fmla="*/ 0 h 1057275"/>
              <a:gd name="connsiteX10" fmla="*/ 2077772 w 8419659"/>
              <a:gd name="connsiteY10" fmla="*/ 0 h 1057275"/>
              <a:gd name="connsiteX11" fmla="*/ 2573331 w 8419659"/>
              <a:gd name="connsiteY11" fmla="*/ 0 h 1057275"/>
              <a:gd name="connsiteX12" fmla="*/ 3310908 w 8419659"/>
              <a:gd name="connsiteY12" fmla="*/ 0 h 1057275"/>
              <a:gd name="connsiteX13" fmla="*/ 3725795 w 8419659"/>
              <a:gd name="connsiteY13" fmla="*/ 0 h 1057275"/>
              <a:gd name="connsiteX14" fmla="*/ 4302027 w 8419659"/>
              <a:gd name="connsiteY14" fmla="*/ 0 h 1057275"/>
              <a:gd name="connsiteX15" fmla="*/ 4636242 w 8419659"/>
              <a:gd name="connsiteY15" fmla="*/ 0 h 1057275"/>
              <a:gd name="connsiteX16" fmla="*/ 5293146 w 8419659"/>
              <a:gd name="connsiteY16" fmla="*/ 0 h 1057275"/>
              <a:gd name="connsiteX17" fmla="*/ 5788706 w 8419659"/>
              <a:gd name="connsiteY17" fmla="*/ 0 h 1057275"/>
              <a:gd name="connsiteX18" fmla="*/ 6284265 w 8419659"/>
              <a:gd name="connsiteY18" fmla="*/ 0 h 1057275"/>
              <a:gd name="connsiteX19" fmla="*/ 6699152 w 8419659"/>
              <a:gd name="connsiteY19" fmla="*/ 0 h 1057275"/>
              <a:gd name="connsiteX20" fmla="*/ 7356057 w 8419659"/>
              <a:gd name="connsiteY20" fmla="*/ 0 h 1057275"/>
              <a:gd name="connsiteX21" fmla="*/ 7690271 w 8419659"/>
              <a:gd name="connsiteY21" fmla="*/ 0 h 1057275"/>
              <a:gd name="connsiteX22" fmla="*/ 8243454 w 8419659"/>
              <a:gd name="connsiteY22" fmla="*/ 0 h 1057275"/>
              <a:gd name="connsiteX23" fmla="*/ 8331557 w 8419659"/>
              <a:gd name="connsiteY23" fmla="*/ 88103 h 1057275"/>
              <a:gd name="connsiteX24" fmla="*/ 8331556 w 8419659"/>
              <a:gd name="connsiteY24" fmla="*/ 440535 h 1057275"/>
              <a:gd name="connsiteX25" fmla="*/ 8419659 w 8419659"/>
              <a:gd name="connsiteY25" fmla="*/ 528638 h 1057275"/>
              <a:gd name="connsiteX26" fmla="*/ 8331556 w 8419659"/>
              <a:gd name="connsiteY26" fmla="*/ 616741 h 1057275"/>
              <a:gd name="connsiteX27" fmla="*/ 8331556 w 8419659"/>
              <a:gd name="connsiteY27" fmla="*/ 969172 h 1057275"/>
              <a:gd name="connsiteX28" fmla="*/ 8243453 w 8419659"/>
              <a:gd name="connsiteY28" fmla="*/ 1057275 h 1057275"/>
              <a:gd name="connsiteX29" fmla="*/ 7909238 w 8419659"/>
              <a:gd name="connsiteY29" fmla="*/ 1057275 h 1057275"/>
              <a:gd name="connsiteX30" fmla="*/ 7575024 w 8419659"/>
              <a:gd name="connsiteY30" fmla="*/ 1057275 h 1057275"/>
              <a:gd name="connsiteX31" fmla="*/ 7240809 w 8419659"/>
              <a:gd name="connsiteY31" fmla="*/ 1057275 h 1057275"/>
              <a:gd name="connsiteX32" fmla="*/ 6825922 w 8419659"/>
              <a:gd name="connsiteY32" fmla="*/ 1057275 h 1057275"/>
              <a:gd name="connsiteX33" fmla="*/ 6249690 w 8419659"/>
              <a:gd name="connsiteY33" fmla="*/ 1057275 h 1057275"/>
              <a:gd name="connsiteX34" fmla="*/ 5754131 w 8419659"/>
              <a:gd name="connsiteY34" fmla="*/ 1057275 h 1057275"/>
              <a:gd name="connsiteX35" fmla="*/ 5258571 w 8419659"/>
              <a:gd name="connsiteY35" fmla="*/ 1057275 h 1057275"/>
              <a:gd name="connsiteX36" fmla="*/ 4682339 w 8419659"/>
              <a:gd name="connsiteY36" fmla="*/ 1057275 h 1057275"/>
              <a:gd name="connsiteX37" fmla="*/ 4186780 w 8419659"/>
              <a:gd name="connsiteY37" fmla="*/ 1057275 h 1057275"/>
              <a:gd name="connsiteX38" fmla="*/ 3771893 w 8419659"/>
              <a:gd name="connsiteY38" fmla="*/ 1057275 h 1057275"/>
              <a:gd name="connsiteX39" fmla="*/ 3195661 w 8419659"/>
              <a:gd name="connsiteY39" fmla="*/ 1057275 h 1057275"/>
              <a:gd name="connsiteX40" fmla="*/ 2458084 w 8419659"/>
              <a:gd name="connsiteY40" fmla="*/ 1057275 h 1057275"/>
              <a:gd name="connsiteX41" fmla="*/ 2123869 w 8419659"/>
              <a:gd name="connsiteY41" fmla="*/ 1057275 h 1057275"/>
              <a:gd name="connsiteX42" fmla="*/ 1466965 w 8419659"/>
              <a:gd name="connsiteY42" fmla="*/ 1057275 h 1057275"/>
              <a:gd name="connsiteX43" fmla="*/ 810060 w 8419659"/>
              <a:gd name="connsiteY43" fmla="*/ 1057275 h 1057275"/>
              <a:gd name="connsiteX44" fmla="*/ 176205 w 8419659"/>
              <a:gd name="connsiteY44" fmla="*/ 1057275 h 1057275"/>
              <a:gd name="connsiteX0" fmla="*/ 176205 w 8419659"/>
              <a:gd name="connsiteY0" fmla="*/ 1057275 h 1057275"/>
              <a:gd name="connsiteX1" fmla="*/ 88102 w 8419659"/>
              <a:gd name="connsiteY1" fmla="*/ 969172 h 1057275"/>
              <a:gd name="connsiteX2" fmla="*/ 88103 w 8419659"/>
              <a:gd name="connsiteY2" fmla="*/ 616740 h 1057275"/>
              <a:gd name="connsiteX3" fmla="*/ 0 w 8419659"/>
              <a:gd name="connsiteY3" fmla="*/ 528637 h 1057275"/>
              <a:gd name="connsiteX4" fmla="*/ 88103 w 8419659"/>
              <a:gd name="connsiteY4" fmla="*/ 440534 h 1057275"/>
              <a:gd name="connsiteX5" fmla="*/ 88103 w 8419659"/>
              <a:gd name="connsiteY5" fmla="*/ 88103 h 1057275"/>
              <a:gd name="connsiteX6" fmla="*/ 176206 w 8419659"/>
              <a:gd name="connsiteY6" fmla="*/ 0 h 1057275"/>
              <a:gd name="connsiteX7" fmla="*/ 8243454 w 8419659"/>
              <a:gd name="connsiteY7" fmla="*/ 0 h 1057275"/>
              <a:gd name="connsiteX8" fmla="*/ 8331557 w 8419659"/>
              <a:gd name="connsiteY8" fmla="*/ 88103 h 1057275"/>
              <a:gd name="connsiteX9" fmla="*/ 8331556 w 8419659"/>
              <a:gd name="connsiteY9" fmla="*/ 440535 h 1057275"/>
              <a:gd name="connsiteX10" fmla="*/ 8419659 w 8419659"/>
              <a:gd name="connsiteY10" fmla="*/ 528638 h 1057275"/>
              <a:gd name="connsiteX11" fmla="*/ 8331556 w 8419659"/>
              <a:gd name="connsiteY11" fmla="*/ 616741 h 1057275"/>
              <a:gd name="connsiteX12" fmla="*/ 8331556 w 8419659"/>
              <a:gd name="connsiteY12" fmla="*/ 969172 h 1057275"/>
              <a:gd name="connsiteX13" fmla="*/ 8243453 w 8419659"/>
              <a:gd name="connsiteY1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19659" h="1057275" stroke="0" extrusionOk="0">
                <a:moveTo>
                  <a:pt x="176205" y="1057275"/>
                </a:moveTo>
                <a:cubicBezTo>
                  <a:pt x="128260" y="1063855"/>
                  <a:pt x="93269" y="1011383"/>
                  <a:pt x="88102" y="969172"/>
                </a:cubicBezTo>
                <a:cubicBezTo>
                  <a:pt x="82896" y="858224"/>
                  <a:pt x="85243" y="732697"/>
                  <a:pt x="88103" y="616740"/>
                </a:cubicBezTo>
                <a:cubicBezTo>
                  <a:pt x="77614" y="560289"/>
                  <a:pt x="55088" y="528972"/>
                  <a:pt x="0" y="528637"/>
                </a:cubicBezTo>
                <a:cubicBezTo>
                  <a:pt x="43848" y="525680"/>
                  <a:pt x="99655" y="488444"/>
                  <a:pt x="88103" y="440534"/>
                </a:cubicBezTo>
                <a:cubicBezTo>
                  <a:pt x="84195" y="297774"/>
                  <a:pt x="126989" y="220370"/>
                  <a:pt x="88103" y="88103"/>
                </a:cubicBezTo>
                <a:cubicBezTo>
                  <a:pt x="86221" y="52894"/>
                  <a:pt x="113766" y="-2714"/>
                  <a:pt x="176206" y="0"/>
                </a:cubicBezTo>
                <a:cubicBezTo>
                  <a:pt x="363648" y="-56056"/>
                  <a:pt x="497767" y="2750"/>
                  <a:pt x="752438" y="0"/>
                </a:cubicBezTo>
                <a:cubicBezTo>
                  <a:pt x="1007109" y="-2750"/>
                  <a:pt x="972654" y="1432"/>
                  <a:pt x="1086653" y="0"/>
                </a:cubicBezTo>
                <a:cubicBezTo>
                  <a:pt x="1200653" y="-1432"/>
                  <a:pt x="1468071" y="20187"/>
                  <a:pt x="1662885" y="0"/>
                </a:cubicBezTo>
                <a:cubicBezTo>
                  <a:pt x="1857699" y="-20187"/>
                  <a:pt x="1968845" y="27614"/>
                  <a:pt x="2077772" y="0"/>
                </a:cubicBezTo>
                <a:cubicBezTo>
                  <a:pt x="2186699" y="-27614"/>
                  <a:pt x="2417761" y="37347"/>
                  <a:pt x="2573331" y="0"/>
                </a:cubicBezTo>
                <a:cubicBezTo>
                  <a:pt x="2728901" y="-37347"/>
                  <a:pt x="3049777" y="3097"/>
                  <a:pt x="3310908" y="0"/>
                </a:cubicBezTo>
                <a:cubicBezTo>
                  <a:pt x="3572039" y="-3097"/>
                  <a:pt x="3562584" y="46246"/>
                  <a:pt x="3725795" y="0"/>
                </a:cubicBezTo>
                <a:cubicBezTo>
                  <a:pt x="3889006" y="-46246"/>
                  <a:pt x="4142085" y="62273"/>
                  <a:pt x="4302027" y="0"/>
                </a:cubicBezTo>
                <a:cubicBezTo>
                  <a:pt x="4461969" y="-62273"/>
                  <a:pt x="4546151" y="36522"/>
                  <a:pt x="4636242" y="0"/>
                </a:cubicBezTo>
                <a:cubicBezTo>
                  <a:pt x="4726334" y="-36522"/>
                  <a:pt x="5149533" y="23174"/>
                  <a:pt x="5293146" y="0"/>
                </a:cubicBezTo>
                <a:cubicBezTo>
                  <a:pt x="5436759" y="-23174"/>
                  <a:pt x="5675221" y="30435"/>
                  <a:pt x="5788706" y="0"/>
                </a:cubicBezTo>
                <a:cubicBezTo>
                  <a:pt x="5902191" y="-30435"/>
                  <a:pt x="6163798" y="31647"/>
                  <a:pt x="6284265" y="0"/>
                </a:cubicBezTo>
                <a:cubicBezTo>
                  <a:pt x="6404732" y="-31647"/>
                  <a:pt x="6494696" y="24223"/>
                  <a:pt x="6699152" y="0"/>
                </a:cubicBezTo>
                <a:cubicBezTo>
                  <a:pt x="6903608" y="-24223"/>
                  <a:pt x="7126344" y="58027"/>
                  <a:pt x="7356057" y="0"/>
                </a:cubicBezTo>
                <a:cubicBezTo>
                  <a:pt x="7585771" y="-58027"/>
                  <a:pt x="7570760" y="11979"/>
                  <a:pt x="7690271" y="0"/>
                </a:cubicBezTo>
                <a:cubicBezTo>
                  <a:pt x="7809782" y="-11979"/>
                  <a:pt x="8069113" y="55227"/>
                  <a:pt x="8243454" y="0"/>
                </a:cubicBezTo>
                <a:cubicBezTo>
                  <a:pt x="8288848" y="600"/>
                  <a:pt x="8345771" y="36458"/>
                  <a:pt x="8331557" y="88103"/>
                </a:cubicBezTo>
                <a:cubicBezTo>
                  <a:pt x="8325496" y="219730"/>
                  <a:pt x="8335425" y="305670"/>
                  <a:pt x="8331556" y="440535"/>
                </a:cubicBezTo>
                <a:cubicBezTo>
                  <a:pt x="8331443" y="480517"/>
                  <a:pt x="8374440" y="536190"/>
                  <a:pt x="8419659" y="528638"/>
                </a:cubicBezTo>
                <a:cubicBezTo>
                  <a:pt x="8363268" y="540860"/>
                  <a:pt x="8330733" y="578307"/>
                  <a:pt x="8331556" y="616741"/>
                </a:cubicBezTo>
                <a:cubicBezTo>
                  <a:pt x="8347252" y="704149"/>
                  <a:pt x="8293998" y="816122"/>
                  <a:pt x="8331556" y="969172"/>
                </a:cubicBezTo>
                <a:cubicBezTo>
                  <a:pt x="8326378" y="1017881"/>
                  <a:pt x="8289504" y="1050167"/>
                  <a:pt x="8243453" y="1057275"/>
                </a:cubicBezTo>
                <a:cubicBezTo>
                  <a:pt x="8084621" y="1059206"/>
                  <a:pt x="8061602" y="1033910"/>
                  <a:pt x="7909238" y="1057275"/>
                </a:cubicBezTo>
                <a:cubicBezTo>
                  <a:pt x="7756874" y="1080640"/>
                  <a:pt x="7721190" y="1047238"/>
                  <a:pt x="7575024" y="1057275"/>
                </a:cubicBezTo>
                <a:cubicBezTo>
                  <a:pt x="7428858" y="1067312"/>
                  <a:pt x="7396693" y="1032315"/>
                  <a:pt x="7240809" y="1057275"/>
                </a:cubicBezTo>
                <a:cubicBezTo>
                  <a:pt x="7084925" y="1082235"/>
                  <a:pt x="7001467" y="1019163"/>
                  <a:pt x="6825922" y="1057275"/>
                </a:cubicBezTo>
                <a:cubicBezTo>
                  <a:pt x="6650377" y="1095387"/>
                  <a:pt x="6423320" y="1018431"/>
                  <a:pt x="6249690" y="1057275"/>
                </a:cubicBezTo>
                <a:cubicBezTo>
                  <a:pt x="6076060" y="1096119"/>
                  <a:pt x="5983252" y="1003844"/>
                  <a:pt x="5754131" y="1057275"/>
                </a:cubicBezTo>
                <a:cubicBezTo>
                  <a:pt x="5525010" y="1110706"/>
                  <a:pt x="5421187" y="1016742"/>
                  <a:pt x="5258571" y="1057275"/>
                </a:cubicBezTo>
                <a:cubicBezTo>
                  <a:pt x="5095955" y="1097808"/>
                  <a:pt x="4819097" y="1036812"/>
                  <a:pt x="4682339" y="1057275"/>
                </a:cubicBezTo>
                <a:cubicBezTo>
                  <a:pt x="4545581" y="1077738"/>
                  <a:pt x="4384966" y="1002300"/>
                  <a:pt x="4186780" y="1057275"/>
                </a:cubicBezTo>
                <a:cubicBezTo>
                  <a:pt x="3988594" y="1112250"/>
                  <a:pt x="3965889" y="1008465"/>
                  <a:pt x="3771893" y="1057275"/>
                </a:cubicBezTo>
                <a:cubicBezTo>
                  <a:pt x="3577897" y="1106085"/>
                  <a:pt x="3465294" y="1042055"/>
                  <a:pt x="3195661" y="1057275"/>
                </a:cubicBezTo>
                <a:cubicBezTo>
                  <a:pt x="2926028" y="1072495"/>
                  <a:pt x="2653905" y="1038985"/>
                  <a:pt x="2458084" y="1057275"/>
                </a:cubicBezTo>
                <a:cubicBezTo>
                  <a:pt x="2262263" y="1075565"/>
                  <a:pt x="2254465" y="1040799"/>
                  <a:pt x="2123869" y="1057275"/>
                </a:cubicBezTo>
                <a:cubicBezTo>
                  <a:pt x="1993274" y="1073751"/>
                  <a:pt x="1751467" y="994890"/>
                  <a:pt x="1466965" y="1057275"/>
                </a:cubicBezTo>
                <a:cubicBezTo>
                  <a:pt x="1182463" y="1119660"/>
                  <a:pt x="1035605" y="1029896"/>
                  <a:pt x="810060" y="1057275"/>
                </a:cubicBezTo>
                <a:cubicBezTo>
                  <a:pt x="584515" y="1084654"/>
                  <a:pt x="429792" y="1024845"/>
                  <a:pt x="176205" y="1057275"/>
                </a:cubicBezTo>
                <a:close/>
              </a:path>
              <a:path w="8419659" h="1057275" fill="none" extrusionOk="0">
                <a:moveTo>
                  <a:pt x="176205" y="1057275"/>
                </a:moveTo>
                <a:cubicBezTo>
                  <a:pt x="136484" y="1052578"/>
                  <a:pt x="91083" y="1013993"/>
                  <a:pt x="88102" y="969172"/>
                </a:cubicBezTo>
                <a:cubicBezTo>
                  <a:pt x="94462" y="855002"/>
                  <a:pt x="83441" y="744889"/>
                  <a:pt x="88103" y="616740"/>
                </a:cubicBezTo>
                <a:cubicBezTo>
                  <a:pt x="79910" y="568471"/>
                  <a:pt x="48541" y="531222"/>
                  <a:pt x="0" y="528637"/>
                </a:cubicBezTo>
                <a:cubicBezTo>
                  <a:pt x="47145" y="522402"/>
                  <a:pt x="94597" y="479394"/>
                  <a:pt x="88103" y="440534"/>
                </a:cubicBezTo>
                <a:cubicBezTo>
                  <a:pt x="82005" y="345538"/>
                  <a:pt x="105959" y="161571"/>
                  <a:pt x="88103" y="88103"/>
                </a:cubicBezTo>
                <a:cubicBezTo>
                  <a:pt x="85633" y="40635"/>
                  <a:pt x="139195" y="1808"/>
                  <a:pt x="176206" y="0"/>
                </a:cubicBezTo>
                <a:moveTo>
                  <a:pt x="8243454" y="0"/>
                </a:moveTo>
                <a:cubicBezTo>
                  <a:pt x="8290615" y="-885"/>
                  <a:pt x="8326355" y="39605"/>
                  <a:pt x="8331557" y="88103"/>
                </a:cubicBezTo>
                <a:cubicBezTo>
                  <a:pt x="8332746" y="209621"/>
                  <a:pt x="8304940" y="345531"/>
                  <a:pt x="8331556" y="440535"/>
                </a:cubicBezTo>
                <a:cubicBezTo>
                  <a:pt x="8333214" y="484563"/>
                  <a:pt x="8361894" y="526649"/>
                  <a:pt x="8419659" y="528638"/>
                </a:cubicBezTo>
                <a:cubicBezTo>
                  <a:pt x="8372436" y="514284"/>
                  <a:pt x="8333092" y="560588"/>
                  <a:pt x="8331556" y="616741"/>
                </a:cubicBezTo>
                <a:cubicBezTo>
                  <a:pt x="8331725" y="701225"/>
                  <a:pt x="8298112" y="860363"/>
                  <a:pt x="8331556" y="969172"/>
                </a:cubicBezTo>
                <a:cubicBezTo>
                  <a:pt x="8331502" y="1023761"/>
                  <a:pt x="8277553" y="1057370"/>
                  <a:pt x="8243453" y="1057275"/>
                </a:cubicBezTo>
              </a:path>
              <a:path w="8419659" h="1057275" fill="none" stroke="0" extrusionOk="0">
                <a:moveTo>
                  <a:pt x="176205" y="1057275"/>
                </a:moveTo>
                <a:cubicBezTo>
                  <a:pt x="125472" y="1064522"/>
                  <a:pt x="80521" y="1006634"/>
                  <a:pt x="88102" y="969172"/>
                </a:cubicBezTo>
                <a:cubicBezTo>
                  <a:pt x="92363" y="837997"/>
                  <a:pt x="105637" y="724215"/>
                  <a:pt x="88103" y="616740"/>
                </a:cubicBezTo>
                <a:cubicBezTo>
                  <a:pt x="83466" y="573640"/>
                  <a:pt x="58655" y="523570"/>
                  <a:pt x="0" y="528637"/>
                </a:cubicBezTo>
                <a:cubicBezTo>
                  <a:pt x="55505" y="536586"/>
                  <a:pt x="83118" y="477396"/>
                  <a:pt x="88103" y="440534"/>
                </a:cubicBezTo>
                <a:cubicBezTo>
                  <a:pt x="70026" y="277388"/>
                  <a:pt x="109811" y="175499"/>
                  <a:pt x="88103" y="88103"/>
                </a:cubicBezTo>
                <a:cubicBezTo>
                  <a:pt x="88705" y="25659"/>
                  <a:pt x="118778" y="-3966"/>
                  <a:pt x="176206" y="0"/>
                </a:cubicBezTo>
                <a:moveTo>
                  <a:pt x="8243454" y="0"/>
                </a:moveTo>
                <a:cubicBezTo>
                  <a:pt x="8286292" y="-12782"/>
                  <a:pt x="8339558" y="31830"/>
                  <a:pt x="8331557" y="88103"/>
                </a:cubicBezTo>
                <a:cubicBezTo>
                  <a:pt x="8340051" y="228836"/>
                  <a:pt x="8346148" y="327969"/>
                  <a:pt x="8331556" y="440535"/>
                </a:cubicBezTo>
                <a:cubicBezTo>
                  <a:pt x="8334691" y="490184"/>
                  <a:pt x="8374670" y="526190"/>
                  <a:pt x="8419659" y="528638"/>
                </a:cubicBezTo>
                <a:cubicBezTo>
                  <a:pt x="8373522" y="529000"/>
                  <a:pt x="8330315" y="566220"/>
                  <a:pt x="8331556" y="616741"/>
                </a:cubicBezTo>
                <a:cubicBezTo>
                  <a:pt x="8373843" y="739917"/>
                  <a:pt x="8302091" y="825600"/>
                  <a:pt x="8331556" y="969172"/>
                </a:cubicBezTo>
                <a:cubicBezTo>
                  <a:pt x="8339262" y="1024122"/>
                  <a:pt x="8291807" y="1063235"/>
                  <a:pt x="8243453" y="1057275"/>
                </a:cubicBezTo>
              </a:path>
            </a:pathLst>
          </a:custGeom>
          <a:solidFill>
            <a:srgbClr val="FFE07D"/>
          </a:solidFill>
          <a:ln w="5715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e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5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7505BA-593D-4DAF-98CA-8BB1BCD98B58}"/>
              </a:ext>
            </a:extLst>
          </p:cNvPr>
          <p:cNvSpPr txBox="1"/>
          <p:nvPr/>
        </p:nvSpPr>
        <p:spPr>
          <a:xfrm>
            <a:off x="1766887" y="488241"/>
            <a:ext cx="8616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الحديث الثامن (وضوء النبي </a:t>
            </a:r>
            <a:r>
              <a:rPr lang="ar-SA" sz="40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AbdoMaster-Bold" panose="02000500030000020004" pitchFamily="50" charset="-78"/>
              </a:rPr>
              <a:t>ﷺ)</a:t>
            </a:r>
            <a:endParaRPr lang="ar-SA" sz="40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D6D391-D904-4F4E-9E47-EC51E38E6D20}"/>
              </a:ext>
            </a:extLst>
          </p:cNvPr>
          <p:cNvSpPr txBox="1"/>
          <p:nvPr/>
        </p:nvSpPr>
        <p:spPr>
          <a:xfrm>
            <a:off x="4331891" y="2812368"/>
            <a:ext cx="3563911" cy="769441"/>
          </a:xfrm>
          <a:custGeom>
            <a:avLst/>
            <a:gdLst>
              <a:gd name="connsiteX0" fmla="*/ 0 w 3563911"/>
              <a:gd name="connsiteY0" fmla="*/ 0 h 769441"/>
              <a:gd name="connsiteX1" fmla="*/ 665263 w 3563911"/>
              <a:gd name="connsiteY1" fmla="*/ 0 h 769441"/>
              <a:gd name="connsiteX2" fmla="*/ 1259249 w 3563911"/>
              <a:gd name="connsiteY2" fmla="*/ 0 h 769441"/>
              <a:gd name="connsiteX3" fmla="*/ 1853234 w 3563911"/>
              <a:gd name="connsiteY3" fmla="*/ 0 h 769441"/>
              <a:gd name="connsiteX4" fmla="*/ 2447219 w 3563911"/>
              <a:gd name="connsiteY4" fmla="*/ 0 h 769441"/>
              <a:gd name="connsiteX5" fmla="*/ 3041204 w 3563911"/>
              <a:gd name="connsiteY5" fmla="*/ 0 h 769441"/>
              <a:gd name="connsiteX6" fmla="*/ 3563911 w 3563911"/>
              <a:gd name="connsiteY6" fmla="*/ 0 h 769441"/>
              <a:gd name="connsiteX7" fmla="*/ 3563911 w 3563911"/>
              <a:gd name="connsiteY7" fmla="*/ 512532 h 769441"/>
              <a:gd name="connsiteX8" fmla="*/ 3307002 w 3563911"/>
              <a:gd name="connsiteY8" fmla="*/ 769441 h 769441"/>
              <a:gd name="connsiteX9" fmla="*/ 2579462 w 3563911"/>
              <a:gd name="connsiteY9" fmla="*/ 769441 h 769441"/>
              <a:gd name="connsiteX10" fmla="*/ 1951131 w 3563911"/>
              <a:gd name="connsiteY10" fmla="*/ 769441 h 769441"/>
              <a:gd name="connsiteX11" fmla="*/ 1223591 w 3563911"/>
              <a:gd name="connsiteY11" fmla="*/ 769441 h 769441"/>
              <a:gd name="connsiteX12" fmla="*/ 0 w 3563911"/>
              <a:gd name="connsiteY12" fmla="*/ 769441 h 769441"/>
              <a:gd name="connsiteX13" fmla="*/ 0 w 3563911"/>
              <a:gd name="connsiteY13" fmla="*/ 384721 h 769441"/>
              <a:gd name="connsiteX14" fmla="*/ 0 w 3563911"/>
              <a:gd name="connsiteY14" fmla="*/ 0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4" fmla="*/ 2711742 w 3563911"/>
              <a:gd name="connsiteY4" fmla="*/ 769441 h 769441"/>
              <a:gd name="connsiteX5" fmla="*/ 1984201 w 3563911"/>
              <a:gd name="connsiteY5" fmla="*/ 769441 h 769441"/>
              <a:gd name="connsiteX6" fmla="*/ 1388941 w 3563911"/>
              <a:gd name="connsiteY6" fmla="*/ 769441 h 769441"/>
              <a:gd name="connsiteX7" fmla="*/ 661400 w 3563911"/>
              <a:gd name="connsiteY7" fmla="*/ 769441 h 769441"/>
              <a:gd name="connsiteX8" fmla="*/ 0 w 3563911"/>
              <a:gd name="connsiteY8" fmla="*/ 769441 h 769441"/>
              <a:gd name="connsiteX9" fmla="*/ 0 w 3563911"/>
              <a:gd name="connsiteY9" fmla="*/ 407804 h 769441"/>
              <a:gd name="connsiteX10" fmla="*/ 0 w 3563911"/>
              <a:gd name="connsiteY10" fmla="*/ 0 h 769441"/>
              <a:gd name="connsiteX11" fmla="*/ 629624 w 3563911"/>
              <a:gd name="connsiteY11" fmla="*/ 0 h 769441"/>
              <a:gd name="connsiteX12" fmla="*/ 1259249 w 3563911"/>
              <a:gd name="connsiteY12" fmla="*/ 0 h 769441"/>
              <a:gd name="connsiteX13" fmla="*/ 1888873 w 3563911"/>
              <a:gd name="connsiteY13" fmla="*/ 0 h 769441"/>
              <a:gd name="connsiteX14" fmla="*/ 2375941 w 3563911"/>
              <a:gd name="connsiteY14" fmla="*/ 0 h 769441"/>
              <a:gd name="connsiteX15" fmla="*/ 2863009 w 3563911"/>
              <a:gd name="connsiteY15" fmla="*/ 0 h 769441"/>
              <a:gd name="connsiteX16" fmla="*/ 3563911 w 3563911"/>
              <a:gd name="connsiteY16" fmla="*/ 0 h 769441"/>
              <a:gd name="connsiteX17" fmla="*/ 3563911 w 3563911"/>
              <a:gd name="connsiteY17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911" h="769441" stroke="0" extrusionOk="0">
                <a:moveTo>
                  <a:pt x="0" y="0"/>
                </a:moveTo>
                <a:cubicBezTo>
                  <a:pt x="313276" y="-16892"/>
                  <a:pt x="463615" y="26182"/>
                  <a:pt x="665263" y="0"/>
                </a:cubicBezTo>
                <a:cubicBezTo>
                  <a:pt x="866911" y="-26182"/>
                  <a:pt x="1078970" y="2033"/>
                  <a:pt x="1259249" y="0"/>
                </a:cubicBezTo>
                <a:cubicBezTo>
                  <a:pt x="1439528" y="-2033"/>
                  <a:pt x="1583595" y="27461"/>
                  <a:pt x="1853234" y="0"/>
                </a:cubicBezTo>
                <a:cubicBezTo>
                  <a:pt x="2122874" y="-27461"/>
                  <a:pt x="2190099" y="12942"/>
                  <a:pt x="2447219" y="0"/>
                </a:cubicBezTo>
                <a:cubicBezTo>
                  <a:pt x="2704339" y="-12942"/>
                  <a:pt x="2771869" y="16614"/>
                  <a:pt x="3041204" y="0"/>
                </a:cubicBezTo>
                <a:cubicBezTo>
                  <a:pt x="3310540" y="-16614"/>
                  <a:pt x="3398796" y="18455"/>
                  <a:pt x="3563911" y="0"/>
                </a:cubicBezTo>
                <a:cubicBezTo>
                  <a:pt x="3545067" y="242591"/>
                  <a:pt x="3561944" y="394041"/>
                  <a:pt x="3563911" y="512532"/>
                </a:cubicBezTo>
                <a:cubicBezTo>
                  <a:pt x="3501461" y="556230"/>
                  <a:pt x="3418480" y="680011"/>
                  <a:pt x="3307002" y="769441"/>
                </a:cubicBezTo>
                <a:cubicBezTo>
                  <a:pt x="3109980" y="760242"/>
                  <a:pt x="2785350" y="802767"/>
                  <a:pt x="2579462" y="769441"/>
                </a:cubicBezTo>
                <a:cubicBezTo>
                  <a:pt x="2373574" y="736115"/>
                  <a:pt x="2083708" y="738593"/>
                  <a:pt x="1951131" y="769441"/>
                </a:cubicBezTo>
                <a:cubicBezTo>
                  <a:pt x="1818554" y="800289"/>
                  <a:pt x="1484530" y="796077"/>
                  <a:pt x="1223591" y="769441"/>
                </a:cubicBezTo>
                <a:cubicBezTo>
                  <a:pt x="962652" y="742805"/>
                  <a:pt x="354402" y="773837"/>
                  <a:pt x="0" y="769441"/>
                </a:cubicBezTo>
                <a:cubicBezTo>
                  <a:pt x="17827" y="684979"/>
                  <a:pt x="-8282" y="511981"/>
                  <a:pt x="0" y="384721"/>
                </a:cubicBezTo>
                <a:cubicBezTo>
                  <a:pt x="8282" y="257461"/>
                  <a:pt x="6636" y="187825"/>
                  <a:pt x="0" y="0"/>
                </a:cubicBezTo>
                <a:close/>
              </a:path>
              <a:path w="3563911" h="769441" fill="darkenLess" stroke="0" extrusionOk="0">
                <a:moveTo>
                  <a:pt x="3307002" y="769441"/>
                </a:moveTo>
                <a:cubicBezTo>
                  <a:pt x="3317355" y="726702"/>
                  <a:pt x="3346353" y="650384"/>
                  <a:pt x="3358384" y="563914"/>
                </a:cubicBezTo>
                <a:cubicBezTo>
                  <a:pt x="3400297" y="554464"/>
                  <a:pt x="3501098" y="535698"/>
                  <a:pt x="3563911" y="512532"/>
                </a:cubicBezTo>
                <a:cubicBezTo>
                  <a:pt x="3448794" y="632728"/>
                  <a:pt x="3409235" y="649254"/>
                  <a:pt x="3307002" y="769441"/>
                </a:cubicBezTo>
                <a:close/>
              </a:path>
              <a:path w="3563911" h="769441" fill="none" extrusionOk="0">
                <a:moveTo>
                  <a:pt x="3307002" y="769441"/>
                </a:moveTo>
                <a:cubicBezTo>
                  <a:pt x="3321432" y="688715"/>
                  <a:pt x="3330576" y="640051"/>
                  <a:pt x="3358384" y="563914"/>
                </a:cubicBezTo>
                <a:cubicBezTo>
                  <a:pt x="3436467" y="535570"/>
                  <a:pt x="3488361" y="534288"/>
                  <a:pt x="3563911" y="512532"/>
                </a:cubicBezTo>
                <a:cubicBezTo>
                  <a:pt x="3446196" y="625489"/>
                  <a:pt x="3431085" y="649798"/>
                  <a:pt x="3307002" y="769441"/>
                </a:cubicBezTo>
                <a:cubicBezTo>
                  <a:pt x="3054275" y="796255"/>
                  <a:pt x="2926933" y="785230"/>
                  <a:pt x="2711742" y="769441"/>
                </a:cubicBezTo>
                <a:cubicBezTo>
                  <a:pt x="2496551" y="753652"/>
                  <a:pt x="2345764" y="792117"/>
                  <a:pt x="1984201" y="769441"/>
                </a:cubicBezTo>
                <a:cubicBezTo>
                  <a:pt x="1622638" y="746765"/>
                  <a:pt x="1541938" y="748720"/>
                  <a:pt x="1388941" y="769441"/>
                </a:cubicBezTo>
                <a:cubicBezTo>
                  <a:pt x="1235944" y="790162"/>
                  <a:pt x="892260" y="797290"/>
                  <a:pt x="661400" y="769441"/>
                </a:cubicBezTo>
                <a:cubicBezTo>
                  <a:pt x="430540" y="741592"/>
                  <a:pt x="139851" y="772517"/>
                  <a:pt x="0" y="769441"/>
                </a:cubicBezTo>
                <a:cubicBezTo>
                  <a:pt x="14940" y="655284"/>
                  <a:pt x="-1594" y="500871"/>
                  <a:pt x="0" y="407804"/>
                </a:cubicBezTo>
                <a:cubicBezTo>
                  <a:pt x="1594" y="314737"/>
                  <a:pt x="14713" y="82966"/>
                  <a:pt x="0" y="0"/>
                </a:cubicBezTo>
                <a:cubicBezTo>
                  <a:pt x="313469" y="-8976"/>
                  <a:pt x="457652" y="-21536"/>
                  <a:pt x="629624" y="0"/>
                </a:cubicBezTo>
                <a:cubicBezTo>
                  <a:pt x="801596" y="21536"/>
                  <a:pt x="1024696" y="11929"/>
                  <a:pt x="1259249" y="0"/>
                </a:cubicBezTo>
                <a:cubicBezTo>
                  <a:pt x="1493803" y="-11929"/>
                  <a:pt x="1761796" y="-11285"/>
                  <a:pt x="1888873" y="0"/>
                </a:cubicBezTo>
                <a:cubicBezTo>
                  <a:pt x="2015950" y="11285"/>
                  <a:pt x="2174566" y="-131"/>
                  <a:pt x="2375941" y="0"/>
                </a:cubicBezTo>
                <a:cubicBezTo>
                  <a:pt x="2577316" y="131"/>
                  <a:pt x="2638091" y="-20100"/>
                  <a:pt x="2863009" y="0"/>
                </a:cubicBezTo>
                <a:cubicBezTo>
                  <a:pt x="3087927" y="20100"/>
                  <a:pt x="3304302" y="15251"/>
                  <a:pt x="3563911" y="0"/>
                </a:cubicBezTo>
                <a:cubicBezTo>
                  <a:pt x="3573636" y="245598"/>
                  <a:pt x="3577372" y="294840"/>
                  <a:pt x="3563911" y="512532"/>
                </a:cubicBezTo>
              </a:path>
              <a:path w="3563911" h="769441" fill="none" stroke="0" extrusionOk="0">
                <a:moveTo>
                  <a:pt x="3307002" y="769441"/>
                </a:moveTo>
                <a:cubicBezTo>
                  <a:pt x="3329558" y="711863"/>
                  <a:pt x="3337655" y="619039"/>
                  <a:pt x="3358384" y="563914"/>
                </a:cubicBezTo>
                <a:cubicBezTo>
                  <a:pt x="3439624" y="540933"/>
                  <a:pt x="3494011" y="530497"/>
                  <a:pt x="3563911" y="512532"/>
                </a:cubicBezTo>
                <a:cubicBezTo>
                  <a:pt x="3504957" y="578247"/>
                  <a:pt x="3412186" y="650797"/>
                  <a:pt x="3307002" y="769441"/>
                </a:cubicBezTo>
                <a:cubicBezTo>
                  <a:pt x="2980324" y="774885"/>
                  <a:pt x="2932527" y="773013"/>
                  <a:pt x="2579462" y="769441"/>
                </a:cubicBezTo>
                <a:cubicBezTo>
                  <a:pt x="2226397" y="765869"/>
                  <a:pt x="2200551" y="784241"/>
                  <a:pt x="1951131" y="769441"/>
                </a:cubicBezTo>
                <a:cubicBezTo>
                  <a:pt x="1701711" y="754641"/>
                  <a:pt x="1580027" y="765801"/>
                  <a:pt x="1388941" y="769441"/>
                </a:cubicBezTo>
                <a:cubicBezTo>
                  <a:pt x="1197855" y="773082"/>
                  <a:pt x="1096255" y="755738"/>
                  <a:pt x="826750" y="769441"/>
                </a:cubicBezTo>
                <a:cubicBezTo>
                  <a:pt x="557245" y="783144"/>
                  <a:pt x="232387" y="771961"/>
                  <a:pt x="0" y="769441"/>
                </a:cubicBezTo>
                <a:cubicBezTo>
                  <a:pt x="-14530" y="670067"/>
                  <a:pt x="-15276" y="459302"/>
                  <a:pt x="0" y="377026"/>
                </a:cubicBezTo>
                <a:cubicBezTo>
                  <a:pt x="15276" y="294751"/>
                  <a:pt x="10056" y="143237"/>
                  <a:pt x="0" y="0"/>
                </a:cubicBezTo>
                <a:cubicBezTo>
                  <a:pt x="117410" y="-20596"/>
                  <a:pt x="344895" y="-18397"/>
                  <a:pt x="487068" y="0"/>
                </a:cubicBezTo>
                <a:cubicBezTo>
                  <a:pt x="629241" y="18397"/>
                  <a:pt x="837354" y="5651"/>
                  <a:pt x="1009775" y="0"/>
                </a:cubicBezTo>
                <a:cubicBezTo>
                  <a:pt x="1182196" y="-5651"/>
                  <a:pt x="1345679" y="23225"/>
                  <a:pt x="1532482" y="0"/>
                </a:cubicBezTo>
                <a:cubicBezTo>
                  <a:pt x="1719285" y="-23225"/>
                  <a:pt x="1874416" y="1029"/>
                  <a:pt x="2162106" y="0"/>
                </a:cubicBezTo>
                <a:cubicBezTo>
                  <a:pt x="2449796" y="-1029"/>
                  <a:pt x="2586346" y="28276"/>
                  <a:pt x="2756091" y="0"/>
                </a:cubicBezTo>
                <a:cubicBezTo>
                  <a:pt x="2925836" y="-28276"/>
                  <a:pt x="3200314" y="-28457"/>
                  <a:pt x="3563911" y="0"/>
                </a:cubicBezTo>
                <a:cubicBezTo>
                  <a:pt x="3564116" y="229490"/>
                  <a:pt x="3548472" y="274367"/>
                  <a:pt x="3563911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E3E2A3-1FE8-4268-8DCE-576F5FF4E05B}"/>
              </a:ext>
            </a:extLst>
          </p:cNvPr>
          <p:cNvSpPr txBox="1"/>
          <p:nvPr/>
        </p:nvSpPr>
        <p:spPr>
          <a:xfrm>
            <a:off x="4375154" y="2812368"/>
            <a:ext cx="35639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63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82F8F54-C8BA-4BCD-8350-6589926869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5" y="1490834"/>
            <a:ext cx="3701575" cy="2196224"/>
          </a:xfrm>
          <a:prstGeom prst="rect">
            <a:avLst/>
          </a:prstGeom>
          <a:effectLst>
            <a:glow rad="25400">
              <a:srgbClr val="FFD966"/>
            </a:glow>
          </a:effectLst>
        </p:spPr>
      </p:pic>
      <p:pic>
        <p:nvPicPr>
          <p:cNvPr id="13" name="صورة 12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954ADE64-0D23-489C-95E0-60B79AE4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14" y="1628316"/>
            <a:ext cx="3529735" cy="189193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E46FFC6-4BB3-405E-8F4B-2D6A2BA10F9D}"/>
              </a:ext>
            </a:extLst>
          </p:cNvPr>
          <p:cNvSpPr txBox="1"/>
          <p:nvPr/>
        </p:nvSpPr>
        <p:spPr>
          <a:xfrm>
            <a:off x="4128523" y="1705419"/>
            <a:ext cx="3893337" cy="769441"/>
          </a:xfrm>
          <a:custGeom>
            <a:avLst/>
            <a:gdLst>
              <a:gd name="connsiteX0" fmla="*/ 0 w 3893337"/>
              <a:gd name="connsiteY0" fmla="*/ 0 h 769441"/>
              <a:gd name="connsiteX1" fmla="*/ 726756 w 3893337"/>
              <a:gd name="connsiteY1" fmla="*/ 0 h 769441"/>
              <a:gd name="connsiteX2" fmla="*/ 1375646 w 3893337"/>
              <a:gd name="connsiteY2" fmla="*/ 0 h 769441"/>
              <a:gd name="connsiteX3" fmla="*/ 2024535 w 3893337"/>
              <a:gd name="connsiteY3" fmla="*/ 0 h 769441"/>
              <a:gd name="connsiteX4" fmla="*/ 2673425 w 3893337"/>
              <a:gd name="connsiteY4" fmla="*/ 0 h 769441"/>
              <a:gd name="connsiteX5" fmla="*/ 3322314 w 3893337"/>
              <a:gd name="connsiteY5" fmla="*/ 0 h 769441"/>
              <a:gd name="connsiteX6" fmla="*/ 3893337 w 3893337"/>
              <a:gd name="connsiteY6" fmla="*/ 0 h 769441"/>
              <a:gd name="connsiteX7" fmla="*/ 3893337 w 3893337"/>
              <a:gd name="connsiteY7" fmla="*/ 512532 h 769441"/>
              <a:gd name="connsiteX8" fmla="*/ 3636428 w 3893337"/>
              <a:gd name="connsiteY8" fmla="*/ 769441 h 769441"/>
              <a:gd name="connsiteX9" fmla="*/ 2957628 w 3893337"/>
              <a:gd name="connsiteY9" fmla="*/ 769441 h 769441"/>
              <a:gd name="connsiteX10" fmla="*/ 2387921 w 3893337"/>
              <a:gd name="connsiteY10" fmla="*/ 769441 h 769441"/>
              <a:gd name="connsiteX11" fmla="*/ 1709121 w 3893337"/>
              <a:gd name="connsiteY11" fmla="*/ 769441 h 769441"/>
              <a:gd name="connsiteX12" fmla="*/ 1030321 w 3893337"/>
              <a:gd name="connsiteY12" fmla="*/ 769441 h 769441"/>
              <a:gd name="connsiteX13" fmla="*/ 0 w 3893337"/>
              <a:gd name="connsiteY13" fmla="*/ 769441 h 769441"/>
              <a:gd name="connsiteX14" fmla="*/ 0 w 3893337"/>
              <a:gd name="connsiteY14" fmla="*/ 400109 h 769441"/>
              <a:gd name="connsiteX15" fmla="*/ 0 w 3893337"/>
              <a:gd name="connsiteY15" fmla="*/ 0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4" fmla="*/ 3103085 w 3893337"/>
              <a:gd name="connsiteY4" fmla="*/ 769441 h 769441"/>
              <a:gd name="connsiteX5" fmla="*/ 2424285 w 3893337"/>
              <a:gd name="connsiteY5" fmla="*/ 769441 h 769441"/>
              <a:gd name="connsiteX6" fmla="*/ 1854578 w 3893337"/>
              <a:gd name="connsiteY6" fmla="*/ 769441 h 769441"/>
              <a:gd name="connsiteX7" fmla="*/ 1357600 w 3893337"/>
              <a:gd name="connsiteY7" fmla="*/ 769441 h 769441"/>
              <a:gd name="connsiteX8" fmla="*/ 824257 w 3893337"/>
              <a:gd name="connsiteY8" fmla="*/ 769441 h 769441"/>
              <a:gd name="connsiteX9" fmla="*/ 0 w 3893337"/>
              <a:gd name="connsiteY9" fmla="*/ 769441 h 769441"/>
              <a:gd name="connsiteX10" fmla="*/ 0 w 3893337"/>
              <a:gd name="connsiteY10" fmla="*/ 400109 h 769441"/>
              <a:gd name="connsiteX11" fmla="*/ 0 w 3893337"/>
              <a:gd name="connsiteY11" fmla="*/ 0 h 769441"/>
              <a:gd name="connsiteX12" fmla="*/ 609956 w 3893337"/>
              <a:gd name="connsiteY12" fmla="*/ 0 h 769441"/>
              <a:gd name="connsiteX13" fmla="*/ 1142046 w 3893337"/>
              <a:gd name="connsiteY13" fmla="*/ 0 h 769441"/>
              <a:gd name="connsiteX14" fmla="*/ 1713068 w 3893337"/>
              <a:gd name="connsiteY14" fmla="*/ 0 h 769441"/>
              <a:gd name="connsiteX15" fmla="*/ 2361958 w 3893337"/>
              <a:gd name="connsiteY15" fmla="*/ 0 h 769441"/>
              <a:gd name="connsiteX16" fmla="*/ 3049781 w 3893337"/>
              <a:gd name="connsiteY16" fmla="*/ 0 h 769441"/>
              <a:gd name="connsiteX17" fmla="*/ 3893337 w 3893337"/>
              <a:gd name="connsiteY17" fmla="*/ 0 h 769441"/>
              <a:gd name="connsiteX18" fmla="*/ 3893337 w 3893337"/>
              <a:gd name="connsiteY18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3337" h="769441" stroke="0" extrusionOk="0">
                <a:moveTo>
                  <a:pt x="0" y="0"/>
                </a:moveTo>
                <a:cubicBezTo>
                  <a:pt x="281101" y="-6931"/>
                  <a:pt x="521813" y="1935"/>
                  <a:pt x="726756" y="0"/>
                </a:cubicBezTo>
                <a:cubicBezTo>
                  <a:pt x="931699" y="-1935"/>
                  <a:pt x="1192617" y="20915"/>
                  <a:pt x="1375646" y="0"/>
                </a:cubicBezTo>
                <a:cubicBezTo>
                  <a:pt x="1558675" y="-20915"/>
                  <a:pt x="1831120" y="4301"/>
                  <a:pt x="2024535" y="0"/>
                </a:cubicBezTo>
                <a:cubicBezTo>
                  <a:pt x="2217950" y="-4301"/>
                  <a:pt x="2533744" y="-3211"/>
                  <a:pt x="2673425" y="0"/>
                </a:cubicBezTo>
                <a:cubicBezTo>
                  <a:pt x="2813106" y="3211"/>
                  <a:pt x="3186038" y="29106"/>
                  <a:pt x="3322314" y="0"/>
                </a:cubicBezTo>
                <a:cubicBezTo>
                  <a:pt x="3458590" y="-29106"/>
                  <a:pt x="3774938" y="-9180"/>
                  <a:pt x="3893337" y="0"/>
                </a:cubicBezTo>
                <a:cubicBezTo>
                  <a:pt x="3874493" y="242591"/>
                  <a:pt x="3891370" y="394041"/>
                  <a:pt x="3893337" y="512532"/>
                </a:cubicBezTo>
                <a:cubicBezTo>
                  <a:pt x="3830887" y="556230"/>
                  <a:pt x="3747906" y="680011"/>
                  <a:pt x="3636428" y="769441"/>
                </a:cubicBezTo>
                <a:cubicBezTo>
                  <a:pt x="3325821" y="776331"/>
                  <a:pt x="3149705" y="751034"/>
                  <a:pt x="2957628" y="769441"/>
                </a:cubicBezTo>
                <a:cubicBezTo>
                  <a:pt x="2765551" y="787848"/>
                  <a:pt x="2528395" y="797039"/>
                  <a:pt x="2387921" y="769441"/>
                </a:cubicBezTo>
                <a:cubicBezTo>
                  <a:pt x="2247447" y="741843"/>
                  <a:pt x="1853066" y="776180"/>
                  <a:pt x="1709121" y="769441"/>
                </a:cubicBezTo>
                <a:cubicBezTo>
                  <a:pt x="1565176" y="762702"/>
                  <a:pt x="1303077" y="787624"/>
                  <a:pt x="1030321" y="769441"/>
                </a:cubicBezTo>
                <a:cubicBezTo>
                  <a:pt x="757565" y="751258"/>
                  <a:pt x="441509" y="799337"/>
                  <a:pt x="0" y="769441"/>
                </a:cubicBezTo>
                <a:cubicBezTo>
                  <a:pt x="-6702" y="604480"/>
                  <a:pt x="-7901" y="520165"/>
                  <a:pt x="0" y="400109"/>
                </a:cubicBezTo>
                <a:cubicBezTo>
                  <a:pt x="7901" y="280053"/>
                  <a:pt x="7703" y="107723"/>
                  <a:pt x="0" y="0"/>
                </a:cubicBezTo>
                <a:close/>
              </a:path>
              <a:path w="3893337" h="769441" fill="darkenLess" stroke="0" extrusionOk="0">
                <a:moveTo>
                  <a:pt x="3636428" y="769441"/>
                </a:moveTo>
                <a:cubicBezTo>
                  <a:pt x="3645867" y="701939"/>
                  <a:pt x="3663228" y="666354"/>
                  <a:pt x="3687810" y="563914"/>
                </a:cubicBezTo>
                <a:cubicBezTo>
                  <a:pt x="3758587" y="550481"/>
                  <a:pt x="3805039" y="525248"/>
                  <a:pt x="3893337" y="512532"/>
                </a:cubicBezTo>
                <a:cubicBezTo>
                  <a:pt x="3763736" y="617075"/>
                  <a:pt x="3720086" y="694844"/>
                  <a:pt x="3636428" y="769441"/>
                </a:cubicBezTo>
                <a:close/>
              </a:path>
              <a:path w="3893337" h="769441" fill="none" extrusionOk="0">
                <a:moveTo>
                  <a:pt x="3636428" y="769441"/>
                </a:moveTo>
                <a:cubicBezTo>
                  <a:pt x="3654705" y="730253"/>
                  <a:pt x="3662504" y="626808"/>
                  <a:pt x="3687810" y="563914"/>
                </a:cubicBezTo>
                <a:cubicBezTo>
                  <a:pt x="3772002" y="543543"/>
                  <a:pt x="3843533" y="532584"/>
                  <a:pt x="3893337" y="512532"/>
                </a:cubicBezTo>
                <a:cubicBezTo>
                  <a:pt x="3805546" y="623159"/>
                  <a:pt x="3760733" y="658398"/>
                  <a:pt x="3636428" y="769441"/>
                </a:cubicBezTo>
                <a:cubicBezTo>
                  <a:pt x="3380727" y="747606"/>
                  <a:pt x="3329326" y="746301"/>
                  <a:pt x="3103085" y="769441"/>
                </a:cubicBezTo>
                <a:cubicBezTo>
                  <a:pt x="2876844" y="792581"/>
                  <a:pt x="2724622" y="769208"/>
                  <a:pt x="2424285" y="769441"/>
                </a:cubicBezTo>
                <a:cubicBezTo>
                  <a:pt x="2123948" y="769674"/>
                  <a:pt x="2018809" y="752358"/>
                  <a:pt x="1854578" y="769441"/>
                </a:cubicBezTo>
                <a:cubicBezTo>
                  <a:pt x="1690347" y="786524"/>
                  <a:pt x="1481146" y="792174"/>
                  <a:pt x="1357600" y="769441"/>
                </a:cubicBezTo>
                <a:cubicBezTo>
                  <a:pt x="1234054" y="746708"/>
                  <a:pt x="942179" y="792215"/>
                  <a:pt x="824257" y="769441"/>
                </a:cubicBezTo>
                <a:cubicBezTo>
                  <a:pt x="706335" y="746667"/>
                  <a:pt x="310350" y="799551"/>
                  <a:pt x="0" y="769441"/>
                </a:cubicBezTo>
                <a:cubicBezTo>
                  <a:pt x="-2023" y="607497"/>
                  <a:pt x="11209" y="496843"/>
                  <a:pt x="0" y="400109"/>
                </a:cubicBezTo>
                <a:cubicBezTo>
                  <a:pt x="-11209" y="303375"/>
                  <a:pt x="3339" y="179031"/>
                  <a:pt x="0" y="0"/>
                </a:cubicBezTo>
                <a:cubicBezTo>
                  <a:pt x="161892" y="30417"/>
                  <a:pt x="329471" y="-10203"/>
                  <a:pt x="609956" y="0"/>
                </a:cubicBezTo>
                <a:cubicBezTo>
                  <a:pt x="890441" y="10203"/>
                  <a:pt x="1024828" y="619"/>
                  <a:pt x="1142046" y="0"/>
                </a:cubicBezTo>
                <a:cubicBezTo>
                  <a:pt x="1259264" y="-619"/>
                  <a:pt x="1473185" y="26608"/>
                  <a:pt x="1713068" y="0"/>
                </a:cubicBezTo>
                <a:cubicBezTo>
                  <a:pt x="1952951" y="-26608"/>
                  <a:pt x="2040782" y="-23148"/>
                  <a:pt x="2361958" y="0"/>
                </a:cubicBezTo>
                <a:cubicBezTo>
                  <a:pt x="2683134" y="23148"/>
                  <a:pt x="2881102" y="-14066"/>
                  <a:pt x="3049781" y="0"/>
                </a:cubicBezTo>
                <a:cubicBezTo>
                  <a:pt x="3218460" y="14066"/>
                  <a:pt x="3664694" y="29337"/>
                  <a:pt x="3893337" y="0"/>
                </a:cubicBezTo>
                <a:cubicBezTo>
                  <a:pt x="3883567" y="223847"/>
                  <a:pt x="3912107" y="309994"/>
                  <a:pt x="3893337" y="512532"/>
                </a:cubicBezTo>
              </a:path>
              <a:path w="3893337" h="769441" fill="none" stroke="0" extrusionOk="0">
                <a:moveTo>
                  <a:pt x="3636428" y="769441"/>
                </a:moveTo>
                <a:cubicBezTo>
                  <a:pt x="3647909" y="698199"/>
                  <a:pt x="3669796" y="625286"/>
                  <a:pt x="3687810" y="563914"/>
                </a:cubicBezTo>
                <a:cubicBezTo>
                  <a:pt x="3743932" y="554769"/>
                  <a:pt x="3842437" y="527916"/>
                  <a:pt x="3893337" y="512532"/>
                </a:cubicBezTo>
                <a:cubicBezTo>
                  <a:pt x="3810672" y="617032"/>
                  <a:pt x="3696549" y="720459"/>
                  <a:pt x="3636428" y="769441"/>
                </a:cubicBezTo>
                <a:cubicBezTo>
                  <a:pt x="3469471" y="782864"/>
                  <a:pt x="3284153" y="764660"/>
                  <a:pt x="3066721" y="769441"/>
                </a:cubicBezTo>
                <a:cubicBezTo>
                  <a:pt x="2849289" y="774222"/>
                  <a:pt x="2677100" y="777853"/>
                  <a:pt x="2569742" y="769441"/>
                </a:cubicBezTo>
                <a:cubicBezTo>
                  <a:pt x="2462384" y="761029"/>
                  <a:pt x="2208013" y="764896"/>
                  <a:pt x="2072764" y="769441"/>
                </a:cubicBezTo>
                <a:cubicBezTo>
                  <a:pt x="1937515" y="773986"/>
                  <a:pt x="1680092" y="745441"/>
                  <a:pt x="1539421" y="769441"/>
                </a:cubicBezTo>
                <a:cubicBezTo>
                  <a:pt x="1398750" y="793441"/>
                  <a:pt x="1083088" y="750080"/>
                  <a:pt x="896986" y="769441"/>
                </a:cubicBezTo>
                <a:cubicBezTo>
                  <a:pt x="710884" y="788802"/>
                  <a:pt x="268025" y="774157"/>
                  <a:pt x="0" y="769441"/>
                </a:cubicBezTo>
                <a:cubicBezTo>
                  <a:pt x="9359" y="607379"/>
                  <a:pt x="1537" y="565442"/>
                  <a:pt x="0" y="392415"/>
                </a:cubicBezTo>
                <a:cubicBezTo>
                  <a:pt x="-1537" y="219388"/>
                  <a:pt x="6606" y="89894"/>
                  <a:pt x="0" y="0"/>
                </a:cubicBezTo>
                <a:cubicBezTo>
                  <a:pt x="317408" y="-7321"/>
                  <a:pt x="329101" y="17065"/>
                  <a:pt x="648890" y="0"/>
                </a:cubicBezTo>
                <a:cubicBezTo>
                  <a:pt x="968679" y="-17065"/>
                  <a:pt x="1125188" y="-12594"/>
                  <a:pt x="1336712" y="0"/>
                </a:cubicBezTo>
                <a:cubicBezTo>
                  <a:pt x="1548236" y="12594"/>
                  <a:pt x="1809412" y="16704"/>
                  <a:pt x="1985602" y="0"/>
                </a:cubicBezTo>
                <a:cubicBezTo>
                  <a:pt x="2161792" y="-16704"/>
                  <a:pt x="2304410" y="22579"/>
                  <a:pt x="2556625" y="0"/>
                </a:cubicBezTo>
                <a:cubicBezTo>
                  <a:pt x="2808840" y="-22579"/>
                  <a:pt x="2928459" y="-23705"/>
                  <a:pt x="3244448" y="0"/>
                </a:cubicBezTo>
                <a:cubicBezTo>
                  <a:pt x="3560437" y="23705"/>
                  <a:pt x="3761679" y="-18558"/>
                  <a:pt x="3893337" y="0"/>
                </a:cubicBezTo>
                <a:cubicBezTo>
                  <a:pt x="3874565" y="107032"/>
                  <a:pt x="3885534" y="326506"/>
                  <a:pt x="3893337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0F07D2-B95C-44A0-B1F4-E941FD92D434}"/>
              </a:ext>
            </a:extLst>
          </p:cNvPr>
          <p:cNvSpPr txBox="1"/>
          <p:nvPr/>
        </p:nvSpPr>
        <p:spPr>
          <a:xfrm>
            <a:off x="4170138" y="1705418"/>
            <a:ext cx="38933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الثانية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F18056-A4C8-4755-86B7-CD237928F0E9}"/>
              </a:ext>
            </a:extLst>
          </p:cNvPr>
          <p:cNvSpPr txBox="1"/>
          <p:nvPr/>
        </p:nvSpPr>
        <p:spPr>
          <a:xfrm>
            <a:off x="3422295" y="5988531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</p:spTree>
    <p:extLst>
      <p:ext uri="{BB962C8B-B14F-4D97-AF65-F5344CB8AC3E}">
        <p14:creationId xmlns:p14="http://schemas.microsoft.com/office/powerpoint/2010/main" val="2062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38100"/>
            <a:ext cx="12192000" cy="68580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8247" y="1611746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0FCA29C-45D8-45C0-A82D-BE1A187F0BC3}"/>
              </a:ext>
            </a:extLst>
          </p:cNvPr>
          <p:cNvGrpSpPr/>
          <p:nvPr/>
        </p:nvGrpSpPr>
        <p:grpSpPr>
          <a:xfrm>
            <a:off x="11478247" y="2328029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5DFC3FEE-769A-4C75-9964-0FCD38B18DE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C5EAF2C0-3FEB-4072-B8F7-F521578E35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4136571" y="1676927"/>
            <a:ext cx="73600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كان النبي ﷺ حريصا على تعليم أمته أمر دينهم، وفي الحديث يعلم أصحابه رضي الله عنهم كيفية الوضوء عملياً ويحثهم على الاقتداء به.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2D543C6-398C-482B-BEC7-F022424B2D6C}"/>
              </a:ext>
            </a:extLst>
          </p:cNvPr>
          <p:cNvSpPr txBox="1"/>
          <p:nvPr/>
        </p:nvSpPr>
        <p:spPr>
          <a:xfrm>
            <a:off x="4588825" y="2327348"/>
            <a:ext cx="6943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من فروض الوضوء التي لا يصح الوضوء بدونها: غسل ً الوجه كامل من منابت شعر الرأس المعتاد إلى ما انحدر من اللحيين طولا. ومن الأذن إلى الأذن عرضا، ومنه المضمضة والاستنشاق.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783FDD69-8489-4B1E-A060-7DA592916676}"/>
              </a:ext>
            </a:extLst>
          </p:cNvPr>
          <p:cNvGrpSpPr/>
          <p:nvPr/>
        </p:nvGrpSpPr>
        <p:grpSpPr>
          <a:xfrm>
            <a:off x="11486132" y="3020396"/>
            <a:ext cx="630535" cy="607731"/>
            <a:chOff x="196011" y="2031213"/>
            <a:chExt cx="687370" cy="669871"/>
          </a:xfrm>
        </p:grpSpPr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EA1BE4F7-1E87-486B-891E-F5FBDFC3A43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9" name="Google Shape;556;p52">
              <a:extLst>
                <a:ext uri="{FF2B5EF4-FFF2-40B4-BE49-F238E27FC236}">
                  <a16:creationId xmlns:a16="http://schemas.microsoft.com/office/drawing/2014/main" id="{CD674D70-8597-479F-96C6-CE864DC5F7A4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C197772-20B9-4A80-88A4-AAC87082E0E4}"/>
              </a:ext>
            </a:extLst>
          </p:cNvPr>
          <p:cNvSpPr txBox="1"/>
          <p:nvPr/>
        </p:nvSpPr>
        <p:spPr>
          <a:xfrm>
            <a:off x="4539782" y="2996833"/>
            <a:ext cx="6956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فروض الوضوء التي لا يصح الوضوء بدونها: غسل ِ اليدين من أطراف الأصابع إلى نهاية المرفقين، ويجب الحذر من ترك غسل المرفق.</a:t>
            </a: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95245E3F-7CEC-4FB4-8EBD-AD4D6041AB33}"/>
              </a:ext>
            </a:extLst>
          </p:cNvPr>
          <p:cNvGrpSpPr/>
          <p:nvPr/>
        </p:nvGrpSpPr>
        <p:grpSpPr>
          <a:xfrm>
            <a:off x="11496624" y="3678957"/>
            <a:ext cx="630535" cy="607731"/>
            <a:chOff x="196011" y="2031213"/>
            <a:chExt cx="687370" cy="669871"/>
          </a:xfrm>
        </p:grpSpPr>
        <p:sp>
          <p:nvSpPr>
            <p:cNvPr id="60" name="شكل بيضاوي 59">
              <a:extLst>
                <a:ext uri="{FF2B5EF4-FFF2-40B4-BE49-F238E27FC236}">
                  <a16:creationId xmlns:a16="http://schemas.microsoft.com/office/drawing/2014/main" id="{9160B26F-C49C-4ADE-9E14-62FFB4E60C8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1" name="Google Shape;556;p52">
              <a:extLst>
                <a:ext uri="{FF2B5EF4-FFF2-40B4-BE49-F238E27FC236}">
                  <a16:creationId xmlns:a16="http://schemas.microsoft.com/office/drawing/2014/main" id="{3458A2ED-E437-45AB-A542-6FDE8523630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44F65FB5-06D2-467D-86A5-A057825EBC02}"/>
              </a:ext>
            </a:extLst>
          </p:cNvPr>
          <p:cNvSpPr txBox="1"/>
          <p:nvPr/>
        </p:nvSpPr>
        <p:spPr>
          <a:xfrm>
            <a:off x="4014463" y="3729786"/>
            <a:ext cx="74939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فروض الوضوء التي لا يصح الوضوء بدونها: مسح الرأس، وقد اتفق العلماء على فرضيته.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D3BF374-B9D7-4C61-B14F-CE94311BCDEE}"/>
              </a:ext>
            </a:extLst>
          </p:cNvPr>
          <p:cNvSpPr txBox="1"/>
          <p:nvPr/>
        </p:nvSpPr>
        <p:spPr>
          <a:xfrm>
            <a:off x="3250307" y="4257553"/>
            <a:ext cx="828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فروض الوضوء التي ال يصح الوضوء بدونها: غسل الرجلين من أطراف الأصابع إلى</a:t>
            </a:r>
          </a:p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نهاية الكعبين.</a:t>
            </a: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13ACFB4-1D27-48D6-B856-11320BB6F553}"/>
              </a:ext>
            </a:extLst>
          </p:cNvPr>
          <p:cNvGrpSpPr/>
          <p:nvPr/>
        </p:nvGrpSpPr>
        <p:grpSpPr>
          <a:xfrm>
            <a:off x="11508430" y="4345972"/>
            <a:ext cx="630535" cy="607731"/>
            <a:chOff x="196011" y="2031213"/>
            <a:chExt cx="687370" cy="669871"/>
          </a:xfrm>
        </p:grpSpPr>
        <p:sp>
          <p:nvSpPr>
            <p:cNvPr id="65" name="شكل بيضاوي 64">
              <a:extLst>
                <a:ext uri="{FF2B5EF4-FFF2-40B4-BE49-F238E27FC236}">
                  <a16:creationId xmlns:a16="http://schemas.microsoft.com/office/drawing/2014/main" id="{96280B21-E1B1-49EB-9CE4-919C0926E77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Google Shape;556;p52">
              <a:extLst>
                <a:ext uri="{FF2B5EF4-FFF2-40B4-BE49-F238E27FC236}">
                  <a16:creationId xmlns:a16="http://schemas.microsoft.com/office/drawing/2014/main" id="{978D191E-1A8A-490C-9579-6023602C6398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B5F3974D-B47B-4562-B5E9-25AAA930BAF8}"/>
              </a:ext>
            </a:extLst>
          </p:cNvPr>
          <p:cNvGrpSpPr/>
          <p:nvPr/>
        </p:nvGrpSpPr>
        <p:grpSpPr>
          <a:xfrm>
            <a:off x="11508430" y="4985241"/>
            <a:ext cx="630535" cy="607731"/>
            <a:chOff x="196011" y="2031213"/>
            <a:chExt cx="687370" cy="669871"/>
          </a:xfrm>
        </p:grpSpPr>
        <p:sp>
          <p:nvSpPr>
            <p:cNvPr id="41" name="شكل بيضاوي 40">
              <a:extLst>
                <a:ext uri="{FF2B5EF4-FFF2-40B4-BE49-F238E27FC236}">
                  <a16:creationId xmlns:a16="http://schemas.microsoft.com/office/drawing/2014/main" id="{12D8993F-CA31-4692-99C8-E5296739354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Google Shape;556;p52">
              <a:extLst>
                <a:ext uri="{FF2B5EF4-FFF2-40B4-BE49-F238E27FC236}">
                  <a16:creationId xmlns:a16="http://schemas.microsoft.com/office/drawing/2014/main" id="{C4068F93-FC40-4D41-93BE-28273A807155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697E893-9559-4C5F-B011-A9731326E4AA}"/>
              </a:ext>
            </a:extLst>
          </p:cNvPr>
          <p:cNvSpPr txBox="1"/>
          <p:nvPr/>
        </p:nvSpPr>
        <p:spPr>
          <a:xfrm>
            <a:off x="3250307" y="5068218"/>
            <a:ext cx="8281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الرأس يمسح مرة ً واحدة، ولم يصح عن النبي ﷺ مسح رأسه ثلاثة.</a:t>
            </a:r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88EA45C5-19F1-4362-AF12-B1EE8B52C5B3}"/>
              </a:ext>
            </a:extLst>
          </p:cNvPr>
          <p:cNvGrpSpPr/>
          <p:nvPr/>
        </p:nvGrpSpPr>
        <p:grpSpPr>
          <a:xfrm>
            <a:off x="11510869" y="5696465"/>
            <a:ext cx="630535" cy="607731"/>
            <a:chOff x="196011" y="2031213"/>
            <a:chExt cx="687370" cy="669871"/>
          </a:xfrm>
        </p:grpSpPr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672DFF8A-22B0-4A4F-9EA0-300D97C2B33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7" name="Google Shape;556;p52">
              <a:extLst>
                <a:ext uri="{FF2B5EF4-FFF2-40B4-BE49-F238E27FC236}">
                  <a16:creationId xmlns:a16="http://schemas.microsoft.com/office/drawing/2014/main" id="{6202C1BC-23DB-4B7B-9788-90A2065C17BD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C4F5841B-DBB7-49A8-ACB9-CE6BE34DFD35}"/>
              </a:ext>
            </a:extLst>
          </p:cNvPr>
          <p:cNvSpPr txBox="1"/>
          <p:nvPr/>
        </p:nvSpPr>
        <p:spPr>
          <a:xfrm>
            <a:off x="3250307" y="5652743"/>
            <a:ext cx="8334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يجب غسل أعضاء الوضوء فلا يكفي فيها المسح إلا في الرأس وحدة. والغسل هو: إسالة الماء على العضو المغسول. وأما المسح هو: إمرار اليد مبللة بالماء على العضو الممسوح.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41E1693-2987-4422-803F-39B582321E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46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2" grpId="1"/>
      <p:bldP spid="46" grpId="0"/>
      <p:bldP spid="46" grpId="1"/>
      <p:bldP spid="50" grpId="0"/>
      <p:bldP spid="50" grpId="1"/>
      <p:bldP spid="62" grpId="0"/>
      <p:bldP spid="62" grpId="1"/>
      <p:bldP spid="63" grpId="0"/>
      <p:bldP spid="63" grpId="1"/>
      <p:bldP spid="43" grpId="0"/>
      <p:bldP spid="43" grpId="1"/>
      <p:bldP spid="76" grpId="0"/>
      <p:bldP spid="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صورة 54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38100"/>
            <a:ext cx="12192000" cy="6858000"/>
          </a:xfrm>
          <a:prstGeom prst="rect">
            <a:avLst/>
          </a:prstGeom>
        </p:spPr>
      </p:pic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3473879" y="1628441"/>
            <a:ext cx="7895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التسمية ُ على الوضوء غير واجبة.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34186" y="1530078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4A77B9E0-FEB8-416A-A353-0F124F10DCEE}"/>
              </a:ext>
            </a:extLst>
          </p:cNvPr>
          <p:cNvGrpSpPr/>
          <p:nvPr/>
        </p:nvGrpSpPr>
        <p:grpSpPr>
          <a:xfrm>
            <a:off x="11430117" y="2187595"/>
            <a:ext cx="630535" cy="607731"/>
            <a:chOff x="196011" y="2031213"/>
            <a:chExt cx="687370" cy="669871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F0578C6F-A8C7-427B-859C-B0CD3147DE2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10D314BF-F338-4904-8521-922B611ECD7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9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E5EE520-8DD7-4797-9446-D49FD89CDD46}"/>
              </a:ext>
            </a:extLst>
          </p:cNvPr>
          <p:cNvSpPr txBox="1"/>
          <p:nvPr/>
        </p:nvSpPr>
        <p:spPr>
          <a:xfrm>
            <a:off x="4796566" y="2147052"/>
            <a:ext cx="6572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يجب على المتوضئ أن يزيل َ من أعضاء الوضوء ما يمنع وصول الماء إلى البشرة كالأصباغ ونحوها.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1B96EEE-80BA-4AAF-8986-C573C4D2B501}"/>
              </a:ext>
            </a:extLst>
          </p:cNvPr>
          <p:cNvGrpSpPr/>
          <p:nvPr/>
        </p:nvGrpSpPr>
        <p:grpSpPr>
          <a:xfrm>
            <a:off x="11418585" y="3554025"/>
            <a:ext cx="657776" cy="606033"/>
            <a:chOff x="184420" y="2013412"/>
            <a:chExt cx="717066" cy="667999"/>
          </a:xfrm>
        </p:grpSpPr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78632356-D0A0-415E-BE20-148E09B1FC5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Google Shape;556;p52">
              <a:extLst>
                <a:ext uri="{FF2B5EF4-FFF2-40B4-BE49-F238E27FC236}">
                  <a16:creationId xmlns:a16="http://schemas.microsoft.com/office/drawing/2014/main" id="{EC1915B5-A379-40C2-A95F-9BA42CF9A751}"/>
                </a:ext>
              </a:extLst>
            </p:cNvPr>
            <p:cNvSpPr txBox="1">
              <a:spLocks/>
            </p:cNvSpPr>
            <p:nvPr/>
          </p:nvSpPr>
          <p:spPr>
            <a:xfrm>
              <a:off x="184420" y="2013412"/>
              <a:ext cx="717066" cy="667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11</a:t>
              </a:r>
              <a:endParaRPr lang="ar-SA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rgbClr val="704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B489B9C-0A88-4D6B-BC53-B541FB8985C1}"/>
              </a:ext>
            </a:extLst>
          </p:cNvPr>
          <p:cNvSpPr txBox="1"/>
          <p:nvPr/>
        </p:nvSpPr>
        <p:spPr>
          <a:xfrm>
            <a:off x="4689648" y="3702904"/>
            <a:ext cx="6607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أشتمل الحديث على جملة من سنن الوضوء، وهي: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170BBD62-7741-4EAE-963B-95419BA3D534}"/>
              </a:ext>
            </a:extLst>
          </p:cNvPr>
          <p:cNvGrpSpPr/>
          <p:nvPr/>
        </p:nvGrpSpPr>
        <p:grpSpPr>
          <a:xfrm>
            <a:off x="11490119" y="4283453"/>
            <a:ext cx="531623" cy="523904"/>
            <a:chOff x="141722" y="2031213"/>
            <a:chExt cx="741659" cy="739012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D0B0D828-2373-4741-BB64-C8BAA4BE2D7C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Google Shape;556;p52">
              <a:extLst>
                <a:ext uri="{FF2B5EF4-FFF2-40B4-BE49-F238E27FC236}">
                  <a16:creationId xmlns:a16="http://schemas.microsoft.com/office/drawing/2014/main" id="{A3F3CCAD-2C9B-4A84-80D1-44CFDCC92847}"/>
                </a:ext>
              </a:extLst>
            </p:cNvPr>
            <p:cNvSpPr txBox="1">
              <a:spLocks/>
            </p:cNvSpPr>
            <p:nvPr/>
          </p:nvSpPr>
          <p:spPr>
            <a:xfrm>
              <a:off x="141722" y="2126106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5D67425-7614-4A01-8D98-7CF74B060E1B}"/>
              </a:ext>
            </a:extLst>
          </p:cNvPr>
          <p:cNvSpPr txBox="1"/>
          <p:nvPr/>
        </p:nvSpPr>
        <p:spPr>
          <a:xfrm>
            <a:off x="8558316" y="4293658"/>
            <a:ext cx="2989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غسل الكفين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في بداية الوضوء.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90E0939-F52D-491B-BAB4-7204F2E3B6E3}"/>
              </a:ext>
            </a:extLst>
          </p:cNvPr>
          <p:cNvGrpSpPr/>
          <p:nvPr/>
        </p:nvGrpSpPr>
        <p:grpSpPr>
          <a:xfrm>
            <a:off x="8223399" y="4269175"/>
            <a:ext cx="474257" cy="462237"/>
            <a:chOff x="221752" y="1990934"/>
            <a:chExt cx="661629" cy="652026"/>
          </a:xfrm>
        </p:grpSpPr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49309CD5-AC68-4D72-B238-5F8E00C5A5D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Google Shape;556;p52">
              <a:extLst>
                <a:ext uri="{FF2B5EF4-FFF2-40B4-BE49-F238E27FC236}">
                  <a16:creationId xmlns:a16="http://schemas.microsoft.com/office/drawing/2014/main" id="{E2581872-2696-42F3-9BEE-8C7688A97A57}"/>
                </a:ext>
              </a:extLst>
            </p:cNvPr>
            <p:cNvSpPr txBox="1">
              <a:spLocks/>
            </p:cNvSpPr>
            <p:nvPr/>
          </p:nvSpPr>
          <p:spPr>
            <a:xfrm>
              <a:off x="243083" y="1990934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A648AD3-E885-4AA7-8AD6-11C27717A9DC}"/>
              </a:ext>
            </a:extLst>
          </p:cNvPr>
          <p:cNvSpPr txBox="1"/>
          <p:nvPr/>
        </p:nvSpPr>
        <p:spPr>
          <a:xfrm>
            <a:off x="5148181" y="4288347"/>
            <a:ext cx="2989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التثليث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في غسل الأعضاء.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5B8CE28-6643-4A58-947E-B97D11956650}"/>
              </a:ext>
            </a:extLst>
          </p:cNvPr>
          <p:cNvGrpSpPr/>
          <p:nvPr/>
        </p:nvGrpSpPr>
        <p:grpSpPr>
          <a:xfrm>
            <a:off x="11580064" y="4839917"/>
            <a:ext cx="474257" cy="486343"/>
            <a:chOff x="221752" y="1956930"/>
            <a:chExt cx="661629" cy="686030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B9B68A51-A650-4EE5-BB07-D536313CF95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Google Shape;556;p52">
              <a:extLst>
                <a:ext uri="{FF2B5EF4-FFF2-40B4-BE49-F238E27FC236}">
                  <a16:creationId xmlns:a16="http://schemas.microsoft.com/office/drawing/2014/main" id="{0C118A59-AFBC-4922-BF1B-CC2FB872F95D}"/>
                </a:ext>
              </a:extLst>
            </p:cNvPr>
            <p:cNvSpPr txBox="1">
              <a:spLocks/>
            </p:cNvSpPr>
            <p:nvPr/>
          </p:nvSpPr>
          <p:spPr>
            <a:xfrm>
              <a:off x="221752" y="1956930"/>
              <a:ext cx="600283" cy="644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538D802-6919-45B1-9A56-EB6FA8C739D9}"/>
              </a:ext>
            </a:extLst>
          </p:cNvPr>
          <p:cNvSpPr txBox="1"/>
          <p:nvPr/>
        </p:nvSpPr>
        <p:spPr>
          <a:xfrm>
            <a:off x="8609053" y="4892577"/>
            <a:ext cx="29891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الابتداء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بغسل اليد اليمنى والرجل اليمنى.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AA84CB6C-BA66-4C4B-A2BC-149186774292}"/>
              </a:ext>
            </a:extLst>
          </p:cNvPr>
          <p:cNvGrpSpPr/>
          <p:nvPr/>
        </p:nvGrpSpPr>
        <p:grpSpPr>
          <a:xfrm>
            <a:off x="8214783" y="4923482"/>
            <a:ext cx="510270" cy="464587"/>
            <a:chOff x="171511" y="2031213"/>
            <a:chExt cx="711870" cy="655340"/>
          </a:xfrm>
        </p:grpSpPr>
        <p:sp>
          <p:nvSpPr>
            <p:cNvPr id="42" name="شكل بيضاوي 41">
              <a:extLst>
                <a:ext uri="{FF2B5EF4-FFF2-40B4-BE49-F238E27FC236}">
                  <a16:creationId xmlns:a16="http://schemas.microsoft.com/office/drawing/2014/main" id="{A1D6714E-1BD7-4A7D-8168-D5F1D284354C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3" name="Google Shape;556;p52">
              <a:extLst>
                <a:ext uri="{FF2B5EF4-FFF2-40B4-BE49-F238E27FC236}">
                  <a16:creationId xmlns:a16="http://schemas.microsoft.com/office/drawing/2014/main" id="{6AADA67C-FDB9-4AA7-904B-B1C2DD8DB4E4}"/>
                </a:ext>
              </a:extLst>
            </p:cNvPr>
            <p:cNvSpPr txBox="1">
              <a:spLocks/>
            </p:cNvSpPr>
            <p:nvPr/>
          </p:nvSpPr>
          <p:spPr>
            <a:xfrm>
              <a:off x="171511" y="2042434"/>
              <a:ext cx="600283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2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د</a:t>
              </a:r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4A7E8D35-3FDE-4789-B8F6-1EC7D4A76E0A}"/>
              </a:ext>
            </a:extLst>
          </p:cNvPr>
          <p:cNvSpPr txBox="1"/>
          <p:nvPr/>
        </p:nvSpPr>
        <p:spPr>
          <a:xfrm>
            <a:off x="4996408" y="4957054"/>
            <a:ext cx="3168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الاستنثار, </a:t>
            </a:r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وهو: إخراج الماء من أنفه.</a:t>
            </a: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521CD8D-04CE-477A-85BD-0E681EB66723}"/>
              </a:ext>
            </a:extLst>
          </p:cNvPr>
          <p:cNvGrpSpPr/>
          <p:nvPr/>
        </p:nvGrpSpPr>
        <p:grpSpPr>
          <a:xfrm>
            <a:off x="11394914" y="5672420"/>
            <a:ext cx="681447" cy="607731"/>
            <a:chOff x="140510" y="2031213"/>
            <a:chExt cx="742871" cy="669871"/>
          </a:xfrm>
        </p:grpSpPr>
        <p:sp>
          <p:nvSpPr>
            <p:cNvPr id="46" name="شكل بيضاوي 45">
              <a:extLst>
                <a:ext uri="{FF2B5EF4-FFF2-40B4-BE49-F238E27FC236}">
                  <a16:creationId xmlns:a16="http://schemas.microsoft.com/office/drawing/2014/main" id="{08B2E973-E136-41A9-BC06-7EC50FF097DF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7" name="Google Shape;556;p52">
              <a:extLst>
                <a:ext uri="{FF2B5EF4-FFF2-40B4-BE49-F238E27FC236}">
                  <a16:creationId xmlns:a16="http://schemas.microsoft.com/office/drawing/2014/main" id="{A0B74802-C68B-4F04-8757-5200D9018B81}"/>
                </a:ext>
              </a:extLst>
            </p:cNvPr>
            <p:cNvSpPr txBox="1">
              <a:spLocks/>
            </p:cNvSpPr>
            <p:nvPr/>
          </p:nvSpPr>
          <p:spPr>
            <a:xfrm>
              <a:off x="140510" y="2031213"/>
              <a:ext cx="742871" cy="669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12</a:t>
              </a:r>
              <a:endParaRPr lang="ar-SA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rgbClr val="704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69E371A-0312-465F-BAE8-1C88822AEC94}"/>
              </a:ext>
            </a:extLst>
          </p:cNvPr>
          <p:cNvSpPr txBox="1"/>
          <p:nvPr/>
        </p:nvSpPr>
        <p:spPr>
          <a:xfrm>
            <a:off x="4678497" y="5702779"/>
            <a:ext cx="6751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ُ الحديث على أهمية الخشوع في الصلاة وفضله، والخشوع هو لب الصلاة وجوهرها، وليس للإنسان من صلاته إلا ما عقل منها.</a:t>
            </a:r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129D336E-D95C-4366-A407-466A5A6E2681}"/>
              </a:ext>
            </a:extLst>
          </p:cNvPr>
          <p:cNvGrpSpPr/>
          <p:nvPr/>
        </p:nvGrpSpPr>
        <p:grpSpPr>
          <a:xfrm>
            <a:off x="11427744" y="2875853"/>
            <a:ext cx="676950" cy="606215"/>
            <a:chOff x="200326" y="2031213"/>
            <a:chExt cx="737968" cy="668200"/>
          </a:xfrm>
        </p:grpSpPr>
        <p:sp>
          <p:nvSpPr>
            <p:cNvPr id="50" name="شكل بيضاوي 49">
              <a:extLst>
                <a:ext uri="{FF2B5EF4-FFF2-40B4-BE49-F238E27FC236}">
                  <a16:creationId xmlns:a16="http://schemas.microsoft.com/office/drawing/2014/main" id="{432EC17D-2B29-462F-BE81-878C74F1B1C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1" name="Google Shape;556;p52">
              <a:extLst>
                <a:ext uri="{FF2B5EF4-FFF2-40B4-BE49-F238E27FC236}">
                  <a16:creationId xmlns:a16="http://schemas.microsoft.com/office/drawing/2014/main" id="{9FDE9BB5-82C7-40AE-8380-35B65010A4CF}"/>
                </a:ext>
              </a:extLst>
            </p:cNvPr>
            <p:cNvSpPr txBox="1">
              <a:spLocks/>
            </p:cNvSpPr>
            <p:nvPr/>
          </p:nvSpPr>
          <p:spPr>
            <a:xfrm>
              <a:off x="200326" y="2055294"/>
              <a:ext cx="737968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10</a:t>
              </a:r>
            </a:p>
          </p:txBody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2C60AF6-13F1-4A9E-8583-ABEF49948B08}"/>
              </a:ext>
            </a:extLst>
          </p:cNvPr>
          <p:cNvSpPr txBox="1"/>
          <p:nvPr/>
        </p:nvSpPr>
        <p:spPr>
          <a:xfrm>
            <a:off x="5148181" y="2835941"/>
            <a:ext cx="6286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من ترك شيئاً من أعضاء الوضوء لم يصح وضوؤه, فإن جفت أعضاؤه وجب عليه إعادة الوضوء من أوله, مراعاةً للموالاة بين أعضاء الوضوء.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D462BE9-5F56-437E-846C-E3FE6072D1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16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/>
      <p:bldP spid="22" grpId="0"/>
      <p:bldP spid="26" grpId="0"/>
      <p:bldP spid="30" grpId="0"/>
      <p:bldP spid="44" grpId="0"/>
      <p:bldP spid="48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الأنشطة</a:t>
            </a:r>
          </a:p>
        </p:txBody>
      </p:sp>
    </p:spTree>
    <p:extLst>
      <p:ext uri="{BB962C8B-B14F-4D97-AF65-F5344CB8AC3E}">
        <p14:creationId xmlns:p14="http://schemas.microsoft.com/office/powerpoint/2010/main" val="40346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4245BE7-04B0-4E25-A098-39ADC05357DB}"/>
              </a:ext>
            </a:extLst>
          </p:cNvPr>
          <p:cNvSpPr txBox="1"/>
          <p:nvPr/>
        </p:nvSpPr>
        <p:spPr>
          <a:xfrm>
            <a:off x="3297081" y="614226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نشاط (1)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51B6C4A-C753-4681-B3EC-BC5B5917268C}"/>
              </a:ext>
            </a:extLst>
          </p:cNvPr>
          <p:cNvSpPr txBox="1"/>
          <p:nvPr/>
        </p:nvSpPr>
        <p:spPr>
          <a:xfrm>
            <a:off x="3767946" y="1461927"/>
            <a:ext cx="83258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استنتج من كل عبارة من الآتي حكماً فقهياً :</a:t>
            </a:r>
          </a:p>
        </p:txBody>
      </p:sp>
      <p:grpSp>
        <p:nvGrpSpPr>
          <p:cNvPr id="27" name="Google Shape;9560;p69">
            <a:extLst>
              <a:ext uri="{FF2B5EF4-FFF2-40B4-BE49-F238E27FC236}">
                <a16:creationId xmlns:a16="http://schemas.microsoft.com/office/drawing/2014/main" id="{A6AB2D6C-57D2-44D8-81B0-DE631AF1406E}"/>
              </a:ext>
            </a:extLst>
          </p:cNvPr>
          <p:cNvGrpSpPr/>
          <p:nvPr/>
        </p:nvGrpSpPr>
        <p:grpSpPr>
          <a:xfrm>
            <a:off x="11124087" y="379045"/>
            <a:ext cx="969711" cy="923330"/>
            <a:chOff x="-25104475" y="2340425"/>
            <a:chExt cx="295375" cy="296150"/>
          </a:xfrm>
          <a:solidFill>
            <a:schemeClr val="accent4">
              <a:lumMod val="60000"/>
              <a:lumOff val="40000"/>
            </a:schemeClr>
          </a:solidFill>
          <a:effectLst>
            <a:glow rad="381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8" name="Google Shape;9561;p69">
              <a:extLst>
                <a:ext uri="{FF2B5EF4-FFF2-40B4-BE49-F238E27FC236}">
                  <a16:creationId xmlns:a16="http://schemas.microsoft.com/office/drawing/2014/main" id="{7F53159E-5803-43A6-A6F7-B711F3422D63}"/>
                </a:ext>
              </a:extLst>
            </p:cNvPr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562;p69">
              <a:extLst>
                <a:ext uri="{FF2B5EF4-FFF2-40B4-BE49-F238E27FC236}">
                  <a16:creationId xmlns:a16="http://schemas.microsoft.com/office/drawing/2014/main" id="{29C800E5-2AC8-4120-B6D8-1AD914D16B70}"/>
                </a:ext>
              </a:extLst>
            </p:cNvPr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563;p69">
              <a:extLst>
                <a:ext uri="{FF2B5EF4-FFF2-40B4-BE49-F238E27FC236}">
                  <a16:creationId xmlns:a16="http://schemas.microsoft.com/office/drawing/2014/main" id="{9C7C2F9A-FDB1-4B10-B2FA-80FA334702BB}"/>
                </a:ext>
              </a:extLst>
            </p:cNvPr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64;p69">
              <a:extLst>
                <a:ext uri="{FF2B5EF4-FFF2-40B4-BE49-F238E27FC236}">
                  <a16:creationId xmlns:a16="http://schemas.microsoft.com/office/drawing/2014/main" id="{D561F8EF-0284-4372-B44E-94422AA61053}"/>
                </a:ext>
              </a:extLst>
            </p:cNvPr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65;p69">
              <a:extLst>
                <a:ext uri="{FF2B5EF4-FFF2-40B4-BE49-F238E27FC236}">
                  <a16:creationId xmlns:a16="http://schemas.microsoft.com/office/drawing/2014/main" id="{B1B6E005-DE0E-4958-9D56-DE5065D6A40A}"/>
                </a:ext>
              </a:extLst>
            </p:cNvPr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66;p69">
              <a:extLst>
                <a:ext uri="{FF2B5EF4-FFF2-40B4-BE49-F238E27FC236}">
                  <a16:creationId xmlns:a16="http://schemas.microsoft.com/office/drawing/2014/main" id="{78279071-6029-4D09-BDC5-314A31264BEB}"/>
                </a:ext>
              </a:extLst>
            </p:cNvPr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67;p69">
              <a:extLst>
                <a:ext uri="{FF2B5EF4-FFF2-40B4-BE49-F238E27FC236}">
                  <a16:creationId xmlns:a16="http://schemas.microsoft.com/office/drawing/2014/main" id="{A0EFF465-34A9-443B-993B-F9FEC4BB2BB7}"/>
                </a:ext>
              </a:extLst>
            </p:cNvPr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68;p69">
              <a:extLst>
                <a:ext uri="{FF2B5EF4-FFF2-40B4-BE49-F238E27FC236}">
                  <a16:creationId xmlns:a16="http://schemas.microsoft.com/office/drawing/2014/main" id="{06A95A98-DFA7-4AC1-83D9-9E7A507E7C5F}"/>
                </a:ext>
              </a:extLst>
            </p:cNvPr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69;p69">
              <a:extLst>
                <a:ext uri="{FF2B5EF4-FFF2-40B4-BE49-F238E27FC236}">
                  <a16:creationId xmlns:a16="http://schemas.microsoft.com/office/drawing/2014/main" id="{1E24AEC1-33C1-4343-8AD9-A87BC8F03FC7}"/>
                </a:ext>
              </a:extLst>
            </p:cNvPr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603FE28F-12AC-477C-935B-2C641316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42178"/>
              </p:ext>
            </p:extLst>
          </p:nvPr>
        </p:nvGraphicFramePr>
        <p:xfrm>
          <a:off x="5190977" y="2075032"/>
          <a:ext cx="6826123" cy="416874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{00A15C55-8517-42AA-B614-E9B94910E393}</a:tableStyleId>
              </a:tblPr>
              <a:tblGrid>
                <a:gridCol w="559859">
                  <a:extLst>
                    <a:ext uri="{9D8B030D-6E8A-4147-A177-3AD203B41FA5}">
                      <a16:colId xmlns:a16="http://schemas.microsoft.com/office/drawing/2014/main" val="4150084607"/>
                    </a:ext>
                  </a:extLst>
                </a:gridCol>
                <a:gridCol w="3340183">
                  <a:extLst>
                    <a:ext uri="{9D8B030D-6E8A-4147-A177-3AD203B41FA5}">
                      <a16:colId xmlns:a16="http://schemas.microsoft.com/office/drawing/2014/main" val="2677370832"/>
                    </a:ext>
                  </a:extLst>
                </a:gridCol>
                <a:gridCol w="2926081">
                  <a:extLst>
                    <a:ext uri="{9D8B030D-6E8A-4147-A177-3AD203B41FA5}">
                      <a16:colId xmlns:a16="http://schemas.microsoft.com/office/drawing/2014/main" val="169330413"/>
                    </a:ext>
                  </a:extLst>
                </a:gridCol>
              </a:tblGrid>
              <a:tr h="69391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43710"/>
                  </a:ext>
                </a:extLst>
              </a:tr>
              <a:tr h="5735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34724"/>
                  </a:ext>
                </a:extLst>
              </a:tr>
              <a:tr h="57146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83330"/>
                  </a:ext>
                </a:extLst>
              </a:tr>
              <a:tr h="615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37696"/>
                  </a:ext>
                </a:extLst>
              </a:tr>
              <a:tr h="55681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6864"/>
                  </a:ext>
                </a:extLst>
              </a:tr>
              <a:tr h="60077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85498"/>
                  </a:ext>
                </a:extLst>
              </a:tr>
              <a:tr h="55681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02576"/>
                  </a:ext>
                </a:extLst>
              </a:tr>
            </a:tbl>
          </a:graphicData>
        </a:graphic>
      </p:graphicFrame>
      <p:sp>
        <p:nvSpPr>
          <p:cNvPr id="50" name="مستطيل 49">
            <a:extLst>
              <a:ext uri="{FF2B5EF4-FFF2-40B4-BE49-F238E27FC236}">
                <a16:creationId xmlns:a16="http://schemas.microsoft.com/office/drawing/2014/main" id="{FDEC0437-805E-4B75-A05B-473666F200CE}"/>
              </a:ext>
            </a:extLst>
          </p:cNvPr>
          <p:cNvSpPr/>
          <p:nvPr/>
        </p:nvSpPr>
        <p:spPr>
          <a:xfrm>
            <a:off x="11402688" y="2130634"/>
            <a:ext cx="691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F5D5"/>
                </a:solidFill>
                <a:effectLst>
                  <a:glow rad="1143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B77D0CAD-6181-4C3B-827D-484D5F756147}"/>
              </a:ext>
            </a:extLst>
          </p:cNvPr>
          <p:cNvSpPr/>
          <p:nvPr/>
        </p:nvSpPr>
        <p:spPr>
          <a:xfrm>
            <a:off x="8738126" y="2211916"/>
            <a:ext cx="2423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F5D5"/>
                </a:solidFill>
                <a:effectLst>
                  <a:glow rad="1143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العبارة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198E673C-4D96-44F2-9FB1-B31053FC75B6}"/>
              </a:ext>
            </a:extLst>
          </p:cNvPr>
          <p:cNvSpPr/>
          <p:nvPr/>
        </p:nvSpPr>
        <p:spPr>
          <a:xfrm>
            <a:off x="5477783" y="2195699"/>
            <a:ext cx="2423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FFF5D5"/>
                </a:solidFill>
                <a:effectLst>
                  <a:glow rad="114300">
                    <a:srgbClr val="765A00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الحكم الفقهي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B0A98362-BDE4-4149-A84A-9DB0C252935F}"/>
              </a:ext>
            </a:extLst>
          </p:cNvPr>
          <p:cNvSpPr/>
          <p:nvPr/>
        </p:nvSpPr>
        <p:spPr>
          <a:xfrm>
            <a:off x="11534960" y="2767115"/>
            <a:ext cx="42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FAEDB1-F36E-4AE4-B025-A71484B7727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BC995441-FB10-44DF-9E1C-B955033B9D8F}"/>
              </a:ext>
            </a:extLst>
          </p:cNvPr>
          <p:cNvSpPr/>
          <p:nvPr/>
        </p:nvSpPr>
        <p:spPr>
          <a:xfrm>
            <a:off x="11534960" y="3366987"/>
            <a:ext cx="42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2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5EC14A0A-73CB-4766-8B1F-1B43169B1ACA}"/>
              </a:ext>
            </a:extLst>
          </p:cNvPr>
          <p:cNvSpPr/>
          <p:nvPr/>
        </p:nvSpPr>
        <p:spPr>
          <a:xfrm>
            <a:off x="11534960" y="3880981"/>
            <a:ext cx="42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3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B994255-7672-4B34-A3AD-280ADE06764F}"/>
              </a:ext>
            </a:extLst>
          </p:cNvPr>
          <p:cNvSpPr/>
          <p:nvPr/>
        </p:nvSpPr>
        <p:spPr>
          <a:xfrm>
            <a:off x="11552345" y="4496314"/>
            <a:ext cx="42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4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7D8A4D66-2B39-4631-AA1A-D2411836195E}"/>
              </a:ext>
            </a:extLst>
          </p:cNvPr>
          <p:cNvSpPr/>
          <p:nvPr/>
        </p:nvSpPr>
        <p:spPr>
          <a:xfrm>
            <a:off x="11537635" y="5073835"/>
            <a:ext cx="42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5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8B4706A0-FD5E-414F-B56E-BC39558B807D}"/>
              </a:ext>
            </a:extLst>
          </p:cNvPr>
          <p:cNvSpPr/>
          <p:nvPr/>
        </p:nvSpPr>
        <p:spPr>
          <a:xfrm>
            <a:off x="11540152" y="5658804"/>
            <a:ext cx="42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6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F2BB9A4-D12A-476A-8CAC-7B641AA78E90}"/>
              </a:ext>
            </a:extLst>
          </p:cNvPr>
          <p:cNvSpPr/>
          <p:nvPr/>
        </p:nvSpPr>
        <p:spPr>
          <a:xfrm>
            <a:off x="7860402" y="2834522"/>
            <a:ext cx="400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فافرغ على يديه من إنائه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F2224A9B-32DF-46D9-8442-0D02AA65FF44}"/>
              </a:ext>
            </a:extLst>
          </p:cNvPr>
          <p:cNvSpPr/>
          <p:nvPr/>
        </p:nvSpPr>
        <p:spPr>
          <a:xfrm>
            <a:off x="7769046" y="3395573"/>
            <a:ext cx="400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فغسلهما ثلاث مرات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DE2229B-B93A-40B2-84BB-3507F3F76F83}"/>
              </a:ext>
            </a:extLst>
          </p:cNvPr>
          <p:cNvSpPr/>
          <p:nvPr/>
        </p:nvSpPr>
        <p:spPr>
          <a:xfrm>
            <a:off x="7761486" y="4008904"/>
            <a:ext cx="400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ثم أدخل يمينه في الوضوء 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2FC36DA7-C237-46AB-8F19-2D3026D5FE5D}"/>
              </a:ext>
            </a:extLst>
          </p:cNvPr>
          <p:cNvSpPr/>
          <p:nvPr/>
        </p:nvSpPr>
        <p:spPr>
          <a:xfrm>
            <a:off x="7769046" y="4612170"/>
            <a:ext cx="400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ثم تمضمض واستنشق واستنثر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A4AB83A-995B-4FB0-A2D1-77E1B3F7F829}"/>
              </a:ext>
            </a:extLst>
          </p:cNvPr>
          <p:cNvSpPr/>
          <p:nvPr/>
        </p:nvSpPr>
        <p:spPr>
          <a:xfrm>
            <a:off x="7769046" y="5215436"/>
            <a:ext cx="400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300" b="1" dirty="0">
                <a:solidFill>
                  <a:srgbClr val="FDF1E9"/>
                </a:solidFill>
                <a:effectLst>
                  <a:glow rad="1016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رأيت النبي ﷺ يتوضأ نحو وضوئي هذا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2525333-5A3A-4169-93A8-4602555278DF}"/>
              </a:ext>
            </a:extLst>
          </p:cNvPr>
          <p:cNvSpPr/>
          <p:nvPr/>
        </p:nvSpPr>
        <p:spPr>
          <a:xfrm>
            <a:off x="7721825" y="5776222"/>
            <a:ext cx="400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DF1E9"/>
                </a:solidFill>
                <a:effectLst>
                  <a:glow rad="889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لا يحدث فيهما نفسه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5B54D13E-BE79-41C8-B037-28FF1BEEF531}"/>
              </a:ext>
            </a:extLst>
          </p:cNvPr>
          <p:cNvSpPr/>
          <p:nvPr/>
        </p:nvSpPr>
        <p:spPr>
          <a:xfrm>
            <a:off x="4626463" y="2901102"/>
            <a:ext cx="4003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غسل اليدين قبل إدخالهما في الإناء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D6E1885A-B8AD-4F39-B533-C351D419AA5A}"/>
              </a:ext>
            </a:extLst>
          </p:cNvPr>
          <p:cNvSpPr/>
          <p:nvPr/>
        </p:nvSpPr>
        <p:spPr>
          <a:xfrm>
            <a:off x="4637684" y="3460071"/>
            <a:ext cx="4003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الغسل يكون ثلاث مرات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72B4BEE2-0760-447B-9020-32E9B35E795F}"/>
              </a:ext>
            </a:extLst>
          </p:cNvPr>
          <p:cNvSpPr/>
          <p:nvPr/>
        </p:nvSpPr>
        <p:spPr>
          <a:xfrm>
            <a:off x="4637683" y="4034813"/>
            <a:ext cx="4003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1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الاغتراف للوضوء يكون باليد اليمنى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8FF8ACA5-C5B9-402A-94DC-7BE5BF7B5E81}"/>
              </a:ext>
            </a:extLst>
          </p:cNvPr>
          <p:cNvSpPr/>
          <p:nvPr/>
        </p:nvSpPr>
        <p:spPr>
          <a:xfrm>
            <a:off x="4736786" y="4640184"/>
            <a:ext cx="4003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لا يجوز ترك الاستنشاق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AA3CBB92-2DEB-4E50-9DE5-F664A1D1E148}"/>
              </a:ext>
            </a:extLst>
          </p:cNvPr>
          <p:cNvSpPr/>
          <p:nvPr/>
        </p:nvSpPr>
        <p:spPr>
          <a:xfrm>
            <a:off x="4648180" y="5199301"/>
            <a:ext cx="4003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وجوب اتباع النبي ﷺ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43FA5472-212B-46BC-840F-E7F93E1D5123}"/>
              </a:ext>
            </a:extLst>
          </p:cNvPr>
          <p:cNvSpPr/>
          <p:nvPr/>
        </p:nvSpPr>
        <p:spPr>
          <a:xfrm>
            <a:off x="4736785" y="5772107"/>
            <a:ext cx="4003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b="1" dirty="0">
                <a:solidFill>
                  <a:srgbClr val="FDF1E9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أهمية الخشوع في الصلاة</a:t>
            </a:r>
          </a:p>
        </p:txBody>
      </p:sp>
    </p:spTree>
    <p:extLst>
      <p:ext uri="{BB962C8B-B14F-4D97-AF65-F5344CB8AC3E}">
        <p14:creationId xmlns:p14="http://schemas.microsoft.com/office/powerpoint/2010/main" val="10985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50" grpId="0"/>
      <p:bldP spid="51" grpId="0"/>
      <p:bldP spid="52" grpId="0"/>
      <p:bldP spid="54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469550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التقويم</a:t>
            </a:r>
          </a:p>
        </p:txBody>
      </p:sp>
    </p:spTree>
    <p:extLst>
      <p:ext uri="{BB962C8B-B14F-4D97-AF65-F5344CB8AC3E}">
        <p14:creationId xmlns:p14="http://schemas.microsoft.com/office/powerpoint/2010/main" val="30617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7" r="-1"/>
          <a:stretch/>
        </p:blipFill>
        <p:spPr>
          <a:xfrm>
            <a:off x="18387" y="0"/>
            <a:ext cx="12173612" cy="68580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542A0D4-18D4-48FB-9D69-508E4C2CAB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" y="1400864"/>
            <a:ext cx="5875826" cy="3486253"/>
          </a:xfrm>
          <a:prstGeom prst="rect">
            <a:avLst/>
          </a:prstGeom>
          <a:effectLst/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F2E0CE0-9895-45DE-9879-DCF112204709}"/>
              </a:ext>
            </a:extLst>
          </p:cNvPr>
          <p:cNvCxnSpPr>
            <a:cxnSpLocks/>
          </p:cNvCxnSpPr>
          <p:nvPr/>
        </p:nvCxnSpPr>
        <p:spPr>
          <a:xfrm>
            <a:off x="6096001" y="301625"/>
            <a:ext cx="0" cy="6137275"/>
          </a:xfrm>
          <a:prstGeom prst="line">
            <a:avLst/>
          </a:prstGeom>
          <a:ln w="38100">
            <a:solidFill>
              <a:srgbClr val="D6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11AF684A-EE2D-41A4-BB32-F9E00EDCE3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15" y="1539591"/>
            <a:ext cx="5875826" cy="3486253"/>
          </a:xfrm>
          <a:prstGeom prst="rect">
            <a:avLst/>
          </a:prstGeom>
          <a:effectLst/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97A0D76-FC06-465B-BC86-B55B75A58529}"/>
              </a:ext>
            </a:extLst>
          </p:cNvPr>
          <p:cNvSpPr txBox="1"/>
          <p:nvPr/>
        </p:nvSpPr>
        <p:spPr>
          <a:xfrm>
            <a:off x="6054722" y="293205"/>
            <a:ext cx="61969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س1/ </a:t>
            </a:r>
            <a:r>
              <a:rPr lang="ar-S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عدد فروض الوضوء ؟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5122474-3165-4F22-BB78-97B4567D2212}"/>
              </a:ext>
            </a:extLst>
          </p:cNvPr>
          <p:cNvSpPr txBox="1"/>
          <p:nvPr/>
        </p:nvSpPr>
        <p:spPr>
          <a:xfrm>
            <a:off x="6302859" y="867347"/>
            <a:ext cx="591897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1- غسل الوجه مع المضمضة والاستنشاق</a:t>
            </a:r>
          </a:p>
          <a:p>
            <a:pPr>
              <a:lnSpc>
                <a:spcPct val="110000"/>
              </a:lnSpc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2- غسل اليدين إلى المرفقين</a:t>
            </a:r>
          </a:p>
          <a:p>
            <a:pPr>
              <a:lnSpc>
                <a:spcPct val="110000"/>
              </a:lnSpc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3- مسح الرأس مع الاذنين</a:t>
            </a:r>
          </a:p>
          <a:p>
            <a:pPr>
              <a:lnSpc>
                <a:spcPct val="110000"/>
              </a:lnSpc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 4- غسل الرجلين مع الكعبين</a:t>
            </a:r>
          </a:p>
          <a:p>
            <a:pPr>
              <a:lnSpc>
                <a:spcPct val="110000"/>
              </a:lnSpc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 5- الترتيب بين هذه الأعضاء</a:t>
            </a:r>
          </a:p>
          <a:p>
            <a:pPr>
              <a:lnSpc>
                <a:spcPct val="110000"/>
              </a:lnSpc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 6-  الموالاة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242C582-19C5-4E93-A143-DE69EA18EF3A}"/>
              </a:ext>
            </a:extLst>
          </p:cNvPr>
          <p:cNvSpPr txBox="1"/>
          <p:nvPr/>
        </p:nvSpPr>
        <p:spPr>
          <a:xfrm>
            <a:off x="6066165" y="2633860"/>
            <a:ext cx="609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س2/ </a:t>
            </a:r>
            <a:r>
              <a:rPr lang="ar-S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بين الحكم فيما يأتي :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103C7CB5-6945-4868-A460-2E17A70C068C}"/>
              </a:ext>
            </a:extLst>
          </p:cNvPr>
          <p:cNvSpPr txBox="1"/>
          <p:nvPr/>
        </p:nvSpPr>
        <p:spPr>
          <a:xfrm>
            <a:off x="6004909" y="3625654"/>
            <a:ext cx="6178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000" dirty="0">
                <a:solidFill>
                  <a:srgbClr val="FEC200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ج) </a:t>
            </a: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لا يجوز ترك غسل بعض الوجه مثل ترك غسل ما بين اللحية إلى الأذن. 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D61425B-5D68-4D37-9E8F-AFE53B9DF6CE}"/>
              </a:ext>
            </a:extLst>
          </p:cNvPr>
          <p:cNvSpPr txBox="1"/>
          <p:nvPr/>
        </p:nvSpPr>
        <p:spPr>
          <a:xfrm>
            <a:off x="-3328" y="1044841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س3/</a:t>
            </a:r>
            <a:r>
              <a:rPr lang="ar-SA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ما سنن الوضوء التي دل عليها الحديث ؟ 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7146D58A-422A-47AE-A7EF-929842471496}"/>
              </a:ext>
            </a:extLst>
          </p:cNvPr>
          <p:cNvSpPr txBox="1"/>
          <p:nvPr/>
        </p:nvSpPr>
        <p:spPr>
          <a:xfrm>
            <a:off x="2180" y="3974362"/>
            <a:ext cx="6096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س4/</a:t>
            </a: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</a:t>
            </a:r>
            <a:r>
              <a:rPr lang="ar-S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استنتج من الحديث فضل الخشوع في الصلاة. 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B153F337-E46C-4A57-9EC6-32D45CB3D26B}"/>
              </a:ext>
            </a:extLst>
          </p:cNvPr>
          <p:cNvSpPr txBox="1"/>
          <p:nvPr/>
        </p:nvSpPr>
        <p:spPr>
          <a:xfrm>
            <a:off x="-612422" y="4958538"/>
            <a:ext cx="617855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"من يخشع في صلاته يغفر له ما تقدم من ذنبه"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1BCA4AA-9DFD-4B7C-90F3-ADB1B490B2C0}"/>
              </a:ext>
            </a:extLst>
          </p:cNvPr>
          <p:cNvGrpSpPr/>
          <p:nvPr/>
        </p:nvGrpSpPr>
        <p:grpSpPr>
          <a:xfrm flipV="1">
            <a:off x="11729635" y="3295357"/>
            <a:ext cx="366615" cy="390555"/>
            <a:chOff x="186822" y="1892670"/>
            <a:chExt cx="696559" cy="750290"/>
          </a:xfrm>
        </p:grpSpPr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AB01A8FC-C37A-4A0D-8FE0-1B035A98835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Google Shape;556;p52">
              <a:extLst>
                <a:ext uri="{FF2B5EF4-FFF2-40B4-BE49-F238E27FC236}">
                  <a16:creationId xmlns:a16="http://schemas.microsoft.com/office/drawing/2014/main" id="{504F3E5C-4494-42A7-999F-8AD4D6012DA9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186822" y="1892670"/>
              <a:ext cx="600284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أ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8803D8D-3C51-40F8-AC1B-28EC0F29FC7A}"/>
              </a:ext>
            </a:extLst>
          </p:cNvPr>
          <p:cNvSpPr txBox="1"/>
          <p:nvPr/>
        </p:nvSpPr>
        <p:spPr>
          <a:xfrm>
            <a:off x="5372619" y="3247000"/>
            <a:ext cx="637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ترك غسل ما بين اللحية إلى الأذن عند الوضوء. </a:t>
            </a:r>
            <a:endParaRPr lang="ar-SA" sz="2000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A5A9F24-5D23-4EDB-947F-D0B45ED74C30}"/>
              </a:ext>
            </a:extLst>
          </p:cNvPr>
          <p:cNvSpPr txBox="1"/>
          <p:nvPr/>
        </p:nvSpPr>
        <p:spPr>
          <a:xfrm>
            <a:off x="6004909" y="4453259"/>
            <a:ext cx="6178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000" dirty="0">
                <a:solidFill>
                  <a:srgbClr val="FEC200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ج) </a:t>
            </a: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الوضوء غير صحيح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63D1810-5042-4D68-93DE-1F7CA3E34AB0}"/>
              </a:ext>
            </a:extLst>
          </p:cNvPr>
          <p:cNvGrpSpPr/>
          <p:nvPr/>
        </p:nvGrpSpPr>
        <p:grpSpPr>
          <a:xfrm flipV="1">
            <a:off x="11748019" y="4102283"/>
            <a:ext cx="358878" cy="339117"/>
            <a:chOff x="221752" y="2031213"/>
            <a:chExt cx="681859" cy="651473"/>
          </a:xfrm>
        </p:grpSpPr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FF21D397-09FF-4640-8468-DB2837F933D1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Google Shape;556;p52">
              <a:extLst>
                <a:ext uri="{FF2B5EF4-FFF2-40B4-BE49-F238E27FC236}">
                  <a16:creationId xmlns:a16="http://schemas.microsoft.com/office/drawing/2014/main" id="{73DBFC8D-7896-44FB-82A9-F91B674C6271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303327" y="2038567"/>
              <a:ext cx="600284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ب</a:t>
              </a: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3C82519-EDA0-428B-B2B7-26EAB029BC2E}"/>
              </a:ext>
            </a:extLst>
          </p:cNvPr>
          <p:cNvSpPr txBox="1"/>
          <p:nvPr/>
        </p:nvSpPr>
        <p:spPr>
          <a:xfrm>
            <a:off x="5372619" y="4074605"/>
            <a:ext cx="637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الاكتفاء بغسل اليدين دون المرفقين.</a:t>
            </a:r>
            <a:endParaRPr lang="ar-SA" sz="2000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DAE9E65-A3AC-421E-B557-C9F3D4CB59D5}"/>
              </a:ext>
            </a:extLst>
          </p:cNvPr>
          <p:cNvSpPr txBox="1"/>
          <p:nvPr/>
        </p:nvSpPr>
        <p:spPr>
          <a:xfrm>
            <a:off x="5995063" y="5241833"/>
            <a:ext cx="6178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000" dirty="0">
                <a:solidFill>
                  <a:srgbClr val="FEC200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ج) </a:t>
            </a: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الوضوء صحيح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863F2599-CCAB-4681-BA86-74122D17BE9E}"/>
              </a:ext>
            </a:extLst>
          </p:cNvPr>
          <p:cNvGrpSpPr/>
          <p:nvPr/>
        </p:nvGrpSpPr>
        <p:grpSpPr>
          <a:xfrm flipV="1">
            <a:off x="11744678" y="4901470"/>
            <a:ext cx="348230" cy="354026"/>
            <a:chOff x="221752" y="2031213"/>
            <a:chExt cx="661629" cy="680114"/>
          </a:xfrm>
        </p:grpSpPr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52464BB2-863E-440A-8880-317EEBBAB6F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Google Shape;556;p52">
              <a:extLst>
                <a:ext uri="{FF2B5EF4-FFF2-40B4-BE49-F238E27FC236}">
                  <a16:creationId xmlns:a16="http://schemas.microsoft.com/office/drawing/2014/main" id="{D5069976-1D6A-430D-AEAD-6785167F3E5B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258771" y="2067208"/>
              <a:ext cx="600284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ج</a:t>
              </a:r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69EBDE7-1B41-45E2-9D64-32211311F4DD}"/>
              </a:ext>
            </a:extLst>
          </p:cNvPr>
          <p:cNvSpPr txBox="1"/>
          <p:nvPr/>
        </p:nvSpPr>
        <p:spPr>
          <a:xfrm>
            <a:off x="5369278" y="4888702"/>
            <a:ext cx="637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ترك التسمية عند الوضوء.</a:t>
            </a:r>
            <a:endParaRPr lang="ar-SA" sz="2000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7B5ACCB-D79B-49D7-B416-F5152D2FA207}"/>
              </a:ext>
            </a:extLst>
          </p:cNvPr>
          <p:cNvSpPr txBox="1"/>
          <p:nvPr/>
        </p:nvSpPr>
        <p:spPr>
          <a:xfrm>
            <a:off x="5995063" y="6028920"/>
            <a:ext cx="6178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ar-SA" sz="2000" dirty="0">
                <a:solidFill>
                  <a:srgbClr val="FEC200"/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ج) </a:t>
            </a: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الوضوء غير صحيح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DCE0282-DF5B-48F8-A286-FB53C3959FFD}"/>
              </a:ext>
            </a:extLst>
          </p:cNvPr>
          <p:cNvGrpSpPr/>
          <p:nvPr/>
        </p:nvGrpSpPr>
        <p:grpSpPr>
          <a:xfrm flipV="1">
            <a:off x="11764162" y="5699397"/>
            <a:ext cx="349817" cy="337560"/>
            <a:chOff x="218737" y="1994478"/>
            <a:chExt cx="664644" cy="648482"/>
          </a:xfrm>
        </p:grpSpPr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78A15338-3082-4C2F-91F1-746EFC6ED17E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Google Shape;556;p52">
              <a:extLst>
                <a:ext uri="{FF2B5EF4-FFF2-40B4-BE49-F238E27FC236}">
                  <a16:creationId xmlns:a16="http://schemas.microsoft.com/office/drawing/2014/main" id="{1295DAAB-F97D-4025-B219-4EF7343C5AB0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218737" y="1994478"/>
              <a:ext cx="600284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1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د</a:t>
              </a:r>
            </a:p>
          </p:txBody>
        </p:sp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672969E-3938-45E7-B86A-0529600BC6A7}"/>
              </a:ext>
            </a:extLst>
          </p:cNvPr>
          <p:cNvSpPr txBox="1"/>
          <p:nvPr/>
        </p:nvSpPr>
        <p:spPr>
          <a:xfrm>
            <a:off x="5390349" y="5651040"/>
            <a:ext cx="6375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تأخير غسل العضو حتى يجف الذي قبله.</a:t>
            </a:r>
            <a:endParaRPr lang="ar-SA" sz="2000" dirty="0"/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AA21E2B-EE32-45CA-9B88-840BD4CFDDE9}"/>
              </a:ext>
            </a:extLst>
          </p:cNvPr>
          <p:cNvSpPr txBox="1"/>
          <p:nvPr/>
        </p:nvSpPr>
        <p:spPr>
          <a:xfrm>
            <a:off x="143866" y="1545834"/>
            <a:ext cx="5918970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1- غسل الكفين في بداية الوضوء</a:t>
            </a:r>
          </a:p>
          <a:p>
            <a:pPr>
              <a:lnSpc>
                <a:spcPct val="150000"/>
              </a:lnSpc>
            </a:pP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2- التثليث في غسل الأعضاء</a:t>
            </a:r>
          </a:p>
          <a:p>
            <a:pPr>
              <a:lnSpc>
                <a:spcPct val="150000"/>
              </a:lnSpc>
            </a:pP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3 -  الابتداء بغسل اليد اليمنى والرجل اليمنى  </a:t>
            </a:r>
          </a:p>
          <a:p>
            <a:pPr>
              <a:lnSpc>
                <a:spcPct val="150000"/>
              </a:lnSpc>
            </a:pP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 4- الاستنثار, وهو إخراج الماء من أنفه</a:t>
            </a:r>
          </a:p>
        </p:txBody>
      </p:sp>
    </p:spTree>
    <p:extLst>
      <p:ext uri="{BB962C8B-B14F-4D97-AF65-F5344CB8AC3E}">
        <p14:creationId xmlns:p14="http://schemas.microsoft.com/office/powerpoint/2010/main" val="41928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"/>
                            </p:stCondLst>
                            <p:childTnLst>
                              <p:par>
                                <p:cTn id="1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uiExpand="1" build="allAtOnce"/>
      <p:bldP spid="62" grpId="0"/>
      <p:bldP spid="63" grpId="0" build="allAtOnce"/>
      <p:bldP spid="66" grpId="0"/>
      <p:bldP spid="70" grpId="0"/>
      <p:bldP spid="71" grpId="0" build="allAtOnce"/>
      <p:bldP spid="23" grpId="0"/>
      <p:bldP spid="24" grpId="0" build="allAtOnce"/>
      <p:bldP spid="28" grpId="0"/>
      <p:bldP spid="29" grpId="0" build="allAtOnce"/>
      <p:bldP spid="34" grpId="0"/>
      <p:bldP spid="36" grpId="0" build="allAtOnce"/>
      <p:bldP spid="40" grpId="0"/>
      <p:bldP spid="41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أسئلة</a:t>
            </a:r>
          </a:p>
        </p:txBody>
      </p:sp>
    </p:spTree>
    <p:extLst>
      <p:ext uri="{BB962C8B-B14F-4D97-AF65-F5344CB8AC3E}">
        <p14:creationId xmlns:p14="http://schemas.microsoft.com/office/powerpoint/2010/main" val="3847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E80F918-4FBF-4293-8CB1-E7883A1AB8A3}"/>
              </a:ext>
            </a:extLst>
          </p:cNvPr>
          <p:cNvSpPr txBox="1"/>
          <p:nvPr/>
        </p:nvSpPr>
        <p:spPr>
          <a:xfrm>
            <a:off x="-34737" y="1010731"/>
            <a:ext cx="77107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 </a:t>
            </a:r>
            <a:r>
              <a:rPr lang="ar-SA" sz="4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التسمية على الوضوء.... ؟</a:t>
            </a:r>
            <a:endParaRPr lang="ar-SA" sz="5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81AE3EA-E454-4572-BA7C-C1AEB6D0F4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05" y="537541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  <p:sp>
        <p:nvSpPr>
          <p:cNvPr id="10" name="زر الإجراء: فارغ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5AB5E7A-6088-46E0-AC6B-06854D75FB89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واجبة</a:t>
            </a:r>
            <a:endParaRPr lang="ar-SA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12" name="زر الإجراء: فارغ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D0C6CD8-6B2F-4717-8147-F6A06C67EC83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مكروهة</a:t>
            </a:r>
          </a:p>
        </p:txBody>
      </p:sp>
      <p:sp>
        <p:nvSpPr>
          <p:cNvPr id="13" name="زر الإجراء: فارغ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F8F58BB-E127-4C57-8A60-9B7D3404EB59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محرمة</a:t>
            </a:r>
          </a:p>
        </p:txBody>
      </p:sp>
      <p:sp>
        <p:nvSpPr>
          <p:cNvPr id="15" name="زر الإجراء: فارغ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291D02-10DC-42C8-8117-244FABCE965A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غير واجبة</a:t>
            </a:r>
          </a:p>
        </p:txBody>
      </p:sp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C9CBCEE-7A4F-4666-97F3-DC669654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CE099B-84AE-4399-84E2-3A62AB3BF0E4}"/>
              </a:ext>
            </a:extLst>
          </p:cNvPr>
          <p:cNvSpPr/>
          <p:nvPr/>
        </p:nvSpPr>
        <p:spPr>
          <a:xfrm>
            <a:off x="4516032" y="3521468"/>
            <a:ext cx="1705646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6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  <a:endParaRPr lang="ar-SA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11" name="زر الإجراء: فارغ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C3D23E-137F-4465-AF03-5118B23A2972}"/>
              </a:ext>
            </a:extLst>
          </p:cNvPr>
          <p:cNvSpPr/>
          <p:nvPr/>
        </p:nvSpPr>
        <p:spPr>
          <a:xfrm>
            <a:off x="1215494" y="3521469"/>
            <a:ext cx="1844957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40000"/>
              </a:lnSpc>
            </a:pPr>
            <a:r>
              <a:rPr lang="ar-SA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  <a:endParaRPr lang="ar-SA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9A0ED25-53C5-41FD-AA41-CA27CE5FBDD5}"/>
              </a:ext>
            </a:extLst>
          </p:cNvPr>
          <p:cNvSpPr txBox="1"/>
          <p:nvPr/>
        </p:nvSpPr>
        <p:spPr>
          <a:xfrm>
            <a:off x="434258" y="910355"/>
            <a:ext cx="748537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 </a:t>
            </a:r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عثمان بن عفان رضي الله عنه لقب بذي النورين لزواجه بابنتي النبي ﷺ 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84AE95A-A603-4005-A436-34623F99C2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05" y="537541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02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7F49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EEFC37D-D278-431E-87BE-9A7F2CFC00C1}"/>
              </a:ext>
            </a:extLst>
          </p:cNvPr>
          <p:cNvSpPr txBox="1"/>
          <p:nvPr/>
        </p:nvSpPr>
        <p:spPr>
          <a:xfrm>
            <a:off x="121581" y="853407"/>
            <a:ext cx="77107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 </a:t>
            </a:r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دل ُ الحديث على أهمية الخشوع في الصلاة وفضله، والخشوع هو ......... ؟</a:t>
            </a:r>
            <a:endParaRPr lang="ar-SA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296E52E-8EB0-4978-A17B-A44A029C54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05" y="537541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  <p:sp>
        <p:nvSpPr>
          <p:cNvPr id="10" name="زر الإجراء: فارغ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DF3CDF-187D-4952-9323-CA694352E6C5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من أركان الإيمان</a:t>
            </a:r>
            <a:endParaRPr lang="ar-SA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12" name="زر الإجراء: فارغ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DF2FBCC-F9B4-40CC-8EE8-4617008B9C0F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3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لب الصلاة وجوهرها</a:t>
            </a:r>
          </a:p>
        </p:txBody>
      </p:sp>
      <p:sp>
        <p:nvSpPr>
          <p:cNvPr id="13" name="زر الإجراء: فارغ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C09F4D5-5AF8-4DFF-A8AC-A8ECE1452D9C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من أركان الإسلام</a:t>
            </a:r>
          </a:p>
        </p:txBody>
      </p:sp>
      <p:sp>
        <p:nvSpPr>
          <p:cNvPr id="15" name="زر الإجراء: فارغ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41967A4-479B-4C57-9561-D11C26352C6B}"/>
              </a:ext>
            </a:extLst>
          </p:cNvPr>
          <p:cNvSpPr/>
          <p:nvPr/>
        </p:nvSpPr>
        <p:spPr>
          <a:xfrm>
            <a:off x="31027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32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مكروه</a:t>
            </a:r>
          </a:p>
        </p:txBody>
      </p:sp>
    </p:spTree>
    <p:extLst>
      <p:ext uri="{BB962C8B-B14F-4D97-AF65-F5344CB8AC3E}">
        <p14:creationId xmlns:p14="http://schemas.microsoft.com/office/powerpoint/2010/main" val="2950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543528"/>
            <a:ext cx="8554878" cy="221599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الحديث</a:t>
            </a:r>
          </a:p>
        </p:txBody>
      </p:sp>
    </p:spTree>
    <p:extLst>
      <p:ext uri="{BB962C8B-B14F-4D97-AF65-F5344CB8AC3E}">
        <p14:creationId xmlns:p14="http://schemas.microsoft.com/office/powerpoint/2010/main" val="16448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44B9E2F-2D58-4FFE-AF15-3F148017C973}"/>
              </a:ext>
            </a:extLst>
          </p:cNvPr>
          <p:cNvSpPr txBox="1"/>
          <p:nvPr/>
        </p:nvSpPr>
        <p:spPr>
          <a:xfrm>
            <a:off x="1649749" y="140118"/>
            <a:ext cx="855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6" name="Google Shape;189;p33">
            <a:extLst>
              <a:ext uri="{FF2B5EF4-FFF2-40B4-BE49-F238E27FC236}">
                <a16:creationId xmlns:a16="http://schemas.microsoft.com/office/drawing/2014/main" id="{0D11641C-8885-4793-B975-C39E7181A129}"/>
              </a:ext>
            </a:extLst>
          </p:cNvPr>
          <p:cNvSpPr/>
          <p:nvPr/>
        </p:nvSpPr>
        <p:spPr>
          <a:xfrm>
            <a:off x="10086536" y="273637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EE6969-A900-4D9A-96E7-8CA27526621F}"/>
              </a:ext>
            </a:extLst>
          </p:cNvPr>
          <p:cNvSpPr txBox="1"/>
          <p:nvPr/>
        </p:nvSpPr>
        <p:spPr>
          <a:xfrm>
            <a:off x="8762223" y="3370080"/>
            <a:ext cx="3421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563D09D-90E6-418B-8E89-4203D8DE58F8}"/>
              </a:ext>
            </a:extLst>
          </p:cNvPr>
          <p:cNvSpPr txBox="1"/>
          <p:nvPr/>
        </p:nvSpPr>
        <p:spPr>
          <a:xfrm>
            <a:off x="-61615" y="3334543"/>
            <a:ext cx="41310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949F6AC-A8FF-41C1-AD49-01A8F3BF2DA6}"/>
              </a:ext>
            </a:extLst>
          </p:cNvPr>
          <p:cNvSpPr txBox="1"/>
          <p:nvPr/>
        </p:nvSpPr>
        <p:spPr>
          <a:xfrm>
            <a:off x="9039268" y="2434178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E2F65C-6EFF-4D11-A323-81CAD65DC9D8}"/>
              </a:ext>
            </a:extLst>
          </p:cNvPr>
          <p:cNvSpPr txBox="1"/>
          <p:nvPr/>
        </p:nvSpPr>
        <p:spPr>
          <a:xfrm>
            <a:off x="560524" y="2469716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30097A5-C6DA-42B8-9586-89163B08BC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3" y="2177728"/>
            <a:ext cx="5108587" cy="3031034"/>
          </a:xfrm>
          <a:prstGeom prst="rect">
            <a:avLst/>
          </a:prstGeom>
          <a:effectLst/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0379DB4-5729-411A-9BD8-DE423F7C9090}"/>
              </a:ext>
            </a:extLst>
          </p:cNvPr>
          <p:cNvSpPr txBox="1"/>
          <p:nvPr/>
        </p:nvSpPr>
        <p:spPr>
          <a:xfrm>
            <a:off x="3602813" y="5933162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  <p:sp>
        <p:nvSpPr>
          <p:cNvPr id="20" name="Google Shape;189;p33">
            <a:extLst>
              <a:ext uri="{FF2B5EF4-FFF2-40B4-BE49-F238E27FC236}">
                <a16:creationId xmlns:a16="http://schemas.microsoft.com/office/drawing/2014/main" id="{185F90B9-3F82-40F9-A30D-D8B8179A2D7A}"/>
              </a:ext>
            </a:extLst>
          </p:cNvPr>
          <p:cNvSpPr/>
          <p:nvPr/>
        </p:nvSpPr>
        <p:spPr>
          <a:xfrm>
            <a:off x="410375" y="242894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</p:spTree>
    <p:extLst>
      <p:ext uri="{BB962C8B-B14F-4D97-AF65-F5344CB8AC3E}">
        <p14:creationId xmlns:p14="http://schemas.microsoft.com/office/powerpoint/2010/main" val="34403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8CD5C4E-9CFC-4C9F-80A2-653F50F6196A}"/>
              </a:ext>
            </a:extLst>
          </p:cNvPr>
          <p:cNvSpPr txBox="1"/>
          <p:nvPr/>
        </p:nvSpPr>
        <p:spPr>
          <a:xfrm>
            <a:off x="1749669" y="2392456"/>
            <a:ext cx="8692662" cy="2553891"/>
          </a:xfrm>
          <a:custGeom>
            <a:avLst/>
            <a:gdLst>
              <a:gd name="connsiteX0" fmla="*/ 0 w 8692662"/>
              <a:gd name="connsiteY0" fmla="*/ 425649 h 2553891"/>
              <a:gd name="connsiteX1" fmla="*/ 425649 w 8692662"/>
              <a:gd name="connsiteY1" fmla="*/ 0 h 2553891"/>
              <a:gd name="connsiteX2" fmla="*/ 8267014 w 8692662"/>
              <a:gd name="connsiteY2" fmla="*/ 0 h 2553891"/>
              <a:gd name="connsiteX3" fmla="*/ 8692663 w 8692662"/>
              <a:gd name="connsiteY3" fmla="*/ 425649 h 2553891"/>
              <a:gd name="connsiteX4" fmla="*/ 8692662 w 8692662"/>
              <a:gd name="connsiteY4" fmla="*/ 2128243 h 2553891"/>
              <a:gd name="connsiteX5" fmla="*/ 8267013 w 8692662"/>
              <a:gd name="connsiteY5" fmla="*/ 2553892 h 2553891"/>
              <a:gd name="connsiteX6" fmla="*/ 425649 w 8692662"/>
              <a:gd name="connsiteY6" fmla="*/ 2553891 h 2553891"/>
              <a:gd name="connsiteX7" fmla="*/ 0 w 8692662"/>
              <a:gd name="connsiteY7" fmla="*/ 2128242 h 2553891"/>
              <a:gd name="connsiteX8" fmla="*/ 0 w 8692662"/>
              <a:gd name="connsiteY8" fmla="*/ 425649 h 255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2662" h="2553891" fill="none" extrusionOk="0">
                <a:moveTo>
                  <a:pt x="0" y="425649"/>
                </a:moveTo>
                <a:cubicBezTo>
                  <a:pt x="-2649" y="174401"/>
                  <a:pt x="178358" y="-4682"/>
                  <a:pt x="425649" y="0"/>
                </a:cubicBezTo>
                <a:cubicBezTo>
                  <a:pt x="3489977" y="-31847"/>
                  <a:pt x="6642972" y="-23306"/>
                  <a:pt x="8267014" y="0"/>
                </a:cubicBezTo>
                <a:cubicBezTo>
                  <a:pt x="8496636" y="-45906"/>
                  <a:pt x="8695224" y="171201"/>
                  <a:pt x="8692663" y="425649"/>
                </a:cubicBezTo>
                <a:cubicBezTo>
                  <a:pt x="8704563" y="1077272"/>
                  <a:pt x="8712894" y="1647348"/>
                  <a:pt x="8692662" y="2128243"/>
                </a:cubicBezTo>
                <a:cubicBezTo>
                  <a:pt x="8702049" y="2369522"/>
                  <a:pt x="8466710" y="2567549"/>
                  <a:pt x="8267013" y="2553892"/>
                </a:cubicBezTo>
                <a:cubicBezTo>
                  <a:pt x="7208952" y="2478255"/>
                  <a:pt x="2386442" y="2713834"/>
                  <a:pt x="425649" y="2553891"/>
                </a:cubicBezTo>
                <a:cubicBezTo>
                  <a:pt x="209890" y="2566218"/>
                  <a:pt x="29227" y="2393561"/>
                  <a:pt x="0" y="2128242"/>
                </a:cubicBezTo>
                <a:cubicBezTo>
                  <a:pt x="-4100" y="1280554"/>
                  <a:pt x="71777" y="730663"/>
                  <a:pt x="0" y="425649"/>
                </a:cubicBezTo>
                <a:close/>
              </a:path>
              <a:path w="8692662" h="2553891" stroke="0" extrusionOk="0">
                <a:moveTo>
                  <a:pt x="0" y="425649"/>
                </a:moveTo>
                <a:cubicBezTo>
                  <a:pt x="42146" y="187420"/>
                  <a:pt x="166698" y="-33199"/>
                  <a:pt x="425649" y="0"/>
                </a:cubicBezTo>
                <a:cubicBezTo>
                  <a:pt x="3129299" y="85385"/>
                  <a:pt x="5968126" y="-67325"/>
                  <a:pt x="8267014" y="0"/>
                </a:cubicBezTo>
                <a:cubicBezTo>
                  <a:pt x="8517571" y="-7864"/>
                  <a:pt x="8712728" y="188266"/>
                  <a:pt x="8692663" y="425649"/>
                </a:cubicBezTo>
                <a:cubicBezTo>
                  <a:pt x="8620428" y="917855"/>
                  <a:pt x="8733840" y="1511038"/>
                  <a:pt x="8692662" y="2128243"/>
                </a:cubicBezTo>
                <a:cubicBezTo>
                  <a:pt x="8666125" y="2343862"/>
                  <a:pt x="8497417" y="2522172"/>
                  <a:pt x="8267013" y="2553892"/>
                </a:cubicBezTo>
                <a:cubicBezTo>
                  <a:pt x="5053256" y="2641262"/>
                  <a:pt x="4284391" y="2581087"/>
                  <a:pt x="425649" y="2553891"/>
                </a:cubicBezTo>
                <a:cubicBezTo>
                  <a:pt x="179872" y="2534633"/>
                  <a:pt x="-35754" y="2376286"/>
                  <a:pt x="0" y="2128242"/>
                </a:cubicBezTo>
                <a:cubicBezTo>
                  <a:pt x="-14922" y="1755675"/>
                  <a:pt x="107880" y="1212829"/>
                  <a:pt x="0" y="42564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500521541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400" b="1" dirty="0">
                <a:solidFill>
                  <a:srgbClr val="EE9900"/>
                </a:solidFill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عن حمران مولى عثمان بن عفان رضي الله </a:t>
            </a: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عنه أنه رأى عثمان رضي الله عنه دعا </a:t>
            </a:r>
            <a:r>
              <a:rPr lang="ar-SA" sz="2400" b="1" dirty="0">
                <a:solidFill>
                  <a:srgbClr val="FF0000"/>
                </a:solidFill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بوَضوء</a:t>
            </a: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فأفرغ على يديه من إنائه ، فغسلهما ثلاث مرات ، ثم أدخل يمينه في الوضوء ثم تمضمض واستنشق واستنثر ، ثم غسل وجهه ثلاثا ، ويديه إلى المرفقين ثلاثا ، ثم مسح برأسه ، ثم غسل كلتا رجليه ثلاثا ، ثم قال : رأيت النبي ﷺ</a:t>
            </a:r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rPr>
              <a:t> </a:t>
            </a: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يتوضأ نحو وضوئي هذا وقال: ((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من توضأ نحو وضوئي هذا ثم صلى ركعتين لا يُحدِّث فيهما نفسه غفر الله له ما تقدم من ذنبه </a:t>
            </a:r>
            <a:r>
              <a:rPr lang="ar-SA" sz="24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))</a:t>
            </a:r>
            <a:endParaRPr lang="ar-SA" sz="2400" b="1" dirty="0">
              <a:solidFill>
                <a:srgbClr val="EE9900"/>
              </a:solidFill>
              <a:latin typeface="Hacen Tunisia Bold" panose="02000000000000000000" pitchFamily="2" charset="-78"/>
              <a:ea typeface="Castile-Thin" pitchFamily="50" charset="-78"/>
              <a:cs typeface="Hacen Tunisia Bold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4AA39FF-2777-4393-A1EF-44034F0361BE}"/>
              </a:ext>
            </a:extLst>
          </p:cNvPr>
          <p:cNvSpPr txBox="1"/>
          <p:nvPr/>
        </p:nvSpPr>
        <p:spPr>
          <a:xfrm>
            <a:off x="4056185" y="4755030"/>
            <a:ext cx="4079630" cy="1026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C4E0E79-4ACF-4FBC-A005-0C9BA3D8E2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50800">
              <a:schemeClr val="accent2">
                <a:lumMod val="50000"/>
                <a:alpha val="40000"/>
              </a:schemeClr>
            </a:glow>
          </a:effectLst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66EA88D-4EFC-4F70-975B-5A9C434EC0A4}"/>
              </a:ext>
            </a:extLst>
          </p:cNvPr>
          <p:cNvGrpSpPr/>
          <p:nvPr/>
        </p:nvGrpSpPr>
        <p:grpSpPr>
          <a:xfrm>
            <a:off x="5941255" y="1076028"/>
            <a:ext cx="2515463" cy="830997"/>
            <a:chOff x="10583317" y="2513218"/>
            <a:chExt cx="1742142" cy="386143"/>
          </a:xfrm>
        </p:grpSpPr>
        <p:sp>
          <p:nvSpPr>
            <p:cNvPr id="19" name="وسيلة الشرح: خط منحني 18">
              <a:extLst>
                <a:ext uri="{FF2B5EF4-FFF2-40B4-BE49-F238E27FC236}">
                  <a16:creationId xmlns:a16="http://schemas.microsoft.com/office/drawing/2014/main" id="{D427B2ED-1833-4538-8F1C-A23A9B6A5FD7}"/>
                </a:ext>
              </a:extLst>
            </p:cNvPr>
            <p:cNvSpPr/>
            <p:nvPr/>
          </p:nvSpPr>
          <p:spPr>
            <a:xfrm>
              <a:off x="10741442" y="2513218"/>
              <a:ext cx="1425892" cy="386143"/>
            </a:xfrm>
            <a:prstGeom prst="borderCallout2">
              <a:avLst>
                <a:gd name="adj1" fmla="val 100491"/>
                <a:gd name="adj2" fmla="val 45044"/>
                <a:gd name="adj3" fmla="val 131710"/>
                <a:gd name="adj4" fmla="val 136740"/>
                <a:gd name="adj5" fmla="val 226708"/>
                <a:gd name="adj6" fmla="val 165223"/>
              </a:avLst>
            </a:prstGeom>
            <a:solidFill>
              <a:srgbClr val="FFD96D"/>
            </a:solidFill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3E58B81-3E33-4822-AA4A-80968A4F1264}"/>
                </a:ext>
              </a:extLst>
            </p:cNvPr>
            <p:cNvSpPr txBox="1"/>
            <p:nvPr/>
          </p:nvSpPr>
          <p:spPr>
            <a:xfrm>
              <a:off x="10583317" y="2513218"/>
              <a:ext cx="1742142" cy="3861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solidFill>
                    <a:srgbClr val="FFBA3E"/>
                  </a:solidFill>
                  <a:effectLst>
                    <a:glow rad="88900">
                      <a:schemeClr val="tx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cen Tunisia Bold" panose="02000000000000000000" pitchFamily="2" charset="-78"/>
                  <a:cs typeface="Hacen Tunisia Bold" panose="02000000000000000000" pitchFamily="2" charset="-78"/>
                </a:rPr>
                <a:t>بفتح الواو: الماء الذي يتوضأ به</a:t>
              </a:r>
              <a:endParaRPr lang="ar-SA" sz="3200" dirty="0">
                <a:solidFill>
                  <a:srgbClr val="FFBA3E"/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Tunisia Bold" panose="02000000000000000000" pitchFamily="2" charset="-78"/>
                <a:cs typeface="Hacen Tunisia Bold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2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782287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ترجمة راوي الحديث</a:t>
            </a:r>
          </a:p>
        </p:txBody>
      </p:sp>
    </p:spTree>
    <p:extLst>
      <p:ext uri="{BB962C8B-B14F-4D97-AF65-F5344CB8AC3E}">
        <p14:creationId xmlns:p14="http://schemas.microsoft.com/office/powerpoint/2010/main" val="8916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629150" y="2575265"/>
            <a:ext cx="756285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عثمان بن عفان بن أبي العاص بن أمية.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9735385" y="1825641"/>
            <a:ext cx="2358682" cy="646103"/>
            <a:chOff x="6434632" y="1239393"/>
            <a:chExt cx="131747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58250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اسمه ونسبه :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2FC2C06-19E1-4917-B23D-46118D65FC13}"/>
              </a:ext>
            </a:extLst>
          </p:cNvPr>
          <p:cNvGrpSpPr/>
          <p:nvPr/>
        </p:nvGrpSpPr>
        <p:grpSpPr>
          <a:xfrm>
            <a:off x="10278662" y="3352418"/>
            <a:ext cx="1815405" cy="646103"/>
            <a:chOff x="6434632" y="1239393"/>
            <a:chExt cx="1331322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A9C3F0F-42C8-4462-8C7D-D444D1211E91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Google Shape;556;p52">
              <a:extLst>
                <a:ext uri="{FF2B5EF4-FFF2-40B4-BE49-F238E27FC236}">
                  <a16:creationId xmlns:a16="http://schemas.microsoft.com/office/drawing/2014/main" id="{2B687A14-987F-43FC-9C8B-323E2B078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72102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مناقبه :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36D47D-5237-435C-9AF8-49FD55741C2A}"/>
              </a:ext>
            </a:extLst>
          </p:cNvPr>
          <p:cNvSpPr txBox="1"/>
          <p:nvPr/>
        </p:nvSpPr>
        <p:spPr>
          <a:xfrm>
            <a:off x="4071033" y="4183686"/>
            <a:ext cx="7355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أحد العشرة المبشرين بالجنة.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15657" y="4140665"/>
            <a:ext cx="570108" cy="572242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2E8A4F6-10D2-4362-9679-A21FB54CEE70}"/>
              </a:ext>
            </a:extLst>
          </p:cNvPr>
          <p:cNvGrpSpPr/>
          <p:nvPr/>
        </p:nvGrpSpPr>
        <p:grpSpPr>
          <a:xfrm>
            <a:off x="11433575" y="4877208"/>
            <a:ext cx="570108" cy="572242"/>
            <a:chOff x="196011" y="2031213"/>
            <a:chExt cx="687370" cy="669871"/>
          </a:xfrm>
        </p:grpSpPr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8064E1B4-F2FE-4C08-92A7-35D21572F5B6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Google Shape;556;p52">
              <a:extLst>
                <a:ext uri="{FF2B5EF4-FFF2-40B4-BE49-F238E27FC236}">
                  <a16:creationId xmlns:a16="http://schemas.microsoft.com/office/drawing/2014/main" id="{AEAF14EC-561D-4E19-A679-3C3E30E9CE56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1E2C8C9-076E-4F21-BB64-B0D85A99BBFE}"/>
              </a:ext>
            </a:extLst>
          </p:cNvPr>
          <p:cNvSpPr txBox="1"/>
          <p:nvPr/>
        </p:nvSpPr>
        <p:spPr>
          <a:xfrm>
            <a:off x="4060358" y="4876892"/>
            <a:ext cx="7355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أحد الخلفاء الراشدين.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C79E294-DC27-4758-8FB6-BE83F5CCB3A5}"/>
              </a:ext>
            </a:extLst>
          </p:cNvPr>
          <p:cNvGrpSpPr/>
          <p:nvPr/>
        </p:nvGrpSpPr>
        <p:grpSpPr>
          <a:xfrm>
            <a:off x="11415657" y="5613435"/>
            <a:ext cx="570108" cy="572242"/>
            <a:chOff x="196011" y="2031213"/>
            <a:chExt cx="687370" cy="669871"/>
          </a:xfrm>
        </p:grpSpPr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8FA354C8-27CF-49E8-9A0C-DAC608FD4835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Google Shape;556;p52">
              <a:extLst>
                <a:ext uri="{FF2B5EF4-FFF2-40B4-BE49-F238E27FC236}">
                  <a16:creationId xmlns:a16="http://schemas.microsoft.com/office/drawing/2014/main" id="{E74F7F98-CD96-452D-B026-ED21F2A52615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2E227F0-B505-4D97-836C-03323B9E4C83}"/>
              </a:ext>
            </a:extLst>
          </p:cNvPr>
          <p:cNvSpPr txBox="1"/>
          <p:nvPr/>
        </p:nvSpPr>
        <p:spPr>
          <a:xfrm>
            <a:off x="4049683" y="5540422"/>
            <a:ext cx="73552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كان النبي</a:t>
            </a:r>
            <a:r>
              <a:rPr lang="ar-SA" sz="26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</a:t>
            </a:r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ﷺ يُجله ويســتحي منه أكــــثر مما يســــتحي من غيره، فلمـا قـيل له في ذلك قال </a:t>
            </a:r>
            <a:r>
              <a:rPr lang="ar-SA" sz="2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  <a:sym typeface="Wingdings" panose="05000000000000000000" pitchFamily="2" charset="2"/>
              </a:rPr>
              <a:t>( ألا أستحي من رجل تستحي منه الملائكة).</a:t>
            </a:r>
            <a:endParaRPr lang="ar-SA" sz="2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14300">
                  <a:schemeClr val="accent4">
                    <a:lumMod val="5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Dante" panose="02020502050200020203" pitchFamily="18" charset="0"/>
              <a:cs typeface="Bahij Tanseek Pro" panose="02040703060201020203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0164FE1-1867-407B-9986-8075DE451F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70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7" grpId="1"/>
      <p:bldP spid="18" grpId="0"/>
      <p:bldP spid="18" grpId="1"/>
      <p:bldP spid="27" grpId="0"/>
      <p:bldP spid="27" grpId="1"/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9334500" y="1825641"/>
            <a:ext cx="2759567" cy="646103"/>
            <a:chOff x="6434632" y="1239393"/>
            <a:chExt cx="131747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58250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معالم من حياته :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36D47D-5237-435C-9AF8-49FD55741C2A}"/>
              </a:ext>
            </a:extLst>
          </p:cNvPr>
          <p:cNvSpPr txBox="1"/>
          <p:nvPr/>
        </p:nvSpPr>
        <p:spPr>
          <a:xfrm>
            <a:off x="5175107" y="2638921"/>
            <a:ext cx="62357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أسلم في أول الاسلام، وكان يقول: إني لرابع أربعة في الاسلام.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44072" y="2661649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0FCA29C-45D8-45C0-A82D-BE1A187F0BC3}"/>
              </a:ext>
            </a:extLst>
          </p:cNvPr>
          <p:cNvGrpSpPr/>
          <p:nvPr/>
        </p:nvGrpSpPr>
        <p:grpSpPr>
          <a:xfrm>
            <a:off x="11444072" y="3653740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5DFC3FEE-769A-4C75-9964-0FCD38B18DE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C5EAF2C0-3FEB-4072-B8F7-F521578E35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B4409F-EE3C-439B-B605-076E81A69909}"/>
              </a:ext>
            </a:extLst>
          </p:cNvPr>
          <p:cNvSpPr txBox="1"/>
          <p:nvPr/>
        </p:nvSpPr>
        <p:spPr>
          <a:xfrm>
            <a:off x="4885625" y="3570641"/>
            <a:ext cx="6539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زوّجه النبي ﷺ بابنته رقية رضي الله عنها, وهاجرا معاً إلى الحبشة الهجرتين, ثم هاجر إلى المدينة.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6A9921E-B21D-4B3B-A3AE-CA9A2DF630E0}"/>
              </a:ext>
            </a:extLst>
          </p:cNvPr>
          <p:cNvGrpSpPr/>
          <p:nvPr/>
        </p:nvGrpSpPr>
        <p:grpSpPr>
          <a:xfrm>
            <a:off x="11444072" y="4655644"/>
            <a:ext cx="630535" cy="607731"/>
            <a:chOff x="196011" y="2031213"/>
            <a:chExt cx="687370" cy="669871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E30C5E9C-DE0D-445C-BD8A-741DD9C45F6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Google Shape;556;p52">
              <a:extLst>
                <a:ext uri="{FF2B5EF4-FFF2-40B4-BE49-F238E27FC236}">
                  <a16:creationId xmlns:a16="http://schemas.microsoft.com/office/drawing/2014/main" id="{0EE345CD-3C91-4A87-8CF0-6479EF25C48D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BA52446-4C71-422E-8D1B-842DDC80CECD}"/>
              </a:ext>
            </a:extLst>
          </p:cNvPr>
          <p:cNvSpPr txBox="1"/>
          <p:nvPr/>
        </p:nvSpPr>
        <p:spPr>
          <a:xfrm>
            <a:off x="4866165" y="4605436"/>
            <a:ext cx="65454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لما توفيت رقية رضي الله عنها زوّجه النبي ﷺ ابنته أم كلثوم رضي الله عنها.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8829996-1741-4B31-8817-0A0CA0C9A7F4}"/>
              </a:ext>
            </a:extLst>
          </p:cNvPr>
          <p:cNvGrpSpPr/>
          <p:nvPr/>
        </p:nvGrpSpPr>
        <p:grpSpPr>
          <a:xfrm>
            <a:off x="11415688" y="5623715"/>
            <a:ext cx="630535" cy="607731"/>
            <a:chOff x="196011" y="2031213"/>
            <a:chExt cx="687370" cy="669871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35905BE5-185D-41B1-B4CC-3A8C5E39A772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Google Shape;556;p52">
              <a:extLst>
                <a:ext uri="{FF2B5EF4-FFF2-40B4-BE49-F238E27FC236}">
                  <a16:creationId xmlns:a16="http://schemas.microsoft.com/office/drawing/2014/main" id="{FB0906A4-1B64-44A8-B974-E67B986C0843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D527317-0ABC-46D9-ABF7-E9431E6BDF25}"/>
              </a:ext>
            </a:extLst>
          </p:cNvPr>
          <p:cNvSpPr txBox="1"/>
          <p:nvPr/>
        </p:nvSpPr>
        <p:spPr>
          <a:xfrm>
            <a:off x="3555996" y="5538220"/>
            <a:ext cx="788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لم يشهد رضي الله عنه غزوة بدر لتمريضه زوجه رقية, وضرب له رسول الله ﷺ بسهم.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5C71162-F35F-44AB-955A-2BD72C1C92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08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  <p:bldP spid="29" grpId="0"/>
      <p:bldP spid="29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9334500" y="1825641"/>
            <a:ext cx="2759567" cy="646103"/>
            <a:chOff x="6434632" y="1239393"/>
            <a:chExt cx="131747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58250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معالم من حياته :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0FCA29C-45D8-45C0-A82D-BE1A187F0BC3}"/>
              </a:ext>
            </a:extLst>
          </p:cNvPr>
          <p:cNvGrpSpPr/>
          <p:nvPr/>
        </p:nvGrpSpPr>
        <p:grpSpPr>
          <a:xfrm>
            <a:off x="11410042" y="3977787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5DFC3FEE-769A-4C75-9964-0FCD38B18DE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C5EAF2C0-3FEB-4072-B8F7-F521578E35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B4409F-EE3C-439B-B605-076E81A69909}"/>
              </a:ext>
            </a:extLst>
          </p:cNvPr>
          <p:cNvSpPr txBox="1"/>
          <p:nvPr/>
        </p:nvSpPr>
        <p:spPr>
          <a:xfrm>
            <a:off x="4913513" y="3967092"/>
            <a:ext cx="6539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جهز رضي الله عنه نصف جيش العسرة المتوجه إلى تبوك من ماله.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6A9921E-B21D-4B3B-A3AE-CA9A2DF630E0}"/>
              </a:ext>
            </a:extLst>
          </p:cNvPr>
          <p:cNvGrpSpPr/>
          <p:nvPr/>
        </p:nvGrpSpPr>
        <p:grpSpPr>
          <a:xfrm>
            <a:off x="11429502" y="5289949"/>
            <a:ext cx="630535" cy="607731"/>
            <a:chOff x="196011" y="2031213"/>
            <a:chExt cx="687370" cy="669871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E30C5E9C-DE0D-445C-BD8A-741DD9C45F6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Google Shape;556;p52">
              <a:extLst>
                <a:ext uri="{FF2B5EF4-FFF2-40B4-BE49-F238E27FC236}">
                  <a16:creationId xmlns:a16="http://schemas.microsoft.com/office/drawing/2014/main" id="{0EE345CD-3C91-4A87-8CF0-6479EF25C48D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BA52446-4C71-422E-8D1B-842DDC80CECD}"/>
              </a:ext>
            </a:extLst>
          </p:cNvPr>
          <p:cNvSpPr txBox="1"/>
          <p:nvPr/>
        </p:nvSpPr>
        <p:spPr>
          <a:xfrm>
            <a:off x="4837175" y="5293580"/>
            <a:ext cx="6545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بويع بالخلافة سنة أربع وعشرين للهجرة.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78829996-1741-4B31-8817-0A0CA0C9A7F4}"/>
              </a:ext>
            </a:extLst>
          </p:cNvPr>
          <p:cNvGrpSpPr/>
          <p:nvPr/>
        </p:nvGrpSpPr>
        <p:grpSpPr>
          <a:xfrm>
            <a:off x="11429502" y="2798473"/>
            <a:ext cx="630535" cy="607731"/>
            <a:chOff x="196011" y="2031213"/>
            <a:chExt cx="687370" cy="669871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35905BE5-185D-41B1-B4CC-3A8C5E39A772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Google Shape;556;p52">
              <a:extLst>
                <a:ext uri="{FF2B5EF4-FFF2-40B4-BE49-F238E27FC236}">
                  <a16:creationId xmlns:a16="http://schemas.microsoft.com/office/drawing/2014/main" id="{FB0906A4-1B64-44A8-B974-E67B986C0843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D527317-0ABC-46D9-ABF7-E9431E6BDF25}"/>
              </a:ext>
            </a:extLst>
          </p:cNvPr>
          <p:cNvSpPr txBox="1"/>
          <p:nvPr/>
        </p:nvSpPr>
        <p:spPr>
          <a:xfrm>
            <a:off x="4895871" y="2821836"/>
            <a:ext cx="6545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لقب بذي النورين لزواجه بابنتي النبي</a:t>
            </a:r>
            <a:r>
              <a:rPr lang="ar-SA" sz="32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ﷺ.</a:t>
            </a:r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C01DF4F-6C2A-42AF-9E16-C92EC10E0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694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9" grpId="0"/>
      <p:bldP spid="29" grpId="1"/>
      <p:bldP spid="33" grpId="0"/>
      <p:bldP spid="3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10001921" y="2981341"/>
            <a:ext cx="2710097" cy="646103"/>
            <a:chOff x="6741145" y="1239393"/>
            <a:chExt cx="1293852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974258" y="1239393"/>
              <a:ext cx="733729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741145" y="1305487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وفاته :</a:t>
              </a: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EB3D490-3DA9-4BAC-BC3F-2B72D304DF23}"/>
              </a:ext>
            </a:extLst>
          </p:cNvPr>
          <p:cNvSpPr txBox="1"/>
          <p:nvPr/>
        </p:nvSpPr>
        <p:spPr>
          <a:xfrm>
            <a:off x="5858367" y="3853737"/>
            <a:ext cx="62357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7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أستشهد رضي الله عنه سنة خمس وثلاثين للهجرة.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4B5FA15-CFA9-4ED5-99F8-5330E251FF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88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33036"/>
            <a:ext cx="8554878" cy="1862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15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إرشادات الحديث</a:t>
            </a:r>
          </a:p>
        </p:txBody>
      </p:sp>
    </p:spTree>
    <p:extLst>
      <p:ext uri="{BB962C8B-B14F-4D97-AF65-F5344CB8AC3E}">
        <p14:creationId xmlns:p14="http://schemas.microsoft.com/office/powerpoint/2010/main" val="41446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الحديث الثامن</Template>
  <TotalTime>1</TotalTime>
  <Words>855</Words>
  <Application>Microsoft Office PowerPoint</Application>
  <PresentationFormat>شاشة عريضة</PresentationFormat>
  <Paragraphs>147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8" baseType="lpstr">
      <vt:lpstr>Berkshire Swash</vt:lpstr>
      <vt:lpstr>BoutrosNewsH1</vt:lpstr>
      <vt:lpstr>HSIshraq-Medium</vt:lpstr>
      <vt:lpstr>Dante</vt:lpstr>
      <vt:lpstr>AbdoMaster-Bold</vt:lpstr>
      <vt:lpstr>Calibri Light</vt:lpstr>
      <vt:lpstr>Hacen Beirut</vt:lpstr>
      <vt:lpstr>Calibri</vt:lpstr>
      <vt:lpstr>Hacen Liner XL</vt:lpstr>
      <vt:lpstr>STC Bold</vt:lpstr>
      <vt:lpstr>Wingdings</vt:lpstr>
      <vt:lpstr>Bahij Tanseek Pro</vt:lpstr>
      <vt:lpstr>Arial</vt:lpstr>
      <vt:lpstr>Castile-Thin</vt:lpstr>
      <vt:lpstr>Hacen Tunisia Bold</vt:lpstr>
      <vt:lpstr>Times New Roman</vt:lpstr>
      <vt:lpstr>Dubai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2021-01-07T14:52:10Z</dcterms:created>
  <dcterms:modified xsi:type="dcterms:W3CDTF">2021-01-07T14:53:56Z</dcterms:modified>
</cp:coreProperties>
</file>