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60" r:id="rId4"/>
    <p:sldId id="257" r:id="rId5"/>
    <p:sldId id="274" r:id="rId6"/>
    <p:sldId id="280" r:id="rId7"/>
    <p:sldId id="275" r:id="rId8"/>
    <p:sldId id="278" r:id="rId9"/>
    <p:sldId id="281" r:id="rId10"/>
    <p:sldId id="263" r:id="rId11"/>
    <p:sldId id="264" r:id="rId12"/>
    <p:sldId id="277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DEADA"/>
    <a:srgbClr val="FFE59B"/>
    <a:srgbClr val="FFDD71"/>
    <a:srgbClr val="FFD347"/>
    <a:srgbClr val="EE8200"/>
    <a:srgbClr val="9A5322"/>
    <a:srgbClr val="F2AB75"/>
    <a:srgbClr val="F0934E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>
        <p:scale>
          <a:sx n="62" d="100"/>
          <a:sy n="62" d="100"/>
        </p:scale>
        <p:origin x="7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94F86F-37AC-4E30-9EBB-E76D89B1BAE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DB3134-68CB-4C18-94A5-3583926040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71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B3134-68CB-4C18-94A5-3583926040F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0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1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/>
          <p:cNvSpPr/>
          <p:nvPr/>
        </p:nvSpPr>
        <p:spPr>
          <a:xfrm>
            <a:off x="4355679" y="2715766"/>
            <a:ext cx="4788321" cy="1497141"/>
          </a:xfrm>
          <a:custGeom>
            <a:avLst/>
            <a:gdLst/>
            <a:ahLst/>
            <a:cxnLst/>
            <a:rect l="l" t="t" r="r" b="b"/>
            <a:pathLst>
              <a:path w="4328021" h="2160240">
                <a:moveTo>
                  <a:pt x="260655" y="0"/>
                </a:moveTo>
                <a:lnTo>
                  <a:pt x="4328021" y="0"/>
                </a:lnTo>
                <a:lnTo>
                  <a:pt x="4328021" y="2160240"/>
                </a:lnTo>
                <a:lnTo>
                  <a:pt x="260655" y="2160240"/>
                </a:lnTo>
                <a:cubicBezTo>
                  <a:pt x="116699" y="2160240"/>
                  <a:pt x="0" y="2043541"/>
                  <a:pt x="0" y="1899585"/>
                </a:cubicBezTo>
                <a:lnTo>
                  <a:pt x="0" y="260655"/>
                </a:lnTo>
                <a:cubicBezTo>
                  <a:pt x="0" y="116699"/>
                  <a:pt x="116699" y="0"/>
                  <a:pt x="260655" y="0"/>
                </a:cubicBezTo>
                <a:close/>
              </a:path>
            </a:pathLst>
          </a:custGeom>
          <a:solidFill>
            <a:schemeClr val="accent6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FE06440-59A4-4244-883E-2134F453FFFB}"/>
              </a:ext>
            </a:extLst>
          </p:cNvPr>
          <p:cNvSpPr txBox="1"/>
          <p:nvPr/>
        </p:nvSpPr>
        <p:spPr>
          <a:xfrm>
            <a:off x="4860030" y="1074609"/>
            <a:ext cx="4460921" cy="149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السابع عشر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(النهي عن الغش)</a:t>
            </a:r>
            <a:endParaRPr lang="ar-SA" sz="32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C9F5CD0-C725-4E9E-AF6D-314B86DDF1F6}"/>
              </a:ext>
            </a:extLst>
          </p:cNvPr>
          <p:cNvSpPr txBox="1"/>
          <p:nvPr/>
        </p:nvSpPr>
        <p:spPr>
          <a:xfrm>
            <a:off x="6318436" y="3464336"/>
            <a:ext cx="35639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28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107</a:t>
            </a:r>
            <a:endParaRPr lang="ar-SA" sz="32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6D72752-8F79-45AF-A766-305A73FF9968}"/>
              </a:ext>
            </a:extLst>
          </p:cNvPr>
          <p:cNvSpPr txBox="1"/>
          <p:nvPr/>
        </p:nvSpPr>
        <p:spPr>
          <a:xfrm>
            <a:off x="6069536" y="2760743"/>
            <a:ext cx="38933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28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36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1EAFA9-ACB3-4728-B1BB-63317880A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588"/>
            <a:ext cx="1872208" cy="1110821"/>
          </a:xfrm>
          <a:prstGeom prst="rect">
            <a:avLst/>
          </a:prstGeom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2E7519A-A30B-4224-81DF-CC8677B14A48}"/>
              </a:ext>
            </a:extLst>
          </p:cNvPr>
          <p:cNvSpPr txBox="1"/>
          <p:nvPr/>
        </p:nvSpPr>
        <p:spPr>
          <a:xfrm>
            <a:off x="4355679" y="4605247"/>
            <a:ext cx="546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24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  <a:endParaRPr lang="ar-SA" sz="28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4" name="صورة 3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C93C19E8-E6FD-47B1-84E7-5C6802189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750"/>
            <a:ext cx="1872208" cy="10035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1DA7D39-9753-4698-A6DA-5DC96A8656DC}"/>
              </a:ext>
            </a:extLst>
          </p:cNvPr>
          <p:cNvSpPr txBox="1"/>
          <p:nvPr/>
        </p:nvSpPr>
        <p:spPr>
          <a:xfrm>
            <a:off x="222193" y="339502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(1)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D79B736-DB34-4753-BC87-22E4BA85BCF6}"/>
              </a:ext>
            </a:extLst>
          </p:cNvPr>
          <p:cNvSpPr txBox="1"/>
          <p:nvPr/>
        </p:nvSpPr>
        <p:spPr>
          <a:xfrm>
            <a:off x="1651206" y="1050409"/>
            <a:ext cx="7457298" cy="102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rgbClr val="FFDF79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Hacen Liner XL" panose="02000000000000000000" pitchFamily="2" charset="-78"/>
              </a:rPr>
              <a:t>ينتشر في بعض الأسواق الغش، ويقع بعض المتسوقين في حبائله، اكتب أشهر مظاهره، والوسائل التي تقي المشتري من أن يكون ضحية له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8FEE94-C49D-4822-BCE1-16475357C1CB}"/>
              </a:ext>
            </a:extLst>
          </p:cNvPr>
          <p:cNvGrpSpPr/>
          <p:nvPr/>
        </p:nvGrpSpPr>
        <p:grpSpPr>
          <a:xfrm>
            <a:off x="8049199" y="70454"/>
            <a:ext cx="969711" cy="923330"/>
            <a:chOff x="8049199" y="70454"/>
            <a:chExt cx="969711" cy="923330"/>
          </a:xfrm>
          <a:effectLst>
            <a:glow rad="50800">
              <a:schemeClr val="accent6">
                <a:lumMod val="50000"/>
                <a:alpha val="68000"/>
              </a:schemeClr>
            </a:glow>
          </a:effectLst>
        </p:grpSpPr>
        <p:sp>
          <p:nvSpPr>
            <p:cNvPr id="45" name="Google Shape;9561;p69">
              <a:extLst>
                <a:ext uri="{FF2B5EF4-FFF2-40B4-BE49-F238E27FC236}">
                  <a16:creationId xmlns:a16="http://schemas.microsoft.com/office/drawing/2014/main" id="{15439C55-567A-40BB-BB8A-CDFB28BC4080}"/>
                </a:ext>
              </a:extLst>
            </p:cNvPr>
            <p:cNvSpPr/>
            <p:nvPr/>
          </p:nvSpPr>
          <p:spPr>
            <a:xfrm>
              <a:off x="8049199" y="70454"/>
              <a:ext cx="739574" cy="92333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6" name="Google Shape;9562;p69">
              <a:extLst>
                <a:ext uri="{FF2B5EF4-FFF2-40B4-BE49-F238E27FC236}">
                  <a16:creationId xmlns:a16="http://schemas.microsoft.com/office/drawing/2014/main" id="{D7A3EB29-2049-4FF0-AFE4-0A77D0B0AC50}"/>
                </a:ext>
              </a:extLst>
            </p:cNvPr>
            <p:cNvSpPr/>
            <p:nvPr/>
          </p:nvSpPr>
          <p:spPr>
            <a:xfrm>
              <a:off x="8387921" y="178485"/>
              <a:ext cx="59586" cy="54093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7" name="Google Shape;9563;p69">
              <a:extLst>
                <a:ext uri="{FF2B5EF4-FFF2-40B4-BE49-F238E27FC236}">
                  <a16:creationId xmlns:a16="http://schemas.microsoft.com/office/drawing/2014/main" id="{189A647A-DE62-46FA-AE9A-9FA7DC72864B}"/>
                </a:ext>
              </a:extLst>
            </p:cNvPr>
            <p:cNvSpPr/>
            <p:nvPr/>
          </p:nvSpPr>
          <p:spPr>
            <a:xfrm>
              <a:off x="8160410" y="394547"/>
              <a:ext cx="287097" cy="270233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8" name="Google Shape;9564;p69">
              <a:extLst>
                <a:ext uri="{FF2B5EF4-FFF2-40B4-BE49-F238E27FC236}">
                  <a16:creationId xmlns:a16="http://schemas.microsoft.com/office/drawing/2014/main" id="{CEBF6F2B-1442-427F-9056-074CCA84297E}"/>
                </a:ext>
              </a:extLst>
            </p:cNvPr>
            <p:cNvSpPr/>
            <p:nvPr/>
          </p:nvSpPr>
          <p:spPr>
            <a:xfrm>
              <a:off x="8501676" y="502578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9" name="Google Shape;9565;p69">
              <a:extLst>
                <a:ext uri="{FF2B5EF4-FFF2-40B4-BE49-F238E27FC236}">
                  <a16:creationId xmlns:a16="http://schemas.microsoft.com/office/drawing/2014/main" id="{6A755E17-165D-4EDB-9380-01ABE6E845C8}"/>
                </a:ext>
              </a:extLst>
            </p:cNvPr>
            <p:cNvSpPr/>
            <p:nvPr/>
          </p:nvSpPr>
          <p:spPr>
            <a:xfrm>
              <a:off x="8501676" y="394547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0" name="Google Shape;9566;p69">
              <a:extLst>
                <a:ext uri="{FF2B5EF4-FFF2-40B4-BE49-F238E27FC236}">
                  <a16:creationId xmlns:a16="http://schemas.microsoft.com/office/drawing/2014/main" id="{DF652056-BDDF-4BD1-969E-455E5ECF1191}"/>
                </a:ext>
              </a:extLst>
            </p:cNvPr>
            <p:cNvSpPr/>
            <p:nvPr/>
          </p:nvSpPr>
          <p:spPr>
            <a:xfrm>
              <a:off x="8501676" y="610687"/>
              <a:ext cx="170797" cy="54093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1" name="Google Shape;9567;p69">
              <a:extLst>
                <a:ext uri="{FF2B5EF4-FFF2-40B4-BE49-F238E27FC236}">
                  <a16:creationId xmlns:a16="http://schemas.microsoft.com/office/drawing/2014/main" id="{6350A23E-F906-474A-828C-8563DB3229D4}"/>
                </a:ext>
              </a:extLst>
            </p:cNvPr>
            <p:cNvSpPr/>
            <p:nvPr/>
          </p:nvSpPr>
          <p:spPr>
            <a:xfrm>
              <a:off x="8157784" y="721134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2" name="Google Shape;9568;p69">
              <a:extLst>
                <a:ext uri="{FF2B5EF4-FFF2-40B4-BE49-F238E27FC236}">
                  <a16:creationId xmlns:a16="http://schemas.microsoft.com/office/drawing/2014/main" id="{EF5F53FD-9FDD-4B9C-9EE2-869EB0C1FC17}"/>
                </a:ext>
              </a:extLst>
            </p:cNvPr>
            <p:cNvSpPr/>
            <p:nvPr/>
          </p:nvSpPr>
          <p:spPr>
            <a:xfrm>
              <a:off x="8157784" y="829243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3" name="Google Shape;9569;p69">
              <a:extLst>
                <a:ext uri="{FF2B5EF4-FFF2-40B4-BE49-F238E27FC236}">
                  <a16:creationId xmlns:a16="http://schemas.microsoft.com/office/drawing/2014/main" id="{EFC58209-5ADD-4EEA-9261-2A59185C56B9}"/>
                </a:ext>
              </a:extLst>
            </p:cNvPr>
            <p:cNvSpPr/>
            <p:nvPr/>
          </p:nvSpPr>
          <p:spPr>
            <a:xfrm>
              <a:off x="8843024" y="180901"/>
              <a:ext cx="175886" cy="812883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C75EDBA0-E4B2-4FCA-A342-A102FDC27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25352"/>
              </p:ext>
            </p:extLst>
          </p:nvPr>
        </p:nvGraphicFramePr>
        <p:xfrm>
          <a:off x="1729831" y="2252611"/>
          <a:ext cx="7320400" cy="27099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660200">
                  <a:extLst>
                    <a:ext uri="{9D8B030D-6E8A-4147-A177-3AD203B41FA5}">
                      <a16:colId xmlns:a16="http://schemas.microsoft.com/office/drawing/2014/main" val="200894764"/>
                    </a:ext>
                  </a:extLst>
                </a:gridCol>
                <a:gridCol w="3660200">
                  <a:extLst>
                    <a:ext uri="{9D8B030D-6E8A-4147-A177-3AD203B41FA5}">
                      <a16:colId xmlns:a16="http://schemas.microsoft.com/office/drawing/2014/main" val="1353185196"/>
                    </a:ext>
                  </a:extLst>
                </a:gridCol>
              </a:tblGrid>
              <a:tr h="67749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الغش في الاسواق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وسائل تجنب الوقوع فيه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02934"/>
                  </a:ext>
                </a:extLst>
              </a:tr>
              <a:tr h="67749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الغش في الملابس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الشراء من محلات موثوقة بها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9006"/>
                  </a:ext>
                </a:extLst>
              </a:tr>
              <a:tr h="67749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الغش في الطعام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الشراء من محلات موثوق بها 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7073"/>
                  </a:ext>
                </a:extLst>
              </a:tr>
              <a:tr h="67749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الغش عند شراء منزل أو سيارة</a:t>
                      </a:r>
                      <a:endParaRPr lang="en-US" sz="2400" b="1" kern="120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الشراء من محلات موثوق بها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1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9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1DA7D39-9753-4698-A6DA-5DC96A8656DC}"/>
              </a:ext>
            </a:extLst>
          </p:cNvPr>
          <p:cNvSpPr txBox="1"/>
          <p:nvPr/>
        </p:nvSpPr>
        <p:spPr>
          <a:xfrm>
            <a:off x="222193" y="339502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(2)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D79B736-DB34-4753-BC87-22E4BA85BCF6}"/>
              </a:ext>
            </a:extLst>
          </p:cNvPr>
          <p:cNvSpPr txBox="1"/>
          <p:nvPr/>
        </p:nvSpPr>
        <p:spPr>
          <a:xfrm>
            <a:off x="1907704" y="1018873"/>
            <a:ext cx="7148076" cy="102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rgbClr val="FFDF79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Hacen Liner XL" panose="02000000000000000000" pitchFamily="2" charset="-78"/>
              </a:rPr>
              <a:t>قارن من خلال المعايير المذكورة بني شخص يكتسب املال عن طريق الحلال، وآخر يكتسبه عن طريق الغش والحرام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8FEE94-C49D-4822-BCE1-16475357C1CB}"/>
              </a:ext>
            </a:extLst>
          </p:cNvPr>
          <p:cNvGrpSpPr/>
          <p:nvPr/>
        </p:nvGrpSpPr>
        <p:grpSpPr>
          <a:xfrm>
            <a:off x="8049199" y="70454"/>
            <a:ext cx="969711" cy="923330"/>
            <a:chOff x="8049199" y="70454"/>
            <a:chExt cx="969711" cy="923330"/>
          </a:xfrm>
          <a:effectLst>
            <a:glow rad="50800">
              <a:schemeClr val="accent6">
                <a:lumMod val="50000"/>
                <a:alpha val="68000"/>
              </a:schemeClr>
            </a:glow>
          </a:effectLst>
        </p:grpSpPr>
        <p:sp>
          <p:nvSpPr>
            <p:cNvPr id="45" name="Google Shape;9561;p69">
              <a:extLst>
                <a:ext uri="{FF2B5EF4-FFF2-40B4-BE49-F238E27FC236}">
                  <a16:creationId xmlns:a16="http://schemas.microsoft.com/office/drawing/2014/main" id="{15439C55-567A-40BB-BB8A-CDFB28BC4080}"/>
                </a:ext>
              </a:extLst>
            </p:cNvPr>
            <p:cNvSpPr/>
            <p:nvPr/>
          </p:nvSpPr>
          <p:spPr>
            <a:xfrm>
              <a:off x="8049199" y="70454"/>
              <a:ext cx="739574" cy="92333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6" name="Google Shape;9562;p69">
              <a:extLst>
                <a:ext uri="{FF2B5EF4-FFF2-40B4-BE49-F238E27FC236}">
                  <a16:creationId xmlns:a16="http://schemas.microsoft.com/office/drawing/2014/main" id="{D7A3EB29-2049-4FF0-AFE4-0A77D0B0AC50}"/>
                </a:ext>
              </a:extLst>
            </p:cNvPr>
            <p:cNvSpPr/>
            <p:nvPr/>
          </p:nvSpPr>
          <p:spPr>
            <a:xfrm>
              <a:off x="8387921" y="178485"/>
              <a:ext cx="59586" cy="54093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7" name="Google Shape;9563;p69">
              <a:extLst>
                <a:ext uri="{FF2B5EF4-FFF2-40B4-BE49-F238E27FC236}">
                  <a16:creationId xmlns:a16="http://schemas.microsoft.com/office/drawing/2014/main" id="{189A647A-DE62-46FA-AE9A-9FA7DC72864B}"/>
                </a:ext>
              </a:extLst>
            </p:cNvPr>
            <p:cNvSpPr/>
            <p:nvPr/>
          </p:nvSpPr>
          <p:spPr>
            <a:xfrm>
              <a:off x="8160410" y="394547"/>
              <a:ext cx="287097" cy="270233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8" name="Google Shape;9564;p69">
              <a:extLst>
                <a:ext uri="{FF2B5EF4-FFF2-40B4-BE49-F238E27FC236}">
                  <a16:creationId xmlns:a16="http://schemas.microsoft.com/office/drawing/2014/main" id="{CEBF6F2B-1442-427F-9056-074CCA84297E}"/>
                </a:ext>
              </a:extLst>
            </p:cNvPr>
            <p:cNvSpPr/>
            <p:nvPr/>
          </p:nvSpPr>
          <p:spPr>
            <a:xfrm>
              <a:off x="8501676" y="502578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9" name="Google Shape;9565;p69">
              <a:extLst>
                <a:ext uri="{FF2B5EF4-FFF2-40B4-BE49-F238E27FC236}">
                  <a16:creationId xmlns:a16="http://schemas.microsoft.com/office/drawing/2014/main" id="{6A755E17-165D-4EDB-9380-01ABE6E845C8}"/>
                </a:ext>
              </a:extLst>
            </p:cNvPr>
            <p:cNvSpPr/>
            <p:nvPr/>
          </p:nvSpPr>
          <p:spPr>
            <a:xfrm>
              <a:off x="8501676" y="394547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0" name="Google Shape;9566;p69">
              <a:extLst>
                <a:ext uri="{FF2B5EF4-FFF2-40B4-BE49-F238E27FC236}">
                  <a16:creationId xmlns:a16="http://schemas.microsoft.com/office/drawing/2014/main" id="{DF652056-BDDF-4BD1-969E-455E5ECF1191}"/>
                </a:ext>
              </a:extLst>
            </p:cNvPr>
            <p:cNvSpPr/>
            <p:nvPr/>
          </p:nvSpPr>
          <p:spPr>
            <a:xfrm>
              <a:off x="8501676" y="610687"/>
              <a:ext cx="170797" cy="54093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1" name="Google Shape;9567;p69">
              <a:extLst>
                <a:ext uri="{FF2B5EF4-FFF2-40B4-BE49-F238E27FC236}">
                  <a16:creationId xmlns:a16="http://schemas.microsoft.com/office/drawing/2014/main" id="{6350A23E-F906-474A-828C-8563DB3229D4}"/>
                </a:ext>
              </a:extLst>
            </p:cNvPr>
            <p:cNvSpPr/>
            <p:nvPr/>
          </p:nvSpPr>
          <p:spPr>
            <a:xfrm>
              <a:off x="8157784" y="721134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2" name="Google Shape;9568;p69">
              <a:extLst>
                <a:ext uri="{FF2B5EF4-FFF2-40B4-BE49-F238E27FC236}">
                  <a16:creationId xmlns:a16="http://schemas.microsoft.com/office/drawing/2014/main" id="{EF5F53FD-9FDD-4B9C-9EE2-869EB0C1FC17}"/>
                </a:ext>
              </a:extLst>
            </p:cNvPr>
            <p:cNvSpPr/>
            <p:nvPr/>
          </p:nvSpPr>
          <p:spPr>
            <a:xfrm>
              <a:off x="8157784" y="829243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3" name="Google Shape;9569;p69">
              <a:extLst>
                <a:ext uri="{FF2B5EF4-FFF2-40B4-BE49-F238E27FC236}">
                  <a16:creationId xmlns:a16="http://schemas.microsoft.com/office/drawing/2014/main" id="{EFC58209-5ADD-4EEA-9261-2A59185C56B9}"/>
                </a:ext>
              </a:extLst>
            </p:cNvPr>
            <p:cNvSpPr/>
            <p:nvPr/>
          </p:nvSpPr>
          <p:spPr>
            <a:xfrm>
              <a:off x="8843024" y="180901"/>
              <a:ext cx="175886" cy="812883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7F419D3-366E-462B-9CE5-17D501D39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13503"/>
              </p:ext>
            </p:extLst>
          </p:nvPr>
        </p:nvGraphicFramePr>
        <p:xfrm>
          <a:off x="1718376" y="2068858"/>
          <a:ext cx="7243671" cy="296976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14266">
                  <a:extLst>
                    <a:ext uri="{9D8B030D-6E8A-4147-A177-3AD203B41FA5}">
                      <a16:colId xmlns:a16="http://schemas.microsoft.com/office/drawing/2014/main" val="3296043337"/>
                    </a:ext>
                  </a:extLst>
                </a:gridCol>
                <a:gridCol w="2414266">
                  <a:extLst>
                    <a:ext uri="{9D8B030D-6E8A-4147-A177-3AD203B41FA5}">
                      <a16:colId xmlns:a16="http://schemas.microsoft.com/office/drawing/2014/main" val="654377450"/>
                    </a:ext>
                  </a:extLst>
                </a:gridCol>
                <a:gridCol w="2415139">
                  <a:extLst>
                    <a:ext uri="{9D8B030D-6E8A-4147-A177-3AD203B41FA5}">
                      <a16:colId xmlns:a16="http://schemas.microsoft.com/office/drawing/2014/main" val="1662297706"/>
                    </a:ext>
                  </a:extLst>
                </a:gridCol>
              </a:tblGrid>
              <a:tr h="6173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المعايير</a:t>
                      </a:r>
                      <a:endParaRPr lang="en-US" sz="20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من يكتسب عن طريق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الحلال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من يكتسب عن طريق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الحرام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93291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أثره على مال صاحبه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يبارك الله له في رزقه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نقصاً في الارزاق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900033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نظرة الناس له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الحب له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البغض منه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88957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الثقة والأمانة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موجود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معدوم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92931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الأثر على الآخرين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موجود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معدوم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8146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جزاؤه يوم القيامة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الجنة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النار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71619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استجابة الدعاء</a:t>
                      </a:r>
                      <a:endParaRPr lang="en-US" sz="1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نعم</a:t>
                      </a:r>
                      <a:endParaRPr lang="en-US" sz="2000" b="1" kern="120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لا</a:t>
                      </a:r>
                      <a:endParaRPr lang="en-US" sz="20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8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0424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التقويم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3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9C8E5C-E5E1-4C5C-82BE-11B8FCFE0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6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71AF37B-4040-4FD2-BE18-55CCB7FAC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" y="1416195"/>
            <a:ext cx="4356223" cy="2584640"/>
          </a:xfrm>
          <a:prstGeom prst="rect">
            <a:avLst/>
          </a:prstGeom>
          <a:effectLst/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2EAEFAC0-C4F0-44E6-B0B1-B2F01EB4A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73" y="1512288"/>
            <a:ext cx="4356223" cy="2584640"/>
          </a:xfrm>
          <a:prstGeom prst="rect">
            <a:avLst/>
          </a:prstGeom>
          <a:effectLst/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D7DDA3-9C00-4546-9231-FD3EB121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85471"/>
          <a:stretch/>
        </p:blipFill>
        <p:spPr>
          <a:xfrm>
            <a:off x="0" y="4659982"/>
            <a:ext cx="9144000" cy="483518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E4ABB2-14FD-4DE5-B08F-078955EC4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85471"/>
          <a:stretch/>
        </p:blipFill>
        <p:spPr>
          <a:xfrm>
            <a:off x="0" y="0"/>
            <a:ext cx="9144000" cy="483518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8A4220C-23EB-4DA0-97A9-9EBDC3D4549D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8100">
            <a:solidFill>
              <a:srgbClr val="E27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F2111D6-CE80-4206-8169-E2E5B95E8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5661" b="85471"/>
          <a:stretch/>
        </p:blipFill>
        <p:spPr>
          <a:xfrm flipH="1">
            <a:off x="0" y="4659982"/>
            <a:ext cx="6804248" cy="483518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3DFB2D1-6376-4AE9-9916-81964990B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661" b="85471"/>
          <a:stretch/>
        </p:blipFill>
        <p:spPr>
          <a:xfrm flipH="1">
            <a:off x="0" y="0"/>
            <a:ext cx="8100392" cy="48351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D44C3E-B3D4-426A-BE2D-88B36FED1F65}"/>
              </a:ext>
            </a:extLst>
          </p:cNvPr>
          <p:cNvSpPr txBox="1"/>
          <p:nvPr/>
        </p:nvSpPr>
        <p:spPr>
          <a:xfrm>
            <a:off x="4725784" y="575346"/>
            <a:ext cx="44182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س1/</a:t>
            </a:r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الغش من كبائر الذنوب، بين دلالة الحديث على ذلك</a:t>
            </a:r>
            <a:r>
              <a:rPr lang="en-US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.</a:t>
            </a:r>
          </a:p>
          <a:p>
            <a:pPr algn="r" rtl="1"/>
            <a:endParaRPr lang="ar-SA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9E5C6FA-6FAD-4E2F-A97B-506B63F6FA19}"/>
              </a:ext>
            </a:extLst>
          </p:cNvPr>
          <p:cNvSpPr txBox="1"/>
          <p:nvPr/>
        </p:nvSpPr>
        <p:spPr>
          <a:xfrm>
            <a:off x="4563275" y="1281278"/>
            <a:ext cx="4578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لأن النبي صلى الله عليه وسلم تبرأ من الغاش ونفى أن يكون من المسلمين.</a:t>
            </a:r>
            <a:endParaRPr lang="en-US" sz="16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139691-39C1-4635-875B-E38A9D962DA2}"/>
              </a:ext>
            </a:extLst>
          </p:cNvPr>
          <p:cNvSpPr txBox="1"/>
          <p:nvPr/>
        </p:nvSpPr>
        <p:spPr>
          <a:xfrm>
            <a:off x="4601438" y="1844332"/>
            <a:ext cx="452666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س2/ </a:t>
            </a:r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على ماذا يدل قول الرسول صلى الله عليه وسلم </a:t>
            </a:r>
            <a:r>
              <a:rPr lang="ar-SA" b="1" dirty="0">
                <a:solidFill>
                  <a:srgbClr val="FFD85B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(أفلا جعلته فوق الطعام كي يراه الناس) </a:t>
            </a:r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؟</a:t>
            </a:r>
            <a:endParaRPr lang="en-US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algn="r" rtl="1"/>
            <a:endParaRPr lang="ar-SA" sz="20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1360131-9C08-4544-A459-025123E636DC}"/>
              </a:ext>
            </a:extLst>
          </p:cNvPr>
          <p:cNvSpPr txBox="1"/>
          <p:nvPr/>
        </p:nvSpPr>
        <p:spPr>
          <a:xfrm>
            <a:off x="4636083" y="2890628"/>
            <a:ext cx="4507917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س3/</a:t>
            </a:r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اذكر صورا من الغش في كل مما يأتي: عند </a:t>
            </a:r>
          </a:p>
          <a:p>
            <a:pPr algn="r" rtl="1"/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النكاح، الغش في العمل، غش الوالدين، غش </a:t>
            </a:r>
          </a:p>
          <a:p>
            <a:pPr algn="r" rtl="1"/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المجتمع</a:t>
            </a:r>
            <a:endParaRPr lang="en-US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algn="r" rtl="1"/>
            <a:endParaRPr lang="ar-SA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E9F51CF-A181-4249-9172-62BE4F224B16}"/>
              </a:ext>
            </a:extLst>
          </p:cNvPr>
          <p:cNvSpPr txBox="1"/>
          <p:nvPr/>
        </p:nvSpPr>
        <p:spPr>
          <a:xfrm>
            <a:off x="-6848" y="1567333"/>
            <a:ext cx="4593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س4/ </a:t>
            </a:r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ما واجبك تجاه من رأيته يغش ؟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9ADD341-6DEB-4E3A-B925-3233209993F0}"/>
              </a:ext>
            </a:extLst>
          </p:cNvPr>
          <p:cNvSpPr txBox="1"/>
          <p:nvPr/>
        </p:nvSpPr>
        <p:spPr>
          <a:xfrm>
            <a:off x="4601438" y="3763969"/>
            <a:ext cx="459309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FFD85B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الغش عند النكاح: </a:t>
            </a: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كتزيين المخطوبة عند الرؤية الشرعية، إظهار </a:t>
            </a:r>
          </a:p>
          <a:p>
            <a:pPr algn="r" rtl="1"/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الخاطب نفسه بمظهر غير طبيعته.</a:t>
            </a:r>
          </a:p>
          <a:p>
            <a:pPr algn="r" rtl="1"/>
            <a:endParaRPr lang="ar-SA" sz="5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algn="r" rtl="1"/>
            <a:r>
              <a:rPr lang="ar-SA" sz="1400" b="1" dirty="0">
                <a:solidFill>
                  <a:srgbClr val="FFD85B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الغش في العمل: </a:t>
            </a: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السكوت وعدم الإخبار عن وجود عيب في السلعة.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2552E54-C162-416E-8B11-A4287517560B}"/>
              </a:ext>
            </a:extLst>
          </p:cNvPr>
          <p:cNvSpPr txBox="1"/>
          <p:nvPr/>
        </p:nvSpPr>
        <p:spPr>
          <a:xfrm>
            <a:off x="4473011" y="2571750"/>
            <a:ext cx="5112779" cy="34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لا باس بأن يبيع الشيء الرديء على ألا يخفيه على الناس</a:t>
            </a:r>
            <a:endParaRPr lang="en-US" sz="16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219EE82-1532-43D3-92F2-6083F74BE600}"/>
              </a:ext>
            </a:extLst>
          </p:cNvPr>
          <p:cNvSpPr txBox="1"/>
          <p:nvPr/>
        </p:nvSpPr>
        <p:spPr>
          <a:xfrm>
            <a:off x="-344004" y="529002"/>
            <a:ext cx="492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FFD85B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غش الوالدين: </a:t>
            </a: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ترك الولد بدون تربية وإهماله.</a:t>
            </a:r>
          </a:p>
          <a:p>
            <a:pPr algn="r" rtl="1"/>
            <a:endParaRPr lang="en-US" sz="8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algn="r" rtl="1"/>
            <a:r>
              <a:rPr lang="ar-SA" sz="1400" b="1" dirty="0">
                <a:solidFill>
                  <a:srgbClr val="FFD85B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غش المجتمع: </a:t>
            </a: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الغش في البيع والشراء, مثل خياطة التجار للثياب </a:t>
            </a:r>
          </a:p>
          <a:p>
            <a:pPr algn="r" rtl="1"/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خياطة ضعيفة, خلط زيت الطعام ببعض العطور، خلط النحاس مع </a:t>
            </a:r>
          </a:p>
          <a:p>
            <a:pPr algn="r" rtl="1"/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الذهب, أن يقوم القصاب بنفخ الذبيحة التي يراد بيعها, وهكذا.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DD00F72-FE72-40C6-80B5-338AF6BEDAE7}"/>
              </a:ext>
            </a:extLst>
          </p:cNvPr>
          <p:cNvSpPr txBox="1"/>
          <p:nvPr/>
        </p:nvSpPr>
        <p:spPr>
          <a:xfrm>
            <a:off x="-475287" y="1946458"/>
            <a:ext cx="5530850" cy="34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نصحه, الإبلاغ عنه.</a:t>
            </a:r>
            <a:endParaRPr lang="en-US" sz="16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C6E534D-AA3A-49AC-9F45-866FAA3BC018}"/>
              </a:ext>
            </a:extLst>
          </p:cNvPr>
          <p:cNvSpPr txBox="1"/>
          <p:nvPr/>
        </p:nvSpPr>
        <p:spPr>
          <a:xfrm>
            <a:off x="-43065" y="2253242"/>
            <a:ext cx="4593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س5/ </a:t>
            </a:r>
            <a:r>
              <a:rPr lang="ar-SA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ما المفاسد المترتبة على الغش ؟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8725348-139E-4172-A5FF-EF0AB99C58F0}"/>
              </a:ext>
            </a:extLst>
          </p:cNvPr>
          <p:cNvSpPr txBox="1"/>
          <p:nvPr/>
        </p:nvSpPr>
        <p:spPr>
          <a:xfrm>
            <a:off x="-486637" y="2683530"/>
            <a:ext cx="5029200" cy="1884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انتشار المكر والخديعة ومساوئ الأخلاق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marL="342900" lvl="0" indent="-342900" algn="r" rt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اكل المال بالباطل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marL="342900" lvl="0" indent="-342900" algn="r" rt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الإضرار بالآخرين في أنفسهم وأموالهم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marL="342900" lvl="0" indent="-342900" algn="r" rt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فساد الذمم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marL="342900" lvl="0" indent="-342900" algn="r" rt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انتشار الفساد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marL="342900" lvl="0" indent="-342900" algn="r" rt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انعدام الثقة بين الناس 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  <a:p>
            <a:pPr marL="342900" lvl="0" indent="-342900" algn="r" rtl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معاقبة الله تعالى للفرد والمجتمع</a:t>
            </a:r>
            <a:endParaRPr lang="en-US" sz="14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5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uiExpand="1" build="allAtOnce"/>
      <p:bldP spid="27" grpId="0"/>
      <p:bldP spid="33" grpId="0"/>
      <p:bldP spid="38" grpId="0"/>
      <p:bldP spid="42" grpId="0" uiExpand="1" build="allAtOnce"/>
      <p:bldP spid="21" grpId="0" build="allAtOnce"/>
      <p:bldP spid="31" grpId="0" uiExpand="1" build="allAtOnce"/>
      <p:bldP spid="32" grpId="0" build="allAtOnce"/>
      <p:bldP spid="34" grpId="0"/>
      <p:bldP spid="3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2067694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الأسئلة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128556" y="640055"/>
            <a:ext cx="575278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36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يكون الغش في ثلاث  وسائل هي؟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287995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3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قول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23270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فعل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2879955" y="3890546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سكوت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32703" y="388707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28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جميع ما سبق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2DAD7DE-9AA0-490F-9255-CEAF2E55D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329707" y="699542"/>
            <a:ext cx="54272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32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يجب على المسلم أن يوافق في بيعه وشرائه أحكام الشرع المطهر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F235BE-25C6-43DE-9EBF-8052F7F1342E}"/>
              </a:ext>
            </a:extLst>
          </p:cNvPr>
          <p:cNvSpPr/>
          <p:nvPr/>
        </p:nvSpPr>
        <p:spPr>
          <a:xfrm>
            <a:off x="3248032" y="2983265"/>
            <a:ext cx="1512660" cy="84745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70000"/>
              </a:lnSpc>
            </a:pPr>
            <a:r>
              <a:rPr lang="ar-SA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</a:p>
        </p:txBody>
      </p:sp>
      <p:sp>
        <p:nvSpPr>
          <p:cNvPr id="10" name="زر الإجراء: فارغ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0D3728-B6F7-4531-ADBB-02167882E270}"/>
              </a:ext>
            </a:extLst>
          </p:cNvPr>
          <p:cNvSpPr/>
          <p:nvPr/>
        </p:nvSpPr>
        <p:spPr>
          <a:xfrm>
            <a:off x="871075" y="2983265"/>
            <a:ext cx="1636209" cy="84745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30000"/>
              </a:lnSpc>
            </a:pPr>
            <a:r>
              <a:rPr lang="ar-SA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1515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7996AAE-C14C-4107-8B39-358F8E7F9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3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232703" y="556577"/>
            <a:ext cx="563035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</a:t>
            </a:r>
            <a:r>
              <a:rPr lang="ar-SA" sz="40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من صور الغش الحرام في الأطعمة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287995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28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28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النصيحة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23270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 </a:t>
            </a:r>
            <a:r>
              <a:rPr lang="ar-SA" sz="28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إخفاء الفاسد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2879955" y="3890546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 </a:t>
            </a:r>
            <a:r>
              <a:rPr lang="ar-SA" sz="28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المشاجرة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32703" y="388707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28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البغضاء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FD67B6-501B-41E7-A60D-B53600EE7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14ADA814-A769-4D19-8124-58811FA7BDB2}"/>
              </a:ext>
            </a:extLst>
          </p:cNvPr>
          <p:cNvSpPr txBox="1"/>
          <p:nvPr/>
        </p:nvSpPr>
        <p:spPr>
          <a:xfrm>
            <a:off x="2699792" y="1178379"/>
            <a:ext cx="855487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D347"/>
                </a:solidFill>
                <a:effectLst>
                  <a:glow rad="88900">
                    <a:srgbClr val="9A5322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18" name="Google Shape;189;p33">
            <a:extLst>
              <a:ext uri="{FF2B5EF4-FFF2-40B4-BE49-F238E27FC236}">
                <a16:creationId xmlns:a16="http://schemas.microsoft.com/office/drawing/2014/main" id="{EEBB47A8-3733-4204-BF2B-205234619118}"/>
              </a:ext>
            </a:extLst>
          </p:cNvPr>
          <p:cNvSpPr/>
          <p:nvPr/>
        </p:nvSpPr>
        <p:spPr>
          <a:xfrm>
            <a:off x="7919347" y="178482"/>
            <a:ext cx="941114" cy="875618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2AB75"/>
          </a:solidFill>
          <a:ln>
            <a:solidFill>
              <a:srgbClr val="793905"/>
            </a:solidFill>
          </a:ln>
          <a:effectLst>
            <a:glow rad="50800">
              <a:schemeClr val="accent6">
                <a:lumMod val="5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61F25-3636-4666-9E4B-F4A9411F0859}"/>
              </a:ext>
            </a:extLst>
          </p:cNvPr>
          <p:cNvSpPr txBox="1"/>
          <p:nvPr/>
        </p:nvSpPr>
        <p:spPr>
          <a:xfrm>
            <a:off x="6322561" y="2734016"/>
            <a:ext cx="3421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DE75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D70BB9-7D14-4793-834E-251FDCBCA50F}"/>
              </a:ext>
            </a:extLst>
          </p:cNvPr>
          <p:cNvSpPr txBox="1"/>
          <p:nvPr/>
        </p:nvSpPr>
        <p:spPr>
          <a:xfrm>
            <a:off x="6704853" y="2097188"/>
            <a:ext cx="26344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FFD347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 </a:t>
            </a:r>
          </a:p>
        </p:txBody>
      </p:sp>
      <p:sp>
        <p:nvSpPr>
          <p:cNvPr id="24" name="Google Shape;189;p33">
            <a:extLst>
              <a:ext uri="{FF2B5EF4-FFF2-40B4-BE49-F238E27FC236}">
                <a16:creationId xmlns:a16="http://schemas.microsoft.com/office/drawing/2014/main" id="{A0A94168-93BB-4590-9150-FC39A6C0716A}"/>
              </a:ext>
            </a:extLst>
          </p:cNvPr>
          <p:cNvSpPr/>
          <p:nvPr/>
        </p:nvSpPr>
        <p:spPr>
          <a:xfrm>
            <a:off x="283539" y="178482"/>
            <a:ext cx="941114" cy="875618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2AB75"/>
          </a:solidFill>
          <a:ln>
            <a:solidFill>
              <a:srgbClr val="793905"/>
            </a:solidFill>
          </a:ln>
          <a:effectLst>
            <a:glow rad="50800">
              <a:schemeClr val="accent6">
                <a:lumMod val="5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505CFD0-075A-4508-B4FA-84BB0930AEAC}"/>
              </a:ext>
            </a:extLst>
          </p:cNvPr>
          <p:cNvSpPr txBox="1"/>
          <p:nvPr/>
        </p:nvSpPr>
        <p:spPr>
          <a:xfrm>
            <a:off x="2935250" y="2781991"/>
            <a:ext cx="3421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DE75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B7EB4F-EA13-4BC1-B555-15DB7716C784}"/>
              </a:ext>
            </a:extLst>
          </p:cNvPr>
          <p:cNvSpPr txBox="1"/>
          <p:nvPr/>
        </p:nvSpPr>
        <p:spPr>
          <a:xfrm>
            <a:off x="3306213" y="2122532"/>
            <a:ext cx="26344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FFD347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140F8C-326C-486A-8B61-D33589053A9B}"/>
              </a:ext>
            </a:extLst>
          </p:cNvPr>
          <p:cNvSpPr txBox="1"/>
          <p:nvPr/>
        </p:nvSpPr>
        <p:spPr>
          <a:xfrm>
            <a:off x="4355976" y="4587974"/>
            <a:ext cx="546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24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  <a:endParaRPr lang="ar-SA" sz="28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rgbClr val="78230D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7C31F0A-8EA6-4B96-8E9D-F6A48F6EC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09" y="2885091"/>
            <a:ext cx="2942288" cy="17457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50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9568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charset="-78"/>
                <a:cs typeface="Hacen Beirut" panose="02000000000000000000" charset="-78"/>
              </a:rPr>
              <a:t>الحديث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BEBAE3-29A6-4E24-BAD8-58D36B267686}"/>
              </a:ext>
            </a:extLst>
          </p:cNvPr>
          <p:cNvSpPr txBox="1"/>
          <p:nvPr/>
        </p:nvSpPr>
        <p:spPr>
          <a:xfrm>
            <a:off x="2341539" y="-314452"/>
            <a:ext cx="4460921" cy="124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charset="-78"/>
                <a:cs typeface="BoutrosNewsH1" charset="-78"/>
              </a:rPr>
              <a:t>الحديث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0358BA-66CF-47D9-A52A-3502630DEAFE}"/>
              </a:ext>
            </a:extLst>
          </p:cNvPr>
          <p:cNvSpPr txBox="1"/>
          <p:nvPr/>
        </p:nvSpPr>
        <p:spPr>
          <a:xfrm>
            <a:off x="199372" y="1911199"/>
            <a:ext cx="8692662" cy="2009061"/>
          </a:xfrm>
          <a:custGeom>
            <a:avLst/>
            <a:gdLst>
              <a:gd name="connsiteX0" fmla="*/ 0 w 8692662"/>
              <a:gd name="connsiteY0" fmla="*/ 334844 h 2009061"/>
              <a:gd name="connsiteX1" fmla="*/ 334844 w 8692662"/>
              <a:gd name="connsiteY1" fmla="*/ 0 h 2009061"/>
              <a:gd name="connsiteX2" fmla="*/ 842966 w 8692662"/>
              <a:gd name="connsiteY2" fmla="*/ 0 h 2009061"/>
              <a:gd name="connsiteX3" fmla="*/ 1511547 w 8692662"/>
              <a:gd name="connsiteY3" fmla="*/ 0 h 2009061"/>
              <a:gd name="connsiteX4" fmla="*/ 2099899 w 8692662"/>
              <a:gd name="connsiteY4" fmla="*/ 0 h 2009061"/>
              <a:gd name="connsiteX5" fmla="*/ 2608020 w 8692662"/>
              <a:gd name="connsiteY5" fmla="*/ 0 h 2009061"/>
              <a:gd name="connsiteX6" fmla="*/ 3196372 w 8692662"/>
              <a:gd name="connsiteY6" fmla="*/ 0 h 2009061"/>
              <a:gd name="connsiteX7" fmla="*/ 3864953 w 8692662"/>
              <a:gd name="connsiteY7" fmla="*/ 0 h 2009061"/>
              <a:gd name="connsiteX8" fmla="*/ 4373075 w 8692662"/>
              <a:gd name="connsiteY8" fmla="*/ 0 h 2009061"/>
              <a:gd name="connsiteX9" fmla="*/ 5121886 w 8692662"/>
              <a:gd name="connsiteY9" fmla="*/ 0 h 2009061"/>
              <a:gd name="connsiteX10" fmla="*/ 5950927 w 8692662"/>
              <a:gd name="connsiteY10" fmla="*/ 0 h 2009061"/>
              <a:gd name="connsiteX11" fmla="*/ 6378819 w 8692662"/>
              <a:gd name="connsiteY11" fmla="*/ 0 h 2009061"/>
              <a:gd name="connsiteX12" fmla="*/ 6806711 w 8692662"/>
              <a:gd name="connsiteY12" fmla="*/ 0 h 2009061"/>
              <a:gd name="connsiteX13" fmla="*/ 7555522 w 8692662"/>
              <a:gd name="connsiteY13" fmla="*/ 0 h 2009061"/>
              <a:gd name="connsiteX14" fmla="*/ 8357819 w 8692662"/>
              <a:gd name="connsiteY14" fmla="*/ 0 h 2009061"/>
              <a:gd name="connsiteX15" fmla="*/ 8692663 w 8692662"/>
              <a:gd name="connsiteY15" fmla="*/ 334844 h 2009061"/>
              <a:gd name="connsiteX16" fmla="*/ 8692662 w 8692662"/>
              <a:gd name="connsiteY16" fmla="*/ 1674218 h 2009061"/>
              <a:gd name="connsiteX17" fmla="*/ 8357818 w 8692662"/>
              <a:gd name="connsiteY17" fmla="*/ 2009062 h 2009061"/>
              <a:gd name="connsiteX18" fmla="*/ 7849696 w 8692662"/>
              <a:gd name="connsiteY18" fmla="*/ 2009062 h 2009061"/>
              <a:gd name="connsiteX19" fmla="*/ 7261345 w 8692662"/>
              <a:gd name="connsiteY19" fmla="*/ 2009062 h 2009061"/>
              <a:gd name="connsiteX20" fmla="*/ 6833453 w 8692662"/>
              <a:gd name="connsiteY20" fmla="*/ 2009062 h 2009061"/>
              <a:gd name="connsiteX21" fmla="*/ 6084642 w 8692662"/>
              <a:gd name="connsiteY21" fmla="*/ 2009062 h 2009061"/>
              <a:gd name="connsiteX22" fmla="*/ 5255601 w 8692662"/>
              <a:gd name="connsiteY22" fmla="*/ 2009062 h 2009061"/>
              <a:gd name="connsiteX23" fmla="*/ 4827709 w 8692662"/>
              <a:gd name="connsiteY23" fmla="*/ 2009062 h 2009061"/>
              <a:gd name="connsiteX24" fmla="*/ 4159128 w 8692662"/>
              <a:gd name="connsiteY24" fmla="*/ 2009061 h 2009061"/>
              <a:gd name="connsiteX25" fmla="*/ 3490547 w 8692662"/>
              <a:gd name="connsiteY25" fmla="*/ 2009061 h 2009061"/>
              <a:gd name="connsiteX26" fmla="*/ 2982425 w 8692662"/>
              <a:gd name="connsiteY26" fmla="*/ 2009061 h 2009061"/>
              <a:gd name="connsiteX27" fmla="*/ 2313844 w 8692662"/>
              <a:gd name="connsiteY27" fmla="*/ 2009061 h 2009061"/>
              <a:gd name="connsiteX28" fmla="*/ 1805723 w 8692662"/>
              <a:gd name="connsiteY28" fmla="*/ 2009061 h 2009061"/>
              <a:gd name="connsiteX29" fmla="*/ 1377831 w 8692662"/>
              <a:gd name="connsiteY29" fmla="*/ 2009061 h 2009061"/>
              <a:gd name="connsiteX30" fmla="*/ 949939 w 8692662"/>
              <a:gd name="connsiteY30" fmla="*/ 2009061 h 2009061"/>
              <a:gd name="connsiteX31" fmla="*/ 334844 w 8692662"/>
              <a:gd name="connsiteY31" fmla="*/ 2009061 h 2009061"/>
              <a:gd name="connsiteX32" fmla="*/ 0 w 8692662"/>
              <a:gd name="connsiteY32" fmla="*/ 1674217 h 2009061"/>
              <a:gd name="connsiteX33" fmla="*/ 0 w 8692662"/>
              <a:gd name="connsiteY33" fmla="*/ 1004531 h 2009061"/>
              <a:gd name="connsiteX34" fmla="*/ 0 w 8692662"/>
              <a:gd name="connsiteY34" fmla="*/ 334844 h 20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92662" h="2009061" fill="none" extrusionOk="0">
                <a:moveTo>
                  <a:pt x="0" y="334844"/>
                </a:moveTo>
                <a:cubicBezTo>
                  <a:pt x="-8292" y="161456"/>
                  <a:pt x="175858" y="36267"/>
                  <a:pt x="334844" y="0"/>
                </a:cubicBezTo>
                <a:cubicBezTo>
                  <a:pt x="507751" y="-403"/>
                  <a:pt x="727376" y="12906"/>
                  <a:pt x="842966" y="0"/>
                </a:cubicBezTo>
                <a:cubicBezTo>
                  <a:pt x="958556" y="-12906"/>
                  <a:pt x="1252575" y="-19219"/>
                  <a:pt x="1511547" y="0"/>
                </a:cubicBezTo>
                <a:cubicBezTo>
                  <a:pt x="1770519" y="19219"/>
                  <a:pt x="1954421" y="-7023"/>
                  <a:pt x="2099899" y="0"/>
                </a:cubicBezTo>
                <a:cubicBezTo>
                  <a:pt x="2245377" y="7023"/>
                  <a:pt x="2432480" y="21811"/>
                  <a:pt x="2608020" y="0"/>
                </a:cubicBezTo>
                <a:cubicBezTo>
                  <a:pt x="2783560" y="-21811"/>
                  <a:pt x="2979408" y="-8019"/>
                  <a:pt x="3196372" y="0"/>
                </a:cubicBezTo>
                <a:cubicBezTo>
                  <a:pt x="3413336" y="8019"/>
                  <a:pt x="3707264" y="-18168"/>
                  <a:pt x="3864953" y="0"/>
                </a:cubicBezTo>
                <a:cubicBezTo>
                  <a:pt x="4022642" y="18168"/>
                  <a:pt x="4200457" y="-8162"/>
                  <a:pt x="4373075" y="0"/>
                </a:cubicBezTo>
                <a:cubicBezTo>
                  <a:pt x="4545693" y="8162"/>
                  <a:pt x="4783525" y="-16056"/>
                  <a:pt x="5121886" y="0"/>
                </a:cubicBezTo>
                <a:cubicBezTo>
                  <a:pt x="5460247" y="16056"/>
                  <a:pt x="5749657" y="-21012"/>
                  <a:pt x="5950927" y="0"/>
                </a:cubicBezTo>
                <a:cubicBezTo>
                  <a:pt x="6152197" y="21012"/>
                  <a:pt x="6247244" y="-16304"/>
                  <a:pt x="6378819" y="0"/>
                </a:cubicBezTo>
                <a:cubicBezTo>
                  <a:pt x="6510394" y="16304"/>
                  <a:pt x="6701178" y="-4963"/>
                  <a:pt x="6806711" y="0"/>
                </a:cubicBezTo>
                <a:cubicBezTo>
                  <a:pt x="6912244" y="4963"/>
                  <a:pt x="7324220" y="30381"/>
                  <a:pt x="7555522" y="0"/>
                </a:cubicBezTo>
                <a:cubicBezTo>
                  <a:pt x="7786824" y="-30381"/>
                  <a:pt x="7964778" y="-38625"/>
                  <a:pt x="8357819" y="0"/>
                </a:cubicBezTo>
                <a:cubicBezTo>
                  <a:pt x="8525411" y="14658"/>
                  <a:pt x="8653969" y="130187"/>
                  <a:pt x="8692663" y="334844"/>
                </a:cubicBezTo>
                <a:cubicBezTo>
                  <a:pt x="8688857" y="803393"/>
                  <a:pt x="8623456" y="1143858"/>
                  <a:pt x="8692662" y="1674218"/>
                </a:cubicBezTo>
                <a:cubicBezTo>
                  <a:pt x="8664814" y="1877205"/>
                  <a:pt x="8507927" y="2005358"/>
                  <a:pt x="8357818" y="2009062"/>
                </a:cubicBezTo>
                <a:cubicBezTo>
                  <a:pt x="8206052" y="2017976"/>
                  <a:pt x="8096932" y="2011666"/>
                  <a:pt x="7849696" y="2009062"/>
                </a:cubicBezTo>
                <a:cubicBezTo>
                  <a:pt x="7602460" y="2006458"/>
                  <a:pt x="7480774" y="2007034"/>
                  <a:pt x="7261345" y="2009062"/>
                </a:cubicBezTo>
                <a:cubicBezTo>
                  <a:pt x="7041916" y="2011090"/>
                  <a:pt x="6963755" y="1999732"/>
                  <a:pt x="6833453" y="2009062"/>
                </a:cubicBezTo>
                <a:cubicBezTo>
                  <a:pt x="6703151" y="2018392"/>
                  <a:pt x="6428882" y="1994844"/>
                  <a:pt x="6084642" y="2009062"/>
                </a:cubicBezTo>
                <a:cubicBezTo>
                  <a:pt x="5740402" y="2023280"/>
                  <a:pt x="5522024" y="1968067"/>
                  <a:pt x="5255601" y="2009062"/>
                </a:cubicBezTo>
                <a:cubicBezTo>
                  <a:pt x="4989178" y="2050057"/>
                  <a:pt x="4982441" y="1994396"/>
                  <a:pt x="4827709" y="2009062"/>
                </a:cubicBezTo>
                <a:cubicBezTo>
                  <a:pt x="4672977" y="2023728"/>
                  <a:pt x="4477204" y="2024868"/>
                  <a:pt x="4159128" y="2009061"/>
                </a:cubicBezTo>
                <a:cubicBezTo>
                  <a:pt x="3841052" y="1993255"/>
                  <a:pt x="3768262" y="2015795"/>
                  <a:pt x="3490547" y="2009061"/>
                </a:cubicBezTo>
                <a:cubicBezTo>
                  <a:pt x="3212832" y="2002327"/>
                  <a:pt x="3085507" y="2024703"/>
                  <a:pt x="2982425" y="2009061"/>
                </a:cubicBezTo>
                <a:cubicBezTo>
                  <a:pt x="2879343" y="1993419"/>
                  <a:pt x="2462168" y="1982839"/>
                  <a:pt x="2313844" y="2009061"/>
                </a:cubicBezTo>
                <a:cubicBezTo>
                  <a:pt x="2165520" y="2035283"/>
                  <a:pt x="1990312" y="2022891"/>
                  <a:pt x="1805723" y="2009061"/>
                </a:cubicBezTo>
                <a:cubicBezTo>
                  <a:pt x="1621134" y="1995231"/>
                  <a:pt x="1493358" y="2010479"/>
                  <a:pt x="1377831" y="2009061"/>
                </a:cubicBezTo>
                <a:cubicBezTo>
                  <a:pt x="1262304" y="2007643"/>
                  <a:pt x="1130782" y="2020450"/>
                  <a:pt x="949939" y="2009061"/>
                </a:cubicBezTo>
                <a:cubicBezTo>
                  <a:pt x="769096" y="1997672"/>
                  <a:pt x="571158" y="1994231"/>
                  <a:pt x="334844" y="2009061"/>
                </a:cubicBezTo>
                <a:cubicBezTo>
                  <a:pt x="146571" y="2003573"/>
                  <a:pt x="40341" y="1871052"/>
                  <a:pt x="0" y="1674217"/>
                </a:cubicBezTo>
                <a:cubicBezTo>
                  <a:pt x="-22497" y="1410190"/>
                  <a:pt x="6654" y="1148150"/>
                  <a:pt x="0" y="1004531"/>
                </a:cubicBezTo>
                <a:cubicBezTo>
                  <a:pt x="-6654" y="860912"/>
                  <a:pt x="22837" y="607941"/>
                  <a:pt x="0" y="334844"/>
                </a:cubicBezTo>
                <a:close/>
              </a:path>
              <a:path w="8692662" h="2009061" stroke="0" extrusionOk="0">
                <a:moveTo>
                  <a:pt x="0" y="334844"/>
                </a:moveTo>
                <a:cubicBezTo>
                  <a:pt x="-42991" y="156811"/>
                  <a:pt x="163625" y="3929"/>
                  <a:pt x="334844" y="0"/>
                </a:cubicBezTo>
                <a:cubicBezTo>
                  <a:pt x="469884" y="-2461"/>
                  <a:pt x="722351" y="20392"/>
                  <a:pt x="923196" y="0"/>
                </a:cubicBezTo>
                <a:cubicBezTo>
                  <a:pt x="1124041" y="-20392"/>
                  <a:pt x="1455460" y="30108"/>
                  <a:pt x="1591777" y="0"/>
                </a:cubicBezTo>
                <a:cubicBezTo>
                  <a:pt x="1728094" y="-30108"/>
                  <a:pt x="1876536" y="17050"/>
                  <a:pt x="2099899" y="0"/>
                </a:cubicBezTo>
                <a:cubicBezTo>
                  <a:pt x="2323262" y="-17050"/>
                  <a:pt x="2546776" y="27016"/>
                  <a:pt x="2848710" y="0"/>
                </a:cubicBezTo>
                <a:cubicBezTo>
                  <a:pt x="3150644" y="-27016"/>
                  <a:pt x="3314909" y="-6865"/>
                  <a:pt x="3437061" y="0"/>
                </a:cubicBezTo>
                <a:cubicBezTo>
                  <a:pt x="3559213" y="6865"/>
                  <a:pt x="3724911" y="-17878"/>
                  <a:pt x="3864953" y="0"/>
                </a:cubicBezTo>
                <a:cubicBezTo>
                  <a:pt x="4004995" y="17878"/>
                  <a:pt x="4271211" y="16286"/>
                  <a:pt x="4373075" y="0"/>
                </a:cubicBezTo>
                <a:cubicBezTo>
                  <a:pt x="4474939" y="-16286"/>
                  <a:pt x="4693001" y="6169"/>
                  <a:pt x="4800967" y="0"/>
                </a:cubicBezTo>
                <a:cubicBezTo>
                  <a:pt x="4908933" y="-6169"/>
                  <a:pt x="5080048" y="-4832"/>
                  <a:pt x="5228859" y="0"/>
                </a:cubicBezTo>
                <a:cubicBezTo>
                  <a:pt x="5377670" y="4832"/>
                  <a:pt x="5746810" y="-8662"/>
                  <a:pt x="5977670" y="0"/>
                </a:cubicBezTo>
                <a:cubicBezTo>
                  <a:pt x="6208530" y="8662"/>
                  <a:pt x="6300436" y="22347"/>
                  <a:pt x="6485792" y="0"/>
                </a:cubicBezTo>
                <a:cubicBezTo>
                  <a:pt x="6671148" y="-22347"/>
                  <a:pt x="6830781" y="19482"/>
                  <a:pt x="7074143" y="0"/>
                </a:cubicBezTo>
                <a:cubicBezTo>
                  <a:pt x="7317505" y="-19482"/>
                  <a:pt x="7463586" y="22465"/>
                  <a:pt x="7582265" y="0"/>
                </a:cubicBezTo>
                <a:cubicBezTo>
                  <a:pt x="7700944" y="-22465"/>
                  <a:pt x="7985025" y="-19958"/>
                  <a:pt x="8357819" y="0"/>
                </a:cubicBezTo>
                <a:cubicBezTo>
                  <a:pt x="8568593" y="-18901"/>
                  <a:pt x="8704974" y="127641"/>
                  <a:pt x="8692663" y="334844"/>
                </a:cubicBezTo>
                <a:cubicBezTo>
                  <a:pt x="8768947" y="779060"/>
                  <a:pt x="8660808" y="1243801"/>
                  <a:pt x="8692662" y="1674218"/>
                </a:cubicBezTo>
                <a:cubicBezTo>
                  <a:pt x="8691554" y="1876941"/>
                  <a:pt x="8547634" y="1981735"/>
                  <a:pt x="8357818" y="2009062"/>
                </a:cubicBezTo>
                <a:cubicBezTo>
                  <a:pt x="8221739" y="2027362"/>
                  <a:pt x="8071163" y="2023436"/>
                  <a:pt x="7929926" y="2009062"/>
                </a:cubicBezTo>
                <a:cubicBezTo>
                  <a:pt x="7788689" y="1994688"/>
                  <a:pt x="7496343" y="2037842"/>
                  <a:pt x="7341575" y="2009062"/>
                </a:cubicBezTo>
                <a:cubicBezTo>
                  <a:pt x="7186807" y="1980282"/>
                  <a:pt x="6752696" y="1989855"/>
                  <a:pt x="6592764" y="2009062"/>
                </a:cubicBezTo>
                <a:cubicBezTo>
                  <a:pt x="6432832" y="2028269"/>
                  <a:pt x="6283250" y="1979775"/>
                  <a:pt x="6004412" y="2009062"/>
                </a:cubicBezTo>
                <a:cubicBezTo>
                  <a:pt x="5725574" y="2038349"/>
                  <a:pt x="5552165" y="1988323"/>
                  <a:pt x="5175372" y="2009062"/>
                </a:cubicBezTo>
                <a:cubicBezTo>
                  <a:pt x="4798579" y="2029801"/>
                  <a:pt x="4700986" y="2016769"/>
                  <a:pt x="4426561" y="2009062"/>
                </a:cubicBezTo>
                <a:cubicBezTo>
                  <a:pt x="4152136" y="2001355"/>
                  <a:pt x="3971762" y="2004227"/>
                  <a:pt x="3838209" y="2009061"/>
                </a:cubicBezTo>
                <a:cubicBezTo>
                  <a:pt x="3704656" y="2013895"/>
                  <a:pt x="3544402" y="2002570"/>
                  <a:pt x="3410317" y="2009061"/>
                </a:cubicBezTo>
                <a:cubicBezTo>
                  <a:pt x="3276232" y="2015552"/>
                  <a:pt x="2976284" y="1992707"/>
                  <a:pt x="2821966" y="2009061"/>
                </a:cubicBezTo>
                <a:cubicBezTo>
                  <a:pt x="2667648" y="2025415"/>
                  <a:pt x="2511199" y="1999925"/>
                  <a:pt x="2233615" y="2009061"/>
                </a:cubicBezTo>
                <a:cubicBezTo>
                  <a:pt x="1956031" y="2018197"/>
                  <a:pt x="1661854" y="1983392"/>
                  <a:pt x="1484804" y="2009061"/>
                </a:cubicBezTo>
                <a:cubicBezTo>
                  <a:pt x="1307754" y="2034730"/>
                  <a:pt x="1180401" y="2011857"/>
                  <a:pt x="976682" y="2009061"/>
                </a:cubicBezTo>
                <a:cubicBezTo>
                  <a:pt x="772963" y="2006265"/>
                  <a:pt x="519145" y="1991763"/>
                  <a:pt x="334844" y="2009061"/>
                </a:cubicBezTo>
                <a:cubicBezTo>
                  <a:pt x="146050" y="1999995"/>
                  <a:pt x="25511" y="1890531"/>
                  <a:pt x="0" y="1674217"/>
                </a:cubicBezTo>
                <a:cubicBezTo>
                  <a:pt x="-15115" y="1444276"/>
                  <a:pt x="18228" y="1151945"/>
                  <a:pt x="0" y="991137"/>
                </a:cubicBezTo>
                <a:cubicBezTo>
                  <a:pt x="-18228" y="830329"/>
                  <a:pt x="29575" y="590031"/>
                  <a:pt x="0" y="334844"/>
                </a:cubicBezTo>
                <a:close/>
              </a:path>
            </a:pathLst>
          </a:custGeom>
          <a:solidFill>
            <a:srgbClr val="EAB482"/>
          </a:solidFill>
          <a:ln w="28575">
            <a:solidFill>
              <a:srgbClr val="632D09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389846189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>
            <a:defPPr>
              <a:defRPr lang="ko-KR"/>
            </a:defPPr>
            <a:lvl1pPr algn="ctr">
              <a:defRPr sz="115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93366">
                      <a:alpha val="40000"/>
                    </a:srgbClr>
                  </a:glo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SA" sz="28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عَنْ أَبِي هُرَيْرَةَ أَنَّ رَسُولَ ﷺ مَرَّ عَلَى 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rgbClr val="FF0000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صُبْرَة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ِ طَعَامٍ فَأَدْخَلَ يَدَهُ فِيهَا ، فَنَالَتْ أَصَابِعُهُ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rgbClr val="FF0000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بَلَلًا 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فَقَالَ : </a:t>
            </a:r>
            <a:r>
              <a:rPr lang="ar-SA" sz="24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((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مَا هَذَا يَا صَاحِبَ الطَّعَامِ ؟ قَالَ أَصَابَتْهُ </a:t>
            </a:r>
          </a:p>
          <a:p>
            <a:r>
              <a:rPr lang="ar-SA" sz="2800" dirty="0">
                <a:ln w="28575">
                  <a:noFill/>
                  <a:prstDash val="solid"/>
                </a:ln>
                <a:solidFill>
                  <a:srgbClr val="FF0000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السَّمَاءُ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يَا رَسُولَ اللَّهِ ، قَالَ : أَفَلَا جَعَلْتَهُ فَوْقَ الطَّعَامِ كَيْ يَرَاهُ النَّاسُ ، مَنْ غَشَّ فَلَيْسَ مِنِّي </a:t>
            </a:r>
            <a:r>
              <a:rPr lang="ar-SA" sz="24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))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وله في حديث آخر: </a:t>
            </a:r>
            <a:r>
              <a:rPr lang="ar-SA" sz="24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((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من غشنا فليس منا </a:t>
            </a:r>
            <a:r>
              <a:rPr lang="ar-SA" sz="24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))</a:t>
            </a:r>
            <a:r>
              <a:rPr lang="ar-SA" sz="28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104A31C-FAC0-49EA-A2C0-DBC4F39A9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" y="29525"/>
            <a:ext cx="1359837" cy="806820"/>
          </a:xfrm>
          <a:prstGeom prst="rect">
            <a:avLst/>
          </a:prstGeom>
          <a:effectLst/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89929A2-C7D2-4436-928A-165A977A5B1B}"/>
              </a:ext>
            </a:extLst>
          </p:cNvPr>
          <p:cNvGrpSpPr/>
          <p:nvPr/>
        </p:nvGrpSpPr>
        <p:grpSpPr>
          <a:xfrm>
            <a:off x="6156176" y="4137039"/>
            <a:ext cx="1827841" cy="541641"/>
            <a:chOff x="2564482" y="4553187"/>
            <a:chExt cx="1177822" cy="235034"/>
          </a:xfrm>
        </p:grpSpPr>
        <p:sp>
          <p:nvSpPr>
            <p:cNvPr id="6" name="وسيلة الشرح: خط منحني 14">
              <a:extLst>
                <a:ext uri="{FF2B5EF4-FFF2-40B4-BE49-F238E27FC236}">
                  <a16:creationId xmlns:a16="http://schemas.microsoft.com/office/drawing/2014/main" id="{BDE14F65-1AF2-42DC-9F8A-E3E781E5EEB0}"/>
                </a:ext>
              </a:extLst>
            </p:cNvPr>
            <p:cNvSpPr/>
            <p:nvPr/>
          </p:nvSpPr>
          <p:spPr>
            <a:xfrm>
              <a:off x="2564482" y="4553187"/>
              <a:ext cx="1177822" cy="232080"/>
            </a:xfrm>
            <a:prstGeom prst="accentBorderCallout2">
              <a:avLst>
                <a:gd name="adj1" fmla="val 23335"/>
                <a:gd name="adj2" fmla="val 105327"/>
                <a:gd name="adj3" fmla="val -21766"/>
                <a:gd name="adj4" fmla="val 122526"/>
                <a:gd name="adj5" fmla="val -162320"/>
                <a:gd name="adj6" fmla="val 122157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50800">
                <a:srgbClr val="FFCE33"/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57AD952-A96F-4C24-9F3B-8FDDFAEF09C8}"/>
                </a:ext>
              </a:extLst>
            </p:cNvPr>
            <p:cNvSpPr txBox="1"/>
            <p:nvPr/>
          </p:nvSpPr>
          <p:spPr>
            <a:xfrm>
              <a:off x="2621240" y="4561180"/>
              <a:ext cx="1064305" cy="227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المطر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89929A2-C7D2-4436-928A-165A977A5B1B}"/>
              </a:ext>
            </a:extLst>
          </p:cNvPr>
          <p:cNvGrpSpPr/>
          <p:nvPr/>
        </p:nvGrpSpPr>
        <p:grpSpPr>
          <a:xfrm>
            <a:off x="1331640" y="1161111"/>
            <a:ext cx="1703707" cy="555678"/>
            <a:chOff x="2564482" y="4553187"/>
            <a:chExt cx="1177822" cy="352817"/>
          </a:xfrm>
        </p:grpSpPr>
        <p:sp>
          <p:nvSpPr>
            <p:cNvPr id="9" name="وسيلة الشرح: خط منحني 14">
              <a:extLst>
                <a:ext uri="{FF2B5EF4-FFF2-40B4-BE49-F238E27FC236}">
                  <a16:creationId xmlns:a16="http://schemas.microsoft.com/office/drawing/2014/main" id="{BDE14F65-1AF2-42DC-9F8A-E3E781E5EEB0}"/>
                </a:ext>
              </a:extLst>
            </p:cNvPr>
            <p:cNvSpPr/>
            <p:nvPr/>
          </p:nvSpPr>
          <p:spPr>
            <a:xfrm>
              <a:off x="2564482" y="4553187"/>
              <a:ext cx="1177822" cy="338614"/>
            </a:xfrm>
            <a:prstGeom prst="accentBorderCallout2">
              <a:avLst>
                <a:gd name="adj1" fmla="val 23335"/>
                <a:gd name="adj2" fmla="val 105327"/>
                <a:gd name="adj3" fmla="val 50702"/>
                <a:gd name="adj4" fmla="val 137098"/>
                <a:gd name="adj5" fmla="val 155518"/>
                <a:gd name="adj6" fmla="val 147312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50800">
                <a:srgbClr val="FFCE33"/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957AD952-A96F-4C24-9F3B-8FDDFAEF09C8}"/>
                </a:ext>
              </a:extLst>
            </p:cNvPr>
            <p:cNvSpPr txBox="1"/>
            <p:nvPr/>
          </p:nvSpPr>
          <p:spPr>
            <a:xfrm>
              <a:off x="2600357" y="4573796"/>
              <a:ext cx="1064305" cy="332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كومة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32E1979-25B3-44DB-B8C7-D9BCF1E81698}"/>
              </a:ext>
            </a:extLst>
          </p:cNvPr>
          <p:cNvGrpSpPr/>
          <p:nvPr/>
        </p:nvGrpSpPr>
        <p:grpSpPr>
          <a:xfrm>
            <a:off x="6582348" y="1141379"/>
            <a:ext cx="1827841" cy="541641"/>
            <a:chOff x="2564482" y="4553187"/>
            <a:chExt cx="1177822" cy="235034"/>
          </a:xfrm>
        </p:grpSpPr>
        <p:sp>
          <p:nvSpPr>
            <p:cNvPr id="15" name="وسيلة الشرح: خط منحني 14">
              <a:extLst>
                <a:ext uri="{FF2B5EF4-FFF2-40B4-BE49-F238E27FC236}">
                  <a16:creationId xmlns:a16="http://schemas.microsoft.com/office/drawing/2014/main" id="{7830B4B8-6705-4B58-96DC-04312B5D4622}"/>
                </a:ext>
              </a:extLst>
            </p:cNvPr>
            <p:cNvSpPr/>
            <p:nvPr/>
          </p:nvSpPr>
          <p:spPr>
            <a:xfrm>
              <a:off x="2564482" y="4553187"/>
              <a:ext cx="1177822" cy="232080"/>
            </a:xfrm>
            <a:prstGeom prst="accentBorderCallout2">
              <a:avLst>
                <a:gd name="adj1" fmla="val 39239"/>
                <a:gd name="adj2" fmla="val -3452"/>
                <a:gd name="adj3" fmla="val 59742"/>
                <a:gd name="adj4" fmla="val -24062"/>
                <a:gd name="adj5" fmla="val 239259"/>
                <a:gd name="adj6" fmla="val -6399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50800">
                <a:srgbClr val="FFCE33"/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70D58AB3-ED27-43AD-9CF6-DC249010BDD8}"/>
                </a:ext>
              </a:extLst>
            </p:cNvPr>
            <p:cNvSpPr txBox="1"/>
            <p:nvPr/>
          </p:nvSpPr>
          <p:spPr>
            <a:xfrm>
              <a:off x="2621240" y="4561180"/>
              <a:ext cx="1064305" cy="227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رطوبة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5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88978"/>
            <a:ext cx="6416159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88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3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4572000" y="123478"/>
            <a:ext cx="4397842" cy="792088"/>
          </a:xfrm>
          <a:custGeom>
            <a:avLst/>
            <a:gdLst>
              <a:gd name="connsiteX0" fmla="*/ 132017 w 4397842"/>
              <a:gd name="connsiteY0" fmla="*/ 0 h 792088"/>
              <a:gd name="connsiteX1" fmla="*/ 699585 w 4397842"/>
              <a:gd name="connsiteY1" fmla="*/ 0 h 792088"/>
              <a:gd name="connsiteX2" fmla="*/ 1305851 w 4397842"/>
              <a:gd name="connsiteY2" fmla="*/ 0 h 792088"/>
              <a:gd name="connsiteX3" fmla="*/ 2028210 w 4397842"/>
              <a:gd name="connsiteY3" fmla="*/ 0 h 792088"/>
              <a:gd name="connsiteX4" fmla="*/ 2750569 w 4397842"/>
              <a:gd name="connsiteY4" fmla="*/ 0 h 792088"/>
              <a:gd name="connsiteX5" fmla="*/ 3434230 w 4397842"/>
              <a:gd name="connsiteY5" fmla="*/ 0 h 792088"/>
              <a:gd name="connsiteX6" fmla="*/ 4001798 w 4397842"/>
              <a:gd name="connsiteY6" fmla="*/ 0 h 792088"/>
              <a:gd name="connsiteX7" fmla="*/ 4397842 w 4397842"/>
              <a:gd name="connsiteY7" fmla="*/ 396044 h 792088"/>
              <a:gd name="connsiteX8" fmla="*/ 4397842 w 4397842"/>
              <a:gd name="connsiteY8" fmla="*/ 660071 h 792088"/>
              <a:gd name="connsiteX9" fmla="*/ 4265825 w 4397842"/>
              <a:gd name="connsiteY9" fmla="*/ 792088 h 792088"/>
              <a:gd name="connsiteX10" fmla="*/ 3543466 w 4397842"/>
              <a:gd name="connsiteY10" fmla="*/ 792088 h 792088"/>
              <a:gd name="connsiteX11" fmla="*/ 2937200 w 4397842"/>
              <a:gd name="connsiteY11" fmla="*/ 792088 h 792088"/>
              <a:gd name="connsiteX12" fmla="*/ 2330935 w 4397842"/>
              <a:gd name="connsiteY12" fmla="*/ 792088 h 792088"/>
              <a:gd name="connsiteX13" fmla="*/ 1802064 w 4397842"/>
              <a:gd name="connsiteY13" fmla="*/ 792088 h 792088"/>
              <a:gd name="connsiteX14" fmla="*/ 1157101 w 4397842"/>
              <a:gd name="connsiteY14" fmla="*/ 792088 h 792088"/>
              <a:gd name="connsiteX15" fmla="*/ 396044 w 4397842"/>
              <a:gd name="connsiteY15" fmla="*/ 792088 h 792088"/>
              <a:gd name="connsiteX16" fmla="*/ 0 w 4397842"/>
              <a:gd name="connsiteY16" fmla="*/ 396044 h 792088"/>
              <a:gd name="connsiteX17" fmla="*/ 0 w 4397842"/>
              <a:gd name="connsiteY17" fmla="*/ 132017 h 792088"/>
              <a:gd name="connsiteX18" fmla="*/ 132017 w 4397842"/>
              <a:gd name="connsiteY18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7842" h="792088" fill="none" extrusionOk="0">
                <a:moveTo>
                  <a:pt x="132017" y="0"/>
                </a:moveTo>
                <a:cubicBezTo>
                  <a:pt x="340628" y="-24255"/>
                  <a:pt x="570030" y="8246"/>
                  <a:pt x="699585" y="0"/>
                </a:cubicBezTo>
                <a:cubicBezTo>
                  <a:pt x="829140" y="-8246"/>
                  <a:pt x="1048991" y="-8482"/>
                  <a:pt x="1305851" y="0"/>
                </a:cubicBezTo>
                <a:cubicBezTo>
                  <a:pt x="1562711" y="8482"/>
                  <a:pt x="1815034" y="22415"/>
                  <a:pt x="2028210" y="0"/>
                </a:cubicBezTo>
                <a:cubicBezTo>
                  <a:pt x="2241386" y="-22415"/>
                  <a:pt x="2599964" y="24677"/>
                  <a:pt x="2750569" y="0"/>
                </a:cubicBezTo>
                <a:cubicBezTo>
                  <a:pt x="2901174" y="-24677"/>
                  <a:pt x="3180859" y="4503"/>
                  <a:pt x="3434230" y="0"/>
                </a:cubicBezTo>
                <a:cubicBezTo>
                  <a:pt x="3687601" y="-4503"/>
                  <a:pt x="3782893" y="16896"/>
                  <a:pt x="4001798" y="0"/>
                </a:cubicBezTo>
                <a:cubicBezTo>
                  <a:pt x="4230571" y="-41172"/>
                  <a:pt x="4403229" y="175772"/>
                  <a:pt x="4397842" y="396044"/>
                </a:cubicBezTo>
                <a:cubicBezTo>
                  <a:pt x="4403496" y="508356"/>
                  <a:pt x="4409523" y="570278"/>
                  <a:pt x="4397842" y="660071"/>
                </a:cubicBezTo>
                <a:cubicBezTo>
                  <a:pt x="4393263" y="722532"/>
                  <a:pt x="4352695" y="784521"/>
                  <a:pt x="4265825" y="792088"/>
                </a:cubicBezTo>
                <a:cubicBezTo>
                  <a:pt x="4027456" y="784326"/>
                  <a:pt x="3869725" y="802892"/>
                  <a:pt x="3543466" y="792088"/>
                </a:cubicBezTo>
                <a:cubicBezTo>
                  <a:pt x="3217207" y="781284"/>
                  <a:pt x="3067658" y="771266"/>
                  <a:pt x="2937200" y="792088"/>
                </a:cubicBezTo>
                <a:cubicBezTo>
                  <a:pt x="2806742" y="812910"/>
                  <a:pt x="2539464" y="778351"/>
                  <a:pt x="2330935" y="792088"/>
                </a:cubicBezTo>
                <a:cubicBezTo>
                  <a:pt x="2122407" y="805825"/>
                  <a:pt x="2028853" y="806479"/>
                  <a:pt x="1802064" y="792088"/>
                </a:cubicBezTo>
                <a:cubicBezTo>
                  <a:pt x="1575275" y="777697"/>
                  <a:pt x="1472375" y="765248"/>
                  <a:pt x="1157101" y="792088"/>
                </a:cubicBezTo>
                <a:cubicBezTo>
                  <a:pt x="841827" y="818928"/>
                  <a:pt x="732449" y="755793"/>
                  <a:pt x="396044" y="792088"/>
                </a:cubicBezTo>
                <a:cubicBezTo>
                  <a:pt x="147073" y="820681"/>
                  <a:pt x="-38436" y="623172"/>
                  <a:pt x="0" y="396044"/>
                </a:cubicBezTo>
                <a:cubicBezTo>
                  <a:pt x="3132" y="309665"/>
                  <a:pt x="-7997" y="205713"/>
                  <a:pt x="0" y="132017"/>
                </a:cubicBezTo>
                <a:cubicBezTo>
                  <a:pt x="-7460" y="61821"/>
                  <a:pt x="52625" y="-9285"/>
                  <a:pt x="132017" y="0"/>
                </a:cubicBezTo>
                <a:close/>
              </a:path>
              <a:path w="4397842" h="792088" stroke="0" extrusionOk="0">
                <a:moveTo>
                  <a:pt x="132017" y="0"/>
                </a:moveTo>
                <a:cubicBezTo>
                  <a:pt x="314814" y="-18794"/>
                  <a:pt x="621699" y="18276"/>
                  <a:pt x="854376" y="0"/>
                </a:cubicBezTo>
                <a:cubicBezTo>
                  <a:pt x="1087053" y="-18276"/>
                  <a:pt x="1248310" y="-26825"/>
                  <a:pt x="1576735" y="0"/>
                </a:cubicBezTo>
                <a:cubicBezTo>
                  <a:pt x="1905160" y="26825"/>
                  <a:pt x="1977115" y="26664"/>
                  <a:pt x="2221699" y="0"/>
                </a:cubicBezTo>
                <a:cubicBezTo>
                  <a:pt x="2466283" y="-26664"/>
                  <a:pt x="2605148" y="-5002"/>
                  <a:pt x="2750569" y="0"/>
                </a:cubicBezTo>
                <a:cubicBezTo>
                  <a:pt x="2895990" y="5002"/>
                  <a:pt x="3022552" y="14313"/>
                  <a:pt x="3279439" y="0"/>
                </a:cubicBezTo>
                <a:cubicBezTo>
                  <a:pt x="3536326" y="-14313"/>
                  <a:pt x="3754593" y="-27844"/>
                  <a:pt x="4001798" y="0"/>
                </a:cubicBezTo>
                <a:cubicBezTo>
                  <a:pt x="4185297" y="4416"/>
                  <a:pt x="4445178" y="163865"/>
                  <a:pt x="4397842" y="396044"/>
                </a:cubicBezTo>
                <a:cubicBezTo>
                  <a:pt x="4399277" y="478905"/>
                  <a:pt x="4391807" y="562616"/>
                  <a:pt x="4397842" y="660071"/>
                </a:cubicBezTo>
                <a:cubicBezTo>
                  <a:pt x="4400851" y="733500"/>
                  <a:pt x="4334878" y="789349"/>
                  <a:pt x="4265825" y="792088"/>
                </a:cubicBezTo>
                <a:cubicBezTo>
                  <a:pt x="3935882" y="790794"/>
                  <a:pt x="3790450" y="811961"/>
                  <a:pt x="3582164" y="792088"/>
                </a:cubicBezTo>
                <a:cubicBezTo>
                  <a:pt x="3373878" y="772215"/>
                  <a:pt x="3243652" y="821241"/>
                  <a:pt x="2975898" y="792088"/>
                </a:cubicBezTo>
                <a:cubicBezTo>
                  <a:pt x="2708144" y="762935"/>
                  <a:pt x="2603291" y="808496"/>
                  <a:pt x="2408330" y="792088"/>
                </a:cubicBezTo>
                <a:cubicBezTo>
                  <a:pt x="2213369" y="775680"/>
                  <a:pt x="1968042" y="761178"/>
                  <a:pt x="1724669" y="792088"/>
                </a:cubicBezTo>
                <a:cubicBezTo>
                  <a:pt x="1481296" y="822998"/>
                  <a:pt x="1297872" y="764132"/>
                  <a:pt x="1118403" y="792088"/>
                </a:cubicBezTo>
                <a:cubicBezTo>
                  <a:pt x="938934" y="820044"/>
                  <a:pt x="654416" y="770581"/>
                  <a:pt x="396044" y="792088"/>
                </a:cubicBezTo>
                <a:cubicBezTo>
                  <a:pt x="187320" y="789926"/>
                  <a:pt x="964" y="639838"/>
                  <a:pt x="0" y="396044"/>
                </a:cubicBezTo>
                <a:cubicBezTo>
                  <a:pt x="9700" y="289596"/>
                  <a:pt x="-4725" y="204413"/>
                  <a:pt x="0" y="132017"/>
                </a:cubicBezTo>
                <a:cubicBezTo>
                  <a:pt x="-9181" y="47601"/>
                  <a:pt x="51082" y="-7517"/>
                  <a:pt x="132017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4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D2554FCA-D799-4793-835B-E302B755B369}"/>
              </a:ext>
            </a:extLst>
          </p:cNvPr>
          <p:cNvGrpSpPr/>
          <p:nvPr/>
        </p:nvGrpSpPr>
        <p:grpSpPr>
          <a:xfrm>
            <a:off x="8465014" y="987574"/>
            <a:ext cx="630535" cy="607731"/>
            <a:chOff x="196011" y="2031213"/>
            <a:chExt cx="687370" cy="669871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22A9ACE5-2D52-4AE8-A04B-6BC8DE599A8D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Google Shape;556;p52">
              <a:extLst>
                <a:ext uri="{FF2B5EF4-FFF2-40B4-BE49-F238E27FC236}">
                  <a16:creationId xmlns:a16="http://schemas.microsoft.com/office/drawing/2014/main" id="{638E5451-AFD0-4065-8A2A-F093D0056C7C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7A17876-2A46-426E-8AF6-ED097F71D942}"/>
              </a:ext>
            </a:extLst>
          </p:cNvPr>
          <p:cNvSpPr txBox="1"/>
          <p:nvPr/>
        </p:nvSpPr>
        <p:spPr>
          <a:xfrm>
            <a:off x="1163970" y="1065018"/>
            <a:ext cx="7360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يقرر النبي في هذا الحديث مبدءاً كبيراً من المبادئ الإسلامية.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EE9FACC-7595-4BFC-B779-0EEFD5AD01B8}"/>
              </a:ext>
            </a:extLst>
          </p:cNvPr>
          <p:cNvGrpSpPr/>
          <p:nvPr/>
        </p:nvGrpSpPr>
        <p:grpSpPr>
          <a:xfrm>
            <a:off x="8446637" y="1714648"/>
            <a:ext cx="630535" cy="607731"/>
            <a:chOff x="196011" y="2031213"/>
            <a:chExt cx="687370" cy="669871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574CC9F0-49BD-4028-82B9-AE7D282B70BC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Google Shape;556;p52">
              <a:extLst>
                <a:ext uri="{FF2B5EF4-FFF2-40B4-BE49-F238E27FC236}">
                  <a16:creationId xmlns:a16="http://schemas.microsoft.com/office/drawing/2014/main" id="{F20024CE-1084-4E07-ADFF-DBEE944B5B8A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12D1CE8-20B8-4AD6-9C13-8DDAEDE5118B}"/>
              </a:ext>
            </a:extLst>
          </p:cNvPr>
          <p:cNvSpPr txBox="1"/>
          <p:nvPr/>
        </p:nvSpPr>
        <p:spPr>
          <a:xfrm>
            <a:off x="1104961" y="1779829"/>
            <a:ext cx="73600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الغش: ضد النصح، ومعناه: إظهار الجودة والحسن والكمال في الشيء المعقود عليه. </a:t>
            </a:r>
          </a:p>
          <a:p>
            <a:pPr algn="r"/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ويكون في ثلاث  وسائل هي:   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53512CDB-40A8-4566-8522-309B906F0A16}"/>
              </a:ext>
            </a:extLst>
          </p:cNvPr>
          <p:cNvGrpSpPr/>
          <p:nvPr/>
        </p:nvGrpSpPr>
        <p:grpSpPr>
          <a:xfrm>
            <a:off x="8425736" y="4167756"/>
            <a:ext cx="630535" cy="607731"/>
            <a:chOff x="196011" y="2031213"/>
            <a:chExt cx="687370" cy="669871"/>
          </a:xfrm>
        </p:grpSpPr>
        <p:sp>
          <p:nvSpPr>
            <p:cNvPr id="41" name="شكل بيضاوي 40">
              <a:extLst>
                <a:ext uri="{FF2B5EF4-FFF2-40B4-BE49-F238E27FC236}">
                  <a16:creationId xmlns:a16="http://schemas.microsoft.com/office/drawing/2014/main" id="{939C1F59-8AD0-449D-A227-0A1E4154A6B2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Google Shape;556;p52">
              <a:extLst>
                <a:ext uri="{FF2B5EF4-FFF2-40B4-BE49-F238E27FC236}">
                  <a16:creationId xmlns:a16="http://schemas.microsoft.com/office/drawing/2014/main" id="{2BFC94C1-1560-478E-9090-7FAD93A3386B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36D042-B083-4D9F-AB34-4F376334249A}"/>
              </a:ext>
            </a:extLst>
          </p:cNvPr>
          <p:cNvSpPr txBox="1"/>
          <p:nvPr/>
        </p:nvSpPr>
        <p:spPr>
          <a:xfrm>
            <a:off x="1619672" y="4116078"/>
            <a:ext cx="6853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تحريم كتمان العيب في السلعة المبيعة، أو المستأجرة، والا يكتفي البائع بأن </a:t>
            </a:r>
          </a:p>
          <a:p>
            <a:pPr algn="r"/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يقول للمشتري: انظر إلى السلعة وافحصها وهو يعلم أن بها عيباً مؤثراً؛ بل يجب عليه البيان الشافي ليكون المشتري على بينه.</a:t>
            </a: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26EE64AD-B067-41F1-8181-BACB413C3864}"/>
              </a:ext>
            </a:extLst>
          </p:cNvPr>
          <p:cNvGrpSpPr/>
          <p:nvPr/>
        </p:nvGrpSpPr>
        <p:grpSpPr>
          <a:xfrm>
            <a:off x="8491112" y="2446573"/>
            <a:ext cx="531623" cy="523904"/>
            <a:chOff x="141722" y="2031213"/>
            <a:chExt cx="741659" cy="739012"/>
          </a:xfrm>
        </p:grpSpPr>
        <p:sp>
          <p:nvSpPr>
            <p:cNvPr id="57" name="شكل بيضاوي 56">
              <a:extLst>
                <a:ext uri="{FF2B5EF4-FFF2-40B4-BE49-F238E27FC236}">
                  <a16:creationId xmlns:a16="http://schemas.microsoft.com/office/drawing/2014/main" id="{B160C1A0-32CC-4F37-82BC-6C67220518D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2" name="Google Shape;556;p52">
              <a:extLst>
                <a:ext uri="{FF2B5EF4-FFF2-40B4-BE49-F238E27FC236}">
                  <a16:creationId xmlns:a16="http://schemas.microsoft.com/office/drawing/2014/main" id="{E90221F0-6158-4A46-B271-E94ED7EF835D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EE00A2C6-D1AB-4D7D-A9BF-9BE0AA9D780B}"/>
              </a:ext>
            </a:extLst>
          </p:cNvPr>
          <p:cNvGrpSpPr/>
          <p:nvPr/>
        </p:nvGrpSpPr>
        <p:grpSpPr>
          <a:xfrm>
            <a:off x="8550254" y="2950499"/>
            <a:ext cx="474257" cy="468186"/>
            <a:chOff x="221752" y="1982543"/>
            <a:chExt cx="661629" cy="660417"/>
          </a:xfrm>
        </p:grpSpPr>
        <p:sp>
          <p:nvSpPr>
            <p:cNvPr id="64" name="شكل بيضاوي 63">
              <a:extLst>
                <a:ext uri="{FF2B5EF4-FFF2-40B4-BE49-F238E27FC236}">
                  <a16:creationId xmlns:a16="http://schemas.microsoft.com/office/drawing/2014/main" id="{70672D7B-981A-4394-AB36-62A896FD441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5" name="Google Shape;556;p52">
              <a:extLst>
                <a:ext uri="{FF2B5EF4-FFF2-40B4-BE49-F238E27FC236}">
                  <a16:creationId xmlns:a16="http://schemas.microsoft.com/office/drawing/2014/main" id="{CDAA32D6-57DA-48AC-B00E-9A18E9EF1B3D}"/>
                </a:ext>
              </a:extLst>
            </p:cNvPr>
            <p:cNvSpPr txBox="1">
              <a:spLocks/>
            </p:cNvSpPr>
            <p:nvPr/>
          </p:nvSpPr>
          <p:spPr>
            <a:xfrm>
              <a:off x="237656" y="1982543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65A5F225-798A-4965-987F-CC63AD0D1B80}"/>
              </a:ext>
            </a:extLst>
          </p:cNvPr>
          <p:cNvSpPr txBox="1"/>
          <p:nvPr/>
        </p:nvSpPr>
        <p:spPr>
          <a:xfrm>
            <a:off x="2197173" y="2567648"/>
            <a:ext cx="6337057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القول، </a:t>
            </a:r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مثل: أن يقول: هذه السلعة لا يوجد أحسن أو اجود منها.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533F53F5-45A8-4499-A623-AD0BA2124402}"/>
              </a:ext>
            </a:extLst>
          </p:cNvPr>
          <p:cNvSpPr txBox="1"/>
          <p:nvPr/>
        </p:nvSpPr>
        <p:spPr>
          <a:xfrm>
            <a:off x="1795543" y="3025985"/>
            <a:ext cx="677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الفعل، </a:t>
            </a:r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مثل: أن تكون ماكينة السيارة تهرب زيتا فينظف مكانه حتى لا يراه المشتري.</a:t>
            </a:r>
            <a:endParaRPr lang="ar-SA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8B914CD9-0436-4849-8E14-769418F53FC6}"/>
              </a:ext>
            </a:extLst>
          </p:cNvPr>
          <p:cNvGrpSpPr/>
          <p:nvPr/>
        </p:nvGrpSpPr>
        <p:grpSpPr>
          <a:xfrm>
            <a:off x="8561319" y="3454047"/>
            <a:ext cx="485183" cy="507392"/>
            <a:chOff x="206509" y="1927240"/>
            <a:chExt cx="676872" cy="715720"/>
          </a:xfrm>
        </p:grpSpPr>
        <p:sp>
          <p:nvSpPr>
            <p:cNvPr id="69" name="شكل بيضاوي 68">
              <a:extLst>
                <a:ext uri="{FF2B5EF4-FFF2-40B4-BE49-F238E27FC236}">
                  <a16:creationId xmlns:a16="http://schemas.microsoft.com/office/drawing/2014/main" id="{CABE7D62-EE4B-4E5A-8599-6B43F46265C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0" name="Google Shape;556;p52">
              <a:extLst>
                <a:ext uri="{FF2B5EF4-FFF2-40B4-BE49-F238E27FC236}">
                  <a16:creationId xmlns:a16="http://schemas.microsoft.com/office/drawing/2014/main" id="{0B94CDE8-A7FE-4208-9EAA-11D44D0A4D29}"/>
                </a:ext>
              </a:extLst>
            </p:cNvPr>
            <p:cNvSpPr txBox="1">
              <a:spLocks/>
            </p:cNvSpPr>
            <p:nvPr/>
          </p:nvSpPr>
          <p:spPr>
            <a:xfrm>
              <a:off x="206509" y="1927240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615C5CE-BED1-43C7-AB21-CB3EFA6E4049}"/>
              </a:ext>
            </a:extLst>
          </p:cNvPr>
          <p:cNvSpPr txBox="1"/>
          <p:nvPr/>
        </p:nvSpPr>
        <p:spPr>
          <a:xfrm>
            <a:off x="1819321" y="3537968"/>
            <a:ext cx="677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السكوت، </a:t>
            </a:r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مثل: أن يكون في المنزل أو الهاتف عيب فيبيعه دون أن يبين عيبه.</a:t>
            </a:r>
          </a:p>
        </p:txBody>
      </p:sp>
    </p:spTree>
    <p:extLst>
      <p:ext uri="{BB962C8B-B14F-4D97-AF65-F5344CB8AC3E}">
        <p14:creationId xmlns:p14="http://schemas.microsoft.com/office/powerpoint/2010/main" val="985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/>
      <p:bldP spid="33" grpId="1"/>
      <p:bldP spid="39" grpId="0"/>
      <p:bldP spid="39" grpId="1"/>
      <p:bldP spid="55" grpId="0"/>
      <p:bldP spid="55" grpId="1"/>
      <p:bldP spid="66" grpId="0"/>
      <p:bldP spid="66" grpId="1"/>
      <p:bldP spid="67" grpId="0"/>
      <p:bldP spid="67" grpId="1"/>
      <p:bldP spid="71" grpId="0"/>
      <p:bldP spid="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4572000" y="123478"/>
            <a:ext cx="4397842" cy="792088"/>
          </a:xfrm>
          <a:custGeom>
            <a:avLst/>
            <a:gdLst>
              <a:gd name="connsiteX0" fmla="*/ 132017 w 4397842"/>
              <a:gd name="connsiteY0" fmla="*/ 0 h 792088"/>
              <a:gd name="connsiteX1" fmla="*/ 699585 w 4397842"/>
              <a:gd name="connsiteY1" fmla="*/ 0 h 792088"/>
              <a:gd name="connsiteX2" fmla="*/ 1305851 w 4397842"/>
              <a:gd name="connsiteY2" fmla="*/ 0 h 792088"/>
              <a:gd name="connsiteX3" fmla="*/ 2028210 w 4397842"/>
              <a:gd name="connsiteY3" fmla="*/ 0 h 792088"/>
              <a:gd name="connsiteX4" fmla="*/ 2750569 w 4397842"/>
              <a:gd name="connsiteY4" fmla="*/ 0 h 792088"/>
              <a:gd name="connsiteX5" fmla="*/ 3434230 w 4397842"/>
              <a:gd name="connsiteY5" fmla="*/ 0 h 792088"/>
              <a:gd name="connsiteX6" fmla="*/ 4001798 w 4397842"/>
              <a:gd name="connsiteY6" fmla="*/ 0 h 792088"/>
              <a:gd name="connsiteX7" fmla="*/ 4397842 w 4397842"/>
              <a:gd name="connsiteY7" fmla="*/ 396044 h 792088"/>
              <a:gd name="connsiteX8" fmla="*/ 4397842 w 4397842"/>
              <a:gd name="connsiteY8" fmla="*/ 660071 h 792088"/>
              <a:gd name="connsiteX9" fmla="*/ 4265825 w 4397842"/>
              <a:gd name="connsiteY9" fmla="*/ 792088 h 792088"/>
              <a:gd name="connsiteX10" fmla="*/ 3543466 w 4397842"/>
              <a:gd name="connsiteY10" fmla="*/ 792088 h 792088"/>
              <a:gd name="connsiteX11" fmla="*/ 2937200 w 4397842"/>
              <a:gd name="connsiteY11" fmla="*/ 792088 h 792088"/>
              <a:gd name="connsiteX12" fmla="*/ 2330935 w 4397842"/>
              <a:gd name="connsiteY12" fmla="*/ 792088 h 792088"/>
              <a:gd name="connsiteX13" fmla="*/ 1802064 w 4397842"/>
              <a:gd name="connsiteY13" fmla="*/ 792088 h 792088"/>
              <a:gd name="connsiteX14" fmla="*/ 1157101 w 4397842"/>
              <a:gd name="connsiteY14" fmla="*/ 792088 h 792088"/>
              <a:gd name="connsiteX15" fmla="*/ 396044 w 4397842"/>
              <a:gd name="connsiteY15" fmla="*/ 792088 h 792088"/>
              <a:gd name="connsiteX16" fmla="*/ 0 w 4397842"/>
              <a:gd name="connsiteY16" fmla="*/ 396044 h 792088"/>
              <a:gd name="connsiteX17" fmla="*/ 0 w 4397842"/>
              <a:gd name="connsiteY17" fmla="*/ 132017 h 792088"/>
              <a:gd name="connsiteX18" fmla="*/ 132017 w 4397842"/>
              <a:gd name="connsiteY18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7842" h="792088" fill="none" extrusionOk="0">
                <a:moveTo>
                  <a:pt x="132017" y="0"/>
                </a:moveTo>
                <a:cubicBezTo>
                  <a:pt x="340628" y="-24255"/>
                  <a:pt x="570030" y="8246"/>
                  <a:pt x="699585" y="0"/>
                </a:cubicBezTo>
                <a:cubicBezTo>
                  <a:pt x="829140" y="-8246"/>
                  <a:pt x="1048991" y="-8482"/>
                  <a:pt x="1305851" y="0"/>
                </a:cubicBezTo>
                <a:cubicBezTo>
                  <a:pt x="1562711" y="8482"/>
                  <a:pt x="1815034" y="22415"/>
                  <a:pt x="2028210" y="0"/>
                </a:cubicBezTo>
                <a:cubicBezTo>
                  <a:pt x="2241386" y="-22415"/>
                  <a:pt x="2599964" y="24677"/>
                  <a:pt x="2750569" y="0"/>
                </a:cubicBezTo>
                <a:cubicBezTo>
                  <a:pt x="2901174" y="-24677"/>
                  <a:pt x="3180859" y="4503"/>
                  <a:pt x="3434230" y="0"/>
                </a:cubicBezTo>
                <a:cubicBezTo>
                  <a:pt x="3687601" y="-4503"/>
                  <a:pt x="3782893" y="16896"/>
                  <a:pt x="4001798" y="0"/>
                </a:cubicBezTo>
                <a:cubicBezTo>
                  <a:pt x="4230571" y="-41172"/>
                  <a:pt x="4403229" y="175772"/>
                  <a:pt x="4397842" y="396044"/>
                </a:cubicBezTo>
                <a:cubicBezTo>
                  <a:pt x="4403496" y="508356"/>
                  <a:pt x="4409523" y="570278"/>
                  <a:pt x="4397842" y="660071"/>
                </a:cubicBezTo>
                <a:cubicBezTo>
                  <a:pt x="4393263" y="722532"/>
                  <a:pt x="4352695" y="784521"/>
                  <a:pt x="4265825" y="792088"/>
                </a:cubicBezTo>
                <a:cubicBezTo>
                  <a:pt x="4027456" y="784326"/>
                  <a:pt x="3869725" y="802892"/>
                  <a:pt x="3543466" y="792088"/>
                </a:cubicBezTo>
                <a:cubicBezTo>
                  <a:pt x="3217207" y="781284"/>
                  <a:pt x="3067658" y="771266"/>
                  <a:pt x="2937200" y="792088"/>
                </a:cubicBezTo>
                <a:cubicBezTo>
                  <a:pt x="2806742" y="812910"/>
                  <a:pt x="2539464" y="778351"/>
                  <a:pt x="2330935" y="792088"/>
                </a:cubicBezTo>
                <a:cubicBezTo>
                  <a:pt x="2122407" y="805825"/>
                  <a:pt x="2028853" y="806479"/>
                  <a:pt x="1802064" y="792088"/>
                </a:cubicBezTo>
                <a:cubicBezTo>
                  <a:pt x="1575275" y="777697"/>
                  <a:pt x="1472375" y="765248"/>
                  <a:pt x="1157101" y="792088"/>
                </a:cubicBezTo>
                <a:cubicBezTo>
                  <a:pt x="841827" y="818928"/>
                  <a:pt x="732449" y="755793"/>
                  <a:pt x="396044" y="792088"/>
                </a:cubicBezTo>
                <a:cubicBezTo>
                  <a:pt x="147073" y="820681"/>
                  <a:pt x="-38436" y="623172"/>
                  <a:pt x="0" y="396044"/>
                </a:cubicBezTo>
                <a:cubicBezTo>
                  <a:pt x="3132" y="309665"/>
                  <a:pt x="-7997" y="205713"/>
                  <a:pt x="0" y="132017"/>
                </a:cubicBezTo>
                <a:cubicBezTo>
                  <a:pt x="-7460" y="61821"/>
                  <a:pt x="52625" y="-9285"/>
                  <a:pt x="132017" y="0"/>
                </a:cubicBezTo>
                <a:close/>
              </a:path>
              <a:path w="4397842" h="792088" stroke="0" extrusionOk="0">
                <a:moveTo>
                  <a:pt x="132017" y="0"/>
                </a:moveTo>
                <a:cubicBezTo>
                  <a:pt x="314814" y="-18794"/>
                  <a:pt x="621699" y="18276"/>
                  <a:pt x="854376" y="0"/>
                </a:cubicBezTo>
                <a:cubicBezTo>
                  <a:pt x="1087053" y="-18276"/>
                  <a:pt x="1248310" y="-26825"/>
                  <a:pt x="1576735" y="0"/>
                </a:cubicBezTo>
                <a:cubicBezTo>
                  <a:pt x="1905160" y="26825"/>
                  <a:pt x="1977115" y="26664"/>
                  <a:pt x="2221699" y="0"/>
                </a:cubicBezTo>
                <a:cubicBezTo>
                  <a:pt x="2466283" y="-26664"/>
                  <a:pt x="2605148" y="-5002"/>
                  <a:pt x="2750569" y="0"/>
                </a:cubicBezTo>
                <a:cubicBezTo>
                  <a:pt x="2895990" y="5002"/>
                  <a:pt x="3022552" y="14313"/>
                  <a:pt x="3279439" y="0"/>
                </a:cubicBezTo>
                <a:cubicBezTo>
                  <a:pt x="3536326" y="-14313"/>
                  <a:pt x="3754593" y="-27844"/>
                  <a:pt x="4001798" y="0"/>
                </a:cubicBezTo>
                <a:cubicBezTo>
                  <a:pt x="4185297" y="4416"/>
                  <a:pt x="4445178" y="163865"/>
                  <a:pt x="4397842" y="396044"/>
                </a:cubicBezTo>
                <a:cubicBezTo>
                  <a:pt x="4399277" y="478905"/>
                  <a:pt x="4391807" y="562616"/>
                  <a:pt x="4397842" y="660071"/>
                </a:cubicBezTo>
                <a:cubicBezTo>
                  <a:pt x="4400851" y="733500"/>
                  <a:pt x="4334878" y="789349"/>
                  <a:pt x="4265825" y="792088"/>
                </a:cubicBezTo>
                <a:cubicBezTo>
                  <a:pt x="3935882" y="790794"/>
                  <a:pt x="3790450" y="811961"/>
                  <a:pt x="3582164" y="792088"/>
                </a:cubicBezTo>
                <a:cubicBezTo>
                  <a:pt x="3373878" y="772215"/>
                  <a:pt x="3243652" y="821241"/>
                  <a:pt x="2975898" y="792088"/>
                </a:cubicBezTo>
                <a:cubicBezTo>
                  <a:pt x="2708144" y="762935"/>
                  <a:pt x="2603291" y="808496"/>
                  <a:pt x="2408330" y="792088"/>
                </a:cubicBezTo>
                <a:cubicBezTo>
                  <a:pt x="2213369" y="775680"/>
                  <a:pt x="1968042" y="761178"/>
                  <a:pt x="1724669" y="792088"/>
                </a:cubicBezTo>
                <a:cubicBezTo>
                  <a:pt x="1481296" y="822998"/>
                  <a:pt x="1297872" y="764132"/>
                  <a:pt x="1118403" y="792088"/>
                </a:cubicBezTo>
                <a:cubicBezTo>
                  <a:pt x="938934" y="820044"/>
                  <a:pt x="654416" y="770581"/>
                  <a:pt x="396044" y="792088"/>
                </a:cubicBezTo>
                <a:cubicBezTo>
                  <a:pt x="187320" y="789926"/>
                  <a:pt x="964" y="639838"/>
                  <a:pt x="0" y="396044"/>
                </a:cubicBezTo>
                <a:cubicBezTo>
                  <a:pt x="9700" y="289596"/>
                  <a:pt x="-4725" y="204413"/>
                  <a:pt x="0" y="132017"/>
                </a:cubicBezTo>
                <a:cubicBezTo>
                  <a:pt x="-9181" y="47601"/>
                  <a:pt x="51082" y="-7517"/>
                  <a:pt x="132017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4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D988A70D-5252-4CA6-B1FC-8528199D5255}"/>
              </a:ext>
            </a:extLst>
          </p:cNvPr>
          <p:cNvGrpSpPr/>
          <p:nvPr/>
        </p:nvGrpSpPr>
        <p:grpSpPr>
          <a:xfrm>
            <a:off x="8388900" y="1099979"/>
            <a:ext cx="630535" cy="607731"/>
            <a:chOff x="196011" y="2031213"/>
            <a:chExt cx="687370" cy="669871"/>
          </a:xfrm>
        </p:grpSpPr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EE9986D0-E6EA-4BF8-A7D9-3CB4ADFCB615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2" name="Google Shape;556;p52">
              <a:extLst>
                <a:ext uri="{FF2B5EF4-FFF2-40B4-BE49-F238E27FC236}">
                  <a16:creationId xmlns:a16="http://schemas.microsoft.com/office/drawing/2014/main" id="{D509FB99-02A4-4C52-852C-98439631FA0B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382E67F-1643-4FBC-ACB3-602260450982}"/>
              </a:ext>
            </a:extLst>
          </p:cNvPr>
          <p:cNvSpPr txBox="1"/>
          <p:nvPr/>
        </p:nvSpPr>
        <p:spPr>
          <a:xfrm>
            <a:off x="1729303" y="1106127"/>
            <a:ext cx="6683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يجب على المسلم أن يوافق في بيعه وشرائه أحكام الشرع المطهر؛ وإن تسبب ذلك في نقص قيمة سلعته أو حتى عدم بيعها في السوق.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B5165888-0713-429F-BD02-DD24BFF5CF17}"/>
              </a:ext>
            </a:extLst>
          </p:cNvPr>
          <p:cNvSpPr txBox="1"/>
          <p:nvPr/>
        </p:nvSpPr>
        <p:spPr>
          <a:xfrm>
            <a:off x="120825" y="2190366"/>
            <a:ext cx="8281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صور الغش الحرام في الأطعمة:</a:t>
            </a:r>
          </a:p>
        </p:txBody>
      </p: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59ACB9DC-FBDF-4761-96FC-810C27797474}"/>
              </a:ext>
            </a:extLst>
          </p:cNvPr>
          <p:cNvGrpSpPr/>
          <p:nvPr/>
        </p:nvGrpSpPr>
        <p:grpSpPr>
          <a:xfrm>
            <a:off x="8388900" y="2097533"/>
            <a:ext cx="630535" cy="607731"/>
            <a:chOff x="196011" y="2031213"/>
            <a:chExt cx="687370" cy="669871"/>
          </a:xfrm>
        </p:grpSpPr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6AAE8F63-3D5B-40F9-9101-0572B2D6043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7" name="Google Shape;556;p52">
              <a:extLst>
                <a:ext uri="{FF2B5EF4-FFF2-40B4-BE49-F238E27FC236}">
                  <a16:creationId xmlns:a16="http://schemas.microsoft.com/office/drawing/2014/main" id="{E2BDEB1F-5033-4D08-9E3B-A7912BFF4CF2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A33E4861-CADE-4D66-8A09-949E8ADC2EE4}"/>
              </a:ext>
            </a:extLst>
          </p:cNvPr>
          <p:cNvGrpSpPr/>
          <p:nvPr/>
        </p:nvGrpSpPr>
        <p:grpSpPr>
          <a:xfrm>
            <a:off x="8480452" y="2833578"/>
            <a:ext cx="531623" cy="523904"/>
            <a:chOff x="141722" y="2031213"/>
            <a:chExt cx="741659" cy="739012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3E795525-740F-4BB5-90A4-B303C11DD88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0" name="Google Shape;556;p52">
              <a:extLst>
                <a:ext uri="{FF2B5EF4-FFF2-40B4-BE49-F238E27FC236}">
                  <a16:creationId xmlns:a16="http://schemas.microsoft.com/office/drawing/2014/main" id="{BDF7FF2A-6C7D-4DF1-AEBA-3954EFD842C0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1CADD2F-6831-477F-B0A7-11B8B770C240}"/>
              </a:ext>
            </a:extLst>
          </p:cNvPr>
          <p:cNvSpPr txBox="1"/>
          <p:nvPr/>
        </p:nvSpPr>
        <p:spPr>
          <a:xfrm>
            <a:off x="6186057" y="2865455"/>
            <a:ext cx="2372055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إخفاء البضاعة الفاسدة في طي الجيدة.</a:t>
            </a:r>
          </a:p>
        </p:txBody>
      </p: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3DE21257-584C-46E0-84FF-7C435EF265F6}"/>
              </a:ext>
            </a:extLst>
          </p:cNvPr>
          <p:cNvGrpSpPr/>
          <p:nvPr/>
        </p:nvGrpSpPr>
        <p:grpSpPr>
          <a:xfrm>
            <a:off x="5768639" y="2800861"/>
            <a:ext cx="474257" cy="456632"/>
            <a:chOff x="221752" y="2010723"/>
            <a:chExt cx="661629" cy="644119"/>
          </a:xfrm>
        </p:grpSpPr>
        <p:sp>
          <p:nvSpPr>
            <p:cNvPr id="83" name="شكل بيضاوي 82">
              <a:extLst>
                <a:ext uri="{FF2B5EF4-FFF2-40B4-BE49-F238E27FC236}">
                  <a16:creationId xmlns:a16="http://schemas.microsoft.com/office/drawing/2014/main" id="{4724FC55-1FDE-439D-A46A-F9BDEFBC192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4" name="Google Shape;556;p52">
              <a:extLst>
                <a:ext uri="{FF2B5EF4-FFF2-40B4-BE49-F238E27FC236}">
                  <a16:creationId xmlns:a16="http://schemas.microsoft.com/office/drawing/2014/main" id="{E0B2ECE2-3DD9-41D7-82E6-38F1D711B95E}"/>
                </a:ext>
              </a:extLst>
            </p:cNvPr>
            <p:cNvSpPr txBox="1">
              <a:spLocks/>
            </p:cNvSpPr>
            <p:nvPr/>
          </p:nvSpPr>
          <p:spPr>
            <a:xfrm>
              <a:off x="252432" y="2010723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E868329B-0E59-497C-AD02-580E10399B3F}"/>
              </a:ext>
            </a:extLst>
          </p:cNvPr>
          <p:cNvSpPr txBox="1"/>
          <p:nvPr/>
        </p:nvSpPr>
        <p:spPr>
          <a:xfrm>
            <a:off x="4163803" y="2830503"/>
            <a:ext cx="1626827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خلط الطعام القديم بالجديد.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D51E2B6C-A0A1-4F94-B378-069F8FE87689}"/>
              </a:ext>
            </a:extLst>
          </p:cNvPr>
          <p:cNvSpPr txBox="1"/>
          <p:nvPr/>
        </p:nvSpPr>
        <p:spPr>
          <a:xfrm>
            <a:off x="847181" y="2890628"/>
            <a:ext cx="2776765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إخفاء البضاعة الفاسدة.</a:t>
            </a:r>
          </a:p>
        </p:txBody>
      </p: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259D8CDC-FD64-4D8E-A0E9-6C2B77F32333}"/>
              </a:ext>
            </a:extLst>
          </p:cNvPr>
          <p:cNvGrpSpPr/>
          <p:nvPr/>
        </p:nvGrpSpPr>
        <p:grpSpPr>
          <a:xfrm>
            <a:off x="3618544" y="2747908"/>
            <a:ext cx="487893" cy="493853"/>
            <a:chOff x="202729" y="1946338"/>
            <a:chExt cx="680652" cy="696622"/>
          </a:xfrm>
        </p:grpSpPr>
        <p:sp>
          <p:nvSpPr>
            <p:cNvPr id="88" name="شكل بيضاوي 87">
              <a:extLst>
                <a:ext uri="{FF2B5EF4-FFF2-40B4-BE49-F238E27FC236}">
                  <a16:creationId xmlns:a16="http://schemas.microsoft.com/office/drawing/2014/main" id="{9F054A28-8EC8-4F64-A15F-0D679D7AC3A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9" name="Google Shape;556;p52">
              <a:extLst>
                <a:ext uri="{FF2B5EF4-FFF2-40B4-BE49-F238E27FC236}">
                  <a16:creationId xmlns:a16="http://schemas.microsoft.com/office/drawing/2014/main" id="{3891530B-9EB2-4B03-83E5-19A07567FFDD}"/>
                </a:ext>
              </a:extLst>
            </p:cNvPr>
            <p:cNvSpPr txBox="1">
              <a:spLocks/>
            </p:cNvSpPr>
            <p:nvPr/>
          </p:nvSpPr>
          <p:spPr>
            <a:xfrm>
              <a:off x="202729" y="1946338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9B9B71BF-C50D-4427-808E-A199E0B0B90C}"/>
              </a:ext>
            </a:extLst>
          </p:cNvPr>
          <p:cNvSpPr txBox="1"/>
          <p:nvPr/>
        </p:nvSpPr>
        <p:spPr>
          <a:xfrm>
            <a:off x="886515" y="3853154"/>
            <a:ext cx="7582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أنواع الغش المحرم: الغش فيما يتعلق بأحكام الأسرة: 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0C66EDE-D4EE-433D-A868-1DE708148798}"/>
              </a:ext>
            </a:extLst>
          </p:cNvPr>
          <p:cNvGrpSpPr/>
          <p:nvPr/>
        </p:nvGrpSpPr>
        <p:grpSpPr>
          <a:xfrm>
            <a:off x="8395247" y="3765086"/>
            <a:ext cx="630535" cy="607731"/>
            <a:chOff x="196011" y="2031213"/>
            <a:chExt cx="687370" cy="669871"/>
          </a:xfrm>
        </p:grpSpPr>
        <p:sp>
          <p:nvSpPr>
            <p:cNvPr id="92" name="شكل بيضاوي 91">
              <a:extLst>
                <a:ext uri="{FF2B5EF4-FFF2-40B4-BE49-F238E27FC236}">
                  <a16:creationId xmlns:a16="http://schemas.microsoft.com/office/drawing/2014/main" id="{48187D4C-9903-49BA-80C8-4D13E4F72E15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3" name="Google Shape;556;p52">
              <a:extLst>
                <a:ext uri="{FF2B5EF4-FFF2-40B4-BE49-F238E27FC236}">
                  <a16:creationId xmlns:a16="http://schemas.microsoft.com/office/drawing/2014/main" id="{04971E85-7503-4669-AB34-B1817EC36DCE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67674A3C-07BB-45EC-88DC-A36F91DBF9C3}"/>
              </a:ext>
            </a:extLst>
          </p:cNvPr>
          <p:cNvGrpSpPr/>
          <p:nvPr/>
        </p:nvGrpSpPr>
        <p:grpSpPr>
          <a:xfrm>
            <a:off x="8473186" y="4515540"/>
            <a:ext cx="531623" cy="523904"/>
            <a:chOff x="141722" y="2031213"/>
            <a:chExt cx="741659" cy="739012"/>
          </a:xfrm>
        </p:grpSpPr>
        <p:sp>
          <p:nvSpPr>
            <p:cNvPr id="95" name="شكل بيضاوي 94">
              <a:extLst>
                <a:ext uri="{FF2B5EF4-FFF2-40B4-BE49-F238E27FC236}">
                  <a16:creationId xmlns:a16="http://schemas.microsoft.com/office/drawing/2014/main" id="{15F5D18A-5C84-4B0E-B596-B45ABCE737A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6" name="Google Shape;556;p52">
              <a:extLst>
                <a:ext uri="{FF2B5EF4-FFF2-40B4-BE49-F238E27FC236}">
                  <a16:creationId xmlns:a16="http://schemas.microsoft.com/office/drawing/2014/main" id="{AA942549-C372-495A-B70D-DEC1AB22224A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18DB84F0-ECF7-4A04-8888-C9ABFE59C16A}"/>
              </a:ext>
            </a:extLst>
          </p:cNvPr>
          <p:cNvGrpSpPr/>
          <p:nvPr/>
        </p:nvGrpSpPr>
        <p:grpSpPr>
          <a:xfrm>
            <a:off x="5302872" y="4498046"/>
            <a:ext cx="474257" cy="464155"/>
            <a:chOff x="221752" y="1988229"/>
            <a:chExt cx="661629" cy="654731"/>
          </a:xfrm>
        </p:grpSpPr>
        <p:sp>
          <p:nvSpPr>
            <p:cNvPr id="98" name="شكل بيضاوي 97">
              <a:extLst>
                <a:ext uri="{FF2B5EF4-FFF2-40B4-BE49-F238E27FC236}">
                  <a16:creationId xmlns:a16="http://schemas.microsoft.com/office/drawing/2014/main" id="{227D2D35-921C-4AF5-89F1-77545E41FA3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9" name="Google Shape;556;p52">
              <a:extLst>
                <a:ext uri="{FF2B5EF4-FFF2-40B4-BE49-F238E27FC236}">
                  <a16:creationId xmlns:a16="http://schemas.microsoft.com/office/drawing/2014/main" id="{02DB685A-82FF-4382-B809-4988F5B3740C}"/>
                </a:ext>
              </a:extLst>
            </p:cNvPr>
            <p:cNvSpPr txBox="1">
              <a:spLocks/>
            </p:cNvSpPr>
            <p:nvPr/>
          </p:nvSpPr>
          <p:spPr>
            <a:xfrm>
              <a:off x="252425" y="1988229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75FC20D7-24B6-42D1-AF0B-A9E4F838FB23}"/>
              </a:ext>
            </a:extLst>
          </p:cNvPr>
          <p:cNvSpPr txBox="1"/>
          <p:nvPr/>
        </p:nvSpPr>
        <p:spPr>
          <a:xfrm>
            <a:off x="5575852" y="4616932"/>
            <a:ext cx="3008691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تزيين المخطوبة عند الرؤية الشرعية. 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6E8D744E-42EF-47DB-A203-E8C2CB9E5172}"/>
              </a:ext>
            </a:extLst>
          </p:cNvPr>
          <p:cNvSpPr txBox="1"/>
          <p:nvPr/>
        </p:nvSpPr>
        <p:spPr>
          <a:xfrm>
            <a:off x="-988387" y="4626488"/>
            <a:ext cx="6262576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إظهار الخاطب نفسه الغني أو الوجاهة الاجتماعية.</a:t>
            </a:r>
          </a:p>
        </p:txBody>
      </p:sp>
    </p:spTree>
    <p:extLst>
      <p:ext uri="{BB962C8B-B14F-4D97-AF65-F5344CB8AC3E}">
        <p14:creationId xmlns:p14="http://schemas.microsoft.com/office/powerpoint/2010/main" val="959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74" grpId="0"/>
      <p:bldP spid="74" grpId="1"/>
      <p:bldP spid="81" grpId="0"/>
      <p:bldP spid="81" grpId="1"/>
      <p:bldP spid="85" grpId="0"/>
      <p:bldP spid="85" grpId="1"/>
      <p:bldP spid="86" grpId="0"/>
      <p:bldP spid="86" grpId="1"/>
      <p:bldP spid="90" grpId="0"/>
      <p:bldP spid="90" grpId="1"/>
      <p:bldP spid="100" grpId="0"/>
      <p:bldP spid="100" grpId="1"/>
      <p:bldP spid="101" grpId="0"/>
      <p:bldP spid="10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4572000" y="123478"/>
            <a:ext cx="4397842" cy="792088"/>
          </a:xfrm>
          <a:custGeom>
            <a:avLst/>
            <a:gdLst>
              <a:gd name="connsiteX0" fmla="*/ 132017 w 4397842"/>
              <a:gd name="connsiteY0" fmla="*/ 0 h 792088"/>
              <a:gd name="connsiteX1" fmla="*/ 699585 w 4397842"/>
              <a:gd name="connsiteY1" fmla="*/ 0 h 792088"/>
              <a:gd name="connsiteX2" fmla="*/ 1305851 w 4397842"/>
              <a:gd name="connsiteY2" fmla="*/ 0 h 792088"/>
              <a:gd name="connsiteX3" fmla="*/ 2028210 w 4397842"/>
              <a:gd name="connsiteY3" fmla="*/ 0 h 792088"/>
              <a:gd name="connsiteX4" fmla="*/ 2750569 w 4397842"/>
              <a:gd name="connsiteY4" fmla="*/ 0 h 792088"/>
              <a:gd name="connsiteX5" fmla="*/ 3434230 w 4397842"/>
              <a:gd name="connsiteY5" fmla="*/ 0 h 792088"/>
              <a:gd name="connsiteX6" fmla="*/ 4001798 w 4397842"/>
              <a:gd name="connsiteY6" fmla="*/ 0 h 792088"/>
              <a:gd name="connsiteX7" fmla="*/ 4397842 w 4397842"/>
              <a:gd name="connsiteY7" fmla="*/ 396044 h 792088"/>
              <a:gd name="connsiteX8" fmla="*/ 4397842 w 4397842"/>
              <a:gd name="connsiteY8" fmla="*/ 660071 h 792088"/>
              <a:gd name="connsiteX9" fmla="*/ 4265825 w 4397842"/>
              <a:gd name="connsiteY9" fmla="*/ 792088 h 792088"/>
              <a:gd name="connsiteX10" fmla="*/ 3543466 w 4397842"/>
              <a:gd name="connsiteY10" fmla="*/ 792088 h 792088"/>
              <a:gd name="connsiteX11" fmla="*/ 2937200 w 4397842"/>
              <a:gd name="connsiteY11" fmla="*/ 792088 h 792088"/>
              <a:gd name="connsiteX12" fmla="*/ 2330935 w 4397842"/>
              <a:gd name="connsiteY12" fmla="*/ 792088 h 792088"/>
              <a:gd name="connsiteX13" fmla="*/ 1802064 w 4397842"/>
              <a:gd name="connsiteY13" fmla="*/ 792088 h 792088"/>
              <a:gd name="connsiteX14" fmla="*/ 1157101 w 4397842"/>
              <a:gd name="connsiteY14" fmla="*/ 792088 h 792088"/>
              <a:gd name="connsiteX15" fmla="*/ 396044 w 4397842"/>
              <a:gd name="connsiteY15" fmla="*/ 792088 h 792088"/>
              <a:gd name="connsiteX16" fmla="*/ 0 w 4397842"/>
              <a:gd name="connsiteY16" fmla="*/ 396044 h 792088"/>
              <a:gd name="connsiteX17" fmla="*/ 0 w 4397842"/>
              <a:gd name="connsiteY17" fmla="*/ 132017 h 792088"/>
              <a:gd name="connsiteX18" fmla="*/ 132017 w 4397842"/>
              <a:gd name="connsiteY18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7842" h="792088" fill="none" extrusionOk="0">
                <a:moveTo>
                  <a:pt x="132017" y="0"/>
                </a:moveTo>
                <a:cubicBezTo>
                  <a:pt x="340628" y="-24255"/>
                  <a:pt x="570030" y="8246"/>
                  <a:pt x="699585" y="0"/>
                </a:cubicBezTo>
                <a:cubicBezTo>
                  <a:pt x="829140" y="-8246"/>
                  <a:pt x="1048991" y="-8482"/>
                  <a:pt x="1305851" y="0"/>
                </a:cubicBezTo>
                <a:cubicBezTo>
                  <a:pt x="1562711" y="8482"/>
                  <a:pt x="1815034" y="22415"/>
                  <a:pt x="2028210" y="0"/>
                </a:cubicBezTo>
                <a:cubicBezTo>
                  <a:pt x="2241386" y="-22415"/>
                  <a:pt x="2599964" y="24677"/>
                  <a:pt x="2750569" y="0"/>
                </a:cubicBezTo>
                <a:cubicBezTo>
                  <a:pt x="2901174" y="-24677"/>
                  <a:pt x="3180859" y="4503"/>
                  <a:pt x="3434230" y="0"/>
                </a:cubicBezTo>
                <a:cubicBezTo>
                  <a:pt x="3687601" y="-4503"/>
                  <a:pt x="3782893" y="16896"/>
                  <a:pt x="4001798" y="0"/>
                </a:cubicBezTo>
                <a:cubicBezTo>
                  <a:pt x="4230571" y="-41172"/>
                  <a:pt x="4403229" y="175772"/>
                  <a:pt x="4397842" y="396044"/>
                </a:cubicBezTo>
                <a:cubicBezTo>
                  <a:pt x="4403496" y="508356"/>
                  <a:pt x="4409523" y="570278"/>
                  <a:pt x="4397842" y="660071"/>
                </a:cubicBezTo>
                <a:cubicBezTo>
                  <a:pt x="4393263" y="722532"/>
                  <a:pt x="4352695" y="784521"/>
                  <a:pt x="4265825" y="792088"/>
                </a:cubicBezTo>
                <a:cubicBezTo>
                  <a:pt x="4027456" y="784326"/>
                  <a:pt x="3869725" y="802892"/>
                  <a:pt x="3543466" y="792088"/>
                </a:cubicBezTo>
                <a:cubicBezTo>
                  <a:pt x="3217207" y="781284"/>
                  <a:pt x="3067658" y="771266"/>
                  <a:pt x="2937200" y="792088"/>
                </a:cubicBezTo>
                <a:cubicBezTo>
                  <a:pt x="2806742" y="812910"/>
                  <a:pt x="2539464" y="778351"/>
                  <a:pt x="2330935" y="792088"/>
                </a:cubicBezTo>
                <a:cubicBezTo>
                  <a:pt x="2122407" y="805825"/>
                  <a:pt x="2028853" y="806479"/>
                  <a:pt x="1802064" y="792088"/>
                </a:cubicBezTo>
                <a:cubicBezTo>
                  <a:pt x="1575275" y="777697"/>
                  <a:pt x="1472375" y="765248"/>
                  <a:pt x="1157101" y="792088"/>
                </a:cubicBezTo>
                <a:cubicBezTo>
                  <a:pt x="841827" y="818928"/>
                  <a:pt x="732449" y="755793"/>
                  <a:pt x="396044" y="792088"/>
                </a:cubicBezTo>
                <a:cubicBezTo>
                  <a:pt x="147073" y="820681"/>
                  <a:pt x="-38436" y="623172"/>
                  <a:pt x="0" y="396044"/>
                </a:cubicBezTo>
                <a:cubicBezTo>
                  <a:pt x="3132" y="309665"/>
                  <a:pt x="-7997" y="205713"/>
                  <a:pt x="0" y="132017"/>
                </a:cubicBezTo>
                <a:cubicBezTo>
                  <a:pt x="-7460" y="61821"/>
                  <a:pt x="52625" y="-9285"/>
                  <a:pt x="132017" y="0"/>
                </a:cubicBezTo>
                <a:close/>
              </a:path>
              <a:path w="4397842" h="792088" stroke="0" extrusionOk="0">
                <a:moveTo>
                  <a:pt x="132017" y="0"/>
                </a:moveTo>
                <a:cubicBezTo>
                  <a:pt x="314814" y="-18794"/>
                  <a:pt x="621699" y="18276"/>
                  <a:pt x="854376" y="0"/>
                </a:cubicBezTo>
                <a:cubicBezTo>
                  <a:pt x="1087053" y="-18276"/>
                  <a:pt x="1248310" y="-26825"/>
                  <a:pt x="1576735" y="0"/>
                </a:cubicBezTo>
                <a:cubicBezTo>
                  <a:pt x="1905160" y="26825"/>
                  <a:pt x="1977115" y="26664"/>
                  <a:pt x="2221699" y="0"/>
                </a:cubicBezTo>
                <a:cubicBezTo>
                  <a:pt x="2466283" y="-26664"/>
                  <a:pt x="2605148" y="-5002"/>
                  <a:pt x="2750569" y="0"/>
                </a:cubicBezTo>
                <a:cubicBezTo>
                  <a:pt x="2895990" y="5002"/>
                  <a:pt x="3022552" y="14313"/>
                  <a:pt x="3279439" y="0"/>
                </a:cubicBezTo>
                <a:cubicBezTo>
                  <a:pt x="3536326" y="-14313"/>
                  <a:pt x="3754593" y="-27844"/>
                  <a:pt x="4001798" y="0"/>
                </a:cubicBezTo>
                <a:cubicBezTo>
                  <a:pt x="4185297" y="4416"/>
                  <a:pt x="4445178" y="163865"/>
                  <a:pt x="4397842" y="396044"/>
                </a:cubicBezTo>
                <a:cubicBezTo>
                  <a:pt x="4399277" y="478905"/>
                  <a:pt x="4391807" y="562616"/>
                  <a:pt x="4397842" y="660071"/>
                </a:cubicBezTo>
                <a:cubicBezTo>
                  <a:pt x="4400851" y="733500"/>
                  <a:pt x="4334878" y="789349"/>
                  <a:pt x="4265825" y="792088"/>
                </a:cubicBezTo>
                <a:cubicBezTo>
                  <a:pt x="3935882" y="790794"/>
                  <a:pt x="3790450" y="811961"/>
                  <a:pt x="3582164" y="792088"/>
                </a:cubicBezTo>
                <a:cubicBezTo>
                  <a:pt x="3373878" y="772215"/>
                  <a:pt x="3243652" y="821241"/>
                  <a:pt x="2975898" y="792088"/>
                </a:cubicBezTo>
                <a:cubicBezTo>
                  <a:pt x="2708144" y="762935"/>
                  <a:pt x="2603291" y="808496"/>
                  <a:pt x="2408330" y="792088"/>
                </a:cubicBezTo>
                <a:cubicBezTo>
                  <a:pt x="2213369" y="775680"/>
                  <a:pt x="1968042" y="761178"/>
                  <a:pt x="1724669" y="792088"/>
                </a:cubicBezTo>
                <a:cubicBezTo>
                  <a:pt x="1481296" y="822998"/>
                  <a:pt x="1297872" y="764132"/>
                  <a:pt x="1118403" y="792088"/>
                </a:cubicBezTo>
                <a:cubicBezTo>
                  <a:pt x="938934" y="820044"/>
                  <a:pt x="654416" y="770581"/>
                  <a:pt x="396044" y="792088"/>
                </a:cubicBezTo>
                <a:cubicBezTo>
                  <a:pt x="187320" y="789926"/>
                  <a:pt x="964" y="639838"/>
                  <a:pt x="0" y="396044"/>
                </a:cubicBezTo>
                <a:cubicBezTo>
                  <a:pt x="9700" y="289596"/>
                  <a:pt x="-4725" y="204413"/>
                  <a:pt x="0" y="132017"/>
                </a:cubicBezTo>
                <a:cubicBezTo>
                  <a:pt x="-9181" y="47601"/>
                  <a:pt x="51082" y="-7517"/>
                  <a:pt x="132017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4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F75560D-A673-4560-B28B-3E6F329316FA}"/>
              </a:ext>
            </a:extLst>
          </p:cNvPr>
          <p:cNvGrpSpPr/>
          <p:nvPr/>
        </p:nvGrpSpPr>
        <p:grpSpPr>
          <a:xfrm>
            <a:off x="8427584" y="1042454"/>
            <a:ext cx="630535" cy="607731"/>
            <a:chOff x="196011" y="2031213"/>
            <a:chExt cx="687370" cy="669871"/>
          </a:xfrm>
        </p:grpSpPr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26A897A0-FE15-45D1-B80B-FD70BB2B997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Google Shape;556;p52">
              <a:extLst>
                <a:ext uri="{FF2B5EF4-FFF2-40B4-BE49-F238E27FC236}">
                  <a16:creationId xmlns:a16="http://schemas.microsoft.com/office/drawing/2014/main" id="{F3780A8F-7D8C-401C-8E4C-6E73EC5643AB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B9D081D-C830-446A-B752-099FAE257756}"/>
              </a:ext>
            </a:extLst>
          </p:cNvPr>
          <p:cNvSpPr txBox="1"/>
          <p:nvPr/>
        </p:nvSpPr>
        <p:spPr>
          <a:xfrm>
            <a:off x="1859726" y="1093683"/>
            <a:ext cx="6607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أنواع الغش المحرم الغش بين كل راع ورعيته التي استرعاه الله إياها: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72F88B10-7A55-46DD-A5D1-F80AF8C12072}"/>
              </a:ext>
            </a:extLst>
          </p:cNvPr>
          <p:cNvGrpSpPr/>
          <p:nvPr/>
        </p:nvGrpSpPr>
        <p:grpSpPr>
          <a:xfrm>
            <a:off x="8467563" y="1759970"/>
            <a:ext cx="531623" cy="523904"/>
            <a:chOff x="141722" y="2031213"/>
            <a:chExt cx="741659" cy="739012"/>
          </a:xfrm>
        </p:grpSpPr>
        <p:sp>
          <p:nvSpPr>
            <p:cNvPr id="93" name="شكل بيضاوي 92">
              <a:extLst>
                <a:ext uri="{FF2B5EF4-FFF2-40B4-BE49-F238E27FC236}">
                  <a16:creationId xmlns:a16="http://schemas.microsoft.com/office/drawing/2014/main" id="{6781FBE8-9BC5-43C5-B3B1-8741D42F0669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4" name="Google Shape;556;p52">
              <a:extLst>
                <a:ext uri="{FF2B5EF4-FFF2-40B4-BE49-F238E27FC236}">
                  <a16:creationId xmlns:a16="http://schemas.microsoft.com/office/drawing/2014/main" id="{303A3BCA-D2A7-4904-85E6-0245989C247A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D9924554-7F20-4E48-A132-1E30242410C4}"/>
              </a:ext>
            </a:extLst>
          </p:cNvPr>
          <p:cNvSpPr txBox="1"/>
          <p:nvPr/>
        </p:nvSpPr>
        <p:spPr>
          <a:xfrm>
            <a:off x="5454519" y="1763039"/>
            <a:ext cx="310219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غش الراعي: </a:t>
            </a:r>
            <a:r>
              <a:rPr lang="ar-SA" sz="1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ترك الرعية من غير توجيه لما ينفعهم في أمر دينهم ودنياهم.</a:t>
            </a:r>
          </a:p>
        </p:txBody>
      </p: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2E2589CC-5F2B-49C7-91DF-D56FEB7C63F7}"/>
              </a:ext>
            </a:extLst>
          </p:cNvPr>
          <p:cNvGrpSpPr/>
          <p:nvPr/>
        </p:nvGrpSpPr>
        <p:grpSpPr>
          <a:xfrm>
            <a:off x="5094988" y="1727934"/>
            <a:ext cx="474257" cy="456632"/>
            <a:chOff x="221752" y="1998842"/>
            <a:chExt cx="661629" cy="644119"/>
          </a:xfrm>
        </p:grpSpPr>
        <p:sp>
          <p:nvSpPr>
            <p:cNvPr id="97" name="شكل بيضاوي 96">
              <a:extLst>
                <a:ext uri="{FF2B5EF4-FFF2-40B4-BE49-F238E27FC236}">
                  <a16:creationId xmlns:a16="http://schemas.microsoft.com/office/drawing/2014/main" id="{76BA6E73-2B4A-48D9-8072-1C70288D50B5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8" name="Google Shape;556;p52">
              <a:extLst>
                <a:ext uri="{FF2B5EF4-FFF2-40B4-BE49-F238E27FC236}">
                  <a16:creationId xmlns:a16="http://schemas.microsoft.com/office/drawing/2014/main" id="{65EE68C8-DC85-4A95-81AB-0962C95761EC}"/>
                </a:ext>
              </a:extLst>
            </p:cNvPr>
            <p:cNvSpPr txBox="1">
              <a:spLocks/>
            </p:cNvSpPr>
            <p:nvPr/>
          </p:nvSpPr>
          <p:spPr>
            <a:xfrm>
              <a:off x="242682" y="1998842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09A97C2-E5F8-4AD0-BAA0-82F6DB999DD3}"/>
              </a:ext>
            </a:extLst>
          </p:cNvPr>
          <p:cNvSpPr txBox="1"/>
          <p:nvPr/>
        </p:nvSpPr>
        <p:spPr>
          <a:xfrm>
            <a:off x="1026891" y="1667313"/>
            <a:ext cx="40900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غش الرعية: </a:t>
            </a:r>
            <a:r>
              <a:rPr lang="ar-SA" sz="1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عصيته في المعروف، </a:t>
            </a:r>
          </a:p>
          <a:p>
            <a:pPr algn="r"/>
            <a:r>
              <a:rPr lang="ar-SA" sz="1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والكذب عليه، وصده عن المعروف وتزين المنكر له.</a:t>
            </a:r>
          </a:p>
        </p:txBody>
      </p: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5FC0951D-9525-4A30-A52E-17E93133EFC7}"/>
              </a:ext>
            </a:extLst>
          </p:cNvPr>
          <p:cNvGrpSpPr/>
          <p:nvPr/>
        </p:nvGrpSpPr>
        <p:grpSpPr>
          <a:xfrm>
            <a:off x="8127823" y="2353031"/>
            <a:ext cx="886211" cy="587476"/>
            <a:chOff x="-82711" y="2031213"/>
            <a:chExt cx="966092" cy="647545"/>
          </a:xfrm>
        </p:grpSpPr>
        <p:sp>
          <p:nvSpPr>
            <p:cNvPr id="101" name="شكل بيضاوي 100">
              <a:extLst>
                <a:ext uri="{FF2B5EF4-FFF2-40B4-BE49-F238E27FC236}">
                  <a16:creationId xmlns:a16="http://schemas.microsoft.com/office/drawing/2014/main" id="{940BD16B-2D18-417D-8378-EEFAE80595B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2" name="Google Shape;556;p52">
              <a:extLst>
                <a:ext uri="{FF2B5EF4-FFF2-40B4-BE49-F238E27FC236}">
                  <a16:creationId xmlns:a16="http://schemas.microsoft.com/office/drawing/2014/main" id="{11F20156-10D5-4CEC-B895-CE4CCB3DE5CA}"/>
                </a:ext>
              </a:extLst>
            </p:cNvPr>
            <p:cNvSpPr txBox="1">
              <a:spLocks/>
            </p:cNvSpPr>
            <p:nvPr/>
          </p:nvSpPr>
          <p:spPr>
            <a:xfrm>
              <a:off x="-82711" y="2034639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F9351699-A711-46B6-AC38-1E89E99D5B49}"/>
              </a:ext>
            </a:extLst>
          </p:cNvPr>
          <p:cNvSpPr txBox="1"/>
          <p:nvPr/>
        </p:nvSpPr>
        <p:spPr>
          <a:xfrm>
            <a:off x="1176201" y="2475319"/>
            <a:ext cx="7274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بعمومه على أن الغش حرام في الاختبارات في أي مادة وبأي وسيلة كانت.</a:t>
            </a:r>
          </a:p>
        </p:txBody>
      </p: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7FDA0EB7-401F-4FC2-8B79-432349A463F9}"/>
              </a:ext>
            </a:extLst>
          </p:cNvPr>
          <p:cNvGrpSpPr/>
          <p:nvPr/>
        </p:nvGrpSpPr>
        <p:grpSpPr>
          <a:xfrm>
            <a:off x="8127824" y="3055092"/>
            <a:ext cx="886719" cy="619953"/>
            <a:chOff x="-83264" y="2031213"/>
            <a:chExt cx="966645" cy="683343"/>
          </a:xfrm>
        </p:grpSpPr>
        <p:sp>
          <p:nvSpPr>
            <p:cNvPr id="105" name="شكل بيضاوي 104">
              <a:extLst>
                <a:ext uri="{FF2B5EF4-FFF2-40B4-BE49-F238E27FC236}">
                  <a16:creationId xmlns:a16="http://schemas.microsoft.com/office/drawing/2014/main" id="{526A0D4C-5641-48A0-8B78-52346EB042A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6" name="Google Shape;556;p52">
              <a:extLst>
                <a:ext uri="{FF2B5EF4-FFF2-40B4-BE49-F238E27FC236}">
                  <a16:creationId xmlns:a16="http://schemas.microsoft.com/office/drawing/2014/main" id="{EE5596A7-849A-498C-8E9A-BEB7B6794023}"/>
                </a:ext>
              </a:extLst>
            </p:cNvPr>
            <p:cNvSpPr txBox="1">
              <a:spLocks/>
            </p:cNvSpPr>
            <p:nvPr/>
          </p:nvSpPr>
          <p:spPr>
            <a:xfrm>
              <a:off x="-83264" y="2070437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</a:p>
          </p:txBody>
        </p:sp>
      </p:grp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A924DF79-85B5-418C-BF19-17F60F1B837A}"/>
              </a:ext>
            </a:extLst>
          </p:cNvPr>
          <p:cNvSpPr txBox="1"/>
          <p:nvPr/>
        </p:nvSpPr>
        <p:spPr>
          <a:xfrm>
            <a:off x="820657" y="3138346"/>
            <a:ext cx="7586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الغش للمجتمع: نشر الفساد فيه بشتى أنواعه، وزعزعة أمنه ووحدته، </a:t>
            </a:r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087D6E60-0051-4EE8-929D-BF2A06D781D1}"/>
              </a:ext>
            </a:extLst>
          </p:cNvPr>
          <p:cNvGrpSpPr/>
          <p:nvPr/>
        </p:nvGrpSpPr>
        <p:grpSpPr>
          <a:xfrm>
            <a:off x="8263907" y="3741962"/>
            <a:ext cx="794212" cy="619792"/>
            <a:chOff x="65085" y="2031213"/>
            <a:chExt cx="865800" cy="683165"/>
          </a:xfrm>
        </p:grpSpPr>
        <p:sp>
          <p:nvSpPr>
            <p:cNvPr id="109" name="شكل بيضاوي 108">
              <a:extLst>
                <a:ext uri="{FF2B5EF4-FFF2-40B4-BE49-F238E27FC236}">
                  <a16:creationId xmlns:a16="http://schemas.microsoft.com/office/drawing/2014/main" id="{1E9640F9-4D55-4E06-A8B6-FBDBBD1FF84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Google Shape;556;p52">
              <a:extLst>
                <a:ext uri="{FF2B5EF4-FFF2-40B4-BE49-F238E27FC236}">
                  <a16:creationId xmlns:a16="http://schemas.microsoft.com/office/drawing/2014/main" id="{55BCDBD6-A849-48A5-9C65-D3B26EDCCCA6}"/>
                </a:ext>
              </a:extLst>
            </p:cNvPr>
            <p:cNvSpPr txBox="1">
              <a:spLocks/>
            </p:cNvSpPr>
            <p:nvPr/>
          </p:nvSpPr>
          <p:spPr>
            <a:xfrm>
              <a:off x="65085" y="2070259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10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6741170D-6FB7-43BB-AB9F-167E9F314229}"/>
              </a:ext>
            </a:extLst>
          </p:cNvPr>
          <p:cNvSpPr txBox="1"/>
          <p:nvPr/>
        </p:nvSpPr>
        <p:spPr>
          <a:xfrm>
            <a:off x="820657" y="3825215"/>
            <a:ext cx="7586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أن الغش من كبائر الذنوب.</a:t>
            </a:r>
          </a:p>
        </p:txBody>
      </p: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DAC83C2E-61B8-40ED-8E6F-CAD6F238E962}"/>
              </a:ext>
            </a:extLst>
          </p:cNvPr>
          <p:cNvGrpSpPr/>
          <p:nvPr/>
        </p:nvGrpSpPr>
        <p:grpSpPr>
          <a:xfrm>
            <a:off x="8226457" y="4453424"/>
            <a:ext cx="794212" cy="610217"/>
            <a:chOff x="24260" y="2031213"/>
            <a:chExt cx="865800" cy="672611"/>
          </a:xfrm>
        </p:grpSpPr>
        <p:sp>
          <p:nvSpPr>
            <p:cNvPr id="113" name="شكل بيضاوي 112">
              <a:extLst>
                <a:ext uri="{FF2B5EF4-FFF2-40B4-BE49-F238E27FC236}">
                  <a16:creationId xmlns:a16="http://schemas.microsoft.com/office/drawing/2014/main" id="{F43588E7-007F-4020-9F46-B7DB41AC01C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4" name="Google Shape;556;p52">
              <a:extLst>
                <a:ext uri="{FF2B5EF4-FFF2-40B4-BE49-F238E27FC236}">
                  <a16:creationId xmlns:a16="http://schemas.microsoft.com/office/drawing/2014/main" id="{1432BDC6-0169-4AC5-8493-48A9C7C98A60}"/>
                </a:ext>
              </a:extLst>
            </p:cNvPr>
            <p:cNvSpPr txBox="1">
              <a:spLocks/>
            </p:cNvSpPr>
            <p:nvPr/>
          </p:nvSpPr>
          <p:spPr>
            <a:xfrm>
              <a:off x="24260" y="2059705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11</a:t>
              </a:r>
            </a:p>
          </p:txBody>
        </p:sp>
      </p:grp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E896FB1B-F551-4013-8266-C6D97CD0BC1A}"/>
              </a:ext>
            </a:extLst>
          </p:cNvPr>
          <p:cNvSpPr txBox="1"/>
          <p:nvPr/>
        </p:nvSpPr>
        <p:spPr>
          <a:xfrm>
            <a:off x="820657" y="4536677"/>
            <a:ext cx="7586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لما أمر النبي البائع أن يظهر الشيء الذي حصل له البلل والفساد ويجعله في الظاهر...</a:t>
            </a:r>
          </a:p>
        </p:txBody>
      </p:sp>
    </p:spTree>
    <p:extLst>
      <p:ext uri="{BB962C8B-B14F-4D97-AF65-F5344CB8AC3E}">
        <p14:creationId xmlns:p14="http://schemas.microsoft.com/office/powerpoint/2010/main" val="39982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95" grpId="0"/>
      <p:bldP spid="95" grpId="1"/>
      <p:bldP spid="99" grpId="0"/>
      <p:bldP spid="99" grpId="1"/>
      <p:bldP spid="103" grpId="0"/>
      <p:bldP spid="103" grpId="1"/>
      <p:bldP spid="107" grpId="0"/>
      <p:bldP spid="107" grpId="1"/>
      <p:bldP spid="111" grpId="0"/>
      <p:bldP spid="111" grpId="1"/>
      <p:bldP spid="115" grpId="0"/>
      <p:bldP spid="1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4572000" y="123478"/>
            <a:ext cx="4397842" cy="792088"/>
          </a:xfrm>
          <a:custGeom>
            <a:avLst/>
            <a:gdLst>
              <a:gd name="connsiteX0" fmla="*/ 132017 w 4397842"/>
              <a:gd name="connsiteY0" fmla="*/ 0 h 792088"/>
              <a:gd name="connsiteX1" fmla="*/ 699585 w 4397842"/>
              <a:gd name="connsiteY1" fmla="*/ 0 h 792088"/>
              <a:gd name="connsiteX2" fmla="*/ 1305851 w 4397842"/>
              <a:gd name="connsiteY2" fmla="*/ 0 h 792088"/>
              <a:gd name="connsiteX3" fmla="*/ 2028210 w 4397842"/>
              <a:gd name="connsiteY3" fmla="*/ 0 h 792088"/>
              <a:gd name="connsiteX4" fmla="*/ 2750569 w 4397842"/>
              <a:gd name="connsiteY4" fmla="*/ 0 h 792088"/>
              <a:gd name="connsiteX5" fmla="*/ 3434230 w 4397842"/>
              <a:gd name="connsiteY5" fmla="*/ 0 h 792088"/>
              <a:gd name="connsiteX6" fmla="*/ 4001798 w 4397842"/>
              <a:gd name="connsiteY6" fmla="*/ 0 h 792088"/>
              <a:gd name="connsiteX7" fmla="*/ 4397842 w 4397842"/>
              <a:gd name="connsiteY7" fmla="*/ 396044 h 792088"/>
              <a:gd name="connsiteX8" fmla="*/ 4397842 w 4397842"/>
              <a:gd name="connsiteY8" fmla="*/ 660071 h 792088"/>
              <a:gd name="connsiteX9" fmla="*/ 4265825 w 4397842"/>
              <a:gd name="connsiteY9" fmla="*/ 792088 h 792088"/>
              <a:gd name="connsiteX10" fmla="*/ 3543466 w 4397842"/>
              <a:gd name="connsiteY10" fmla="*/ 792088 h 792088"/>
              <a:gd name="connsiteX11" fmla="*/ 2937200 w 4397842"/>
              <a:gd name="connsiteY11" fmla="*/ 792088 h 792088"/>
              <a:gd name="connsiteX12" fmla="*/ 2330935 w 4397842"/>
              <a:gd name="connsiteY12" fmla="*/ 792088 h 792088"/>
              <a:gd name="connsiteX13" fmla="*/ 1802064 w 4397842"/>
              <a:gd name="connsiteY13" fmla="*/ 792088 h 792088"/>
              <a:gd name="connsiteX14" fmla="*/ 1157101 w 4397842"/>
              <a:gd name="connsiteY14" fmla="*/ 792088 h 792088"/>
              <a:gd name="connsiteX15" fmla="*/ 396044 w 4397842"/>
              <a:gd name="connsiteY15" fmla="*/ 792088 h 792088"/>
              <a:gd name="connsiteX16" fmla="*/ 0 w 4397842"/>
              <a:gd name="connsiteY16" fmla="*/ 396044 h 792088"/>
              <a:gd name="connsiteX17" fmla="*/ 0 w 4397842"/>
              <a:gd name="connsiteY17" fmla="*/ 132017 h 792088"/>
              <a:gd name="connsiteX18" fmla="*/ 132017 w 4397842"/>
              <a:gd name="connsiteY18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7842" h="792088" fill="none" extrusionOk="0">
                <a:moveTo>
                  <a:pt x="132017" y="0"/>
                </a:moveTo>
                <a:cubicBezTo>
                  <a:pt x="340628" y="-24255"/>
                  <a:pt x="570030" y="8246"/>
                  <a:pt x="699585" y="0"/>
                </a:cubicBezTo>
                <a:cubicBezTo>
                  <a:pt x="829140" y="-8246"/>
                  <a:pt x="1048991" y="-8482"/>
                  <a:pt x="1305851" y="0"/>
                </a:cubicBezTo>
                <a:cubicBezTo>
                  <a:pt x="1562711" y="8482"/>
                  <a:pt x="1815034" y="22415"/>
                  <a:pt x="2028210" y="0"/>
                </a:cubicBezTo>
                <a:cubicBezTo>
                  <a:pt x="2241386" y="-22415"/>
                  <a:pt x="2599964" y="24677"/>
                  <a:pt x="2750569" y="0"/>
                </a:cubicBezTo>
                <a:cubicBezTo>
                  <a:pt x="2901174" y="-24677"/>
                  <a:pt x="3180859" y="4503"/>
                  <a:pt x="3434230" y="0"/>
                </a:cubicBezTo>
                <a:cubicBezTo>
                  <a:pt x="3687601" y="-4503"/>
                  <a:pt x="3782893" y="16896"/>
                  <a:pt x="4001798" y="0"/>
                </a:cubicBezTo>
                <a:cubicBezTo>
                  <a:pt x="4230571" y="-41172"/>
                  <a:pt x="4403229" y="175772"/>
                  <a:pt x="4397842" y="396044"/>
                </a:cubicBezTo>
                <a:cubicBezTo>
                  <a:pt x="4403496" y="508356"/>
                  <a:pt x="4409523" y="570278"/>
                  <a:pt x="4397842" y="660071"/>
                </a:cubicBezTo>
                <a:cubicBezTo>
                  <a:pt x="4393263" y="722532"/>
                  <a:pt x="4352695" y="784521"/>
                  <a:pt x="4265825" y="792088"/>
                </a:cubicBezTo>
                <a:cubicBezTo>
                  <a:pt x="4027456" y="784326"/>
                  <a:pt x="3869725" y="802892"/>
                  <a:pt x="3543466" y="792088"/>
                </a:cubicBezTo>
                <a:cubicBezTo>
                  <a:pt x="3217207" y="781284"/>
                  <a:pt x="3067658" y="771266"/>
                  <a:pt x="2937200" y="792088"/>
                </a:cubicBezTo>
                <a:cubicBezTo>
                  <a:pt x="2806742" y="812910"/>
                  <a:pt x="2539464" y="778351"/>
                  <a:pt x="2330935" y="792088"/>
                </a:cubicBezTo>
                <a:cubicBezTo>
                  <a:pt x="2122407" y="805825"/>
                  <a:pt x="2028853" y="806479"/>
                  <a:pt x="1802064" y="792088"/>
                </a:cubicBezTo>
                <a:cubicBezTo>
                  <a:pt x="1575275" y="777697"/>
                  <a:pt x="1472375" y="765248"/>
                  <a:pt x="1157101" y="792088"/>
                </a:cubicBezTo>
                <a:cubicBezTo>
                  <a:pt x="841827" y="818928"/>
                  <a:pt x="732449" y="755793"/>
                  <a:pt x="396044" y="792088"/>
                </a:cubicBezTo>
                <a:cubicBezTo>
                  <a:pt x="147073" y="820681"/>
                  <a:pt x="-38436" y="623172"/>
                  <a:pt x="0" y="396044"/>
                </a:cubicBezTo>
                <a:cubicBezTo>
                  <a:pt x="3132" y="309665"/>
                  <a:pt x="-7997" y="205713"/>
                  <a:pt x="0" y="132017"/>
                </a:cubicBezTo>
                <a:cubicBezTo>
                  <a:pt x="-7460" y="61821"/>
                  <a:pt x="52625" y="-9285"/>
                  <a:pt x="132017" y="0"/>
                </a:cubicBezTo>
                <a:close/>
              </a:path>
              <a:path w="4397842" h="792088" stroke="0" extrusionOk="0">
                <a:moveTo>
                  <a:pt x="132017" y="0"/>
                </a:moveTo>
                <a:cubicBezTo>
                  <a:pt x="314814" y="-18794"/>
                  <a:pt x="621699" y="18276"/>
                  <a:pt x="854376" y="0"/>
                </a:cubicBezTo>
                <a:cubicBezTo>
                  <a:pt x="1087053" y="-18276"/>
                  <a:pt x="1248310" y="-26825"/>
                  <a:pt x="1576735" y="0"/>
                </a:cubicBezTo>
                <a:cubicBezTo>
                  <a:pt x="1905160" y="26825"/>
                  <a:pt x="1977115" y="26664"/>
                  <a:pt x="2221699" y="0"/>
                </a:cubicBezTo>
                <a:cubicBezTo>
                  <a:pt x="2466283" y="-26664"/>
                  <a:pt x="2605148" y="-5002"/>
                  <a:pt x="2750569" y="0"/>
                </a:cubicBezTo>
                <a:cubicBezTo>
                  <a:pt x="2895990" y="5002"/>
                  <a:pt x="3022552" y="14313"/>
                  <a:pt x="3279439" y="0"/>
                </a:cubicBezTo>
                <a:cubicBezTo>
                  <a:pt x="3536326" y="-14313"/>
                  <a:pt x="3754593" y="-27844"/>
                  <a:pt x="4001798" y="0"/>
                </a:cubicBezTo>
                <a:cubicBezTo>
                  <a:pt x="4185297" y="4416"/>
                  <a:pt x="4445178" y="163865"/>
                  <a:pt x="4397842" y="396044"/>
                </a:cubicBezTo>
                <a:cubicBezTo>
                  <a:pt x="4399277" y="478905"/>
                  <a:pt x="4391807" y="562616"/>
                  <a:pt x="4397842" y="660071"/>
                </a:cubicBezTo>
                <a:cubicBezTo>
                  <a:pt x="4400851" y="733500"/>
                  <a:pt x="4334878" y="789349"/>
                  <a:pt x="4265825" y="792088"/>
                </a:cubicBezTo>
                <a:cubicBezTo>
                  <a:pt x="3935882" y="790794"/>
                  <a:pt x="3790450" y="811961"/>
                  <a:pt x="3582164" y="792088"/>
                </a:cubicBezTo>
                <a:cubicBezTo>
                  <a:pt x="3373878" y="772215"/>
                  <a:pt x="3243652" y="821241"/>
                  <a:pt x="2975898" y="792088"/>
                </a:cubicBezTo>
                <a:cubicBezTo>
                  <a:pt x="2708144" y="762935"/>
                  <a:pt x="2603291" y="808496"/>
                  <a:pt x="2408330" y="792088"/>
                </a:cubicBezTo>
                <a:cubicBezTo>
                  <a:pt x="2213369" y="775680"/>
                  <a:pt x="1968042" y="761178"/>
                  <a:pt x="1724669" y="792088"/>
                </a:cubicBezTo>
                <a:cubicBezTo>
                  <a:pt x="1481296" y="822998"/>
                  <a:pt x="1297872" y="764132"/>
                  <a:pt x="1118403" y="792088"/>
                </a:cubicBezTo>
                <a:cubicBezTo>
                  <a:pt x="938934" y="820044"/>
                  <a:pt x="654416" y="770581"/>
                  <a:pt x="396044" y="792088"/>
                </a:cubicBezTo>
                <a:cubicBezTo>
                  <a:pt x="187320" y="789926"/>
                  <a:pt x="964" y="639838"/>
                  <a:pt x="0" y="396044"/>
                </a:cubicBezTo>
                <a:cubicBezTo>
                  <a:pt x="9700" y="289596"/>
                  <a:pt x="-4725" y="204413"/>
                  <a:pt x="0" y="132017"/>
                </a:cubicBezTo>
                <a:cubicBezTo>
                  <a:pt x="-9181" y="47601"/>
                  <a:pt x="51082" y="-7517"/>
                  <a:pt x="132017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4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F8F4EAC5-665D-40BC-AB30-AFB6B8AC4AF5}"/>
              </a:ext>
            </a:extLst>
          </p:cNvPr>
          <p:cNvGrpSpPr/>
          <p:nvPr/>
        </p:nvGrpSpPr>
        <p:grpSpPr>
          <a:xfrm>
            <a:off x="8210530" y="1490838"/>
            <a:ext cx="794212" cy="605536"/>
            <a:chOff x="17581" y="2031213"/>
            <a:chExt cx="865800" cy="667451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D627D769-EC88-413B-BCB0-CA8B0D5A0FC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Google Shape;556;p52">
              <a:extLst>
                <a:ext uri="{FF2B5EF4-FFF2-40B4-BE49-F238E27FC236}">
                  <a16:creationId xmlns:a16="http://schemas.microsoft.com/office/drawing/2014/main" id="{B1893D2A-3454-4C89-A606-C0543DB3543C}"/>
                </a:ext>
              </a:extLst>
            </p:cNvPr>
            <p:cNvSpPr txBox="1">
              <a:spLocks/>
            </p:cNvSpPr>
            <p:nvPr/>
          </p:nvSpPr>
          <p:spPr>
            <a:xfrm>
              <a:off x="17581" y="2054545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12</a:t>
              </a:r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F273F6E-596C-4A17-86E0-8A9603B11362}"/>
              </a:ext>
            </a:extLst>
          </p:cNvPr>
          <p:cNvSpPr txBox="1"/>
          <p:nvPr/>
        </p:nvSpPr>
        <p:spPr>
          <a:xfrm>
            <a:off x="1843405" y="1491630"/>
            <a:ext cx="6643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dirty="0"/>
              <a:t>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يترتب على الغش مفاسد ُ كثيرة، وبتجنبه تندفع جميع هذه المفاسد؛ فمنها: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D49C3B05-381E-4F6C-ACBD-7083B9ED5D6E}"/>
              </a:ext>
            </a:extLst>
          </p:cNvPr>
          <p:cNvGrpSpPr/>
          <p:nvPr/>
        </p:nvGrpSpPr>
        <p:grpSpPr>
          <a:xfrm>
            <a:off x="8464339" y="2299845"/>
            <a:ext cx="531623" cy="523904"/>
            <a:chOff x="141722" y="2031213"/>
            <a:chExt cx="741659" cy="739012"/>
          </a:xfrm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A63EA60D-0F14-43D2-BA12-EC6A32D1479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Google Shape;556;p52">
              <a:extLst>
                <a:ext uri="{FF2B5EF4-FFF2-40B4-BE49-F238E27FC236}">
                  <a16:creationId xmlns:a16="http://schemas.microsoft.com/office/drawing/2014/main" id="{C8BF9869-658C-44A3-B17B-4BA040C83289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1E036BB-2F93-4653-9331-CA07F1192E9A}"/>
              </a:ext>
            </a:extLst>
          </p:cNvPr>
          <p:cNvSpPr txBox="1"/>
          <p:nvPr/>
        </p:nvSpPr>
        <p:spPr>
          <a:xfrm>
            <a:off x="6778647" y="2392053"/>
            <a:ext cx="175231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أكل المال بالباطل.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D6D5D853-9A3A-4800-9306-501B608C26BE}"/>
              </a:ext>
            </a:extLst>
          </p:cNvPr>
          <p:cNvGrpSpPr/>
          <p:nvPr/>
        </p:nvGrpSpPr>
        <p:grpSpPr>
          <a:xfrm>
            <a:off x="8514688" y="2846199"/>
            <a:ext cx="474257" cy="456632"/>
            <a:chOff x="221752" y="2000368"/>
            <a:chExt cx="661629" cy="644119"/>
          </a:xfrm>
        </p:grpSpPr>
        <p:sp>
          <p:nvSpPr>
            <p:cNvPr id="41" name="شكل بيضاوي 40">
              <a:extLst>
                <a:ext uri="{FF2B5EF4-FFF2-40B4-BE49-F238E27FC236}">
                  <a16:creationId xmlns:a16="http://schemas.microsoft.com/office/drawing/2014/main" id="{D7143833-15DC-4FC3-9054-E650DE28DB89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Google Shape;556;p52">
              <a:extLst>
                <a:ext uri="{FF2B5EF4-FFF2-40B4-BE49-F238E27FC236}">
                  <a16:creationId xmlns:a16="http://schemas.microsoft.com/office/drawing/2014/main" id="{F3C0D05D-63BF-40E2-8C98-55D622F1F395}"/>
                </a:ext>
              </a:extLst>
            </p:cNvPr>
            <p:cNvSpPr txBox="1">
              <a:spLocks/>
            </p:cNvSpPr>
            <p:nvPr/>
          </p:nvSpPr>
          <p:spPr>
            <a:xfrm>
              <a:off x="244448" y="2000368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3E9E6171-BEDE-48B7-AD31-1C6C0C6D3EA0}"/>
              </a:ext>
            </a:extLst>
          </p:cNvPr>
          <p:cNvSpPr txBox="1"/>
          <p:nvPr/>
        </p:nvSpPr>
        <p:spPr>
          <a:xfrm>
            <a:off x="6636190" y="2914869"/>
            <a:ext cx="18894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قلة الثقة بين الناس.</a:t>
            </a: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A59AE4F-0CCB-48A7-AE5E-1046B59C424D}"/>
              </a:ext>
            </a:extLst>
          </p:cNvPr>
          <p:cNvGrpSpPr/>
          <p:nvPr/>
        </p:nvGrpSpPr>
        <p:grpSpPr>
          <a:xfrm>
            <a:off x="8519643" y="3359257"/>
            <a:ext cx="482495" cy="483022"/>
            <a:chOff x="210259" y="1961615"/>
            <a:chExt cx="673122" cy="681345"/>
          </a:xfrm>
        </p:grpSpPr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D64A2A2F-73EE-461E-88D5-44B960BCB0B2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6" name="Google Shape;556;p52">
              <a:extLst>
                <a:ext uri="{FF2B5EF4-FFF2-40B4-BE49-F238E27FC236}">
                  <a16:creationId xmlns:a16="http://schemas.microsoft.com/office/drawing/2014/main" id="{D1A275BC-7F23-4E2E-B467-B96ABF8E027B}"/>
                </a:ext>
              </a:extLst>
            </p:cNvPr>
            <p:cNvSpPr txBox="1">
              <a:spLocks/>
            </p:cNvSpPr>
            <p:nvPr/>
          </p:nvSpPr>
          <p:spPr>
            <a:xfrm>
              <a:off x="210259" y="1961615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D966C02-B99D-4E4F-B452-DAF10C17C4B9}"/>
              </a:ext>
            </a:extLst>
          </p:cNvPr>
          <p:cNvSpPr txBox="1"/>
          <p:nvPr/>
        </p:nvSpPr>
        <p:spPr>
          <a:xfrm>
            <a:off x="6206398" y="3471594"/>
            <a:ext cx="2291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انتشار المكر والخديعة. </a:t>
            </a: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36C4FA8A-D5F2-466E-A0F6-30ACD15A8F4D}"/>
              </a:ext>
            </a:extLst>
          </p:cNvPr>
          <p:cNvGrpSpPr/>
          <p:nvPr/>
        </p:nvGrpSpPr>
        <p:grpSpPr>
          <a:xfrm>
            <a:off x="8464339" y="3967196"/>
            <a:ext cx="507959" cy="456632"/>
            <a:chOff x="174735" y="2015027"/>
            <a:chExt cx="708646" cy="644120"/>
          </a:xfrm>
        </p:grpSpPr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CE81277D-F4E5-46C1-96BA-459C0A8444F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0" name="Google Shape;556;p52">
              <a:extLst>
                <a:ext uri="{FF2B5EF4-FFF2-40B4-BE49-F238E27FC236}">
                  <a16:creationId xmlns:a16="http://schemas.microsoft.com/office/drawing/2014/main" id="{58C8CD12-D4C0-4167-89C4-1A511C25A55E}"/>
                </a:ext>
              </a:extLst>
            </p:cNvPr>
            <p:cNvSpPr txBox="1">
              <a:spLocks/>
            </p:cNvSpPr>
            <p:nvPr/>
          </p:nvSpPr>
          <p:spPr>
            <a:xfrm>
              <a:off x="174735" y="2015027"/>
              <a:ext cx="600283" cy="644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4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د</a:t>
              </a:r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5460DA1A-5FBC-4828-8839-D1723C6FCBE9}"/>
              </a:ext>
            </a:extLst>
          </p:cNvPr>
          <p:cNvSpPr txBox="1"/>
          <p:nvPr/>
        </p:nvSpPr>
        <p:spPr>
          <a:xfrm>
            <a:off x="6468075" y="4003857"/>
            <a:ext cx="2052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ظهور العداوة والبغضاء.</a:t>
            </a:r>
          </a:p>
        </p:txBody>
      </p:sp>
    </p:spTree>
    <p:extLst>
      <p:ext uri="{BB962C8B-B14F-4D97-AF65-F5344CB8AC3E}">
        <p14:creationId xmlns:p14="http://schemas.microsoft.com/office/powerpoint/2010/main" val="894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  <p:bldP spid="47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202735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الأنشطة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4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السابع عشر</Template>
  <TotalTime>1</TotalTime>
  <Words>878</Words>
  <Application>Microsoft Office PowerPoint</Application>
  <PresentationFormat>عرض على الشاشة (16:9)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35" baseType="lpstr">
      <vt:lpstr>맑은 고딕</vt:lpstr>
      <vt:lpstr>AbdoMaster-Bold</vt:lpstr>
      <vt:lpstr>Arial</vt:lpstr>
      <vt:lpstr>Bahij Tanseek Pro</vt:lpstr>
      <vt:lpstr>Berkshire Swash</vt:lpstr>
      <vt:lpstr>BoutrosNewsH1</vt:lpstr>
      <vt:lpstr>Calibri</vt:lpstr>
      <vt:lpstr>Castile-Thin</vt:lpstr>
      <vt:lpstr>Dante</vt:lpstr>
      <vt:lpstr>Dubai</vt:lpstr>
      <vt:lpstr>Hacen Beirut</vt:lpstr>
      <vt:lpstr>Hacen Liner XL</vt:lpstr>
      <vt:lpstr>Hacen Tunisia Bold</vt:lpstr>
      <vt:lpstr>HSIshraq-Medium</vt:lpstr>
      <vt:lpstr>STC Bold</vt:lpstr>
      <vt:lpstr>نسق Office</vt:lpstr>
      <vt:lpstr>Custom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2021-01-07T16:05:20Z</dcterms:created>
  <dcterms:modified xsi:type="dcterms:W3CDTF">2021-01-07T16:06:59Z</dcterms:modified>
</cp:coreProperties>
</file>