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0" r:id="rId2"/>
    <p:sldId id="505" r:id="rId3"/>
    <p:sldId id="561" r:id="rId4"/>
    <p:sldId id="562" r:id="rId5"/>
    <p:sldId id="557" r:id="rId6"/>
    <p:sldId id="563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660"/>
  </p:normalViewPr>
  <p:slideViewPr>
    <p:cSldViewPr snapToGrid="0">
      <p:cViewPr>
        <p:scale>
          <a:sx n="66" d="100"/>
          <a:sy n="66" d="100"/>
        </p:scale>
        <p:origin x="-96" y="-72"/>
      </p:cViewPr>
      <p:guideLst>
        <p:guide orient="horz" pos="1534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750063-B168-4EF0-B24A-CA01F9091947}" type="datetimeFigureOut">
              <a:rPr lang="ar-SY" smtClean="0"/>
              <a:t>09/07/1442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9B45C0-2386-42AF-8EB4-0FD30ABBF9E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996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09/07/1442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571568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45358" y="3139473"/>
              <a:ext cx="4837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صلاة أهل الأعذار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صلاة أهل الأعذار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930397" y="297488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صلاة أهل الأعذار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367315" y="1243180"/>
            <a:ext cx="8702126" cy="676778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عَنْ ابْنِ </a:t>
            </a:r>
            <a:r>
              <a:rPr lang="ar-SY" sz="2800" b="1" dirty="0" smtClean="0">
                <a:solidFill>
                  <a:schemeClr val="tx1"/>
                </a:solidFill>
              </a:rPr>
              <a:t>عَبَّاسٍ رضي الله عنهما </a:t>
            </a:r>
            <a:r>
              <a:rPr lang="ar-SY" sz="2800" b="1" dirty="0">
                <a:solidFill>
                  <a:schemeClr val="tx1"/>
                </a:solidFill>
              </a:rPr>
              <a:t>، عَنِ النَّبِيِّ صلى الله عليه و سلم </a:t>
            </a:r>
            <a:r>
              <a:rPr lang="ar-SY" sz="2800" b="1" dirty="0" smtClean="0">
                <a:solidFill>
                  <a:schemeClr val="tx1"/>
                </a:solidFill>
              </a:rPr>
              <a:t>، قَالَ :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651938" y="2578947"/>
            <a:ext cx="7388453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200" b="1" dirty="0" smtClean="0">
                <a:solidFill>
                  <a:schemeClr val="tx1"/>
                </a:solidFill>
              </a:rPr>
              <a:t>« </a:t>
            </a:r>
            <a:r>
              <a:rPr lang="ar-SY" sz="3200" b="1" dirty="0" smtClean="0">
                <a:solidFill>
                  <a:srgbClr val="00B050"/>
                </a:solidFill>
              </a:rPr>
              <a:t>مَنْ </a:t>
            </a:r>
            <a:r>
              <a:rPr lang="ar-SY" sz="3200" b="1" dirty="0">
                <a:solidFill>
                  <a:srgbClr val="00B050"/>
                </a:solidFill>
              </a:rPr>
              <a:t>سَمِعَ النِّدَاءَ فَلَمْ يَأْتِهِ </a:t>
            </a:r>
            <a:r>
              <a:rPr lang="ar-SY" sz="3200" b="1" dirty="0" smtClean="0">
                <a:solidFill>
                  <a:srgbClr val="00B050"/>
                </a:solidFill>
              </a:rPr>
              <a:t>فَلَا صَلَاةَ </a:t>
            </a:r>
            <a:r>
              <a:rPr lang="ar-SY" sz="3200" b="1" dirty="0">
                <a:solidFill>
                  <a:srgbClr val="00B050"/>
                </a:solidFill>
              </a:rPr>
              <a:t>لَهُ </a:t>
            </a:r>
            <a:r>
              <a:rPr lang="ar-SY" sz="3200" b="1" dirty="0" smtClean="0">
                <a:solidFill>
                  <a:srgbClr val="00B050"/>
                </a:solidFill>
              </a:rPr>
              <a:t>إِلَّا </a:t>
            </a:r>
            <a:r>
              <a:rPr lang="ar-SY" sz="3200" b="1" dirty="0">
                <a:solidFill>
                  <a:srgbClr val="00B050"/>
                </a:solidFill>
              </a:rPr>
              <a:t>مِنْ عُذْرٍ </a:t>
            </a:r>
            <a:r>
              <a:rPr lang="ar-SY" sz="3200" b="1" dirty="0" smtClean="0">
                <a:solidFill>
                  <a:schemeClr val="tx1"/>
                </a:solidFill>
              </a:rPr>
              <a:t>»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5FBFE6-7FFA-4CA7-BD1C-8460BC45853F}"/>
              </a:ext>
            </a:extLst>
          </p:cNvPr>
          <p:cNvSpPr/>
          <p:nvPr/>
        </p:nvSpPr>
        <p:spPr>
          <a:xfrm>
            <a:off x="0" y="1311965"/>
            <a:ext cx="12192000" cy="245478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D52095CE-82AC-49FC-A106-529747151CA1}"/>
              </a:ext>
            </a:extLst>
          </p:cNvPr>
          <p:cNvGrpSpPr/>
          <p:nvPr/>
        </p:nvGrpSpPr>
        <p:grpSpPr>
          <a:xfrm>
            <a:off x="415731" y="1198275"/>
            <a:ext cx="1671101" cy="3718704"/>
            <a:chOff x="5260449" y="310380"/>
            <a:chExt cx="1671101" cy="3718704"/>
          </a:xfrm>
          <a:effectLst/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xmlns="" id="{E140B89A-4B56-473D-A4CF-DC7DE57050A9}"/>
                </a:ext>
              </a:extLst>
            </p:cNvPr>
            <p:cNvSpPr/>
            <p:nvPr/>
          </p:nvSpPr>
          <p:spPr>
            <a:xfrm>
              <a:off x="6295824" y="312241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xmlns="" id="{7A2F9464-BE5D-4280-8C7A-EEA25E7555B4}"/>
                </a:ext>
              </a:extLst>
            </p:cNvPr>
            <p:cNvSpPr/>
            <p:nvPr/>
          </p:nvSpPr>
          <p:spPr>
            <a:xfrm>
              <a:off x="5693318" y="311908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419C51A-45B4-4FD0-9C58-BBF4AAB4A23A}"/>
                </a:ext>
              </a:extLst>
            </p:cNvPr>
            <p:cNvSpPr/>
            <p:nvPr/>
          </p:nvSpPr>
          <p:spPr>
            <a:xfrm rot="5400000">
              <a:off x="5728869" y="712564"/>
              <a:ext cx="734260" cy="448821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xmlns="" id="{C1CFFB9C-8327-4399-A0CB-A13D58D378B0}"/>
                </a:ext>
              </a:extLst>
            </p:cNvPr>
            <p:cNvSpPr/>
            <p:nvPr/>
          </p:nvSpPr>
          <p:spPr>
            <a:xfrm rot="5400000">
              <a:off x="4630971" y="1728504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0066"/>
                </a:gs>
                <a:gs pos="47000">
                  <a:srgbClr val="FF00FF"/>
                </a:gs>
                <a:gs pos="100000">
                  <a:srgbClr val="FF0066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xmlns="" id="{206FFE3F-1D82-4F13-AF61-8E076D6C0CCF}"/>
                </a:ext>
              </a:extLst>
            </p:cNvPr>
            <p:cNvSpPr/>
            <p:nvPr/>
          </p:nvSpPr>
          <p:spPr>
            <a:xfrm rot="5400000">
              <a:off x="4764158" y="1826112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xmlns="" id="{BD4C5A5E-EF1E-45EC-BE03-29E2B56264A2}"/>
                </a:ext>
              </a:extLst>
            </p:cNvPr>
            <p:cNvSpPr/>
            <p:nvPr/>
          </p:nvSpPr>
          <p:spPr>
            <a:xfrm rot="5400000">
              <a:off x="5764870" y="293841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0066"/>
                </a:gs>
                <a:gs pos="100000">
                  <a:srgbClr val="FF00FF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A96D889-D914-431C-8C32-5297A7AA59F6}"/>
                </a:ext>
              </a:extLst>
            </p:cNvPr>
            <p:cNvSpPr txBox="1"/>
            <p:nvPr/>
          </p:nvSpPr>
          <p:spPr>
            <a:xfrm>
              <a:off x="5704609" y="310380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DC7A603A-E20F-4435-BE64-43996E6C46A5}"/>
                </a:ext>
              </a:extLst>
            </p:cNvPr>
            <p:cNvSpPr txBox="1"/>
            <p:nvPr/>
          </p:nvSpPr>
          <p:spPr>
            <a:xfrm>
              <a:off x="5400262" y="1435819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CEEEE4A0-AB99-4A42-9754-C78F62C1EF34}"/>
                </a:ext>
              </a:extLst>
            </p:cNvPr>
            <p:cNvSpPr txBox="1"/>
            <p:nvPr/>
          </p:nvSpPr>
          <p:spPr>
            <a:xfrm>
              <a:off x="5411097" y="1746386"/>
              <a:ext cx="13748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المرضُ ، </a:t>
              </a:r>
              <a:r>
                <a:rPr lang="ar-SY" b="1" dirty="0"/>
                <a:t>أو خشية انتقال العدوى بمخالطة المريض</a:t>
              </a:r>
              <a:endParaRPr lang="en-US" b="1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5031C7F-00D1-4A09-8C2E-11806600740E}"/>
              </a:ext>
            </a:extLst>
          </p:cNvPr>
          <p:cNvGrpSpPr/>
          <p:nvPr/>
        </p:nvGrpSpPr>
        <p:grpSpPr>
          <a:xfrm>
            <a:off x="2364839" y="1198275"/>
            <a:ext cx="1671101" cy="3718704"/>
            <a:chOff x="2364839" y="1198275"/>
            <a:chExt cx="1671101" cy="3718704"/>
          </a:xfrm>
          <a:effectLst/>
        </p:grpSpPr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xmlns="" id="{F76ADAC5-E4BD-4D9B-9FF6-2ECD52D6CAA6}"/>
                </a:ext>
              </a:extLst>
            </p:cNvPr>
            <p:cNvSpPr/>
            <p:nvPr/>
          </p:nvSpPr>
          <p:spPr>
            <a:xfrm>
              <a:off x="3400214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xmlns="" id="{3800D314-C332-4C1E-BB90-F8E5BF89392A}"/>
                </a:ext>
              </a:extLst>
            </p:cNvPr>
            <p:cNvSpPr/>
            <p:nvPr/>
          </p:nvSpPr>
          <p:spPr>
            <a:xfrm>
              <a:off x="2797708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0DCDFF2-CE1A-40C4-A1B4-831F956564A5}"/>
                </a:ext>
              </a:extLst>
            </p:cNvPr>
            <p:cNvSpPr/>
            <p:nvPr/>
          </p:nvSpPr>
          <p:spPr>
            <a:xfrm rot="5400000">
              <a:off x="2833259" y="1600459"/>
              <a:ext cx="734260" cy="44882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Arrow: Pentagon 20">
              <a:extLst>
                <a:ext uri="{FF2B5EF4-FFF2-40B4-BE49-F238E27FC236}">
                  <a16:creationId xmlns:a16="http://schemas.microsoft.com/office/drawing/2014/main" xmlns="" id="{F81E39E0-57C8-4662-89AF-A693990DF95D}"/>
                </a:ext>
              </a:extLst>
            </p:cNvPr>
            <p:cNvSpPr/>
            <p:nvPr/>
          </p:nvSpPr>
          <p:spPr>
            <a:xfrm rot="5400000">
              <a:off x="1735361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CC3300"/>
                </a:gs>
                <a:gs pos="47000">
                  <a:srgbClr val="FF9900"/>
                </a:gs>
                <a:gs pos="100000">
                  <a:srgbClr val="FFCC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:a16="http://schemas.microsoft.com/office/drawing/2014/main" xmlns="" id="{A92117CC-DD25-457F-A712-43CF14AF7DAE}"/>
                </a:ext>
              </a:extLst>
            </p:cNvPr>
            <p:cNvSpPr/>
            <p:nvPr/>
          </p:nvSpPr>
          <p:spPr>
            <a:xfrm rot="5400000">
              <a:off x="1868548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:a16="http://schemas.microsoft.com/office/drawing/2014/main" xmlns="" id="{D462B00C-2DDC-47EB-B513-2CE646E760E6}"/>
                </a:ext>
              </a:extLst>
            </p:cNvPr>
            <p:cNvSpPr/>
            <p:nvPr/>
          </p:nvSpPr>
          <p:spPr>
            <a:xfrm rot="5400000">
              <a:off x="2869260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CC3300"/>
                </a:gs>
                <a:gs pos="100000">
                  <a:srgbClr val="FF990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205A22E-5894-47BF-91E1-1903AF4F85AC}"/>
                </a:ext>
              </a:extLst>
            </p:cNvPr>
            <p:cNvSpPr txBox="1"/>
            <p:nvPr/>
          </p:nvSpPr>
          <p:spPr>
            <a:xfrm>
              <a:off x="2808999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3D3DB8B6-20A5-4225-9A3A-6F97A370CA2F}"/>
                </a:ext>
              </a:extLst>
            </p:cNvPr>
            <p:cNvSpPr txBox="1"/>
            <p:nvPr/>
          </p:nvSpPr>
          <p:spPr>
            <a:xfrm>
              <a:off x="2504652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CBF1DB60-8EAB-4198-8B98-9369F37D2921}"/>
                </a:ext>
              </a:extLst>
            </p:cNvPr>
            <p:cNvSpPr txBox="1"/>
            <p:nvPr/>
          </p:nvSpPr>
          <p:spPr>
            <a:xfrm>
              <a:off x="2640231" y="2834497"/>
              <a:ext cx="1083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السفرُ</a:t>
              </a:r>
              <a:endParaRPr lang="en-US" sz="1100" b="1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186FC58-FEB3-4C88-B816-4D1DEAB5D71B}"/>
              </a:ext>
            </a:extLst>
          </p:cNvPr>
          <p:cNvGrpSpPr/>
          <p:nvPr/>
        </p:nvGrpSpPr>
        <p:grpSpPr>
          <a:xfrm>
            <a:off x="4313947" y="1198275"/>
            <a:ext cx="1671102" cy="3718704"/>
            <a:chOff x="4313947" y="1198275"/>
            <a:chExt cx="1671102" cy="3718704"/>
          </a:xfrm>
          <a:effectLst/>
        </p:grpSpPr>
        <p:sp>
          <p:nvSpPr>
            <p:cNvPr id="28" name="Rectangle: Top Corners Rounded 27">
              <a:extLst>
                <a:ext uri="{FF2B5EF4-FFF2-40B4-BE49-F238E27FC236}">
                  <a16:creationId xmlns:a16="http://schemas.microsoft.com/office/drawing/2014/main" xmlns="" id="{8F4F6020-80E4-46D5-AC9E-087987BCEBAE}"/>
                </a:ext>
              </a:extLst>
            </p:cNvPr>
            <p:cNvSpPr/>
            <p:nvPr/>
          </p:nvSpPr>
          <p:spPr>
            <a:xfrm>
              <a:off x="5349322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Top Corners Rounded 28">
              <a:extLst>
                <a:ext uri="{FF2B5EF4-FFF2-40B4-BE49-F238E27FC236}">
                  <a16:creationId xmlns:a16="http://schemas.microsoft.com/office/drawing/2014/main" xmlns="" id="{71F040EC-DAA8-4BB6-BD3F-CD5A0B112629}"/>
                </a:ext>
              </a:extLst>
            </p:cNvPr>
            <p:cNvSpPr/>
            <p:nvPr/>
          </p:nvSpPr>
          <p:spPr>
            <a:xfrm>
              <a:off x="4746816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E82FF95-AF23-4AA3-8F93-5CAC05A2BA35}"/>
                </a:ext>
              </a:extLst>
            </p:cNvPr>
            <p:cNvSpPr/>
            <p:nvPr/>
          </p:nvSpPr>
          <p:spPr>
            <a:xfrm rot="5400000">
              <a:off x="4782367" y="1600459"/>
              <a:ext cx="734260" cy="44882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Arrow: Pentagon 30">
              <a:extLst>
                <a:ext uri="{FF2B5EF4-FFF2-40B4-BE49-F238E27FC236}">
                  <a16:creationId xmlns:a16="http://schemas.microsoft.com/office/drawing/2014/main" xmlns="" id="{27EA1AAE-9ACF-479B-BD6C-AD5F06DE468B}"/>
                </a:ext>
              </a:extLst>
            </p:cNvPr>
            <p:cNvSpPr/>
            <p:nvPr/>
          </p:nvSpPr>
          <p:spPr>
            <a:xfrm rot="5400000">
              <a:off x="3684469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33CC"/>
                </a:gs>
                <a:gs pos="47000">
                  <a:srgbClr val="0000FF"/>
                </a:gs>
                <a:gs pos="100000">
                  <a:srgbClr val="3366FF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xmlns="" id="{BBB3EFD2-AE9F-45BC-9EE1-96A3C7235109}"/>
                </a:ext>
              </a:extLst>
            </p:cNvPr>
            <p:cNvSpPr/>
            <p:nvPr/>
          </p:nvSpPr>
          <p:spPr>
            <a:xfrm rot="5400000">
              <a:off x="3817656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row: Pentagon 32">
              <a:extLst>
                <a:ext uri="{FF2B5EF4-FFF2-40B4-BE49-F238E27FC236}">
                  <a16:creationId xmlns:a16="http://schemas.microsoft.com/office/drawing/2014/main" xmlns="" id="{FFC46002-54F3-4E52-B986-7DB0A659ACB9}"/>
                </a:ext>
              </a:extLst>
            </p:cNvPr>
            <p:cNvSpPr/>
            <p:nvPr/>
          </p:nvSpPr>
          <p:spPr>
            <a:xfrm rot="5400000">
              <a:off x="4818368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00FF"/>
                </a:gs>
                <a:gs pos="100000">
                  <a:srgbClr val="0033CC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5A5E014D-3C02-409D-9BB9-AE515C013AA6}"/>
                </a:ext>
              </a:extLst>
            </p:cNvPr>
            <p:cNvSpPr txBox="1"/>
            <p:nvPr/>
          </p:nvSpPr>
          <p:spPr>
            <a:xfrm>
              <a:off x="4758107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447205E3-E6B4-4994-989B-898F7424950F}"/>
                </a:ext>
              </a:extLst>
            </p:cNvPr>
            <p:cNvSpPr txBox="1"/>
            <p:nvPr/>
          </p:nvSpPr>
          <p:spPr>
            <a:xfrm>
              <a:off x="4453760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B50B6B15-5436-4B62-AC8F-A6E024D2246C}"/>
                </a:ext>
              </a:extLst>
            </p:cNvPr>
            <p:cNvSpPr txBox="1"/>
            <p:nvPr/>
          </p:nvSpPr>
          <p:spPr>
            <a:xfrm>
              <a:off x="4453760" y="2662268"/>
              <a:ext cx="15312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التأذي بالمطرِ الشديدِ أو الوَحَلِ أو المرضِ المعدي</a:t>
              </a:r>
              <a:endParaRPr lang="en-US" b="1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FFD7C4E-9210-4DAF-8D60-5C528992284A}"/>
              </a:ext>
            </a:extLst>
          </p:cNvPr>
          <p:cNvGrpSpPr/>
          <p:nvPr/>
        </p:nvGrpSpPr>
        <p:grpSpPr>
          <a:xfrm>
            <a:off x="5915477" y="1198275"/>
            <a:ext cx="2018680" cy="3718704"/>
            <a:chOff x="5915477" y="1198275"/>
            <a:chExt cx="2018680" cy="3718704"/>
          </a:xfrm>
          <a:effectLst/>
        </p:grpSpPr>
        <p:sp>
          <p:nvSpPr>
            <p:cNvPr id="38" name="Rectangle: Top Corners Rounded 37">
              <a:extLst>
                <a:ext uri="{FF2B5EF4-FFF2-40B4-BE49-F238E27FC236}">
                  <a16:creationId xmlns:a16="http://schemas.microsoft.com/office/drawing/2014/main" xmlns="" id="{66E38BD2-5042-4616-9379-CA9361332CE2}"/>
                </a:ext>
              </a:extLst>
            </p:cNvPr>
            <p:cNvSpPr/>
            <p:nvPr/>
          </p:nvSpPr>
          <p:spPr>
            <a:xfrm>
              <a:off x="7298430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xmlns="" id="{615A7297-D1EF-4E27-952E-D8E6EEF5E095}"/>
                </a:ext>
              </a:extLst>
            </p:cNvPr>
            <p:cNvSpPr/>
            <p:nvPr/>
          </p:nvSpPr>
          <p:spPr>
            <a:xfrm>
              <a:off x="6695924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832344B-E0B2-41BE-8C73-904C4DEEAE23}"/>
                </a:ext>
              </a:extLst>
            </p:cNvPr>
            <p:cNvSpPr/>
            <p:nvPr/>
          </p:nvSpPr>
          <p:spPr>
            <a:xfrm rot="5400000">
              <a:off x="6731475" y="1600459"/>
              <a:ext cx="734260" cy="448821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xmlns="" id="{D08B20D6-8EAC-469B-9AC3-EC6391D6D2B1}"/>
                </a:ext>
              </a:extLst>
            </p:cNvPr>
            <p:cNvSpPr/>
            <p:nvPr/>
          </p:nvSpPr>
          <p:spPr>
            <a:xfrm rot="5400000">
              <a:off x="5633577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6666"/>
                </a:gs>
                <a:gs pos="47000">
                  <a:srgbClr val="008080"/>
                </a:gs>
                <a:gs pos="100000">
                  <a:srgbClr val="00CC99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xmlns="" id="{C04D3C31-11D5-4322-8203-C2F496493A0C}"/>
                </a:ext>
              </a:extLst>
            </p:cNvPr>
            <p:cNvSpPr/>
            <p:nvPr/>
          </p:nvSpPr>
          <p:spPr>
            <a:xfrm rot="5400000">
              <a:off x="5766764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xmlns="" id="{6D399962-D6C5-4C68-A9AE-EF8B66E3F9A7}"/>
                </a:ext>
              </a:extLst>
            </p:cNvPr>
            <p:cNvSpPr/>
            <p:nvPr/>
          </p:nvSpPr>
          <p:spPr>
            <a:xfrm rot="5400000">
              <a:off x="6767476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6666"/>
                </a:gs>
                <a:gs pos="100000">
                  <a:srgbClr val="00CC99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60AB3964-C6BB-4C52-836C-C49E59FA461D}"/>
                </a:ext>
              </a:extLst>
            </p:cNvPr>
            <p:cNvSpPr txBox="1"/>
            <p:nvPr/>
          </p:nvSpPr>
          <p:spPr>
            <a:xfrm>
              <a:off x="6707215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9800CB8D-4F7E-46FD-938F-71FFC109427C}"/>
                </a:ext>
              </a:extLst>
            </p:cNvPr>
            <p:cNvSpPr txBox="1"/>
            <p:nvPr/>
          </p:nvSpPr>
          <p:spPr>
            <a:xfrm>
              <a:off x="5915477" y="2649831"/>
              <a:ext cx="1949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AD46C59-CB53-43AC-A45F-93AB98C3E6D2}"/>
                </a:ext>
              </a:extLst>
            </p:cNvPr>
            <p:cNvSpPr txBox="1"/>
            <p:nvPr/>
          </p:nvSpPr>
          <p:spPr>
            <a:xfrm>
              <a:off x="6296130" y="2441874"/>
              <a:ext cx="163802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Century Gothic" panose="020B0502020202020204" pitchFamily="34" charset="0"/>
                </a:rPr>
                <a:t>حضورُ طعامٍ يشتهيه</a:t>
              </a:r>
              <a:endParaRPr lang="en-US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ar-SY" b="1" dirty="0" smtClean="0"/>
                <a:t>على </a:t>
              </a:r>
              <a:r>
                <a:rPr lang="ar-SY" b="1" dirty="0"/>
                <a:t>أنْ لا يكونَ عادةً بحيثُ يكثرُ تخلفهُ عن صلاةِ الجماعةِ</a:t>
              </a:r>
              <a:endParaRPr lang="en-US" b="1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00EE0F4-9E19-4097-9929-CA7480FBE28F}"/>
              </a:ext>
            </a:extLst>
          </p:cNvPr>
          <p:cNvGrpSpPr/>
          <p:nvPr/>
        </p:nvGrpSpPr>
        <p:grpSpPr>
          <a:xfrm>
            <a:off x="8212163" y="1198275"/>
            <a:ext cx="1672422" cy="3718704"/>
            <a:chOff x="8212163" y="1198275"/>
            <a:chExt cx="1672422" cy="3718704"/>
          </a:xfrm>
          <a:effectLst/>
        </p:grpSpPr>
        <p:sp>
          <p:nvSpPr>
            <p:cNvPr id="48" name="Rectangle: Top Corners Rounded 47">
              <a:extLst>
                <a:ext uri="{FF2B5EF4-FFF2-40B4-BE49-F238E27FC236}">
                  <a16:creationId xmlns:a16="http://schemas.microsoft.com/office/drawing/2014/main" xmlns="" id="{2223E9A6-9DC8-4E16-80FD-73133CBE338D}"/>
                </a:ext>
              </a:extLst>
            </p:cNvPr>
            <p:cNvSpPr/>
            <p:nvPr/>
          </p:nvSpPr>
          <p:spPr>
            <a:xfrm>
              <a:off x="9247538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: Top Corners Rounded 48">
              <a:extLst>
                <a:ext uri="{FF2B5EF4-FFF2-40B4-BE49-F238E27FC236}">
                  <a16:creationId xmlns:a16="http://schemas.microsoft.com/office/drawing/2014/main" xmlns="" id="{10972DAE-71E8-4B65-8C4C-A98C1C53D386}"/>
                </a:ext>
              </a:extLst>
            </p:cNvPr>
            <p:cNvSpPr/>
            <p:nvPr/>
          </p:nvSpPr>
          <p:spPr>
            <a:xfrm>
              <a:off x="8645032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F9C82F61-77FC-4F7A-A7DC-C872EE549F8C}"/>
                </a:ext>
              </a:extLst>
            </p:cNvPr>
            <p:cNvSpPr/>
            <p:nvPr/>
          </p:nvSpPr>
          <p:spPr>
            <a:xfrm rot="5400000">
              <a:off x="8680583" y="1600459"/>
              <a:ext cx="734260" cy="448821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Arrow: Pentagon 50">
              <a:extLst>
                <a:ext uri="{FF2B5EF4-FFF2-40B4-BE49-F238E27FC236}">
                  <a16:creationId xmlns:a16="http://schemas.microsoft.com/office/drawing/2014/main" xmlns="" id="{B6B13E48-F50F-40EB-A6C3-A61EA5A5C1F8}"/>
                </a:ext>
              </a:extLst>
            </p:cNvPr>
            <p:cNvSpPr/>
            <p:nvPr/>
          </p:nvSpPr>
          <p:spPr>
            <a:xfrm rot="5400000">
              <a:off x="7582685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6600"/>
                </a:gs>
                <a:gs pos="47000">
                  <a:srgbClr val="00CC00"/>
                </a:gs>
                <a:gs pos="100000">
                  <a:srgbClr val="00CC66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xmlns="" id="{B6202EAC-A41F-4A4F-84CB-12D6BADA34D5}"/>
                </a:ext>
              </a:extLst>
            </p:cNvPr>
            <p:cNvSpPr/>
            <p:nvPr/>
          </p:nvSpPr>
          <p:spPr>
            <a:xfrm rot="5400000">
              <a:off x="7715872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Pentagon 52">
              <a:extLst>
                <a:ext uri="{FF2B5EF4-FFF2-40B4-BE49-F238E27FC236}">
                  <a16:creationId xmlns:a16="http://schemas.microsoft.com/office/drawing/2014/main" xmlns="" id="{D2BB27BE-95F5-4E3C-9E96-EC8DE6ED49C0}"/>
                </a:ext>
              </a:extLst>
            </p:cNvPr>
            <p:cNvSpPr/>
            <p:nvPr/>
          </p:nvSpPr>
          <p:spPr>
            <a:xfrm rot="5400000">
              <a:off x="8716584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6600"/>
                </a:gs>
                <a:gs pos="100000">
                  <a:srgbClr val="00CC0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97B51917-A9FA-41BB-90C2-1CEA4E99482B}"/>
                </a:ext>
              </a:extLst>
            </p:cNvPr>
            <p:cNvSpPr txBox="1"/>
            <p:nvPr/>
          </p:nvSpPr>
          <p:spPr>
            <a:xfrm>
              <a:off x="8656323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3B19A3F5-0DF0-4E7E-9DA8-75EB1BC629ED}"/>
                </a:ext>
              </a:extLst>
            </p:cNvPr>
            <p:cNvSpPr txBox="1"/>
            <p:nvPr/>
          </p:nvSpPr>
          <p:spPr>
            <a:xfrm>
              <a:off x="8430082" y="2372832"/>
              <a:ext cx="1363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23484671-82E5-4FDA-9A56-3C93AAA42BC6}"/>
                </a:ext>
              </a:extLst>
            </p:cNvPr>
            <p:cNvSpPr txBox="1"/>
            <p:nvPr/>
          </p:nvSpPr>
          <p:spPr>
            <a:xfrm>
              <a:off x="8232759" y="2649831"/>
              <a:ext cx="165182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Century Gothic" panose="020B0502020202020204" pitchFamily="34" charset="0"/>
                </a:rPr>
                <a:t>مدافعةُ البولِ أو الغائطِ</a:t>
              </a:r>
              <a:endParaRPr lang="en-US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ar-SY" b="1" dirty="0" smtClean="0"/>
                <a:t>لما </a:t>
              </a:r>
              <a:r>
                <a:rPr lang="ar-SY" b="1" dirty="0"/>
                <a:t>يسببهُ ذلك منْ الأذى وتركِ الخشوعِ في الصلاةِ</a:t>
              </a:r>
              <a:endParaRPr lang="en-US" b="1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xmlns="" id="{BA713FED-C5FB-4175-9BB9-32B95F445263}"/>
              </a:ext>
            </a:extLst>
          </p:cNvPr>
          <p:cNvGrpSpPr/>
          <p:nvPr/>
        </p:nvGrpSpPr>
        <p:grpSpPr>
          <a:xfrm>
            <a:off x="10161271" y="1198275"/>
            <a:ext cx="1671101" cy="3718704"/>
            <a:chOff x="10161271" y="1198275"/>
            <a:chExt cx="1671101" cy="3718704"/>
          </a:xfrm>
          <a:effectLst/>
        </p:grpSpPr>
        <p:sp>
          <p:nvSpPr>
            <p:cNvPr id="58" name="Rectangle: Top Corners Rounded 57">
              <a:extLst>
                <a:ext uri="{FF2B5EF4-FFF2-40B4-BE49-F238E27FC236}">
                  <a16:creationId xmlns:a16="http://schemas.microsoft.com/office/drawing/2014/main" xmlns="" id="{4F05FD65-A26F-429C-ACC0-5D0CDECE0324}"/>
                </a:ext>
              </a:extLst>
            </p:cNvPr>
            <p:cNvSpPr/>
            <p:nvPr/>
          </p:nvSpPr>
          <p:spPr>
            <a:xfrm>
              <a:off x="11196646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Top Corners Rounded 58">
              <a:extLst>
                <a:ext uri="{FF2B5EF4-FFF2-40B4-BE49-F238E27FC236}">
                  <a16:creationId xmlns:a16="http://schemas.microsoft.com/office/drawing/2014/main" xmlns="" id="{4C9D4162-64D1-466F-B18C-73F03B47E948}"/>
                </a:ext>
              </a:extLst>
            </p:cNvPr>
            <p:cNvSpPr/>
            <p:nvPr/>
          </p:nvSpPr>
          <p:spPr>
            <a:xfrm>
              <a:off x="10594140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4F94FA4E-C290-4982-B3DB-2FB3DE579224}"/>
                </a:ext>
              </a:extLst>
            </p:cNvPr>
            <p:cNvSpPr/>
            <p:nvPr/>
          </p:nvSpPr>
          <p:spPr>
            <a:xfrm rot="5400000">
              <a:off x="10629691" y="1600459"/>
              <a:ext cx="734260" cy="448821"/>
            </a:xfrm>
            <a:prstGeom prst="rect">
              <a:avLst/>
            </a:prstGeom>
            <a:solidFill>
              <a:srgbClr val="8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Arrow: Pentagon 60">
              <a:extLst>
                <a:ext uri="{FF2B5EF4-FFF2-40B4-BE49-F238E27FC236}">
                  <a16:creationId xmlns:a16="http://schemas.microsoft.com/office/drawing/2014/main" xmlns="" id="{910A3C52-26C3-4E2D-90DF-8139EDE559F6}"/>
                </a:ext>
              </a:extLst>
            </p:cNvPr>
            <p:cNvSpPr/>
            <p:nvPr/>
          </p:nvSpPr>
          <p:spPr>
            <a:xfrm rot="5400000">
              <a:off x="9531793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47000">
                  <a:srgbClr val="996633"/>
                </a:gs>
                <a:gs pos="100000">
                  <a:srgbClr val="8080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row: Pentagon 61">
              <a:extLst>
                <a:ext uri="{FF2B5EF4-FFF2-40B4-BE49-F238E27FC236}">
                  <a16:creationId xmlns:a16="http://schemas.microsoft.com/office/drawing/2014/main" xmlns="" id="{1C935F6B-05B8-4020-8A51-4F5EACD8F721}"/>
                </a:ext>
              </a:extLst>
            </p:cNvPr>
            <p:cNvSpPr/>
            <p:nvPr/>
          </p:nvSpPr>
          <p:spPr>
            <a:xfrm rot="5400000">
              <a:off x="9664980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row: Pentagon 62">
              <a:extLst>
                <a:ext uri="{FF2B5EF4-FFF2-40B4-BE49-F238E27FC236}">
                  <a16:creationId xmlns:a16="http://schemas.microsoft.com/office/drawing/2014/main" xmlns="" id="{3BD2911A-2A72-4015-9E22-DF4000E004DF}"/>
                </a:ext>
              </a:extLst>
            </p:cNvPr>
            <p:cNvSpPr/>
            <p:nvPr/>
          </p:nvSpPr>
          <p:spPr>
            <a:xfrm rot="5400000">
              <a:off x="10665692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3300"/>
                </a:gs>
                <a:gs pos="100000">
                  <a:srgbClr val="996633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68943599-9751-48F9-8BC4-B3DBB11BB75D}"/>
                </a:ext>
              </a:extLst>
            </p:cNvPr>
            <p:cNvSpPr txBox="1"/>
            <p:nvPr/>
          </p:nvSpPr>
          <p:spPr>
            <a:xfrm>
              <a:off x="10605431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47EDCD8E-DFCF-45DC-AABF-028A1B8DED7C}"/>
                </a:ext>
              </a:extLst>
            </p:cNvPr>
            <p:cNvSpPr txBox="1"/>
            <p:nvPr/>
          </p:nvSpPr>
          <p:spPr>
            <a:xfrm>
              <a:off x="10301084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B928F7F6-6AF5-411D-83AD-9E394911A394}"/>
                </a:ext>
              </a:extLst>
            </p:cNvPr>
            <p:cNvSpPr txBox="1"/>
            <p:nvPr/>
          </p:nvSpPr>
          <p:spPr>
            <a:xfrm>
              <a:off x="10285722" y="2662268"/>
              <a:ext cx="13795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الحراسةُ التي يُخشى بتركها وقوعُ السرقةِ أو الضررِ</a:t>
              </a:r>
              <a:endParaRPr lang="en-US" b="1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E6EE991-C4E6-438B-A9AD-DDEBF6D54888}"/>
              </a:ext>
            </a:extLst>
          </p:cNvPr>
          <p:cNvSpPr/>
          <p:nvPr/>
        </p:nvSpPr>
        <p:spPr>
          <a:xfrm>
            <a:off x="276727" y="5346456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D87127C6-75B2-4C79-9162-C6AEA4D49606}"/>
              </a:ext>
            </a:extLst>
          </p:cNvPr>
          <p:cNvSpPr/>
          <p:nvPr/>
        </p:nvSpPr>
        <p:spPr>
          <a:xfrm>
            <a:off x="2207284" y="5346456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xmlns="" id="{50E38495-0202-4A00-9C31-D750211A8150}"/>
              </a:ext>
            </a:extLst>
          </p:cNvPr>
          <p:cNvSpPr/>
          <p:nvPr/>
        </p:nvSpPr>
        <p:spPr>
          <a:xfrm>
            <a:off x="4137841" y="5346456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A12AE342-9958-497F-9D94-A221A9D46ABA}"/>
              </a:ext>
            </a:extLst>
          </p:cNvPr>
          <p:cNvSpPr/>
          <p:nvPr/>
        </p:nvSpPr>
        <p:spPr>
          <a:xfrm>
            <a:off x="6068398" y="5346456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8EB08C1D-F03F-48F9-AAC8-7F32B6810453}"/>
              </a:ext>
            </a:extLst>
          </p:cNvPr>
          <p:cNvSpPr/>
          <p:nvPr/>
        </p:nvSpPr>
        <p:spPr>
          <a:xfrm>
            <a:off x="7998955" y="5346456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6A82B879-D7EE-4677-8C3B-A481A11F6252}"/>
              </a:ext>
            </a:extLst>
          </p:cNvPr>
          <p:cNvSpPr/>
          <p:nvPr/>
        </p:nvSpPr>
        <p:spPr>
          <a:xfrm>
            <a:off x="9929512" y="5346456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252BEF8-F389-4D1D-ADC3-6308D13503B4}"/>
              </a:ext>
            </a:extLst>
          </p:cNvPr>
          <p:cNvSpPr txBox="1"/>
          <p:nvPr/>
        </p:nvSpPr>
        <p:spPr>
          <a:xfrm>
            <a:off x="0" y="16759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الأعذارُ المبيحةُ للتخلفِ </a:t>
            </a:r>
            <a:r>
              <a:rPr lang="ar-SY" sz="3200" b="1" dirty="0" smtClean="0">
                <a:latin typeface="Century Gothic" panose="020B0502020202020204" pitchFamily="34" charset="0"/>
              </a:rPr>
              <a:t>عنْ صلاة </a:t>
            </a:r>
            <a:r>
              <a:rPr lang="ar-SY" sz="3200" b="1" dirty="0">
                <a:latin typeface="Century Gothic" panose="020B0502020202020204" pitchFamily="34" charset="0"/>
              </a:rPr>
              <a:t>الجمعةِ والجماعةِ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0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7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8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68" grpId="0" animBg="1"/>
          <p:bldP spid="69" grpId="0" animBg="1"/>
          <p:bldP spid="70" grpId="0" animBg="1"/>
          <p:bldP spid="71" grpId="0" animBg="1"/>
          <p:bldP spid="7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68" grpId="0" animBg="1"/>
          <p:bldP spid="69" grpId="0" animBg="1"/>
          <p:bldP spid="70" grpId="0" animBg="1"/>
          <p:bldP spid="71" grpId="0" animBg="1"/>
          <p:bldP spid="72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4663"/>
            <a:ext cx="2786743" cy="1375876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1038048" y="1942552"/>
              <a:ext cx="1700564" cy="625913"/>
              <a:chOff x="3549687" y="5400343"/>
              <a:chExt cx="1700564" cy="6259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7" y="5730690"/>
                <a:ext cx="1700564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صلاة أهل الأعذار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73601" y="435713"/>
            <a:ext cx="703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نشاط 1              </a:t>
            </a:r>
            <a:r>
              <a:rPr lang="ar-SY" sz="2800" b="1" dirty="0" smtClean="0"/>
              <a:t>هذه </a:t>
            </a:r>
            <a:r>
              <a:rPr lang="ar-SY" sz="2800" b="1" dirty="0"/>
              <a:t>الأعذارُ تبيحُ لمنْ حصلتْ له </a:t>
            </a:r>
            <a:r>
              <a:rPr lang="ar-SY" sz="2800" b="1" dirty="0" smtClean="0"/>
              <a:t>أنْ :</a:t>
            </a:r>
            <a:endParaRPr lang="ar-SY" sz="28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=""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7"/>
            <a:ext cx="8602875" cy="3101985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=""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=""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=""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=""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=""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=""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=""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=""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=""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=""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=""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=""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=""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320747" y="880701"/>
              <a:ext cx="4311435" cy="267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يتركَ صلاةَ الجماعةِ</a:t>
              </a:r>
              <a:endParaRPr lang="ar-SY" sz="28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3021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03382"/>
              <a:chOff x="3297718" y="5466316"/>
              <a:chExt cx="214498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صلاة أهل الأعذار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438397" y="297488"/>
            <a:ext cx="644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حكمُ الإتيانِ إلى المسجدِ بالروائحِ الكريهةِ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252686" y="1243180"/>
            <a:ext cx="7816754" cy="676778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عَنْ جَابِرِ بْنِ </a:t>
            </a:r>
            <a:r>
              <a:rPr lang="ar-SY" sz="2400" b="1" dirty="0" smtClean="0">
                <a:solidFill>
                  <a:schemeClr val="tx1"/>
                </a:solidFill>
              </a:rPr>
              <a:t>عَبْدِاللهِ رضي الله عنه </a:t>
            </a:r>
            <a:r>
              <a:rPr lang="ar-SY" sz="2400" b="1" dirty="0">
                <a:solidFill>
                  <a:schemeClr val="tx1"/>
                </a:solidFill>
              </a:rPr>
              <a:t>، عَن </a:t>
            </a:r>
            <a:r>
              <a:rPr lang="ar-SY" sz="2400" b="1" dirty="0" smtClean="0">
                <a:solidFill>
                  <a:schemeClr val="tx1"/>
                </a:solidFill>
              </a:rPr>
              <a:t>النَّبِيِّ صلى الله عليه و سلم قال 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693423" y="3027227"/>
            <a:ext cx="9485897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« </a:t>
            </a:r>
            <a:r>
              <a:rPr lang="ar-SY" sz="2400" b="1" dirty="0" smtClean="0">
                <a:solidFill>
                  <a:srgbClr val="00B050"/>
                </a:solidFill>
              </a:rPr>
              <a:t>مَنْ أَكَلَ البَصَلَ وَالثُّومَ وَالكُرَّاثَ فَلَا يَقْرَبَنَّ مَسْجِدَنَا فَإنَّ المَلَائِكَةَ </a:t>
            </a:r>
            <a:r>
              <a:rPr lang="ar-SY" sz="2400" b="1" dirty="0">
                <a:solidFill>
                  <a:srgbClr val="00B050"/>
                </a:solidFill>
              </a:rPr>
              <a:t>تَتَأَذَّى </a:t>
            </a:r>
            <a:r>
              <a:rPr lang="ar-SY" sz="2400" b="1" dirty="0" smtClean="0">
                <a:solidFill>
                  <a:srgbClr val="00B050"/>
                </a:solidFill>
              </a:rPr>
              <a:t>مما يَتَأَذَّى </a:t>
            </a:r>
            <a:r>
              <a:rPr lang="ar-SY" sz="2400" b="1" dirty="0">
                <a:solidFill>
                  <a:srgbClr val="00B050"/>
                </a:solidFill>
              </a:rPr>
              <a:t>مِنْهُ </a:t>
            </a:r>
            <a:r>
              <a:rPr lang="ar-SY" sz="2400" b="1" dirty="0" smtClean="0">
                <a:solidFill>
                  <a:srgbClr val="00B050"/>
                </a:solidFill>
              </a:rPr>
              <a:t>بَنُوآدَمَ </a:t>
            </a:r>
            <a:r>
              <a:rPr lang="ar-SY" sz="2400" b="1" dirty="0" smtClean="0">
                <a:solidFill>
                  <a:schemeClr val="tx1"/>
                </a:solidFill>
              </a:rPr>
              <a:t>» 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1091487" y="2013251"/>
              <a:ext cx="1610007" cy="572200"/>
              <a:chOff x="3603126" y="5471042"/>
              <a:chExt cx="1610007" cy="5722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الأول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03126" y="5747676"/>
                <a:ext cx="1610007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صلاة أهل الأعذار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277946" y="435218"/>
            <a:ext cx="504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أهمَّ ما يشيرُ له هذا </a:t>
            </a:r>
            <a:r>
              <a:rPr lang="ar-SY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الحديثُ :</a:t>
            </a:r>
            <a:endParaRPr lang="ar-SY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xmlns="" id="{677E7DF8-625B-4A36-B918-5B5F0119883C}"/>
              </a:ext>
            </a:extLst>
          </p:cNvPr>
          <p:cNvSpPr/>
          <p:nvPr/>
        </p:nvSpPr>
        <p:spPr>
          <a:xfrm rot="21322306">
            <a:off x="7555464" y="2075970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xmlns="" id="{28336F58-4C0A-41A8-A8C7-B16674D9A2E3}"/>
              </a:ext>
            </a:extLst>
          </p:cNvPr>
          <p:cNvSpPr/>
          <p:nvPr/>
        </p:nvSpPr>
        <p:spPr>
          <a:xfrm>
            <a:off x="7555463" y="1933974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5">
            <a:extLst>
              <a:ext uri="{FF2B5EF4-FFF2-40B4-BE49-F238E27FC236}">
                <a16:creationId xmlns:a16="http://schemas.microsoft.com/office/drawing/2014/main" xmlns="" id="{2FDCA827-974E-496C-8CC6-E0CE8BC2EBAD}"/>
              </a:ext>
            </a:extLst>
          </p:cNvPr>
          <p:cNvSpPr/>
          <p:nvPr/>
        </p:nvSpPr>
        <p:spPr>
          <a:xfrm rot="21258981">
            <a:off x="4187248" y="1770440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4">
            <a:extLst>
              <a:ext uri="{FF2B5EF4-FFF2-40B4-BE49-F238E27FC236}">
                <a16:creationId xmlns:a16="http://schemas.microsoft.com/office/drawing/2014/main" xmlns="" id="{F87976BA-7239-45EF-AEDE-16DBDAB18C70}"/>
              </a:ext>
            </a:extLst>
          </p:cNvPr>
          <p:cNvSpPr/>
          <p:nvPr/>
        </p:nvSpPr>
        <p:spPr>
          <a:xfrm>
            <a:off x="4407763" y="1816649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3">
            <a:extLst>
              <a:ext uri="{FF2B5EF4-FFF2-40B4-BE49-F238E27FC236}">
                <a16:creationId xmlns:a16="http://schemas.microsoft.com/office/drawing/2014/main" xmlns="" id="{69E28618-11B2-4AF0-99F6-97675C4D172C}"/>
              </a:ext>
            </a:extLst>
          </p:cNvPr>
          <p:cNvSpPr/>
          <p:nvPr/>
        </p:nvSpPr>
        <p:spPr>
          <a:xfrm>
            <a:off x="4407763" y="166062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xmlns="" id="{360F3BBB-4F64-4B87-979C-550A23114E30}"/>
              </a:ext>
            </a:extLst>
          </p:cNvPr>
          <p:cNvSpPr/>
          <p:nvPr/>
        </p:nvSpPr>
        <p:spPr>
          <a:xfrm>
            <a:off x="7422374" y="1725055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xmlns="" id="{A5C73544-5D43-42BA-8AAD-78AF85865164}"/>
              </a:ext>
            </a:extLst>
          </p:cNvPr>
          <p:cNvGrpSpPr/>
          <p:nvPr/>
        </p:nvGrpSpPr>
        <p:grpSpPr>
          <a:xfrm>
            <a:off x="7985996" y="1315601"/>
            <a:ext cx="1932010" cy="169345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xmlns="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xmlns="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xmlns="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xmlns="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40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116" name="TextBox 30">
            <a:extLst>
              <a:ext uri="{FF2B5EF4-FFF2-40B4-BE49-F238E27FC236}">
                <a16:creationId xmlns:a16="http://schemas.microsoft.com/office/drawing/2014/main" xmlns="" id="{6BB4969D-40E4-41EE-A0D2-0CFCDA141682}"/>
              </a:ext>
            </a:extLst>
          </p:cNvPr>
          <p:cNvSpPr txBox="1"/>
          <p:nvPr/>
        </p:nvSpPr>
        <p:spPr>
          <a:xfrm>
            <a:off x="4515161" y="3305990"/>
            <a:ext cx="2650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الحرصُ على الإتيانِ إلى المسجدِ بالروائحِ الطيبةِ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7" name="TextBox 32">
            <a:extLst>
              <a:ext uri="{FF2B5EF4-FFF2-40B4-BE49-F238E27FC236}">
                <a16:creationId xmlns:a16="http://schemas.microsoft.com/office/drawing/2014/main" xmlns="" id="{5945E036-4976-495D-AB16-EBB1DC404060}"/>
              </a:ext>
            </a:extLst>
          </p:cNvPr>
          <p:cNvSpPr txBox="1"/>
          <p:nvPr/>
        </p:nvSpPr>
        <p:spPr>
          <a:xfrm>
            <a:off x="7524114" y="3047837"/>
            <a:ext cx="2568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من أكل ثومًا أو بصلاً أو كراثًا فلا يجوز له الذهاب إلى المسجد لأنه يؤذي الناس</a:t>
            </a:r>
            <a:endParaRPr lang="ar-SY" sz="2000" b="1" dirty="0" smtClean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xmlns="" id="{72A4399A-1662-481F-A5D7-06EDF99F182F}"/>
              </a:ext>
            </a:extLst>
          </p:cNvPr>
          <p:cNvCxnSpPr/>
          <p:nvPr/>
        </p:nvCxnSpPr>
        <p:spPr>
          <a:xfrm flipV="1">
            <a:off x="8387170" y="1675686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44">
            <a:extLst>
              <a:ext uri="{FF2B5EF4-FFF2-40B4-BE49-F238E27FC236}">
                <a16:creationId xmlns:a16="http://schemas.microsoft.com/office/drawing/2014/main" xmlns="" id="{6054EF5D-9217-4CFF-815E-C69498ACC06D}"/>
              </a:ext>
            </a:extLst>
          </p:cNvPr>
          <p:cNvGrpSpPr/>
          <p:nvPr/>
        </p:nvGrpSpPr>
        <p:grpSpPr>
          <a:xfrm>
            <a:off x="4926045" y="1278184"/>
            <a:ext cx="1935802" cy="1599434"/>
            <a:chOff x="1548797" y="1181477"/>
            <a:chExt cx="1935802" cy="1599434"/>
          </a:xfrm>
        </p:grpSpPr>
        <p:sp>
          <p:nvSpPr>
            <p:cNvPr id="128" name="Rectangle: Rounded Corners 15">
              <a:extLst>
                <a:ext uri="{FF2B5EF4-FFF2-40B4-BE49-F238E27FC236}">
                  <a16:creationId xmlns:a16="http://schemas.microsoft.com/office/drawing/2014/main" xmlns="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3">
              <a:extLst>
                <a:ext uri="{FF2B5EF4-FFF2-40B4-BE49-F238E27FC236}">
                  <a16:creationId xmlns:a16="http://schemas.microsoft.com/office/drawing/2014/main" xmlns="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4">
              <a:extLst>
                <a:ext uri="{FF2B5EF4-FFF2-40B4-BE49-F238E27FC236}">
                  <a16:creationId xmlns:a16="http://schemas.microsoft.com/office/drawing/2014/main" xmlns="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26">
              <a:extLst>
                <a:ext uri="{FF2B5EF4-FFF2-40B4-BE49-F238E27FC236}">
                  <a16:creationId xmlns:a16="http://schemas.microsoft.com/office/drawing/2014/main" xmlns="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40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02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217</Words>
  <Application>Microsoft Office PowerPoint</Application>
  <PresentationFormat>مخصص</PresentationFormat>
  <Paragraphs>47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2690</cp:revision>
  <dcterms:created xsi:type="dcterms:W3CDTF">2020-10-10T04:32:51Z</dcterms:created>
  <dcterms:modified xsi:type="dcterms:W3CDTF">2021-02-20T18:25:00Z</dcterms:modified>
</cp:coreProperties>
</file>