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67" r:id="rId3"/>
    <p:sldId id="484" r:id="rId4"/>
    <p:sldId id="491" r:id="rId5"/>
    <p:sldId id="335" r:id="rId6"/>
    <p:sldId id="492" r:id="rId7"/>
    <p:sldId id="485" r:id="rId8"/>
    <p:sldId id="494" r:id="rId9"/>
    <p:sldId id="437" r:id="rId10"/>
    <p:sldId id="493" r:id="rId11"/>
    <p:sldId id="486" r:id="rId12"/>
    <p:sldId id="468" r:id="rId13"/>
    <p:sldId id="411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39720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3194088" y="3139473"/>
              <a:ext cx="35162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فضل الصَّبر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618237" y="3453555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4789942" y="1496076"/>
              <a:ext cx="2898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rgbClr val="0070C0"/>
                  </a:solidFill>
                </a:rPr>
                <a:t>من الصبرِ عندَ المصيبةِ: </a:t>
              </a:r>
              <a:r>
                <a:rPr lang="ar-SA" sz="2400" b="1" dirty="0"/>
                <a:t>عدم السُّخْطِ والضَّجَر</a:t>
              </a:r>
              <a:r>
                <a:rPr lang="ar-SA" sz="2400" b="1" dirty="0">
                  <a:solidFill>
                    <a:srgbClr val="0070C0"/>
                  </a:solidFill>
                </a:rPr>
                <a:t>ِ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369704" y="1657048"/>
              <a:ext cx="43751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rgbClr val="00B050"/>
                  </a:solidFill>
                </a:rPr>
                <a:t>المؤمنَ شاكرٌ </a:t>
              </a:r>
              <a:r>
                <a:rPr lang="ar-SA" sz="2400" b="1" dirty="0"/>
                <a:t>في الس</a:t>
              </a:r>
              <a:r>
                <a:rPr lang="ar-SY" sz="2400" b="1" dirty="0"/>
                <a:t>َّ</a:t>
              </a:r>
              <a:r>
                <a:rPr lang="ar-SA" sz="2400" b="1" dirty="0"/>
                <a:t>راءِ صابرٌ في الضراءِ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21565" y="1508707"/>
              <a:ext cx="4423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FF0000"/>
                  </a:solidFill>
                </a:rPr>
                <a:t>من شُكرِ النعمةِ: </a:t>
              </a:r>
              <a:r>
                <a:rPr lang="ar-SA" sz="2400" b="1" dirty="0"/>
                <a:t>نِسبتها للمنعمِ وهو اللهُ سبحانهُ، والثناءُ بها عليهِ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7605486" y="216637"/>
            <a:ext cx="244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/>
              <a:t>تعلمت أن</a:t>
            </a:r>
            <a:r>
              <a:rPr lang="ar-SY" sz="3200" b="1" dirty="0"/>
              <a:t> :</a:t>
            </a:r>
            <a:endParaRPr lang="en-US" sz="32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339075" y="-1743908"/>
            <a:ext cx="7318243" cy="7345311"/>
            <a:chOff x="8206115" y="-2444418"/>
            <a:chExt cx="4715821" cy="6898751"/>
          </a:xfrm>
          <a:solidFill>
            <a:srgbClr val="7030A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206115" y="-2444418"/>
              <a:ext cx="4715821" cy="6898751"/>
              <a:chOff x="2713975" y="-4042880"/>
              <a:chExt cx="7799607" cy="11410004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713975" y="2193294"/>
                <a:ext cx="7799607" cy="517383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6244911" y="1978022"/>
                <a:ext cx="708597" cy="497700"/>
                <a:chOff x="6244911" y="1978022"/>
                <a:chExt cx="708597" cy="497700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6368377" y="1979061"/>
                  <a:ext cx="461666" cy="267944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6244911" y="1978022"/>
                  <a:ext cx="708597" cy="497700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599210" y="-4042880"/>
                <a:ext cx="90575" cy="6021940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4606" y="1524387"/>
              <a:ext cx="4377155" cy="2781039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5378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201" y="1942553"/>
              <a:ext cx="1872158" cy="634862"/>
              <a:chOff x="3435840" y="5400344"/>
              <a:chExt cx="1872158" cy="63486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5840" y="5715010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4750667" y="1295933"/>
            <a:ext cx="4484912" cy="4615543"/>
            <a:chOff x="6591499" y="705675"/>
            <a:chExt cx="2138086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07372" y="1071796"/>
              <a:ext cx="1922335" cy="1144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3200" dirty="0"/>
            </a:p>
            <a:p>
              <a:pPr algn="r"/>
              <a:r>
                <a:rPr lang="ar-SY" sz="2800" dirty="0"/>
                <a:t>وقال الحسنُ البصْري : </a:t>
              </a:r>
            </a:p>
            <a:p>
              <a:pPr algn="r"/>
              <a:r>
                <a:rPr lang="ar-SY" sz="2800" dirty="0"/>
                <a:t>الصبرُ كنزٌ من كنوزِ الخيرِ، لا يُعطيهِ الله </a:t>
              </a:r>
              <a:r>
                <a:rPr lang="ar-SY" sz="3200" dirty="0"/>
                <a:t>-</a:t>
              </a:r>
              <a:r>
                <a:rPr lang="ar-SY" sz="2800" dirty="0"/>
                <a:t> عزَّ وجلَّ - إلا لعبدٍ كريمٍ عندَه.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6742938" y="1238087"/>
            <a:ext cx="563204" cy="843192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00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9165" y="2008525"/>
              <a:ext cx="1924838" cy="615604"/>
              <a:chOff x="3380804" y="5466316"/>
              <a:chExt cx="1924838" cy="6156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804" y="5761724"/>
                <a:ext cx="192483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فَضْلُ الصَّبر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243127"/>
            <a:ext cx="8572706" cy="207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054939" cy="948379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69215"/>
              <a:chOff x="3394652" y="5400344"/>
              <a:chExt cx="1872158" cy="6692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503885" y="1544098"/>
            <a:ext cx="3897720" cy="682245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كله – أمر – خير - المؤمن</a:t>
            </a:r>
          </a:p>
        </p:txBody>
      </p:sp>
      <p:sp>
        <p:nvSpPr>
          <p:cNvPr id="30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170056" y="3363082"/>
            <a:ext cx="4263047" cy="758975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أمرُ المؤمنِ كلّه خيرٌ</a:t>
            </a: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317207" y="398189"/>
            <a:ext cx="7868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أكوِّنُ من الكلماتِ الآتيةِ جملةً مناسبةً لتكونَ عنوانًا للدرس :</a:t>
            </a:r>
          </a:p>
        </p:txBody>
      </p:sp>
    </p:spTree>
    <p:extLst>
      <p:ext uri="{BB962C8B-B14F-4D97-AF65-F5344CB8AC3E}">
        <p14:creationId xmlns:p14="http://schemas.microsoft.com/office/powerpoint/2010/main" val="134168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أتعرف على معاني الحديث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3841468" y="1554588"/>
            <a:ext cx="3560375" cy="4654829"/>
            <a:chOff x="1625930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004" y="1799825"/>
              <a:ext cx="641024" cy="1041358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5105" y="2969661"/>
              <a:ext cx="34577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*- عجبًا لأمر المؤمن:</a:t>
              </a:r>
            </a:p>
            <a:p>
              <a:pPr algn="r"/>
              <a:r>
                <a:rPr lang="ar-SY" sz="2000" dirty="0"/>
                <a:t>أنَّ حالَ المؤمنِ يستحقُّ التعجبَ، لأنهُ في خيرٍ في جميعِ أحوالهِ.</a:t>
              </a:r>
              <a:endParaRPr lang="en-US" sz="2000" b="1" dirty="0">
                <a:solidFill>
                  <a:srgbClr val="00B05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25930" y="4144226"/>
              <a:ext cx="356037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*- وليس ذلكَ لأحدٍ إلاَّ للمؤمن:</a:t>
              </a:r>
            </a:p>
            <a:p>
              <a:pPr algn="r"/>
              <a:r>
                <a:rPr lang="ar-SY" sz="2000" dirty="0"/>
                <a:t>أنَّ غيرَ المؤمن سواءً كان كافرًا أو منافقًا لا ينالُ الخيرَ في السرَّاءِ ولا في الضرَّاءِ، فهو في السراءِ جاحدٌ لنعمِ اللهِ –عز وجل- مغترٌّ بها، وفي الضراءِ ساخطٌ غيرُ صابر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B685B81-679C-48AF-B53D-082A9AA37A5B}"/>
              </a:ext>
            </a:extLst>
          </p:cNvPr>
          <p:cNvGrpSpPr/>
          <p:nvPr/>
        </p:nvGrpSpPr>
        <p:grpSpPr>
          <a:xfrm>
            <a:off x="7339692" y="974042"/>
            <a:ext cx="1893858" cy="5671689"/>
            <a:chOff x="5152289" y="635661"/>
            <a:chExt cx="1893858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0070C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335" y="4886456"/>
              <a:ext cx="607765" cy="579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id="{B20F191D-C590-42CB-9B7B-B384C3B1AB82}"/>
                </a:ext>
              </a:extLst>
            </p:cNvPr>
            <p:cNvSpPr txBox="1"/>
            <p:nvPr/>
          </p:nvSpPr>
          <p:spPr>
            <a:xfrm>
              <a:off x="5152289" y="2646152"/>
              <a:ext cx="18938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إنْ أصابتهُ سراء :</a:t>
              </a:r>
            </a:p>
            <a:p>
              <a:pPr algn="r"/>
              <a:r>
                <a:rPr lang="ar-SY" sz="2000" dirty="0"/>
                <a:t>كصحةٍ، وسلامةٍ، ومالٍ، و نجاح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id="{91093B9E-2199-41E1-9019-2E41B2DE5C76}"/>
                </a:ext>
              </a:extLst>
            </p:cNvPr>
            <p:cNvSpPr txBox="1"/>
            <p:nvPr/>
          </p:nvSpPr>
          <p:spPr>
            <a:xfrm>
              <a:off x="5314172" y="4545051"/>
              <a:ext cx="1723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id="{1C8710E3-6E97-4687-8814-AC005D80E97F}"/>
                </a:ext>
              </a:extLst>
            </p:cNvPr>
            <p:cNvSpPr txBox="1"/>
            <p:nvPr/>
          </p:nvSpPr>
          <p:spPr>
            <a:xfrm>
              <a:off x="5435773" y="4468107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id="{4C17E16B-363F-437E-95D7-FB4FCA395015}"/>
              </a:ext>
            </a:extLst>
          </p:cNvPr>
          <p:cNvGrpSpPr/>
          <p:nvPr/>
        </p:nvGrpSpPr>
        <p:grpSpPr>
          <a:xfrm>
            <a:off x="9183600" y="974042"/>
            <a:ext cx="2837050" cy="5671689"/>
            <a:chOff x="6996197" y="635661"/>
            <a:chExt cx="2837050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294" y="4886456"/>
              <a:ext cx="1056142" cy="598978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CC33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id="{8B0FF019-3E8A-4BF1-9F40-BC63E21AFC61}"/>
                </a:ext>
              </a:extLst>
            </p:cNvPr>
            <p:cNvSpPr txBox="1"/>
            <p:nvPr/>
          </p:nvSpPr>
          <p:spPr>
            <a:xfrm>
              <a:off x="6996197" y="2678154"/>
              <a:ext cx="28370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وإنْ أصابتهُ ضراء:</a:t>
              </a:r>
            </a:p>
            <a:p>
              <a:pPr algn="r"/>
              <a:r>
                <a:rPr lang="ar-SY" sz="2000" dirty="0"/>
                <a:t>كالمرضِ، والفقرِ، و موت الأقرباء و الأصدقاء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id="{DC812FE5-C59F-4D1E-AB3A-31406AE28973}"/>
                </a:ext>
              </a:extLst>
            </p:cNvPr>
            <p:cNvSpPr txBox="1"/>
            <p:nvPr/>
          </p:nvSpPr>
          <p:spPr>
            <a:xfrm>
              <a:off x="7588766" y="4822049"/>
              <a:ext cx="2089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id="{920173CE-C8F2-4EFF-99B9-004C8AA2585D}"/>
                </a:ext>
              </a:extLst>
            </p:cNvPr>
            <p:cNvSpPr txBox="1"/>
            <p:nvPr/>
          </p:nvSpPr>
          <p:spPr>
            <a:xfrm>
              <a:off x="8648012" y="5346935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504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4032"/>
            <a:chOff x="538318" y="1529365"/>
            <a:chExt cx="2658769" cy="109959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620437"/>
              <a:chOff x="3366041" y="5466316"/>
              <a:chExt cx="2027104" cy="6204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368123" y="203485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كيف يكونُ حالُ المؤمنِ خيرًا في السَّراءٍ والضَّراءِ؟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4837351" y="1287007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4911708" y="1702631"/>
            <a:ext cx="3563471" cy="4654829"/>
            <a:chOff x="1599251" y="1525696"/>
            <a:chExt cx="3563471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2004" y="1799825"/>
              <a:ext cx="641024" cy="1041358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695105" y="2969661"/>
              <a:ext cx="34577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المؤمنُ في السراءِ شاكرٌ للهِ -عز وجل- </a:t>
              </a:r>
              <a:r>
                <a:rPr lang="ar-SY" sz="2000" b="1" dirty="0"/>
                <a:t>يثني على اللهِ -عز وجل- بنعمهِ ولا يستعملها في معاصيهِ فيكسبُ بذلكَ أجرَ الشاكرينَ المحسنين، 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599251" y="4303181"/>
              <a:ext cx="3560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وإنْ أصابتهُ الضراءُ رضي بالقضاءِ </a:t>
              </a:r>
              <a:r>
                <a:rPr lang="ar-SY" sz="2000" b="1" dirty="0"/>
                <a:t>ولم يسخط أو يتضجر، وإنما يصبر ويحتسب فيكسبُ</a:t>
              </a:r>
              <a:endParaRPr lang="en-US" sz="2000" b="1" dirty="0"/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189361" y="1027392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60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0" y="2900540"/>
            <a:ext cx="975436" cy="87690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943"/>
            <a:chOff x="538318" y="1529365"/>
            <a:chExt cx="2658769" cy="11067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5624" y="1999786"/>
              <a:ext cx="1939924" cy="636307"/>
              <a:chOff x="3407263" y="5457577"/>
              <a:chExt cx="1939924" cy="6363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7263" y="5773688"/>
                <a:ext cx="19399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476342" y="880058"/>
            <a:ext cx="3715657" cy="660712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حالُ المؤمنِ دائمًا في خير.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67438" y="1956039"/>
            <a:ext cx="6024562" cy="783348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الشكرُ عندَ النعمِ واندفاعِ المصائبِ من صفاتِ المؤمنين.</a:t>
            </a: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02690" y="3132279"/>
            <a:ext cx="6154058" cy="756830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من صفاتِ المؤمنِ الصبرُ والاحتسابُ عندَ المصائب</a:t>
            </a: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03438" y="174741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/>
              <a:t>مما يستفاد من الحديث ؟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02690" y="4320315"/>
            <a:ext cx="6132850" cy="756830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الإيمانُ سببٌ للطمأنينةِ وحسنُ التصرف</a:t>
            </a: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102690" y="5478784"/>
            <a:ext cx="6154058" cy="756830"/>
          </a:xfrm>
          <a:prstGeom prst="rect">
            <a:avLst/>
          </a:prstGeom>
          <a:solidFill>
            <a:srgbClr val="D60093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الكافر لا ينال الخير في السراء و لا في الضراء</a:t>
            </a:r>
          </a:p>
        </p:txBody>
      </p:sp>
    </p:spTree>
    <p:extLst>
      <p:ext uri="{BB962C8B-B14F-4D97-AF65-F5344CB8AC3E}">
        <p14:creationId xmlns:p14="http://schemas.microsoft.com/office/powerpoint/2010/main" val="9961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0" y="2900540"/>
            <a:ext cx="975436" cy="87690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943"/>
            <a:chOff x="538318" y="1529365"/>
            <a:chExt cx="2658769" cy="110672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5624" y="1999786"/>
              <a:ext cx="1939924" cy="636307"/>
              <a:chOff x="3407263" y="5457577"/>
              <a:chExt cx="1939924" cy="6363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7263" y="5773688"/>
                <a:ext cx="19399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965371" y="1884596"/>
            <a:ext cx="6226627" cy="660712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نسبهُ: </a:t>
            </a:r>
            <a:r>
              <a:rPr lang="ar-SY" sz="2400" b="1" dirty="0">
                <a:solidFill>
                  <a:schemeClr val="tx1"/>
                </a:solidFill>
              </a:rPr>
              <a:t>أبو يحيى صهيب بن سنان الرومي رضي الله عنه .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048000" y="3134082"/>
            <a:ext cx="9143999" cy="783348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C00000"/>
                </a:solidFill>
              </a:rPr>
              <a:t>من فضائله: </a:t>
            </a:r>
            <a:r>
              <a:rPr lang="ar-SY" sz="2400" b="1" dirty="0">
                <a:solidFill>
                  <a:schemeClr val="tx1"/>
                </a:solidFill>
              </a:rPr>
              <a:t>حينما هاجرَ تركَ مالَهُ للمشركينَ على أن يتركوه يُهاجرُ إلى رسولِ اللهِ للمدينةِ</a:t>
            </a: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048000" y="4554679"/>
            <a:ext cx="9144000" cy="75683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فقالَ لهُ  النبي صلى الله عليه و سلم :حينما قدمَ عليهِ في المدينةِ : « </a:t>
            </a:r>
            <a:r>
              <a:rPr lang="ar-SY" sz="2400" b="1" dirty="0">
                <a:solidFill>
                  <a:srgbClr val="C00000"/>
                </a:solidFill>
              </a:rPr>
              <a:t>رَبِحَ البيعُ أبا يحيى </a:t>
            </a:r>
            <a:r>
              <a:rPr lang="ar-SY" sz="2400" dirty="0">
                <a:solidFill>
                  <a:schemeClr val="tx1"/>
                </a:solidFill>
              </a:rPr>
              <a:t>»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51781" y="466655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</a:rPr>
              <a:t>أتعرف على صهيب الرومي رضي الله عنه :</a:t>
            </a:r>
            <a:endParaRPr lang="ar-SY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91131"/>
              <a:chOff x="3371789" y="5466316"/>
              <a:chExt cx="1976875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العاشر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فضل الصبر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23709" y="224053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120187" y="3868173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30498" y="3268989"/>
            <a:ext cx="5673880" cy="1643687"/>
            <a:chOff x="5413659" y="1364860"/>
            <a:chExt cx="3914383" cy="1226821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986578" y="1420112"/>
              <a:ext cx="2889290" cy="117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لأنه يظن أن السراء من فعله فلا يشكر الله على نعمه , كما أن النعمة تزيده تكبراً و تجبراً و طغياناً فتثقل بذلك صحائف سيئاته و يزداد عذابه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7058004" y="217322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4" y="2999602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78966" y="1676031"/>
                <a:ext cx="3527230" cy="34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•كيفَ تكونُ السَّراءُ  شَرًّا على الكافرِ والمنافقِ 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418</Words>
  <Application>Microsoft Office PowerPoint</Application>
  <PresentationFormat>شاشة عريضة</PresentationFormat>
  <Paragraphs>79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1994</cp:revision>
  <dcterms:created xsi:type="dcterms:W3CDTF">2020-10-10T04:32:51Z</dcterms:created>
  <dcterms:modified xsi:type="dcterms:W3CDTF">2021-02-17T22:24:12Z</dcterms:modified>
</cp:coreProperties>
</file>