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62" r:id="rId4"/>
    <p:sldId id="266" r:id="rId5"/>
    <p:sldId id="267" r:id="rId6"/>
    <p:sldId id="268" r:id="rId7"/>
    <p:sldId id="269" r:id="rId8"/>
    <p:sldId id="279" r:id="rId9"/>
    <p:sldId id="280" r:id="rId10"/>
    <p:sldId id="281" r:id="rId11"/>
    <p:sldId id="270" r:id="rId12"/>
    <p:sldId id="271" r:id="rId13"/>
    <p:sldId id="272" r:id="rId14"/>
    <p:sldId id="273" r:id="rId15"/>
    <p:sldId id="263" r:id="rId16"/>
    <p:sldId id="274" r:id="rId17"/>
    <p:sldId id="275" r:id="rId18"/>
    <p:sldId id="276" r:id="rId19"/>
    <p:sldId id="277" r:id="rId20"/>
    <p:sldId id="278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1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1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8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B317-52C2-4164-A36C-0EDDC54174D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7305-FFA7-4B79-A796-FF420AB8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2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9518" t="31076" r="40849" b="22657"/>
          <a:stretch/>
        </p:blipFill>
        <p:spPr>
          <a:xfrm>
            <a:off x="3871912" y="285793"/>
            <a:ext cx="4759469" cy="6306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647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8758238" y="471487"/>
            <a:ext cx="2743200" cy="900113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التفريغ الكهربائي</a:t>
            </a:r>
            <a:endParaRPr lang="en-US" sz="36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286000" y="1961872"/>
            <a:ext cx="9352251" cy="1061388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هو انتقال للشحنات الكهربائية الفائضة من مكان إلى آخر</a:t>
            </a:r>
            <a:endParaRPr lang="en-US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07" y="3246517"/>
            <a:ext cx="4811856" cy="316207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166254" y="2118059"/>
            <a:ext cx="2937163" cy="473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143" t="30822" r="40097" b="23959"/>
          <a:stretch/>
        </p:blipFill>
        <p:spPr>
          <a:xfrm>
            <a:off x="6716815" y="2394857"/>
            <a:ext cx="5043056" cy="330793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02" y="810491"/>
            <a:ext cx="2990850" cy="18288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مخطط انسيابي: معالجة متعاقبة 3"/>
          <p:cNvSpPr/>
          <p:nvPr/>
        </p:nvSpPr>
        <p:spPr>
          <a:xfrm>
            <a:off x="8758238" y="471487"/>
            <a:ext cx="2743200" cy="900113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التيار الكهربائي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266832" y="2072237"/>
            <a:ext cx="3030549" cy="48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15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0930" t="21117" r="39885" b="18845"/>
          <a:stretch/>
        </p:blipFill>
        <p:spPr>
          <a:xfrm>
            <a:off x="6702301" y="2125683"/>
            <a:ext cx="5098473" cy="439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8926" t="20360" r="21782" b="32103"/>
          <a:stretch/>
        </p:blipFill>
        <p:spPr>
          <a:xfrm>
            <a:off x="1052945" y="1787236"/>
            <a:ext cx="5112328" cy="3477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خطط انسيابي: معالجة متعاقبة 3"/>
          <p:cNvSpPr/>
          <p:nvPr/>
        </p:nvSpPr>
        <p:spPr>
          <a:xfrm>
            <a:off x="6158015" y="486001"/>
            <a:ext cx="5642759" cy="1052512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نموذج الدائرة الكهربائية البسيطة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89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819" t="23012" r="22421" b="54148"/>
          <a:stretch/>
        </p:blipFill>
        <p:spPr>
          <a:xfrm>
            <a:off x="5715303" y="1522906"/>
            <a:ext cx="5786135" cy="1916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" y="476250"/>
            <a:ext cx="3568411" cy="1699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0" y="4017488"/>
            <a:ext cx="3568411" cy="276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0" y="2358303"/>
            <a:ext cx="3568411" cy="147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خطط انسيابي: معالجة متعاقبة 5"/>
          <p:cNvSpPr/>
          <p:nvPr/>
        </p:nvSpPr>
        <p:spPr>
          <a:xfrm>
            <a:off x="8418286" y="471487"/>
            <a:ext cx="3083152" cy="900113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الدوائر الكهربائية</a:t>
            </a:r>
            <a:endParaRPr lang="en-US" sz="36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38819" t="44959" r="22421" b="25095"/>
          <a:stretch/>
        </p:blipFill>
        <p:spPr>
          <a:xfrm>
            <a:off x="5715303" y="4588894"/>
            <a:ext cx="5786135" cy="2190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خطط انسيابي: معالجة متعاقبة 7"/>
          <p:cNvSpPr/>
          <p:nvPr/>
        </p:nvSpPr>
        <p:spPr>
          <a:xfrm>
            <a:off x="8418286" y="3564333"/>
            <a:ext cx="3083152" cy="900113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الجهد الكهربائي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05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713" t="20738" r="23167" b="39678"/>
          <a:stretch/>
        </p:blipFill>
        <p:spPr>
          <a:xfrm>
            <a:off x="5515084" y="1826140"/>
            <a:ext cx="6360098" cy="3713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4" y="381721"/>
            <a:ext cx="4976436" cy="2366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59785"/>
              <a:gd name="adj2" fmla="val 435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يسري التيار الكهربائي؟</a:t>
            </a:r>
            <a:endParaRPr lang="en-US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557298" y="220799"/>
            <a:ext cx="1329153" cy="160534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8" y="3062514"/>
            <a:ext cx="4448723" cy="32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85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51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250" t="32291" r="40843" b="20739"/>
          <a:stretch/>
        </p:blipFill>
        <p:spPr>
          <a:xfrm>
            <a:off x="7048005" y="2105622"/>
            <a:ext cx="4932218" cy="343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9" y="312324"/>
            <a:ext cx="3981450" cy="522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15" y="270821"/>
            <a:ext cx="2458604" cy="5312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8418286" y="471487"/>
            <a:ext cx="3083152" cy="900113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البطاريات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42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782" t="25852" r="40736" b="49905"/>
          <a:stretch/>
        </p:blipFill>
        <p:spPr>
          <a:xfrm>
            <a:off x="707571" y="1538512"/>
            <a:ext cx="6172200" cy="2244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52509" t="20170" r="24657" b="29641"/>
          <a:stretch/>
        </p:blipFill>
        <p:spPr>
          <a:xfrm>
            <a:off x="7373257" y="921428"/>
            <a:ext cx="3833091" cy="505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37" y="4400239"/>
            <a:ext cx="4876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267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0522" t="27747" r="24125" b="39299"/>
          <a:stretch/>
        </p:blipFill>
        <p:spPr>
          <a:xfrm>
            <a:off x="751445" y="3458027"/>
            <a:ext cx="4821382" cy="2410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BC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9566" t="26961" r="22846" b="32860"/>
          <a:stretch/>
        </p:blipFill>
        <p:spPr>
          <a:xfrm>
            <a:off x="6162428" y="1781626"/>
            <a:ext cx="5578970" cy="335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BC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9990" t="66382" r="22954" b="8996"/>
          <a:stretch/>
        </p:blipFill>
        <p:spPr>
          <a:xfrm>
            <a:off x="751445" y="1320799"/>
            <a:ext cx="4821382" cy="1801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BC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8063160" y="212980"/>
            <a:ext cx="3533095" cy="900113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المقاومة الكهربائية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72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5935" t="28882" r="22421" b="35890"/>
          <a:stretch/>
        </p:blipFill>
        <p:spPr>
          <a:xfrm>
            <a:off x="2964873" y="1884218"/>
            <a:ext cx="6719454" cy="257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BC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27" y="2227656"/>
            <a:ext cx="2515148" cy="42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6714372" y="2306998"/>
            <a:ext cx="4855336" cy="2781837"/>
          </a:xfrm>
          <a:prstGeom prst="snip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 smtClean="0"/>
              <a:t>التيار الكهربائي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5263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570" t="33617" r="40629" b="40625"/>
          <a:stretch/>
        </p:blipFill>
        <p:spPr>
          <a:xfrm>
            <a:off x="4835234" y="280039"/>
            <a:ext cx="6846227" cy="2622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3" y="3303997"/>
            <a:ext cx="3294135" cy="3184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1" y="280039"/>
            <a:ext cx="3235470" cy="215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974"/>
            <a:ext cx="2627086" cy="44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0637" t="20171" r="24659" b="5398"/>
          <a:stretch/>
        </p:blipFill>
        <p:spPr>
          <a:xfrm>
            <a:off x="8035636" y="1149928"/>
            <a:ext cx="3214255" cy="54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31760" y="2721203"/>
            <a:ext cx="4953000" cy="997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التفاعلات الكيميائية داخل البطارية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431" y="2754538"/>
            <a:ext cx="4953000" cy="143606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لأن عند سريان التيار الكهربائي في النحاس تكون كمية الحرارة الناتجة قليلة بالمقارنة مع باقي المواد فلا تسخن و لا تسبب حدوث حرائق</a:t>
            </a:r>
            <a:endParaRPr lang="ar-SY" sz="2400" b="1" dirty="0">
              <a:solidFill>
                <a:schemeClr val="tx1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951582"/>
            <a:chOff x="6012660" y="1480454"/>
            <a:chExt cx="6179340" cy="9515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9515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ما مصدر الالكترونات التي تتدفق عبر الدائرة الكهربائية؟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/>
                  </a:solidFill>
                </a:rPr>
                <a:t>وضح سبب استخدام النحاس في أسلاك التمديدات الكهربائية في الأبنية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0" y="4362450"/>
            <a:ext cx="2210624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59157" t="23012" r="23273" b="5587"/>
          <a:stretch/>
        </p:blipFill>
        <p:spPr>
          <a:xfrm>
            <a:off x="7398328" y="360217"/>
            <a:ext cx="3325091" cy="6172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/>
          <a:srcRect l="57560" t="30398" r="22847" b="27367"/>
          <a:stretch/>
        </p:blipFill>
        <p:spPr>
          <a:xfrm>
            <a:off x="3151817" y="1565563"/>
            <a:ext cx="3235129" cy="392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468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356" t="23012" r="41375" b="19034"/>
          <a:stretch/>
        </p:blipFill>
        <p:spPr>
          <a:xfrm>
            <a:off x="6373090" y="1149927"/>
            <a:ext cx="4849091" cy="4239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r="2855" b="8841"/>
          <a:stretch/>
        </p:blipFill>
        <p:spPr>
          <a:xfrm>
            <a:off x="2713955" y="461030"/>
            <a:ext cx="3525523" cy="2259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10815" t="21875" r="53195" b="26799"/>
          <a:stretch/>
        </p:blipFill>
        <p:spPr>
          <a:xfrm>
            <a:off x="559691" y="2410221"/>
            <a:ext cx="3525523" cy="2343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6465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888" t="17519" r="41801" b="73580"/>
          <a:stretch/>
        </p:blipFill>
        <p:spPr>
          <a:xfrm>
            <a:off x="4759896" y="732665"/>
            <a:ext cx="6935825" cy="955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9032" t="19981" r="22102" b="63163"/>
          <a:stretch/>
        </p:blipFill>
        <p:spPr>
          <a:xfrm>
            <a:off x="4759896" y="1842655"/>
            <a:ext cx="6988760" cy="170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1143" t="21307" r="62352" b="44792"/>
          <a:stretch/>
        </p:blipFill>
        <p:spPr>
          <a:xfrm>
            <a:off x="404753" y="366428"/>
            <a:ext cx="3573281" cy="2952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13" y="3970619"/>
            <a:ext cx="3573281" cy="2377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193334" y="2768852"/>
            <a:ext cx="2658354" cy="42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9566" t="35890" r="23485" b="30777"/>
          <a:stretch/>
        </p:blipFill>
        <p:spPr>
          <a:xfrm>
            <a:off x="4961376" y="328626"/>
            <a:ext cx="6930051" cy="3514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1"/>
          <a:stretch/>
        </p:blipFill>
        <p:spPr>
          <a:xfrm>
            <a:off x="378848" y="328626"/>
            <a:ext cx="3666209" cy="2814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04" y="4595813"/>
            <a:ext cx="4593846" cy="2001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53" y="4029075"/>
            <a:ext cx="2846640" cy="256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368717" y="2867186"/>
            <a:ext cx="2509704" cy="40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766" t="19413" r="22954" b="49195"/>
          <a:stretch/>
        </p:blipFill>
        <p:spPr>
          <a:xfrm>
            <a:off x="6143625" y="659824"/>
            <a:ext cx="4980709" cy="2296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8154" t="44413" r="50744" b="18087"/>
          <a:stretch/>
        </p:blipFill>
        <p:spPr>
          <a:xfrm>
            <a:off x="3699164" y="3200399"/>
            <a:ext cx="5347854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20718" t="18277" r="45633" b="55208"/>
          <a:stretch/>
        </p:blipFill>
        <p:spPr>
          <a:xfrm>
            <a:off x="780618" y="659824"/>
            <a:ext cx="4378036" cy="193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21888" t="25094" r="62190" b="32102"/>
          <a:stretch/>
        </p:blipFill>
        <p:spPr>
          <a:xfrm>
            <a:off x="9351818" y="3131127"/>
            <a:ext cx="2071688" cy="313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15974" y="2045776"/>
            <a:ext cx="3069336" cy="4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1453" t="23958" r="67144" b="24337"/>
          <a:stretch/>
        </p:blipFill>
        <p:spPr>
          <a:xfrm>
            <a:off x="872837" y="1149928"/>
            <a:ext cx="2784763" cy="3782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5412" t="24148" r="43398" b="24526"/>
          <a:stretch/>
        </p:blipFill>
        <p:spPr>
          <a:xfrm>
            <a:off x="4156364" y="1163782"/>
            <a:ext cx="2757055" cy="3754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59584" t="30398" r="10069" b="49716"/>
          <a:stretch/>
        </p:blipFill>
        <p:spPr>
          <a:xfrm>
            <a:off x="7412183" y="2452255"/>
            <a:ext cx="3948546" cy="1454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6206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9324" t="38920" r="39991" b="30587"/>
          <a:stretch/>
        </p:blipFill>
        <p:spPr>
          <a:xfrm>
            <a:off x="1468582" y="3851564"/>
            <a:ext cx="9601200" cy="256309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59785"/>
              <a:gd name="adj2" fmla="val 435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هو الشحن بالحث؟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557298" y="220799"/>
            <a:ext cx="1329153" cy="1605341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2286000" y="1961872"/>
            <a:ext cx="9352251" cy="106138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هو جسم مشحون كهربائيا يشحن جسم آخر دون لمسه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58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99</Words>
  <Application>Microsoft Office PowerPoint</Application>
  <PresentationFormat>شاشة عريضة</PresentationFormat>
  <Paragraphs>21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18</cp:revision>
  <dcterms:created xsi:type="dcterms:W3CDTF">2021-01-29T23:44:37Z</dcterms:created>
  <dcterms:modified xsi:type="dcterms:W3CDTF">2021-01-30T23:25:50Z</dcterms:modified>
</cp:coreProperties>
</file>