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363" r:id="rId2"/>
    <p:sldId id="416" r:id="rId3"/>
    <p:sldId id="364" r:id="rId4"/>
    <p:sldId id="404" r:id="rId5"/>
    <p:sldId id="365" r:id="rId6"/>
    <p:sldId id="405" r:id="rId7"/>
    <p:sldId id="415" r:id="rId8"/>
    <p:sldId id="366" r:id="rId9"/>
    <p:sldId id="406" r:id="rId10"/>
    <p:sldId id="407" r:id="rId11"/>
    <p:sldId id="408" r:id="rId12"/>
    <p:sldId id="413" r:id="rId13"/>
    <p:sldId id="409" r:id="rId14"/>
    <p:sldId id="410" r:id="rId15"/>
    <p:sldId id="412" r:id="rId16"/>
    <p:sldId id="411" r:id="rId17"/>
  </p:sldIdLst>
  <p:sldSz cx="9144000" cy="6858000" type="screen4x3"/>
  <p:notesSz cx="6858000" cy="9144000"/>
  <p:custDataLst>
    <p:tags r:id="rId19"/>
  </p:custDataLst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00FF"/>
    <a:srgbClr val="D3F1E2"/>
    <a:srgbClr val="C3EBD7"/>
    <a:srgbClr val="339966"/>
    <a:srgbClr val="5F5F5F"/>
    <a:srgbClr val="0066FF"/>
    <a:srgbClr val="CC0099"/>
    <a:srgbClr val="99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28" autoAdjust="0"/>
    <p:restoredTop sz="94660"/>
  </p:normalViewPr>
  <p:slideViewPr>
    <p:cSldViewPr>
      <p:cViewPr varScale="1">
        <p:scale>
          <a:sx n="55" d="100"/>
          <a:sy n="55" d="100"/>
        </p:scale>
        <p:origin x="84" y="31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552BD5-B077-42B4-908A-F4EFFBF313A8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AA1633-4FE6-40AE-ADC8-E0F85AEBDDB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0776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C25A-4D0E-4D54-9A02-DA87BF3D522C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B0AF-E032-4713-88E5-63E46B9A572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F08D-89E1-41D4-B67C-9795615D3BE9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6F4E-2CE4-4019-9E48-E6BE3FCBC63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0BCC-D6E0-47DF-A999-1ECAE1A94302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F8E4-E785-4F02-8DE4-D47BE28CBAF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B09-FF83-4814-BC35-4E34E3FCEBFA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11E1-B673-4D9A-88F2-7E77BCE0937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9955-298B-4D5D-8FDE-7576BD114DA6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4E00-3535-465E-B84D-D65B11D52C4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1C99-F953-4848-9754-9EDB653B8896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0764-02CB-4811-A9EE-47C504E21F4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A7AC-E2F5-4011-9DF4-1CD2C03EBE07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8C61-4D3A-43CA-9F86-228CBD798D9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D332-A112-4DC2-A6CC-57737DF27F97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3F0E-5FCA-4554-8039-7B897DCD78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8CE9-DFB2-4585-9EF2-EE42703AB385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ED57-8BE1-4677-929B-6807863AFB6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EAB9-3630-4B40-9510-28C779DB2C62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11A0-D475-43C9-9540-0024C002346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77B0-7A26-4645-9CC9-D19540EA5DEB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7688-B151-475C-98C4-F4563AAF716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pull dir="ru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816C27-508C-4398-B79B-8F4638D730F5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851C94-6957-47F7-A07E-1489E24B232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  <p:sndAc>
      <p:stSnd>
        <p:snd r:embed="rId13" name="click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 l="-3000" t="-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دبوس زينة 5"/>
          <p:cNvSpPr/>
          <p:nvPr/>
        </p:nvSpPr>
        <p:spPr>
          <a:xfrm>
            <a:off x="2846230" y="2133600"/>
            <a:ext cx="4030833" cy="1185473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rgbClr val="C00000"/>
                </a:solidFill>
              </a:rPr>
              <a:t>أُحِبُّ العَمَلَ</a:t>
            </a:r>
            <a:endParaRPr lang="ar-EG" sz="66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149205" y="1227864"/>
            <a:ext cx="3428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6000" b="1" dirty="0">
                <a:solidFill>
                  <a:srgbClr val="002060"/>
                </a:solidFill>
                <a:latin typeface="Calibri" pitchFamily="34" charset="0"/>
              </a:rPr>
              <a:t>الوحدة 6</a:t>
            </a:r>
            <a:endParaRPr lang="ar-SA" sz="6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9985" y="241765"/>
            <a:ext cx="2593903" cy="211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324935"/>
            <a:ext cx="1711252" cy="13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4462" y="258782"/>
            <a:ext cx="2255572" cy="15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سادس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12688"/>
              </p:ext>
            </p:extLst>
          </p:nvPr>
        </p:nvGraphicFramePr>
        <p:xfrm>
          <a:off x="762000" y="1295400"/>
          <a:ext cx="7696200" cy="416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65821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430379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4165600">
                <a:tc>
                  <a:txBody>
                    <a:bodyPr/>
                    <a:lstStyle/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rgbClr val="FFFF00"/>
                          </a:solidFill>
                        </a:rPr>
                        <a:t>يقرأ آيات من القرآن قراءة سليمة.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rgbClr val="FFFF00"/>
                          </a:solidFill>
                        </a:rPr>
                        <a:t>يتوقع</a:t>
                      </a: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 من العنوان أو الصور المصاحبة مضمون النص.</a:t>
                      </a:r>
                      <a:endParaRPr lang="ar-EG" sz="3200" dirty="0">
                        <a:solidFill>
                          <a:srgbClr val="FFFF00"/>
                        </a:solidFill>
                      </a:endParaRP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rgbClr val="FFFF00"/>
                          </a:solidFill>
                        </a:rPr>
                        <a:t>يميز أجناساً</a:t>
                      </a: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 أدبية مختلفة مثل الشعر والقصة.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يقرأ كلمات تحوي: ظواهر صوتية ولغوية درسها (المدود، التضعيف).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يستظهر ستة أبيات من الشعر.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القراءة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138626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97696"/>
              </p:ext>
            </p:extLst>
          </p:nvPr>
        </p:nvGraphicFramePr>
        <p:xfrm>
          <a:off x="914400" y="685800"/>
          <a:ext cx="7239000" cy="496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4165600"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rgbClr val="FFFF00"/>
                          </a:solidFill>
                        </a:rPr>
                        <a:t>يقرأ نصاً مضبوطًا بالشكل عدد كلماته من (100- 150) كلمة.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rgbClr val="FFFF00"/>
                          </a:solidFill>
                        </a:rPr>
                        <a:t>يكشف دلالة الكلمة الجديدة من خلال الترادف والتضاد.</a:t>
                      </a: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dirty="0">
                          <a:solidFill>
                            <a:srgbClr val="FFFF00"/>
                          </a:solidFill>
                        </a:rPr>
                        <a:t>يجيب عن أسئلة تعليلية (كيف – لماذا - ماذا لو</a:t>
                      </a: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).</a:t>
                      </a: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يلون صوتياً الأساليب اللغوية التي درسها (الاستفهام).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endParaRPr lang="ar-EG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القراءة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322664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37641"/>
              </p:ext>
            </p:extLst>
          </p:nvPr>
        </p:nvGraphicFramePr>
        <p:xfrm>
          <a:off x="838200" y="609600"/>
          <a:ext cx="7467600" cy="448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09411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4165600"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rgbClr val="FFFF00"/>
                          </a:solidFill>
                        </a:rPr>
                        <a:t>يراعي مهارات التحليل الصوتي</a:t>
                      </a: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يستنتج مما يقرأ ما يدل على مشاعر وردت في النص.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يتذكر الأسماء والأماكن والمحسوسات الواردة في النص.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يكتشف القيم الواردة في النص.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rgbClr val="FFFF00"/>
                          </a:solidFill>
                        </a:rPr>
                        <a:t>يستخلص الأفكار الرئيسة من النص. 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القراءة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614088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72555"/>
              </p:ext>
            </p:extLst>
          </p:nvPr>
        </p:nvGraphicFramePr>
        <p:xfrm>
          <a:off x="838200" y="1397000"/>
          <a:ext cx="7391400" cy="416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57274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334126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4165600">
                <a:tc>
                  <a:txBody>
                    <a:bodyPr/>
                    <a:lstStyle/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يحسن</a:t>
                      </a: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 رسم الكلمات على السطر.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يمنح الحرف مساحته المناسبة.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يرسم الرموز للظواهر الصوتية / اللغوية المختلفة.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يرسم كلمات مضبوطة بالشكل.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ينسخ جملًا في</a:t>
                      </a: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 حدود أربع كلمات إلى ست كل منها مشكولة.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الكتابة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45658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62657"/>
              </p:ext>
            </p:extLst>
          </p:nvPr>
        </p:nvGraphicFramePr>
        <p:xfrm>
          <a:off x="914400" y="1397000"/>
          <a:ext cx="7239000" cy="416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4165600">
                <a:tc>
                  <a:txBody>
                    <a:bodyPr/>
                    <a:lstStyle/>
                    <a:p>
                      <a:pPr marL="457200" marR="0" lvl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يكتب </a:t>
                      </a: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في حدود (20-30) كلمة.</a:t>
                      </a:r>
                    </a:p>
                    <a:p>
                      <a:pPr marL="457200" marR="0" lvl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يكتب كلمات تحوي ظواهر صوتية: (همزة وصل – همزة قطع - المدود – التضعيف).</a:t>
                      </a:r>
                    </a:p>
                    <a:p>
                      <a:pPr marL="457200" marR="0" lvl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يرتب كلمات بسيطة لبناء جملة مفيدة.</a:t>
                      </a:r>
                    </a:p>
                    <a:p>
                      <a:pPr marL="457200" marR="0" lvl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يكتب نهاية مغايرة لقصة.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الكتابة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98087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1483"/>
              </p:ext>
            </p:extLst>
          </p:nvPr>
        </p:nvGraphicFramePr>
        <p:xfrm>
          <a:off x="685800" y="685800"/>
          <a:ext cx="7772400" cy="545592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0">
                <a:tc row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32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320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320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32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التراكيب اللغوية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3200" dirty="0"/>
                    </a:p>
                    <a:p>
                      <a:pPr rtl="1"/>
                      <a:endParaRPr lang="ar-EG" sz="3200" dirty="0"/>
                    </a:p>
                    <a:p>
                      <a:pPr rtl="1"/>
                      <a:endParaRPr lang="ar-EG" sz="3200" dirty="0"/>
                    </a:p>
                    <a:p>
                      <a:pPr rtl="1"/>
                      <a:r>
                        <a:rPr lang="ar-EG" sz="3200" dirty="0">
                          <a:solidFill>
                            <a:srgbClr val="0070C0"/>
                          </a:solidFill>
                        </a:rPr>
                        <a:t>الظواهر الصوتية: </a:t>
                      </a:r>
                      <a:endParaRPr lang="ar-SA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baseline="0" dirty="0"/>
                        <a:t>همزة الوصل، القطع، المدود، التضعيف.</a:t>
                      </a: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dirty="0"/>
                        <a:t>الشرط بـ (إن، من).</a:t>
                      </a: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dirty="0"/>
                        <a:t>صيغة المبالغة على وزن (فعال).</a:t>
                      </a: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3200" dirty="0"/>
                        <a:t>اسم الآلة</a:t>
                      </a:r>
                      <a:r>
                        <a:rPr lang="ar-EG" sz="3200" baseline="0" dirty="0"/>
                        <a:t> على وزن (فعالة، مفعال).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3200" dirty="0"/>
                    </a:p>
                    <a:p>
                      <a:pPr rtl="1"/>
                      <a:r>
                        <a:rPr lang="ar-EG" sz="3200" b="1" dirty="0">
                          <a:solidFill>
                            <a:srgbClr val="0070C0"/>
                          </a:solidFill>
                        </a:rPr>
                        <a:t>الأساليب اللغوية: </a:t>
                      </a:r>
                      <a:endParaRPr lang="ar-SA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3200" b="1" dirty="0">
                          <a:solidFill>
                            <a:srgbClr val="0070C0"/>
                          </a:solidFill>
                        </a:rPr>
                        <a:t>الأصناف اللغوية: </a:t>
                      </a:r>
                      <a:endParaRPr lang="ar-SA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581931"/>
      </p:ext>
    </p:extLst>
  </p:cSld>
  <p:clrMapOvr>
    <a:masterClrMapping/>
  </p:clrMapOvr>
  <p:transition>
    <p:pull dir="ru"/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09786"/>
              </p:ext>
            </p:extLst>
          </p:nvPr>
        </p:nvGraphicFramePr>
        <p:xfrm>
          <a:off x="914400" y="1397000"/>
          <a:ext cx="7239000" cy="3632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3632200">
                <a:tc>
                  <a:txBody>
                    <a:bodyPr/>
                    <a:lstStyle/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حب العمل.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احترام أصحاب المهن والحرف</a:t>
                      </a: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endParaRPr lang="ar-EG" sz="3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تقدير المسؤولية.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الاتجاهات والقيم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345998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42038"/>
      </p:ext>
    </p:extLst>
  </p:cSld>
  <p:clrMapOvr>
    <a:masterClrMapping/>
  </p:clrMapOvr>
  <p:transition>
    <p:pull dir="ru"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00A6-17DD-439F-91C7-505253E2E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" y="1752600"/>
            <a:ext cx="8149087" cy="3962400"/>
          </a:xfrm>
          <a:prstGeom prst="rect">
            <a:avLst/>
          </a:prstGeom>
        </p:spPr>
      </p:pic>
      <p:sp>
        <p:nvSpPr>
          <p:cNvPr id="3" name="Flowchart: Process 5"/>
          <p:cNvSpPr/>
          <p:nvPr/>
        </p:nvSpPr>
        <p:spPr>
          <a:xfrm>
            <a:off x="2209800" y="2590800"/>
            <a:ext cx="4724399" cy="1447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أسرتي العزيزة</a:t>
            </a:r>
          </a:p>
        </p:txBody>
      </p:sp>
    </p:spTree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CF149D-3103-4672-BEBB-7E53E3BE1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0" y="228600"/>
            <a:ext cx="10972800" cy="678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25B13-B49B-408D-99B4-0D6F75ADC91F}"/>
              </a:ext>
            </a:extLst>
          </p:cNvPr>
          <p:cNvSpPr txBox="1"/>
          <p:nvPr/>
        </p:nvSpPr>
        <p:spPr>
          <a:xfrm>
            <a:off x="1219200" y="28956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أبدأ اليوم دراسة الوحدة السادسة، وأتعلم فيها عددًا المهارات من خلال نصوص تتحدث عن العمل، وهذا نشاط أود أن أنفذه معكم أسرتي العزيزة. مع وافر الحب: ابنتكم / ابنكم.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06002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836E2-8605-4C8B-BF84-05DFCAFA9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"/>
            <a:ext cx="8305800" cy="670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35964-09BD-4F9B-9EB7-E6CFBD6FFEC9}"/>
              </a:ext>
            </a:extLst>
          </p:cNvPr>
          <p:cNvSpPr txBox="1"/>
          <p:nvPr/>
        </p:nvSpPr>
        <p:spPr>
          <a:xfrm>
            <a:off x="990600" y="851118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FF0000"/>
                </a:solidFill>
              </a:rPr>
              <a:t>النشاط: </a:t>
            </a:r>
            <a:r>
              <a:rPr lang="ar-EG" sz="2800" b="1" dirty="0"/>
              <a:t>ساند (ابنك/ ابنتك) ونفذ معه (مهنتي في يوم): يمارس في هذا اليوم المهنة التي يطمح إليها في المستقبل، مع تشجيعه على استخدام اللغة العربية الفصيحة في أثناء تنفيذه هذا النشاط.</a:t>
            </a:r>
            <a:endParaRPr lang="en-US" sz="2800" b="1" dirty="0"/>
          </a:p>
        </p:txBody>
      </p:sp>
    </p:spTree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035231-7009-4C0F-BF45-1806BA1F10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7730151" cy="6139543"/>
          </a:xfrm>
          <a:prstGeom prst="rect">
            <a:avLst/>
          </a:prstGeom>
        </p:spPr>
      </p:pic>
      <p:sp>
        <p:nvSpPr>
          <p:cNvPr id="4" name="Rectangle 6"/>
          <p:cNvSpPr/>
          <p:nvPr/>
        </p:nvSpPr>
        <p:spPr bwMode="auto">
          <a:xfrm>
            <a:off x="1720601" y="3429000"/>
            <a:ext cx="535574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rgbClr val="CC00FF"/>
                </a:solidFill>
              </a:rPr>
              <a:t>الكفايات المستهدفة</a:t>
            </a:r>
          </a:p>
        </p:txBody>
      </p:sp>
    </p:spTree>
    <p:extLst>
      <p:ext uri="{BB962C8B-B14F-4D97-AF65-F5344CB8AC3E}">
        <p14:creationId xmlns:p14="http://schemas.microsoft.com/office/powerpoint/2010/main" val="681990296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02025"/>
              </p:ext>
            </p:extLst>
          </p:nvPr>
        </p:nvGraphicFramePr>
        <p:xfrm>
          <a:off x="914400" y="1397000"/>
          <a:ext cx="7239000" cy="416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4165600">
                <a:tc>
                  <a:txBody>
                    <a:bodyPr/>
                    <a:lstStyle/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يتذكر أحداثًا سمعها وشخصيات.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يلتقط ما استمع إليه (أحداثًا ووقائع</a:t>
                      </a: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،</a:t>
                      </a: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 وأعلامًا، وأماكن).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يحدد الكلمات ذات الوزن</a:t>
                      </a: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 المتشابه من خلال ثلاث كلمات سمعها.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يذكر السلوك المضاد للسلوك المسموع.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الاستماع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755233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32054"/>
              </p:ext>
            </p:extLst>
          </p:nvPr>
        </p:nvGraphicFramePr>
        <p:xfrm>
          <a:off x="914400" y="1397000"/>
          <a:ext cx="7239000" cy="416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4165600">
                <a:tc>
                  <a:txBody>
                    <a:bodyPr/>
                    <a:lstStyle/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يعلل انطباعه تجاه ما استمع إليه</a:t>
                      </a: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يحدد أبرز قيمة (قيمة إيجابية – قيمة سلبية).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يحول ما استمع إليه إلى صور، إلى أفعال، إلى حوار. 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يحكم على ما استمع إليه في ضوء خبرته.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الاستماع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0C93D3-55CE-4315-9894-05A94F39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55769"/>
              </p:ext>
            </p:extLst>
          </p:nvPr>
        </p:nvGraphicFramePr>
        <p:xfrm>
          <a:off x="914400" y="838200"/>
          <a:ext cx="7239000" cy="496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8448498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70235584"/>
                    </a:ext>
                  </a:extLst>
                </a:gridCol>
              </a:tblGrid>
              <a:tr h="4165600">
                <a:tc>
                  <a:txBody>
                    <a:bodyPr/>
                    <a:lstStyle/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يجيب عن أسئلة موظفًا جذر السؤال.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يبدي رأيه ويناقش موضوع يناسب سنه في جملتين.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يرتب الكلمات والجمل في ضوء ما تعلمه من أساليب.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dirty="0">
                          <a:solidFill>
                            <a:schemeClr val="tx1"/>
                          </a:solidFill>
                        </a:rPr>
                        <a:t>يعبر</a:t>
                      </a: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 شفهياً عن أحداث قصة مصورة.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ar-EG" sz="3200" baseline="0" dirty="0">
                          <a:solidFill>
                            <a:schemeClr val="tx1"/>
                          </a:solidFill>
                        </a:rPr>
                        <a:t>يستخدم حركات اليدين المناسبة أثناء حديثه.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3200" dirty="0">
                          <a:solidFill>
                            <a:srgbClr val="C00000"/>
                          </a:solidFill>
                        </a:rPr>
                        <a:t>التحدث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093235"/>
      </p:ext>
    </p:extLst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4931e919ec91e73eebdffedc22c7bcddb38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453</Words>
  <Application>Microsoft Office PowerPoint</Application>
  <PresentationFormat>عرض على الشاشة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vortex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الثاني الابتدائي - الفصل الدراسي الثاني</dc:title>
  <dc:subject>الكفايات المستهدفة</dc:subject>
  <dc:creator>R&amp;M</dc:creator>
  <cp:lastModifiedBy>حصة الزهراني</cp:lastModifiedBy>
  <cp:revision>410</cp:revision>
  <dcterms:created xsi:type="dcterms:W3CDTF">2010-09-18T10:58:25Z</dcterms:created>
  <dcterms:modified xsi:type="dcterms:W3CDTF">2021-02-08T18:00:03Z</dcterms:modified>
</cp:coreProperties>
</file>