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56" r:id="rId3"/>
    <p:sldId id="457" r:id="rId4"/>
    <p:sldId id="458" r:id="rId5"/>
    <p:sldId id="455" r:id="rId6"/>
    <p:sldId id="335" r:id="rId7"/>
    <p:sldId id="459" r:id="rId8"/>
    <p:sldId id="454" r:id="rId9"/>
    <p:sldId id="462" r:id="rId10"/>
    <p:sldId id="463" r:id="rId11"/>
    <p:sldId id="464" r:id="rId12"/>
    <p:sldId id="411" r:id="rId13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61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1602"/>
      </p:cViewPr>
      <p:guideLst>
        <p:guide orient="horz" pos="2183"/>
        <p:guide pos="3840"/>
        <p:guide orient="horz" pos="1461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460175" y="2680769"/>
            <a:ext cx="8172632" cy="1265254"/>
            <a:chOff x="9198889" y="2670931"/>
            <a:chExt cx="8172632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95028" y="3081246"/>
              <a:ext cx="56764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آداب المجالس</a:t>
              </a:r>
              <a:endParaRPr lang="ar-SY" sz="2800" b="1" dirty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24" y="2749129"/>
            <a:ext cx="802581" cy="721512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67420" y="1554351"/>
              <a:ext cx="71562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10651" y="2072021"/>
              <a:ext cx="2029160" cy="738664"/>
              <a:chOff x="3322290" y="5529812"/>
              <a:chExt cx="2029160" cy="73866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47967" y="5529812"/>
                <a:ext cx="1143498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22290" y="5868366"/>
                <a:ext cx="2029160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المجالس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5123305" y="1117086"/>
            <a:ext cx="656083" cy="3899835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5653937" y="845797"/>
            <a:ext cx="45719" cy="39276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4868366" y="1946760"/>
            <a:ext cx="1934913" cy="1919694"/>
            <a:chOff x="3303949" y="1353837"/>
            <a:chExt cx="1934913" cy="1919694"/>
          </a:xfrm>
        </p:grpSpPr>
        <p:sp>
          <p:nvSpPr>
            <p:cNvPr id="9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solidFill>
              <a:srgbClr val="D600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8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6796991" y="1104055"/>
            <a:ext cx="5166291" cy="2525726"/>
            <a:chOff x="5147324" y="428743"/>
            <a:chExt cx="5166291" cy="2525726"/>
          </a:xfrm>
        </p:grpSpPr>
        <p:grpSp>
          <p:nvGrpSpPr>
            <p:cNvPr id="99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5147324" y="1887238"/>
              <a:ext cx="5166291" cy="1067231"/>
              <a:chOff x="5147324" y="1887238"/>
              <a:chExt cx="5166291" cy="1067231"/>
            </a:xfrm>
          </p:grpSpPr>
          <p:sp>
            <p:nvSpPr>
              <p:cNvPr id="101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5147324" y="1887238"/>
                <a:ext cx="516629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rgbClr val="D60093"/>
                    </a:solidFill>
                    <a:latin typeface="Century Gothic" panose="020B0502020202020204" pitchFamily="34" charset="0"/>
                  </a:rPr>
                  <a:t>5- احرص على مجالس الخير و أتجنب مجالس السوء</a:t>
                </a:r>
              </a:p>
            </p:txBody>
          </p:sp>
          <p:sp>
            <p:nvSpPr>
              <p:cNvPr id="102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5843800" y="2492804"/>
                <a:ext cx="4085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0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1898" y="428743"/>
              <a:ext cx="1706309" cy="13346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184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24" y="2749129"/>
            <a:ext cx="802581" cy="721512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67420" y="1554351"/>
              <a:ext cx="71562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10651" y="2072021"/>
              <a:ext cx="2029160" cy="738664"/>
              <a:chOff x="3322290" y="5529812"/>
              <a:chExt cx="2029160" cy="73866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47967" y="5529812"/>
                <a:ext cx="1143498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22290" y="5868366"/>
                <a:ext cx="2029160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المجالس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8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6796990" y="173608"/>
            <a:ext cx="5166291" cy="2294893"/>
            <a:chOff x="5147324" y="428743"/>
            <a:chExt cx="5166291" cy="2525726"/>
          </a:xfrm>
        </p:grpSpPr>
        <p:grpSp>
          <p:nvGrpSpPr>
            <p:cNvPr id="99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5147324" y="1887238"/>
              <a:ext cx="5166291" cy="1067231"/>
              <a:chOff x="5147324" y="1887238"/>
              <a:chExt cx="5166291" cy="1067231"/>
            </a:xfrm>
          </p:grpSpPr>
          <p:sp>
            <p:nvSpPr>
              <p:cNvPr id="101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5147324" y="1887238"/>
                <a:ext cx="5166291" cy="575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أطبق هذه الآداب في كل مجلس :</a:t>
                </a:r>
              </a:p>
            </p:txBody>
          </p:sp>
          <p:sp>
            <p:nvSpPr>
              <p:cNvPr id="102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5843800" y="2492804"/>
                <a:ext cx="4085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0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1898" y="428743"/>
              <a:ext cx="1706309" cy="1334637"/>
            </a:xfrm>
            <a:prstGeom prst="rect">
              <a:avLst/>
            </a:prstGeom>
          </p:spPr>
        </p:pic>
      </p:grpSp>
      <p:grpSp>
        <p:nvGrpSpPr>
          <p:cNvPr id="24" name="Group 19">
            <a:extLst>
              <a:ext uri="{FF2B5EF4-FFF2-40B4-BE49-F238E27FC236}">
                <a16:creationId xmlns:a16="http://schemas.microsoft.com/office/drawing/2014/main" id="{A243E8B3-38C3-4E61-8543-97425173BD48}"/>
              </a:ext>
            </a:extLst>
          </p:cNvPr>
          <p:cNvGrpSpPr/>
          <p:nvPr/>
        </p:nvGrpSpPr>
        <p:grpSpPr>
          <a:xfrm>
            <a:off x="5376440" y="4045447"/>
            <a:ext cx="1977660" cy="1279463"/>
            <a:chOff x="6625818" y="2524288"/>
            <a:chExt cx="1977660" cy="1279463"/>
          </a:xfrm>
        </p:grpSpPr>
        <p:sp>
          <p:nvSpPr>
            <p:cNvPr id="25" name="Freeform: Shape 17">
              <a:extLst>
                <a:ext uri="{FF2B5EF4-FFF2-40B4-BE49-F238E27FC236}">
                  <a16:creationId xmlns:a16="http://schemas.microsoft.com/office/drawing/2014/main" id="{1AD108CF-167F-421A-B277-E7FFC8B915E1}"/>
                </a:ext>
              </a:extLst>
            </p:cNvPr>
            <p:cNvSpPr/>
            <p:nvPr/>
          </p:nvSpPr>
          <p:spPr>
            <a:xfrm rot="10800000" flipV="1">
              <a:off x="6625818" y="2524288"/>
              <a:ext cx="1977660" cy="127946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64">
              <a:extLst>
                <a:ext uri="{FF2B5EF4-FFF2-40B4-BE49-F238E27FC236}">
                  <a16:creationId xmlns:a16="http://schemas.microsoft.com/office/drawing/2014/main" id="{EBEE1EDF-7B2E-485C-A6E4-A4AC7DC67DA4}"/>
                </a:ext>
              </a:extLst>
            </p:cNvPr>
            <p:cNvSpPr txBox="1"/>
            <p:nvPr/>
          </p:nvSpPr>
          <p:spPr>
            <a:xfrm>
              <a:off x="6787654" y="2647076"/>
              <a:ext cx="1576485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sz="2400" b="1" dirty="0"/>
                <a:t>التَّفسُّح</a:t>
              </a:r>
            </a:p>
          </p:txBody>
        </p:sp>
      </p:grpSp>
      <p:grpSp>
        <p:nvGrpSpPr>
          <p:cNvPr id="27" name="Group 65">
            <a:extLst>
              <a:ext uri="{FF2B5EF4-FFF2-40B4-BE49-F238E27FC236}">
                <a16:creationId xmlns:a16="http://schemas.microsoft.com/office/drawing/2014/main" id="{24AFB3A7-3068-4EE0-B052-C501C303DA77}"/>
              </a:ext>
            </a:extLst>
          </p:cNvPr>
          <p:cNvGrpSpPr/>
          <p:nvPr/>
        </p:nvGrpSpPr>
        <p:grpSpPr>
          <a:xfrm>
            <a:off x="7868448" y="5383013"/>
            <a:ext cx="2012604" cy="1279463"/>
            <a:chOff x="6590875" y="2524288"/>
            <a:chExt cx="2012604" cy="1279463"/>
          </a:xfrm>
        </p:grpSpPr>
        <p:sp>
          <p:nvSpPr>
            <p:cNvPr id="28" name="Freeform: Shape 66">
              <a:extLst>
                <a:ext uri="{FF2B5EF4-FFF2-40B4-BE49-F238E27FC236}">
                  <a16:creationId xmlns:a16="http://schemas.microsoft.com/office/drawing/2014/main" id="{C3D91A28-876F-43A8-BE90-AE48233F9524}"/>
                </a:ext>
              </a:extLst>
            </p:cNvPr>
            <p:cNvSpPr/>
            <p:nvPr/>
          </p:nvSpPr>
          <p:spPr>
            <a:xfrm rot="10800000" flipV="1">
              <a:off x="6625818" y="2524288"/>
              <a:ext cx="1977660" cy="127946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67">
              <a:extLst>
                <a:ext uri="{FF2B5EF4-FFF2-40B4-BE49-F238E27FC236}">
                  <a16:creationId xmlns:a16="http://schemas.microsoft.com/office/drawing/2014/main" id="{387639BB-C900-4FE4-9C57-5755ED18D08D}"/>
                </a:ext>
              </a:extLst>
            </p:cNvPr>
            <p:cNvSpPr txBox="1"/>
            <p:nvPr/>
          </p:nvSpPr>
          <p:spPr>
            <a:xfrm>
              <a:off x="6590875" y="2695434"/>
              <a:ext cx="201260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sz="2400" b="1" dirty="0"/>
                <a:t>عدم إيذاء الآخرين</a:t>
              </a:r>
            </a:p>
          </p:txBody>
        </p:sp>
      </p:grpSp>
      <p:grpSp>
        <p:nvGrpSpPr>
          <p:cNvPr id="31" name="Group 68">
            <a:extLst>
              <a:ext uri="{FF2B5EF4-FFF2-40B4-BE49-F238E27FC236}">
                <a16:creationId xmlns:a16="http://schemas.microsoft.com/office/drawing/2014/main" id="{0E733811-811C-4F94-8559-4B0B6BF93F11}"/>
              </a:ext>
            </a:extLst>
          </p:cNvPr>
          <p:cNvGrpSpPr/>
          <p:nvPr/>
        </p:nvGrpSpPr>
        <p:grpSpPr>
          <a:xfrm>
            <a:off x="2979887" y="3993867"/>
            <a:ext cx="1977660" cy="1279463"/>
            <a:chOff x="6625818" y="2524288"/>
            <a:chExt cx="1977660" cy="1279463"/>
          </a:xfrm>
        </p:grpSpPr>
        <p:sp>
          <p:nvSpPr>
            <p:cNvPr id="32" name="Freeform: Shape 69">
              <a:extLst>
                <a:ext uri="{FF2B5EF4-FFF2-40B4-BE49-F238E27FC236}">
                  <a16:creationId xmlns:a16="http://schemas.microsoft.com/office/drawing/2014/main" id="{6B327AD2-F3BA-4592-976B-6103D0F5C03C}"/>
                </a:ext>
              </a:extLst>
            </p:cNvPr>
            <p:cNvSpPr/>
            <p:nvPr/>
          </p:nvSpPr>
          <p:spPr>
            <a:xfrm rot="10800000" flipV="1">
              <a:off x="6625818" y="2524288"/>
              <a:ext cx="1977660" cy="127946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70">
              <a:extLst>
                <a:ext uri="{FF2B5EF4-FFF2-40B4-BE49-F238E27FC236}">
                  <a16:creationId xmlns:a16="http://schemas.microsoft.com/office/drawing/2014/main" id="{BE7D41FC-70DC-4872-9DFB-CA7285A93204}"/>
                </a:ext>
              </a:extLst>
            </p:cNvPr>
            <p:cNvSpPr txBox="1"/>
            <p:nvPr/>
          </p:nvSpPr>
          <p:spPr>
            <a:xfrm>
              <a:off x="6656829" y="2698657"/>
              <a:ext cx="191783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sz="2400" b="1" dirty="0"/>
                <a:t>البشاشة</a:t>
              </a:r>
            </a:p>
          </p:txBody>
        </p:sp>
      </p:grpSp>
      <p:grpSp>
        <p:nvGrpSpPr>
          <p:cNvPr id="34" name="Group 80">
            <a:extLst>
              <a:ext uri="{FF2B5EF4-FFF2-40B4-BE49-F238E27FC236}">
                <a16:creationId xmlns:a16="http://schemas.microsoft.com/office/drawing/2014/main" id="{954B17B7-3C75-4ACF-9A69-C81949E81112}"/>
              </a:ext>
            </a:extLst>
          </p:cNvPr>
          <p:cNvGrpSpPr/>
          <p:nvPr/>
        </p:nvGrpSpPr>
        <p:grpSpPr>
          <a:xfrm>
            <a:off x="3827953" y="2775586"/>
            <a:ext cx="1977660" cy="1279463"/>
            <a:chOff x="6625818" y="2524288"/>
            <a:chExt cx="1977660" cy="1279463"/>
          </a:xfrm>
        </p:grpSpPr>
        <p:sp>
          <p:nvSpPr>
            <p:cNvPr id="35" name="Freeform: Shape 81">
              <a:extLst>
                <a:ext uri="{FF2B5EF4-FFF2-40B4-BE49-F238E27FC236}">
                  <a16:creationId xmlns:a16="http://schemas.microsoft.com/office/drawing/2014/main" id="{7AB6631D-7936-4D6A-AE89-38A95509FE46}"/>
                </a:ext>
              </a:extLst>
            </p:cNvPr>
            <p:cNvSpPr/>
            <p:nvPr/>
          </p:nvSpPr>
          <p:spPr>
            <a:xfrm rot="10800000" flipV="1">
              <a:off x="6625818" y="2524288"/>
              <a:ext cx="1977660" cy="127946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82">
              <a:extLst>
                <a:ext uri="{FF2B5EF4-FFF2-40B4-BE49-F238E27FC236}">
                  <a16:creationId xmlns:a16="http://schemas.microsoft.com/office/drawing/2014/main" id="{0415C46D-8512-45EA-8C5C-04BE09171451}"/>
                </a:ext>
              </a:extLst>
            </p:cNvPr>
            <p:cNvSpPr txBox="1"/>
            <p:nvPr/>
          </p:nvSpPr>
          <p:spPr>
            <a:xfrm>
              <a:off x="6905625" y="2699012"/>
              <a:ext cx="129667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sz="2800" b="1" dirty="0"/>
                <a:t>السلام</a:t>
              </a:r>
              <a:endParaRPr lang="ar-SY" sz="2400" b="1" dirty="0"/>
            </a:p>
          </p:txBody>
        </p:sp>
      </p:grpSp>
      <p:grpSp>
        <p:nvGrpSpPr>
          <p:cNvPr id="37" name="Group 83">
            <a:extLst>
              <a:ext uri="{FF2B5EF4-FFF2-40B4-BE49-F238E27FC236}">
                <a16:creationId xmlns:a16="http://schemas.microsoft.com/office/drawing/2014/main" id="{70DD9497-7D81-4708-AA23-12DC04CC1259}"/>
              </a:ext>
            </a:extLst>
          </p:cNvPr>
          <p:cNvGrpSpPr/>
          <p:nvPr/>
        </p:nvGrpSpPr>
        <p:grpSpPr>
          <a:xfrm>
            <a:off x="2183043" y="5231633"/>
            <a:ext cx="2174444" cy="1279463"/>
            <a:chOff x="6429035" y="2524288"/>
            <a:chExt cx="2174444" cy="1279463"/>
          </a:xfrm>
        </p:grpSpPr>
        <p:sp>
          <p:nvSpPr>
            <p:cNvPr id="38" name="Freeform: Shape 84">
              <a:extLst>
                <a:ext uri="{FF2B5EF4-FFF2-40B4-BE49-F238E27FC236}">
                  <a16:creationId xmlns:a16="http://schemas.microsoft.com/office/drawing/2014/main" id="{1CFEC5DE-E1A3-4075-9962-06E6667386C6}"/>
                </a:ext>
              </a:extLst>
            </p:cNvPr>
            <p:cNvSpPr/>
            <p:nvPr/>
          </p:nvSpPr>
          <p:spPr>
            <a:xfrm rot="10800000" flipV="1">
              <a:off x="6625818" y="2524288"/>
              <a:ext cx="1977660" cy="127946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85">
              <a:extLst>
                <a:ext uri="{FF2B5EF4-FFF2-40B4-BE49-F238E27FC236}">
                  <a16:creationId xmlns:a16="http://schemas.microsoft.com/office/drawing/2014/main" id="{76545B5D-076D-4AB0-96F2-290304607B7B}"/>
                </a:ext>
              </a:extLst>
            </p:cNvPr>
            <p:cNvSpPr txBox="1"/>
            <p:nvPr/>
          </p:nvSpPr>
          <p:spPr>
            <a:xfrm>
              <a:off x="6429035" y="2699012"/>
              <a:ext cx="217444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sz="2400" b="1" dirty="0"/>
                <a:t>عدم رفع الصوت</a:t>
              </a:r>
            </a:p>
          </p:txBody>
        </p:sp>
      </p:grpSp>
      <p:grpSp>
        <p:nvGrpSpPr>
          <p:cNvPr id="40" name="Group 86">
            <a:extLst>
              <a:ext uri="{FF2B5EF4-FFF2-40B4-BE49-F238E27FC236}">
                <a16:creationId xmlns:a16="http://schemas.microsoft.com/office/drawing/2014/main" id="{11F2C969-005D-42D9-95F7-A555F86B6BEE}"/>
              </a:ext>
            </a:extLst>
          </p:cNvPr>
          <p:cNvGrpSpPr/>
          <p:nvPr/>
        </p:nvGrpSpPr>
        <p:grpSpPr>
          <a:xfrm>
            <a:off x="4898779" y="5276170"/>
            <a:ext cx="2537318" cy="1279463"/>
            <a:chOff x="6266128" y="2524288"/>
            <a:chExt cx="2537318" cy="1279463"/>
          </a:xfrm>
        </p:grpSpPr>
        <p:sp>
          <p:nvSpPr>
            <p:cNvPr id="41" name="Freeform: Shape 87">
              <a:extLst>
                <a:ext uri="{FF2B5EF4-FFF2-40B4-BE49-F238E27FC236}">
                  <a16:creationId xmlns:a16="http://schemas.microsoft.com/office/drawing/2014/main" id="{0FCE686A-DFAC-4BF6-AC12-D90E7845A178}"/>
                </a:ext>
              </a:extLst>
            </p:cNvPr>
            <p:cNvSpPr/>
            <p:nvPr/>
          </p:nvSpPr>
          <p:spPr>
            <a:xfrm rot="10800000" flipV="1">
              <a:off x="6447349" y="2524288"/>
              <a:ext cx="2156129" cy="127946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extBox 88">
              <a:extLst>
                <a:ext uri="{FF2B5EF4-FFF2-40B4-BE49-F238E27FC236}">
                  <a16:creationId xmlns:a16="http://schemas.microsoft.com/office/drawing/2014/main" id="{0B801D66-5AF4-4CF9-9DA6-55F0C8A0D1E2}"/>
                </a:ext>
              </a:extLst>
            </p:cNvPr>
            <p:cNvSpPr txBox="1"/>
            <p:nvPr/>
          </p:nvSpPr>
          <p:spPr>
            <a:xfrm>
              <a:off x="6266128" y="2666849"/>
              <a:ext cx="253731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sz="2400" b="1" dirty="0"/>
                <a:t>عدم مقاطعة المتحدِّث</a:t>
              </a:r>
            </a:p>
          </p:txBody>
        </p:sp>
      </p:grpSp>
      <p:grpSp>
        <p:nvGrpSpPr>
          <p:cNvPr id="43" name="Group 92">
            <a:extLst>
              <a:ext uri="{FF2B5EF4-FFF2-40B4-BE49-F238E27FC236}">
                <a16:creationId xmlns:a16="http://schemas.microsoft.com/office/drawing/2014/main" id="{C19F105B-E187-4CE1-9CEC-796E184BD711}"/>
              </a:ext>
            </a:extLst>
          </p:cNvPr>
          <p:cNvGrpSpPr/>
          <p:nvPr/>
        </p:nvGrpSpPr>
        <p:grpSpPr>
          <a:xfrm>
            <a:off x="6365269" y="2765625"/>
            <a:ext cx="2408539" cy="1279463"/>
            <a:chOff x="6507406" y="2524288"/>
            <a:chExt cx="2408539" cy="1279463"/>
          </a:xfrm>
        </p:grpSpPr>
        <p:sp>
          <p:nvSpPr>
            <p:cNvPr id="44" name="Freeform: Shape 93">
              <a:extLst>
                <a:ext uri="{FF2B5EF4-FFF2-40B4-BE49-F238E27FC236}">
                  <a16:creationId xmlns:a16="http://schemas.microsoft.com/office/drawing/2014/main" id="{59543D87-0DF8-4A6B-8174-6335F0886A30}"/>
                </a:ext>
              </a:extLst>
            </p:cNvPr>
            <p:cNvSpPr/>
            <p:nvPr/>
          </p:nvSpPr>
          <p:spPr>
            <a:xfrm rot="10800000" flipV="1">
              <a:off x="6625818" y="2524288"/>
              <a:ext cx="1977660" cy="127946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94">
              <a:extLst>
                <a:ext uri="{FF2B5EF4-FFF2-40B4-BE49-F238E27FC236}">
                  <a16:creationId xmlns:a16="http://schemas.microsoft.com/office/drawing/2014/main" id="{18A51665-2A18-4D67-9891-F4BC4C309D64}"/>
                </a:ext>
              </a:extLst>
            </p:cNvPr>
            <p:cNvSpPr txBox="1"/>
            <p:nvPr/>
          </p:nvSpPr>
          <p:spPr>
            <a:xfrm>
              <a:off x="6507406" y="2699012"/>
              <a:ext cx="240853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sz="2400" b="1" dirty="0"/>
                <a:t>الصلاة على النبي</a:t>
              </a:r>
            </a:p>
          </p:txBody>
        </p:sp>
      </p:grpSp>
      <p:grpSp>
        <p:nvGrpSpPr>
          <p:cNvPr id="46" name="Group 95">
            <a:extLst>
              <a:ext uri="{FF2B5EF4-FFF2-40B4-BE49-F238E27FC236}">
                <a16:creationId xmlns:a16="http://schemas.microsoft.com/office/drawing/2014/main" id="{DA014BB2-2898-4917-ADC5-03A9473BFAFA}"/>
              </a:ext>
            </a:extLst>
          </p:cNvPr>
          <p:cNvGrpSpPr/>
          <p:nvPr/>
        </p:nvGrpSpPr>
        <p:grpSpPr>
          <a:xfrm>
            <a:off x="4674536" y="1625735"/>
            <a:ext cx="1977660" cy="1279463"/>
            <a:chOff x="6625818" y="2524288"/>
            <a:chExt cx="1977660" cy="1279463"/>
          </a:xfrm>
        </p:grpSpPr>
        <p:sp>
          <p:nvSpPr>
            <p:cNvPr id="47" name="Freeform: Shape 96">
              <a:extLst>
                <a:ext uri="{FF2B5EF4-FFF2-40B4-BE49-F238E27FC236}">
                  <a16:creationId xmlns:a16="http://schemas.microsoft.com/office/drawing/2014/main" id="{B9A95540-A6AF-4CDA-988C-99DD7C2F6760}"/>
                </a:ext>
              </a:extLst>
            </p:cNvPr>
            <p:cNvSpPr/>
            <p:nvPr/>
          </p:nvSpPr>
          <p:spPr>
            <a:xfrm rot="10800000" flipV="1">
              <a:off x="6625818" y="2524288"/>
              <a:ext cx="1977660" cy="127946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97">
              <a:extLst>
                <a:ext uri="{FF2B5EF4-FFF2-40B4-BE49-F238E27FC236}">
                  <a16:creationId xmlns:a16="http://schemas.microsoft.com/office/drawing/2014/main" id="{86F77020-2242-48F1-B99A-A70C0DDE48C5}"/>
                </a:ext>
              </a:extLst>
            </p:cNvPr>
            <p:cNvSpPr txBox="1"/>
            <p:nvPr/>
          </p:nvSpPr>
          <p:spPr>
            <a:xfrm>
              <a:off x="6707381" y="2634098"/>
              <a:ext cx="149492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sz="2400" b="1" dirty="0"/>
                <a:t>ذكر الله تعالى </a:t>
              </a:r>
            </a:p>
          </p:txBody>
        </p:sp>
      </p:grpSp>
      <p:grpSp>
        <p:nvGrpSpPr>
          <p:cNvPr id="52" name="Group 98">
            <a:extLst>
              <a:ext uri="{FF2B5EF4-FFF2-40B4-BE49-F238E27FC236}">
                <a16:creationId xmlns:a16="http://schemas.microsoft.com/office/drawing/2014/main" id="{D503BA85-47D7-4EBD-A2E8-AE2928FDB24C}"/>
              </a:ext>
            </a:extLst>
          </p:cNvPr>
          <p:cNvGrpSpPr/>
          <p:nvPr/>
        </p:nvGrpSpPr>
        <p:grpSpPr>
          <a:xfrm>
            <a:off x="7597787" y="4014268"/>
            <a:ext cx="1977660" cy="1279463"/>
            <a:chOff x="6625818" y="2524288"/>
            <a:chExt cx="1977660" cy="1279463"/>
          </a:xfrm>
        </p:grpSpPr>
        <p:sp>
          <p:nvSpPr>
            <p:cNvPr id="53" name="Freeform: Shape 99">
              <a:extLst>
                <a:ext uri="{FF2B5EF4-FFF2-40B4-BE49-F238E27FC236}">
                  <a16:creationId xmlns:a16="http://schemas.microsoft.com/office/drawing/2014/main" id="{F781D83F-33EC-4613-A00B-461F7D22AB7C}"/>
                </a:ext>
              </a:extLst>
            </p:cNvPr>
            <p:cNvSpPr/>
            <p:nvPr/>
          </p:nvSpPr>
          <p:spPr>
            <a:xfrm rot="10800000" flipV="1">
              <a:off x="6625818" y="2524288"/>
              <a:ext cx="1977660" cy="127946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100">
              <a:extLst>
                <a:ext uri="{FF2B5EF4-FFF2-40B4-BE49-F238E27FC236}">
                  <a16:creationId xmlns:a16="http://schemas.microsoft.com/office/drawing/2014/main" id="{959AB530-2278-4E88-A6F5-ADC12F395461}"/>
                </a:ext>
              </a:extLst>
            </p:cNvPr>
            <p:cNvSpPr txBox="1"/>
            <p:nvPr/>
          </p:nvSpPr>
          <p:spPr>
            <a:xfrm>
              <a:off x="6796813" y="2678610"/>
              <a:ext cx="157648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Y" sz="2400" b="1" dirty="0"/>
                <a:t>كفَّارة المجلس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589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24" y="2749129"/>
            <a:ext cx="802581" cy="721512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67420" y="1554351"/>
              <a:ext cx="71562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10651" y="2072021"/>
              <a:ext cx="2029160" cy="738664"/>
              <a:chOff x="3322290" y="5529812"/>
              <a:chExt cx="2029160" cy="73866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47967" y="5529812"/>
                <a:ext cx="1143498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22290" y="5868366"/>
                <a:ext cx="2029160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المجالس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4" name="Group 41">
            <a:extLst>
              <a:ext uri="{FF2B5EF4-FFF2-40B4-BE49-F238E27FC236}">
                <a16:creationId xmlns:a16="http://schemas.microsoft.com/office/drawing/2014/main" id="{E380B30C-7162-4C4B-BE1A-AE73915856A4}"/>
              </a:ext>
            </a:extLst>
          </p:cNvPr>
          <p:cNvGrpSpPr/>
          <p:nvPr/>
        </p:nvGrpSpPr>
        <p:grpSpPr>
          <a:xfrm>
            <a:off x="5700172" y="2227125"/>
            <a:ext cx="1934913" cy="1919694"/>
            <a:chOff x="4135754" y="2355521"/>
            <a:chExt cx="1934913" cy="1919694"/>
          </a:xfrm>
        </p:grpSpPr>
        <p:sp>
          <p:nvSpPr>
            <p:cNvPr id="85" name="Freeform: Shape 11">
              <a:extLst>
                <a:ext uri="{FF2B5EF4-FFF2-40B4-BE49-F238E27FC236}">
                  <a16:creationId xmlns:a16="http://schemas.microsoft.com/office/drawing/2014/main" id="{CCCC4CAF-8436-41A1-933B-C394924F1021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15">
              <a:extLst>
                <a:ext uri="{FF2B5EF4-FFF2-40B4-BE49-F238E27FC236}">
                  <a16:creationId xmlns:a16="http://schemas.microsoft.com/office/drawing/2014/main" id="{9EC7738D-1023-4070-B328-E97F153D199B}"/>
                </a:ext>
              </a:extLst>
            </p:cNvPr>
            <p:cNvSpPr txBox="1"/>
            <p:nvPr/>
          </p:nvSpPr>
          <p:spPr>
            <a:xfrm>
              <a:off x="4413746" y="3316051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90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6699601" y="-264979"/>
            <a:ext cx="656083" cy="8321040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7220310" y="-532107"/>
            <a:ext cx="45719" cy="8321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4868367" y="1225441"/>
            <a:ext cx="1934913" cy="1919694"/>
            <a:chOff x="3303949" y="1353837"/>
            <a:chExt cx="1934913" cy="1919694"/>
          </a:xfrm>
        </p:grpSpPr>
        <p:sp>
          <p:nvSpPr>
            <p:cNvPr id="9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5" name="Group 40">
            <a:extLst>
              <a:ext uri="{FF2B5EF4-FFF2-40B4-BE49-F238E27FC236}">
                <a16:creationId xmlns:a16="http://schemas.microsoft.com/office/drawing/2014/main" id="{83AB22DA-2787-4542-88A1-C8686F537610}"/>
              </a:ext>
            </a:extLst>
          </p:cNvPr>
          <p:cNvGrpSpPr/>
          <p:nvPr/>
        </p:nvGrpSpPr>
        <p:grpSpPr>
          <a:xfrm>
            <a:off x="6737968" y="3057792"/>
            <a:ext cx="1934913" cy="1919694"/>
            <a:chOff x="5173550" y="3172540"/>
            <a:chExt cx="1934913" cy="1919694"/>
          </a:xfrm>
        </p:grpSpPr>
        <p:sp>
          <p:nvSpPr>
            <p:cNvPr id="96" name="Freeform: Shape 13">
              <a:extLst>
                <a:ext uri="{FF2B5EF4-FFF2-40B4-BE49-F238E27FC236}">
                  <a16:creationId xmlns:a16="http://schemas.microsoft.com/office/drawing/2014/main" id="{9268F8E4-966A-477C-A89A-F24AF71FE678}"/>
                </a:ext>
              </a:extLst>
            </p:cNvPr>
            <p:cNvSpPr/>
            <p:nvPr/>
          </p:nvSpPr>
          <p:spPr>
            <a:xfrm>
              <a:off x="5173550" y="3172540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0066"/>
                </a:gs>
                <a:gs pos="100000">
                  <a:srgbClr val="FF33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16">
              <a:extLst>
                <a:ext uri="{FF2B5EF4-FFF2-40B4-BE49-F238E27FC236}">
                  <a16:creationId xmlns:a16="http://schemas.microsoft.com/office/drawing/2014/main" id="{1F4C6B02-DD9F-42C7-A531-D718CE9B2281}"/>
                </a:ext>
              </a:extLst>
            </p:cNvPr>
            <p:cNvSpPr txBox="1"/>
            <p:nvPr/>
          </p:nvSpPr>
          <p:spPr>
            <a:xfrm>
              <a:off x="6096000" y="3397704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8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6870150" y="300347"/>
            <a:ext cx="4737477" cy="2771948"/>
            <a:chOff x="5305732" y="428743"/>
            <a:chExt cx="4737477" cy="2771948"/>
          </a:xfrm>
        </p:grpSpPr>
        <p:grpSp>
          <p:nvGrpSpPr>
            <p:cNvPr id="99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5305732" y="1867413"/>
              <a:ext cx="4737477" cy="1333278"/>
              <a:chOff x="5305732" y="1867413"/>
              <a:chExt cx="4737477" cy="1333278"/>
            </a:xfrm>
          </p:grpSpPr>
          <p:sp>
            <p:nvSpPr>
              <p:cNvPr id="101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5305732" y="1867413"/>
                <a:ext cx="47374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السَّلام ِعند دخول المجلس َوعند الخروج ِمنه:</a:t>
                </a:r>
              </a:p>
            </p:txBody>
          </p:sp>
          <p:sp>
            <p:nvSpPr>
              <p:cNvPr id="102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5843800" y="2369694"/>
                <a:ext cx="408533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السَّلام َعليكم َو رحمة الله و بركاته</a:t>
                </a:r>
              </a:p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و عليكم السلام </a:t>
                </a:r>
                <a:r>
                  <a:rPr lang="ar-SY" sz="2400" b="1" dirty="0"/>
                  <a:t>َو رحمة الله و بركاته</a:t>
                </a:r>
                <a:r>
                  <a:rPr lang="ar-SY" sz="2400" b="1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</a:rPr>
                  <a:t>  </a:t>
                </a:r>
                <a:endParaRPr lang="en-US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0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1898" y="428743"/>
              <a:ext cx="1706309" cy="1334637"/>
            </a:xfrm>
            <a:prstGeom prst="rect">
              <a:avLst/>
            </a:prstGeom>
          </p:spPr>
        </p:pic>
      </p:grpSp>
      <p:grpSp>
        <p:nvGrpSpPr>
          <p:cNvPr id="103" name="Group 45">
            <a:extLst>
              <a:ext uri="{FF2B5EF4-FFF2-40B4-BE49-F238E27FC236}">
                <a16:creationId xmlns:a16="http://schemas.microsoft.com/office/drawing/2014/main" id="{51BB4C06-9486-492D-8C85-BD101062C8B7}"/>
              </a:ext>
            </a:extLst>
          </p:cNvPr>
          <p:cNvGrpSpPr/>
          <p:nvPr/>
        </p:nvGrpSpPr>
        <p:grpSpPr>
          <a:xfrm>
            <a:off x="8590698" y="3367054"/>
            <a:ext cx="3672113" cy="1874135"/>
            <a:chOff x="6889369" y="3191093"/>
            <a:chExt cx="3672113" cy="1874135"/>
          </a:xfrm>
        </p:grpSpPr>
        <p:grpSp>
          <p:nvGrpSpPr>
            <p:cNvPr id="104" name="Group 29">
              <a:extLst>
                <a:ext uri="{FF2B5EF4-FFF2-40B4-BE49-F238E27FC236}">
                  <a16:creationId xmlns:a16="http://schemas.microsoft.com/office/drawing/2014/main" id="{AEE628C3-F7C4-48C6-89CF-4199A6EF5945}"/>
                </a:ext>
              </a:extLst>
            </p:cNvPr>
            <p:cNvGrpSpPr/>
            <p:nvPr/>
          </p:nvGrpSpPr>
          <p:grpSpPr>
            <a:xfrm>
              <a:off x="6889369" y="3370219"/>
              <a:ext cx="3672113" cy="1695009"/>
              <a:chOff x="5304336" y="1351271"/>
              <a:chExt cx="3672113" cy="1695009"/>
            </a:xfrm>
          </p:grpSpPr>
          <p:sp>
            <p:nvSpPr>
              <p:cNvPr id="106" name="TextBox 30">
                <a:extLst>
                  <a:ext uri="{FF2B5EF4-FFF2-40B4-BE49-F238E27FC236}">
                    <a16:creationId xmlns:a16="http://schemas.microsoft.com/office/drawing/2014/main" id="{85FE64B0-ED94-417C-A3F2-BF8016DEAD94}"/>
                  </a:ext>
                </a:extLst>
              </p:cNvPr>
              <p:cNvSpPr txBox="1"/>
              <p:nvPr/>
            </p:nvSpPr>
            <p:spPr>
              <a:xfrm>
                <a:off x="6336584" y="1351271"/>
                <a:ext cx="12027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2800" b="1" dirty="0">
                  <a:solidFill>
                    <a:srgbClr val="FF3399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7" name="TextBox 31">
                <a:extLst>
                  <a:ext uri="{FF2B5EF4-FFF2-40B4-BE49-F238E27FC236}">
                    <a16:creationId xmlns:a16="http://schemas.microsoft.com/office/drawing/2014/main" id="{20F0374E-A21C-4E50-AA31-D889CDEDE2AE}"/>
                  </a:ext>
                </a:extLst>
              </p:cNvPr>
              <p:cNvSpPr txBox="1"/>
              <p:nvPr/>
            </p:nvSpPr>
            <p:spPr>
              <a:xfrm>
                <a:off x="5304336" y="2215283"/>
                <a:ext cx="367211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/>
                  <a:t>الإنصات لِلمتحدِّث وعدم مقاطعتِه َو تجنُّب َرفع الصَّوت ِ عند الحديث     </a:t>
                </a:r>
                <a:endParaRPr lang="en-US" sz="2400" b="1" dirty="0">
                  <a:solidFill>
                    <a:srgbClr val="D60093"/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5" name="Graphic 24">
              <a:extLst>
                <a:ext uri="{FF2B5EF4-FFF2-40B4-BE49-F238E27FC236}">
                  <a16:creationId xmlns:a16="http://schemas.microsoft.com/office/drawing/2014/main" id="{ECC646EB-31E4-4023-A8B9-1B36B4759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4440" y="3191093"/>
              <a:ext cx="941858" cy="846720"/>
            </a:xfrm>
            <a:prstGeom prst="rect">
              <a:avLst/>
            </a:prstGeom>
          </p:spPr>
        </p:pic>
      </p:grpSp>
      <p:grpSp>
        <p:nvGrpSpPr>
          <p:cNvPr id="108" name="Group 44">
            <a:extLst>
              <a:ext uri="{FF2B5EF4-FFF2-40B4-BE49-F238E27FC236}">
                <a16:creationId xmlns:a16="http://schemas.microsoft.com/office/drawing/2014/main" id="{5C42711A-AFD3-4AD0-8BD3-2E7CE71BE097}"/>
              </a:ext>
            </a:extLst>
          </p:cNvPr>
          <p:cNvGrpSpPr/>
          <p:nvPr/>
        </p:nvGrpSpPr>
        <p:grpSpPr>
          <a:xfrm>
            <a:off x="635219" y="2951890"/>
            <a:ext cx="6182956" cy="2289299"/>
            <a:chOff x="214936" y="3080288"/>
            <a:chExt cx="4771347" cy="2289301"/>
          </a:xfrm>
        </p:grpSpPr>
        <p:grpSp>
          <p:nvGrpSpPr>
            <p:cNvPr id="109" name="Group 35">
              <a:extLst>
                <a:ext uri="{FF2B5EF4-FFF2-40B4-BE49-F238E27FC236}">
                  <a16:creationId xmlns:a16="http://schemas.microsoft.com/office/drawing/2014/main" id="{00D31B45-9B92-4529-A454-1E461FFCE21D}"/>
                </a:ext>
              </a:extLst>
            </p:cNvPr>
            <p:cNvGrpSpPr/>
            <p:nvPr/>
          </p:nvGrpSpPr>
          <p:grpSpPr>
            <a:xfrm>
              <a:off x="876543" y="3080288"/>
              <a:ext cx="3818935" cy="1735784"/>
              <a:chOff x="876543" y="3080288"/>
              <a:chExt cx="3818935" cy="1735784"/>
            </a:xfrm>
          </p:grpSpPr>
          <p:sp>
            <p:nvSpPr>
              <p:cNvPr id="111" name="TextBox 33">
                <a:extLst>
                  <a:ext uri="{FF2B5EF4-FFF2-40B4-BE49-F238E27FC236}">
                    <a16:creationId xmlns:a16="http://schemas.microsoft.com/office/drawing/2014/main" id="{5DA2A712-F373-4E26-AEBB-E93884792BF4}"/>
                  </a:ext>
                </a:extLst>
              </p:cNvPr>
              <p:cNvSpPr txBox="1"/>
              <p:nvPr/>
            </p:nvSpPr>
            <p:spPr>
              <a:xfrm>
                <a:off x="876543" y="3080288"/>
                <a:ext cx="3227273" cy="1261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chemeClr val="accent2"/>
                    </a:solidFill>
                  </a:rPr>
                  <a:t>التَّفسُح للداخل :</a:t>
                </a:r>
              </a:p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أمر الله تعالى المؤمنين في هذه الآية :</a:t>
                </a:r>
              </a:p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 أن يفسح بعضهم لبعض في المجالس</a:t>
                </a:r>
                <a:endParaRPr lang="en-US" sz="2400" b="1" dirty="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2" name="TextBox 34">
                <a:extLst>
                  <a:ext uri="{FF2B5EF4-FFF2-40B4-BE49-F238E27FC236}">
                    <a16:creationId xmlns:a16="http://schemas.microsoft.com/office/drawing/2014/main" id="{11FFB5EC-2FEB-4C12-A27F-FBF72F212AED}"/>
                  </a:ext>
                </a:extLst>
              </p:cNvPr>
              <p:cNvSpPr txBox="1"/>
              <p:nvPr/>
            </p:nvSpPr>
            <p:spPr>
              <a:xfrm>
                <a:off x="2879803" y="4354407"/>
                <a:ext cx="18156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/>
                  <a:t>قال الله َتعالى :</a:t>
                </a:r>
                <a:endParaRPr lang="en-US" sz="2400" b="1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10" name="Graphic 26">
              <a:extLst>
                <a:ext uri="{FF2B5EF4-FFF2-40B4-BE49-F238E27FC236}">
                  <a16:creationId xmlns:a16="http://schemas.microsoft.com/office/drawing/2014/main" id="{943EA632-D7A0-4250-BF44-3F64F4458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936" y="4842181"/>
              <a:ext cx="4771347" cy="527408"/>
            </a:xfrm>
            <a:prstGeom prst="rect">
              <a:avLst/>
            </a:prstGeom>
          </p:spPr>
        </p:pic>
      </p:grp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109029" y="41316"/>
            <a:ext cx="4395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آداب المجالس</a:t>
            </a:r>
          </a:p>
        </p:txBody>
      </p:sp>
    </p:spTree>
    <p:extLst>
      <p:ext uri="{BB962C8B-B14F-4D97-AF65-F5344CB8AC3E}">
        <p14:creationId xmlns:p14="http://schemas.microsoft.com/office/powerpoint/2010/main" val="391783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83504"/>
              <a:chOff x="3563328" y="5466316"/>
              <a:chExt cx="1432743" cy="5835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29624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المجالس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749349" y="343773"/>
            <a:ext cx="6759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نشاط   </a:t>
            </a:r>
            <a:r>
              <a:rPr lang="ar-SY" sz="3200" b="1" dirty="0">
                <a:latin typeface="Century Gothic" panose="020B0502020202020204" pitchFamily="34" charset="0"/>
              </a:rPr>
              <a:t>أي المجلسين تختار ؟      </a:t>
            </a:r>
          </a:p>
        </p:txBody>
      </p:sp>
      <p:pic>
        <p:nvPicPr>
          <p:cNvPr id="84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863" y="2810857"/>
            <a:ext cx="2799939" cy="2787036"/>
          </a:xfrm>
          <a:prstGeom prst="rect">
            <a:avLst/>
          </a:prstGeom>
        </p:spPr>
      </p:pic>
      <p:pic>
        <p:nvPicPr>
          <p:cNvPr id="85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206" y="2810856"/>
            <a:ext cx="2800122" cy="2787037"/>
          </a:xfrm>
          <a:prstGeom prst="rect">
            <a:avLst/>
          </a:prstGeom>
        </p:spPr>
      </p:pic>
      <p:sp>
        <p:nvSpPr>
          <p:cNvPr id="22" name="مربع نص 21"/>
          <p:cNvSpPr txBox="1"/>
          <p:nvPr/>
        </p:nvSpPr>
        <p:spPr>
          <a:xfrm>
            <a:off x="4499429" y="5597893"/>
            <a:ext cx="1208281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ar-SY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55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24" y="2749129"/>
            <a:ext cx="802581" cy="721512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67420" y="1554351"/>
              <a:ext cx="71562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الوحدة1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10651" y="2072021"/>
              <a:ext cx="2029160" cy="738664"/>
              <a:chOff x="3322290" y="5529812"/>
              <a:chExt cx="2029160" cy="73866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47967" y="5529812"/>
                <a:ext cx="1143498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22290" y="5868366"/>
                <a:ext cx="2029160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المجالس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4833425" y="1130489"/>
            <a:ext cx="656083" cy="3899835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5364057" y="859200"/>
            <a:ext cx="45719" cy="39276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4578486" y="1960163"/>
            <a:ext cx="1934913" cy="1919694"/>
            <a:chOff x="3303949" y="1353837"/>
            <a:chExt cx="1934913" cy="1919694"/>
          </a:xfrm>
        </p:grpSpPr>
        <p:sp>
          <p:nvSpPr>
            <p:cNvPr id="9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  <a:endParaRPr lang="en-US" sz="4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8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6404112" y="1104055"/>
            <a:ext cx="5850391" cy="2525726"/>
            <a:chOff x="4754445" y="428743"/>
            <a:chExt cx="5850391" cy="2525726"/>
          </a:xfrm>
        </p:grpSpPr>
        <p:grpSp>
          <p:nvGrpSpPr>
            <p:cNvPr id="99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4754445" y="1887238"/>
              <a:ext cx="5850391" cy="1067231"/>
              <a:chOff x="4754445" y="1887238"/>
              <a:chExt cx="5850391" cy="1067231"/>
            </a:xfrm>
          </p:grpSpPr>
          <p:sp>
            <p:nvSpPr>
              <p:cNvPr id="101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4754445" y="1887238"/>
                <a:ext cx="5850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chemeClr val="accent1"/>
                    </a:solidFill>
                    <a:latin typeface="Century Gothic" panose="020B0502020202020204" pitchFamily="34" charset="0"/>
                  </a:rPr>
                  <a:t>4- ذكر الله تعالى والصلاة على النبي صلى الله عليه و سلم </a:t>
                </a:r>
              </a:p>
            </p:txBody>
          </p:sp>
          <p:sp>
            <p:nvSpPr>
              <p:cNvPr id="102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5843800" y="2492804"/>
                <a:ext cx="40853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chemeClr val="accent1"/>
                    </a:solidFill>
                  </a:rPr>
                  <a:t>والمحافظة على كفارة المجلس</a:t>
                </a:r>
                <a:endParaRPr lang="en-US" sz="24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0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51898" y="428743"/>
              <a:ext cx="1706309" cy="13346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775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3364" y="2008525"/>
              <a:ext cx="1793831" cy="591131"/>
              <a:chOff x="3475003" y="5466316"/>
              <a:chExt cx="1793831" cy="5911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5003" y="5737251"/>
                <a:ext cx="179383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المجالس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826882" y="173608"/>
            <a:ext cx="9291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السلوكيات التي أحافظ عليها في المجلس :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144001" y="1457016"/>
            <a:ext cx="2642020" cy="520710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1- ذكر الله تعالى</a:t>
            </a: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791201" y="2909939"/>
            <a:ext cx="5994820" cy="542332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2- الصلاة على النبي صلى الله عليه و سلم</a:t>
            </a:r>
          </a:p>
        </p:txBody>
      </p:sp>
      <p:sp>
        <p:nvSpPr>
          <p:cNvPr id="2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791201" y="4343665"/>
            <a:ext cx="5994819" cy="523220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3- قول كفَّارة المجلس قبل الانصراف</a:t>
            </a:r>
          </a:p>
        </p:txBody>
      </p:sp>
    </p:spTree>
    <p:extLst>
      <p:ext uri="{BB962C8B-B14F-4D97-AF65-F5344CB8AC3E}">
        <p14:creationId xmlns:p14="http://schemas.microsoft.com/office/powerpoint/2010/main" val="357365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D9912B-1441-442F-B275-3520F8DD8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661C6025-CBED-4F00-9FC6-A13EE341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BE32C73-85B7-4AA7-9C64-A5F4049CC4E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593AA45-EBA5-4110-AF81-27FB4C4CC1B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D2400D4-3FFA-45A7-BBC1-4ADF79067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0933" y="2008525"/>
              <a:ext cx="1793831" cy="612917"/>
              <a:chOff x="3442572" y="5466316"/>
              <a:chExt cx="1793831" cy="61291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42572" y="5759037"/>
                <a:ext cx="179383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المجالس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7663600" y="420846"/>
            <a:ext cx="4150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السلوكيات التي أتجنبها :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098970" y="1877540"/>
            <a:ext cx="3714968" cy="616351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3200" b="1" dirty="0">
                <a:solidFill>
                  <a:schemeClr val="tx1"/>
                </a:solidFill>
              </a:rPr>
              <a:t>4- المزاح الكثير</a:t>
            </a: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098970" y="3409009"/>
            <a:ext cx="3714967" cy="606641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3200" b="1" dirty="0">
                <a:solidFill>
                  <a:schemeClr val="tx1"/>
                </a:solidFill>
              </a:rPr>
              <a:t>5- الاستهزاء بالآخرين</a:t>
            </a:r>
          </a:p>
        </p:txBody>
      </p:sp>
    </p:spTree>
    <p:extLst>
      <p:ext uri="{BB962C8B-B14F-4D97-AF65-F5344CB8AC3E}">
        <p14:creationId xmlns:p14="http://schemas.microsoft.com/office/powerpoint/2010/main" val="29157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71957" y="2008525"/>
              <a:ext cx="1890424" cy="588837"/>
              <a:chOff x="3483596" y="5466316"/>
              <a:chExt cx="1890424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83596" y="5734957"/>
                <a:ext cx="1890424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المجالس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992199" y="255883"/>
            <a:ext cx="4239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آداب المجالس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809" y="2655134"/>
            <a:ext cx="2936629" cy="1817914"/>
          </a:xfrm>
          <a:prstGeom prst="rect">
            <a:avLst/>
          </a:prstGeom>
        </p:spPr>
      </p:pic>
      <p:pic>
        <p:nvPicPr>
          <p:cNvPr id="19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798" y="2452901"/>
            <a:ext cx="5140746" cy="281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34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83504"/>
              <a:chOff x="3563328" y="5466316"/>
              <a:chExt cx="1432743" cy="5835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29624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آداب المجالس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8665029" y="343773"/>
            <a:ext cx="2843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نشاط   </a:t>
            </a:r>
            <a:r>
              <a:rPr lang="ar-SY" sz="3200" b="1" dirty="0">
                <a:latin typeface="Century Gothic" panose="020B0502020202020204" pitchFamily="34" charset="0"/>
              </a:rPr>
              <a:t>أكمل :      </a:t>
            </a: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477032" y="1182308"/>
            <a:ext cx="3714968" cy="616351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3200" b="1" dirty="0">
                <a:solidFill>
                  <a:schemeClr val="tx1"/>
                </a:solidFill>
              </a:rPr>
              <a:t>أنواع المجالس :</a:t>
            </a:r>
          </a:p>
        </p:txBody>
      </p:sp>
      <p:pic>
        <p:nvPicPr>
          <p:cNvPr id="19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140" y="2900541"/>
            <a:ext cx="4970859" cy="3184172"/>
          </a:xfrm>
          <a:prstGeom prst="rect">
            <a:avLst/>
          </a:prstGeom>
        </p:spPr>
      </p:pic>
      <p:pic>
        <p:nvPicPr>
          <p:cNvPr id="20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751" y="2900541"/>
            <a:ext cx="5053292" cy="3227467"/>
          </a:xfrm>
          <a:prstGeom prst="rect">
            <a:avLst/>
          </a:prstGeom>
        </p:spPr>
      </p:pic>
      <p:sp>
        <p:nvSpPr>
          <p:cNvPr id="21" name="مربع نص 20"/>
          <p:cNvSpPr txBox="1"/>
          <p:nvPr/>
        </p:nvSpPr>
        <p:spPr>
          <a:xfrm>
            <a:off x="7805248" y="4678262"/>
            <a:ext cx="3802641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فيها تلاوة القرآن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7820884" y="5223943"/>
            <a:ext cx="3802641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فيها امر بمعروف و نهي عن المنكر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820884" y="5831803"/>
            <a:ext cx="3818275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فيها النصيحة و الدلالة على الخير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2599855" y="4678263"/>
            <a:ext cx="3818275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لا يذكر فيها الله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2599855" y="5257438"/>
            <a:ext cx="3818275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فيها الغيبة و النميمة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2599855" y="5843986"/>
            <a:ext cx="3818275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فيها السخرية و الاستهزاء بالآخرين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92D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587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3" grpId="0" animBg="1"/>
      <p:bldP spid="24" grpId="0" animBg="1"/>
      <p:bldP spid="25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251</Words>
  <Application>Microsoft Office PowerPoint</Application>
  <PresentationFormat>شاشة عريضة</PresentationFormat>
  <Paragraphs>80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Cooper Black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1388</cp:revision>
  <dcterms:created xsi:type="dcterms:W3CDTF">2020-10-10T04:32:51Z</dcterms:created>
  <dcterms:modified xsi:type="dcterms:W3CDTF">2021-02-17T22:26:29Z</dcterms:modified>
</cp:coreProperties>
</file>