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87" r:id="rId2"/>
    <p:sldId id="289" r:id="rId3"/>
    <p:sldId id="349" r:id="rId4"/>
    <p:sldId id="318" r:id="rId5"/>
    <p:sldId id="319" r:id="rId6"/>
    <p:sldId id="320" r:id="rId7"/>
    <p:sldId id="321" r:id="rId8"/>
    <p:sldId id="344" r:id="rId9"/>
    <p:sldId id="345" r:id="rId10"/>
    <p:sldId id="322" r:id="rId11"/>
    <p:sldId id="323" r:id="rId12"/>
    <p:sldId id="325" r:id="rId13"/>
    <p:sldId id="326" r:id="rId14"/>
    <p:sldId id="327" r:id="rId15"/>
    <p:sldId id="328" r:id="rId16"/>
    <p:sldId id="329" r:id="rId17"/>
    <p:sldId id="331" r:id="rId18"/>
    <p:sldId id="346" r:id="rId19"/>
    <p:sldId id="347" r:id="rId20"/>
    <p:sldId id="333" r:id="rId21"/>
    <p:sldId id="336" r:id="rId22"/>
    <p:sldId id="335" r:id="rId23"/>
    <p:sldId id="338" r:id="rId24"/>
    <p:sldId id="340" r:id="rId25"/>
    <p:sldId id="341" r:id="rId26"/>
    <p:sldId id="343" r:id="rId27"/>
    <p:sldId id="342" r:id="rId28"/>
  </p:sldIdLst>
  <p:sldSz cx="9144000" cy="5143500" type="screen16x9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0000FF"/>
    <a:srgbClr val="008080"/>
    <a:srgbClr val="00359E"/>
    <a:srgbClr val="660033"/>
    <a:srgbClr val="C8E5EE"/>
    <a:srgbClr val="D3EAF1"/>
    <a:srgbClr val="B9FFFF"/>
    <a:srgbClr val="BDFFFF"/>
    <a:srgbClr val="D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11" autoAdjust="0"/>
    <p:restoredTop sz="95196" autoAdjust="0"/>
  </p:normalViewPr>
  <p:slideViewPr>
    <p:cSldViewPr>
      <p:cViewPr varScale="1">
        <p:scale>
          <a:sx n="76" d="100"/>
          <a:sy n="76" d="100"/>
        </p:scale>
        <p:origin x="108" y="276"/>
      </p:cViewPr>
      <p:guideLst>
        <p:guide orient="horz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D64BA1-1A93-49D4-84F0-0668FA53020E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10308F-7159-4B1E-8D2D-84DD8696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5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0308F-7159-4B1E-8D2D-84DD8696EF7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588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3769-AEAF-478F-9017-0F6E4C659A33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958E-9084-43CF-8142-7820D3DB182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01D8-E041-443A-A80C-CA4C49A77CF8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E97F-CC92-4F20-B7E1-70E6038BBD7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8556-AA29-4013-96C7-9022A9992B5F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F1A-479F-4DDE-AF5A-DF662DB3AE1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618B-3311-4A68-B38A-1740E7B6F7BD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FD1E-2B16-4E97-9E70-0F989CCB407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F36A-75F3-4E9C-AE7D-8AF57C817FE7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25E8-66CA-4D95-BB86-B4B3665D057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732C-BADA-4573-A3C5-E00BA0ABEEEB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8EF3-FCA1-4896-A73D-534A4974A0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4B9E-1F64-413B-A3D8-72EEB3A07E04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EA27-1A56-469E-AA29-DB74684F678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2272-D5AF-48B5-B359-5E4583945207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51D1-D631-4B8A-A4E7-A9B6E02A134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ED98-9EB3-4677-819F-FC9D29505D59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16E1-DFC2-4DCA-8AD2-C0AD8403D9A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61DA-3187-4EC1-9F86-803C85F7ED8D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F79E-6583-419D-843A-F9C27273896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368B-5D70-4017-9F5E-61C3AC846209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F275-317B-4389-84F3-CA70573889C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90D0F-85CB-4D5D-8EC9-79340A652BDE}" type="datetimeFigureOut">
              <a:rPr lang="ar-EG"/>
              <a:pPr>
                <a:defRPr/>
              </a:pPr>
              <a:t>26‏/6‏/1442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3CFCA-A4B4-4302-9B72-BF9F2FC22BA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0008 - نملة.wav"/>
          </p:stSnd>
        </p:sndAc>
      </p:transition>
    </mc:Choice>
    <mc:Fallback xmlns="">
      <p:transition spd="slow">
        <p:fade/>
        <p:sndAc>
          <p:stSnd>
            <p:snd r:embed="rId15" name="0008 - نملة.wav"/>
          </p:stSnd>
        </p:sndAc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5516"/>
            <a:ext cx="6768752" cy="4266474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 bwMode="auto">
          <a:xfrm>
            <a:off x="-180528" y="3160153"/>
            <a:ext cx="6516944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التجميعي 6 </a:t>
            </a:r>
            <a:endParaRPr lang="ar-EG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6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EG" sz="3600" b="1" dirty="0">
                <a:solidFill>
                  <a:srgbClr val="7030A0"/>
                </a:solidFill>
              </a:rPr>
              <a:t>ثانيًا: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5576" y="1347614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قالَ</a:t>
            </a:r>
            <a:r>
              <a:rPr lang="ar-EG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الفلاح</a:t>
            </a:r>
            <a:r>
              <a:rPr lang="ar-SA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EG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يا بُنَيَّ! اُنْظُرْ إلى تِلْكَ العَصَافِيرُ تَغْدو وتَروحُ مَشْغولَةً بِبِناءِ أعْشاشِها، والْبَحْثِ عَنْ طَعامٍ تَأْكُلُهُ وتُطعِمُ مِنْهُ فِراخَها.</a:t>
            </a:r>
            <a:endParaRPr lang="ar-EG" sz="3200" b="1" dirty="0">
              <a:solidFill>
                <a:srgbClr val="9231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ar-SA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وانظُرْ إلى هَذِهِ النَّمْلاتِ تَذْهَبُ وَتَجيءُ، وَكُلُّ نَمْلَةٍ تَحْمِلُ القوت إلى مسكنها؛ كَيْ تُخَزِّنَهُ لأَيَّامِ الشِّتاءِ.</a:t>
            </a:r>
            <a:r>
              <a:rPr lang="ar-EG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وانْظُرْ إلى تِلْكَ النَّحْلَةِ تَتَنَقَّلُ بين الأزهار؛ كي تمتص رَحيْقَها؛ لِتَصْنَعَ مِنْهُ عَسَلًا طَيِّبًا</a:t>
            </a:r>
            <a:r>
              <a:rPr lang="ar-EG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3200" b="1" dirty="0">
              <a:solidFill>
                <a:srgbClr val="9231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ثانيًا</a:t>
            </a:r>
            <a:r>
              <a:rPr lang="ar-EG" sz="3600" b="1" dirty="0">
                <a:solidFill>
                  <a:srgbClr val="7030A0"/>
                </a:solidFill>
              </a:rPr>
              <a:t>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1722170"/>
            <a:ext cx="7542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EG" sz="3200" b="1" dirty="0"/>
              <a:t>أ - </a:t>
            </a:r>
            <a:r>
              <a:rPr lang="ar-SA" sz="3200" b="1" dirty="0"/>
              <a:t>ماذا تعلم خالد من الكائنات التي شاهدها؟</a:t>
            </a:r>
            <a:endParaRPr lang="en-US" sz="3200" b="1" dirty="0"/>
          </a:p>
          <a:p>
            <a:pPr lvl="0" algn="justLow"/>
            <a:endParaRPr lang="ar-EG" sz="3200" b="1" dirty="0"/>
          </a:p>
          <a:p>
            <a:pPr lvl="0" algn="justLow"/>
            <a:endParaRPr lang="en-US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3688767" y="2992816"/>
            <a:ext cx="2542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70C0"/>
                </a:solidFill>
                <a:latin typeface="Calibri" pitchFamily="34" charset="0"/>
              </a:rPr>
              <a:t>العمل بجد ونشاط.</a:t>
            </a:r>
            <a:endParaRPr lang="ar-S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2717" y="1144890"/>
            <a:ext cx="74551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3200" b="1" dirty="0">
                <a:solidFill>
                  <a:srgbClr val="C00000"/>
                </a:solidFill>
              </a:rPr>
              <a:t>ب - </a:t>
            </a:r>
            <a:r>
              <a:rPr lang="ar-SA" sz="3200" b="1" dirty="0">
                <a:solidFill>
                  <a:srgbClr val="C00000"/>
                </a:solidFill>
              </a:rPr>
              <a:t>أصنف الكلمات الواردة في النص السابق حسب المطلوب في الجدول: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1449"/>
              </p:ext>
            </p:extLst>
          </p:nvPr>
        </p:nvGraphicFramePr>
        <p:xfrm>
          <a:off x="611561" y="2267942"/>
          <a:ext cx="7723052" cy="21760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6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64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كلمات تبدأ بهمزة قطع </a:t>
                      </a:r>
                      <a:endParaRPr lang="ar-S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كلمات تبدأ بهمزة </a:t>
                      </a:r>
                      <a:r>
                        <a:rPr lang="ar-EG" sz="2800" dirty="0"/>
                        <a:t>وصل</a:t>
                      </a:r>
                      <a:r>
                        <a:rPr lang="ar-SA" sz="2800" dirty="0"/>
                        <a:t> </a:t>
                      </a:r>
                      <a:endParaRPr lang="ar-S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68"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508104" y="3075806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إلى</a:t>
            </a:r>
            <a:endParaRPr lang="ar-EG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أعْشاشِها</a:t>
            </a:r>
            <a:r>
              <a:rPr lang="ar-EG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أَيَّامِ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91680" y="3075806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الفلاح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العَصَافِير</a:t>
            </a:r>
            <a:endParaRPr lang="ar-EG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النَّمْلاتِ</a:t>
            </a:r>
            <a:endParaRPr lang="ar-SA" sz="2800" dirty="0">
              <a:solidFill>
                <a:srgbClr val="0000FF"/>
              </a:soli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ثانيًا</a:t>
            </a:r>
            <a:r>
              <a:rPr lang="ar-EG" sz="3600" b="1" dirty="0">
                <a:solidFill>
                  <a:srgbClr val="7030A0"/>
                </a:solidFill>
              </a:rPr>
              <a:t>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2717" y="1144890"/>
            <a:ext cx="74551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3200" b="1" dirty="0">
                <a:solidFill>
                  <a:srgbClr val="C00000"/>
                </a:solidFill>
              </a:rPr>
              <a:t>ب - </a:t>
            </a:r>
            <a:r>
              <a:rPr lang="ar-SA" sz="3200" b="1" dirty="0">
                <a:solidFill>
                  <a:srgbClr val="C00000"/>
                </a:solidFill>
              </a:rPr>
              <a:t>أصنف الكلمات الواردة في النص السابق حسب المطلوب في الجدول: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ar-SA" sz="2800" b="1" u="sng" dirty="0">
                <a:solidFill>
                  <a:srgbClr val="C00000"/>
                </a:solidFill>
              </a:rPr>
              <a:t>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53382"/>
              </p:ext>
            </p:extLst>
          </p:nvPr>
        </p:nvGraphicFramePr>
        <p:xfrm>
          <a:off x="611561" y="2267942"/>
          <a:ext cx="7723052" cy="21760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6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64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أفعال (ماض</a:t>
                      </a:r>
                      <a:r>
                        <a:rPr lang="ar-EG" sz="2800" baseline="0" dirty="0"/>
                        <a:t> – </a:t>
                      </a:r>
                      <a:r>
                        <a:rPr lang="ar-SA" sz="2800" dirty="0"/>
                        <a:t>مضارع</a:t>
                      </a:r>
                      <a:r>
                        <a:rPr lang="ar-EG" sz="2800" baseline="0" dirty="0"/>
                        <a:t> - أمر</a:t>
                      </a:r>
                      <a:r>
                        <a:rPr lang="ar-SA" sz="2800" dirty="0"/>
                        <a:t>)</a:t>
                      </a:r>
                      <a:endParaRPr lang="ar-S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كلمات تنتهي به</a:t>
                      </a:r>
                      <a:r>
                        <a:rPr lang="ar-EG" sz="2800" dirty="0"/>
                        <a:t>مزة</a:t>
                      </a:r>
                      <a:endParaRPr lang="ar-S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68"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508104" y="3075806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  <a:latin typeface="Calibri" pitchFamily="34" charset="0"/>
              </a:rPr>
              <a:t>قالَ </a:t>
            </a:r>
            <a:endParaRPr lang="ar-EG" sz="28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ar-EG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نْظُرْ</a:t>
            </a: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تَتَنَقَّلُ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91680" y="3075806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بِناءِ</a:t>
            </a:r>
            <a:endParaRPr lang="ar-SA" sz="28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تَجيءُ</a:t>
            </a: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الشِّتاءِ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ثانيًا</a:t>
            </a:r>
            <a:r>
              <a:rPr lang="ar-EG" sz="3600" b="1" dirty="0">
                <a:solidFill>
                  <a:srgbClr val="7030A0"/>
                </a:solidFill>
              </a:rPr>
              <a:t>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0008 - نملة.wav"/>
          </p:stSnd>
        </p:sndAc>
      </p:transition>
    </mc:Choice>
    <mc:Fallback xmlns="">
      <p:transition spd="slow">
        <p:fade/>
        <p:sndAc>
          <p:stSnd>
            <p:snd r:embed="rId4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2717" y="1144890"/>
            <a:ext cx="74551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3200" b="1" dirty="0">
                <a:solidFill>
                  <a:srgbClr val="C00000"/>
                </a:solidFill>
              </a:rPr>
              <a:t>ب - </a:t>
            </a:r>
            <a:r>
              <a:rPr lang="ar-SA" sz="3200" b="1" dirty="0">
                <a:solidFill>
                  <a:srgbClr val="C00000"/>
                </a:solidFill>
              </a:rPr>
              <a:t>أصنف الكلمات الواردة في النص السابق حسب المطلوب في الجدول: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ar-SA" sz="2800" b="1" u="sng" dirty="0">
                <a:solidFill>
                  <a:srgbClr val="C00000"/>
                </a:solidFill>
              </a:rPr>
              <a:t>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92164"/>
              </p:ext>
            </p:extLst>
          </p:nvPr>
        </p:nvGraphicFramePr>
        <p:xfrm>
          <a:off x="1072717" y="2267942"/>
          <a:ext cx="7261896" cy="21760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6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664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كلمات بها حرف مضعف</a:t>
                      </a:r>
                      <a:endParaRPr lang="ar-SA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68">
                <a:tc>
                  <a:txBody>
                    <a:bodyPr/>
                    <a:lstStyle/>
                    <a:p>
                      <a:pPr algn="ctr" rtl="1"/>
                      <a:endParaRPr lang="ar-EG" sz="2800" b="1" dirty="0"/>
                    </a:p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008196" y="3058963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تُخَزِّنَهُ</a:t>
            </a:r>
            <a:endParaRPr lang="ar-EG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أَيَّامِ </a:t>
            </a:r>
            <a:endParaRPr lang="ar-EG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الشِّتاءِ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ثانيًا</a:t>
            </a:r>
            <a:r>
              <a:rPr lang="ar-EG" sz="3600" b="1" dirty="0">
                <a:solidFill>
                  <a:srgbClr val="7030A0"/>
                </a:solidFill>
              </a:rPr>
              <a:t>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11560" y="1110225"/>
            <a:ext cx="7914739" cy="340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SA" sz="2800" b="1" u="sng" dirty="0">
                <a:solidFill>
                  <a:srgbClr val="C00000"/>
                </a:solidFill>
              </a:rPr>
              <a:t>جـ. أختار الإجابة الصحيحة مما بين القوسين فيما يأتي:</a:t>
            </a:r>
            <a:endParaRPr lang="en-US" sz="2800" b="1" u="sng" dirty="0">
              <a:solidFill>
                <a:srgbClr val="C0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ar-SA" sz="2800" b="1" dirty="0"/>
              <a:t>الفلاح (اسم.........):	</a:t>
            </a:r>
            <a:r>
              <a:rPr lang="ar-EG" sz="2800" b="1" dirty="0"/>
              <a:t>        </a:t>
            </a:r>
            <a:r>
              <a:rPr lang="ar-SA" sz="2800" b="1" dirty="0"/>
              <a:t> (علم – نكرة – معرف بـ (ال))</a:t>
            </a:r>
            <a:endParaRPr lang="en-US" sz="2800" b="1" dirty="0"/>
          </a:p>
          <a:p>
            <a:pPr lvl="0">
              <a:lnSpc>
                <a:spcPct val="200000"/>
              </a:lnSpc>
            </a:pPr>
            <a:r>
              <a:rPr lang="ar-SA" sz="2800" b="1" dirty="0"/>
              <a:t>"يا" ( حرف........):		</a:t>
            </a:r>
            <a:r>
              <a:rPr lang="ar-EG" sz="2800" b="1" dirty="0"/>
              <a:t> </a:t>
            </a:r>
            <a:r>
              <a:rPr lang="ar-SA" sz="2800" b="1" dirty="0"/>
              <a:t> ( توكيد – نداء – عطف)</a:t>
            </a:r>
            <a:endParaRPr lang="en-US" sz="2800" b="1" dirty="0"/>
          </a:p>
          <a:p>
            <a:pPr lvl="0">
              <a:lnSpc>
                <a:spcPct val="200000"/>
              </a:lnSpc>
            </a:pPr>
            <a:r>
              <a:rPr lang="ar-SA" sz="2800" b="1" dirty="0"/>
              <a:t>الحرف المضعف في كلمة (تمتص) هو</a:t>
            </a:r>
            <a:r>
              <a:rPr lang="ar-EG" sz="2800" b="1" dirty="0"/>
              <a:t>: </a:t>
            </a:r>
            <a:r>
              <a:rPr lang="ar-SA" sz="2800" b="1" dirty="0"/>
              <a:t>(الميم – الصاد - التاء)</a:t>
            </a:r>
            <a:endParaRPr lang="en-US" sz="2800" b="1" dirty="0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1475656" y="2715766"/>
            <a:ext cx="15841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2771800" y="3579862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1403648" y="4443958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ثانيًا</a:t>
            </a:r>
            <a:r>
              <a:rPr lang="ar-EG" sz="3600" b="1" dirty="0">
                <a:solidFill>
                  <a:srgbClr val="7030A0"/>
                </a:solidFill>
              </a:rPr>
              <a:t>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1165" y="1275606"/>
            <a:ext cx="74551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د. أكمل الفراغات الأتية بما يناسبها:</a:t>
            </a:r>
            <a:endParaRPr lang="en-US" sz="3200" b="1" dirty="0">
              <a:solidFill>
                <a:srgbClr val="C00000"/>
              </a:solidFill>
            </a:endParaRPr>
          </a:p>
          <a:p>
            <a:pPr lvl="0"/>
            <a:r>
              <a:rPr lang="ar-SA" sz="3200" b="1" dirty="0"/>
              <a:t>مفرد ( العصافير):.................</a:t>
            </a:r>
            <a:endParaRPr lang="en-US" sz="3200" b="1" dirty="0"/>
          </a:p>
          <a:p>
            <a:pPr lvl="0"/>
            <a:r>
              <a:rPr lang="ar-SA" sz="3200" b="1" dirty="0"/>
              <a:t>مرادف (القوت):</a:t>
            </a:r>
            <a:r>
              <a:rPr lang="ar-EG" sz="3200" b="1" dirty="0"/>
              <a:t>...................</a:t>
            </a:r>
            <a:endParaRPr lang="en-US" sz="3200" b="1" dirty="0"/>
          </a:p>
          <a:p>
            <a:pPr lvl="0"/>
            <a:r>
              <a:rPr lang="ar-SA" sz="3200" b="1" dirty="0"/>
              <a:t>مثنى (نملة):</a:t>
            </a:r>
            <a:r>
              <a:rPr lang="ar-EG" sz="3200" b="1" dirty="0"/>
              <a:t>......................</a:t>
            </a:r>
            <a:endParaRPr lang="en-US" sz="3200" b="1" dirty="0"/>
          </a:p>
          <a:p>
            <a:pPr lvl="0"/>
            <a:r>
              <a:rPr lang="ar-SA" sz="3200" b="1" dirty="0"/>
              <a:t>جمع (نحلة):</a:t>
            </a:r>
            <a:r>
              <a:rPr lang="ar-EG" sz="3200" b="1" dirty="0"/>
              <a:t>......................</a:t>
            </a:r>
            <a:endParaRPr lang="en-US" sz="3200" b="1" dirty="0"/>
          </a:p>
          <a:p>
            <a:pPr lvl="0"/>
            <a:r>
              <a:rPr lang="ar-SA" sz="3200" b="1" dirty="0"/>
              <a:t>ضد (تنتقل):</a:t>
            </a:r>
            <a:r>
              <a:rPr lang="ar-EG" sz="3200" b="1" dirty="0"/>
              <a:t>......................</a:t>
            </a:r>
            <a:endParaRPr lang="en-US" sz="3200" b="1" dirty="0"/>
          </a:p>
          <a:p>
            <a:pPr lvl="0"/>
            <a:r>
              <a:rPr lang="ar-SA" sz="3200" b="1" dirty="0"/>
              <a:t>مؤنث (الفلاح):</a:t>
            </a:r>
            <a:r>
              <a:rPr lang="ar-EG" sz="3200" b="1" dirty="0"/>
              <a:t>...................</a:t>
            </a:r>
            <a:endParaRPr lang="en-US" sz="3200" b="1" dirty="0"/>
          </a:p>
        </p:txBody>
      </p:sp>
      <p:sp>
        <p:nvSpPr>
          <p:cNvPr id="2" name="مستطيل 1"/>
          <p:cNvSpPr/>
          <p:nvPr/>
        </p:nvSpPr>
        <p:spPr>
          <a:xfrm>
            <a:off x="4277898" y="1698943"/>
            <a:ext cx="1446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العصفور 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47579" y="2139702"/>
            <a:ext cx="976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الطعام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802781" y="2643758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نملتان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56767" y="3088545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نحل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884257" y="3643159"/>
            <a:ext cx="970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تستقر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788615" y="4155926"/>
            <a:ext cx="1111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الفلاحة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ثانيًا</a:t>
            </a:r>
            <a:r>
              <a:rPr lang="ar-EG" sz="3600" b="1" dirty="0">
                <a:solidFill>
                  <a:srgbClr val="7030A0"/>
                </a:solidFill>
              </a:rPr>
              <a:t>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9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مستدير الزوايا 18"/>
          <p:cNvSpPr/>
          <p:nvPr/>
        </p:nvSpPr>
        <p:spPr>
          <a:xfrm>
            <a:off x="1187624" y="2643758"/>
            <a:ext cx="712879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المتفرقة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ثالثًا: أجيب حسب المطلوب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65774" y="135051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EG" sz="3200" b="1" dirty="0">
                <a:solidFill>
                  <a:srgbClr val="C00000"/>
                </a:solidFill>
              </a:rPr>
              <a:t>أ- </a:t>
            </a:r>
            <a:r>
              <a:rPr lang="ar-SA" sz="3200" b="1" dirty="0">
                <a:solidFill>
                  <a:srgbClr val="C00000"/>
                </a:solidFill>
              </a:rPr>
              <a:t>أقرأ وأحلل الكلمات الأتية إلى مقاطع صوتية: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ar-SA" sz="3200" b="1" dirty="0">
                <a:solidFill>
                  <a:srgbClr val="C00000"/>
                </a:solidFill>
              </a:rPr>
              <a:t>	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13019"/>
              </p:ext>
            </p:extLst>
          </p:nvPr>
        </p:nvGraphicFramePr>
        <p:xfrm>
          <a:off x="1187624" y="3343058"/>
          <a:ext cx="7128793" cy="792088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18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مستطيل 19"/>
          <p:cNvSpPr/>
          <p:nvPr/>
        </p:nvSpPr>
        <p:spPr>
          <a:xfrm>
            <a:off x="7522343" y="3559082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الـ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6551228" y="3559082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م</a:t>
            </a:r>
            <a:r>
              <a:rPr lang="ar-EG" sz="3200" b="1" dirty="0">
                <a:solidFill>
                  <a:srgbClr val="0000FF"/>
                </a:solidFill>
              </a:rPr>
              <a:t>ـ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495152" y="3571151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ت</a:t>
            </a:r>
            <a:r>
              <a:rPr lang="ar-EG" sz="3200" b="1" dirty="0">
                <a:solidFill>
                  <a:srgbClr val="0000FF"/>
                </a:solidFill>
              </a:rPr>
              <a:t>ـ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438950" y="3559082"/>
            <a:ext cx="487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فرْ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483864" y="3559082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ر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463730" y="3571151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rgbClr val="0000FF"/>
                </a:solidFill>
              </a:rPr>
              <a:t>ق</a:t>
            </a:r>
            <a:r>
              <a:rPr lang="ar-EG" sz="3200" b="1" dirty="0">
                <a:solidFill>
                  <a:srgbClr val="0000FF"/>
                </a:solidFill>
              </a:rPr>
              <a:t>ـ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488481" y="3571151"/>
            <a:ext cx="325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rgbClr val="0000FF"/>
                </a:solidFill>
              </a:rPr>
              <a:t>ة</a:t>
            </a:r>
            <a:endParaRPr lang="ar-SA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3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مستدير الزوايا 18"/>
          <p:cNvSpPr/>
          <p:nvPr/>
        </p:nvSpPr>
        <p:spPr>
          <a:xfrm>
            <a:off x="1187624" y="2643758"/>
            <a:ext cx="712879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		مُسْتَقْبلاً			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ثالثًا: أجيب حسب المطلوب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65774" y="127560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EG" sz="3200" b="1" dirty="0">
                <a:solidFill>
                  <a:srgbClr val="C00000"/>
                </a:solidFill>
              </a:rPr>
              <a:t>أ- </a:t>
            </a:r>
            <a:r>
              <a:rPr lang="ar-SA" sz="3200" b="1" dirty="0">
                <a:solidFill>
                  <a:srgbClr val="C00000"/>
                </a:solidFill>
              </a:rPr>
              <a:t>أقرأ وأحلل الكلمات الأتية إلى مقاطع صوتية: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29619"/>
              </p:ext>
            </p:extLst>
          </p:nvPr>
        </p:nvGraphicFramePr>
        <p:xfrm>
          <a:off x="1187625" y="3343058"/>
          <a:ext cx="7128792" cy="792088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مستطيل 21"/>
          <p:cNvSpPr/>
          <p:nvPr/>
        </p:nvSpPr>
        <p:spPr>
          <a:xfrm>
            <a:off x="7093236" y="3571149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م</a:t>
            </a:r>
            <a:r>
              <a:rPr lang="ar-EG" sz="3200" b="1" dirty="0">
                <a:solidFill>
                  <a:srgbClr val="0000FF"/>
                </a:solidFill>
              </a:rPr>
              <a:t>ـسـ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635896" y="3490432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بـ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907704" y="3571150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لا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68233" y="3571150"/>
            <a:ext cx="59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تـقـ</a:t>
            </a:r>
            <a:endParaRPr lang="ar-SA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3" grpId="0"/>
      <p:bldP spid="22" grpId="0"/>
      <p:bldP spid="23" grpId="0"/>
      <p:bldP spid="2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مستدير الزوايا 18"/>
          <p:cNvSpPr/>
          <p:nvPr/>
        </p:nvSpPr>
        <p:spPr>
          <a:xfrm>
            <a:off x="1187624" y="2643758"/>
            <a:ext cx="712879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تخاطبني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ثالثًا: أجيب حسب المطلوب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65774" y="127560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EG" sz="3200" b="1" dirty="0">
                <a:solidFill>
                  <a:srgbClr val="C00000"/>
                </a:solidFill>
              </a:rPr>
              <a:t>أ- </a:t>
            </a:r>
            <a:r>
              <a:rPr lang="ar-SA" sz="3200" b="1" dirty="0">
                <a:solidFill>
                  <a:srgbClr val="C00000"/>
                </a:solidFill>
              </a:rPr>
              <a:t>أقرأ وأحلل الكلمات الأتية إلى مقاطع صوتية: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ar-SA" sz="3200" b="1" dirty="0">
                <a:solidFill>
                  <a:srgbClr val="C00000"/>
                </a:solidFill>
              </a:rPr>
              <a:t>					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88720"/>
              </p:ext>
            </p:extLst>
          </p:nvPr>
        </p:nvGraphicFramePr>
        <p:xfrm>
          <a:off x="1187625" y="3343058"/>
          <a:ext cx="7128792" cy="792088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مستطيل 22"/>
          <p:cNvSpPr/>
          <p:nvPr/>
        </p:nvSpPr>
        <p:spPr>
          <a:xfrm>
            <a:off x="7308304" y="3540561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ت</a:t>
            </a:r>
            <a:r>
              <a:rPr lang="ar-EG" sz="3200" b="1" dirty="0">
                <a:solidFill>
                  <a:srgbClr val="0000FF"/>
                </a:solidFill>
              </a:rPr>
              <a:t>ـ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831129" y="3446714"/>
            <a:ext cx="534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err="1">
                <a:solidFill>
                  <a:srgbClr val="0000FF"/>
                </a:solidFill>
              </a:rPr>
              <a:t>ني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302993" y="3540561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err="1">
                <a:solidFill>
                  <a:srgbClr val="0000FF"/>
                </a:solidFill>
              </a:rPr>
              <a:t>خا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55069" y="3540561"/>
            <a:ext cx="593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طبـ</a:t>
            </a:r>
            <a:endParaRPr lang="ar-SA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3" grpId="0"/>
      <p:bldP spid="23" grpId="0"/>
      <p:bldP spid="24" grpId="0"/>
      <p:bldP spid="2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606730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أولا</a:t>
            </a:r>
            <a:r>
              <a:rPr lang="ar-EG" sz="3600" b="1" dirty="0">
                <a:solidFill>
                  <a:srgbClr val="7030A0"/>
                </a:solidFill>
              </a:rPr>
              <a:t>ً: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83568" y="1553760"/>
            <a:ext cx="777686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لا يَسْتَطيْعُ إِنسانٌ واحِدٌ اسْتيعابَ جَميع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الصِّناعاتِ المُتَفَرِّقَةِ، فَكانَ لا بُدَّ لِلنَّاسِ مِنْ 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أن يستعين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بَعضهمْ بِبَعْضٍ.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وقد 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قالَ الشَّاعِرُ:</a:t>
            </a:r>
          </a:p>
          <a:p>
            <a:r>
              <a:rPr lang="ar-EG" sz="2800" b="1" spc="-1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وَأَكْرَمُ النَّاسِ مَا بَيْنَ الْوَرَى رَجُلٌ</a:t>
            </a:r>
          </a:p>
          <a:p>
            <a:r>
              <a:rPr lang="ar-EG" sz="2800" b="1" spc="-1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تُقْضَى عَلَى يَدِه لِلنَّاسِ حَاجَاتُ</a:t>
            </a:r>
          </a:p>
          <a:p>
            <a:pPr algn="justLow"/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فَهَذَا يَبْذُرُ لِهَذا قَمْحًا يَأْكُلُهُ، وَهَذا 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يخِيط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ثَوْبًا يَلْبَسُهُ، وَهَذا 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يبني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بَيْتًا يَسْكُنُه، وَهَذا 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يصنع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بابًا يُغْلِقُهُ دون بَيْتِهِ، وَغَيْر ذَلِكَ مِمَّا لا يَكادُ يُدْرِكُهُ العَدَدُ مِنْ الصِّناعاتِ وَالحاجات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</a:p>
          <a:p>
            <a:pPr algn="justLow"/>
            <a:endParaRPr lang="ar-SA" sz="2800" b="1" dirty="0">
              <a:solidFill>
                <a:srgbClr val="99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ar-EG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ثالثًا: أجيب حسب المطلوب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27584" y="113159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>
                <a:solidFill>
                  <a:srgbClr val="C00000"/>
                </a:solidFill>
              </a:rPr>
              <a:t>ب. أكمل الفراغات حسب المطلوب:</a:t>
            </a:r>
            <a:endParaRPr lang="ar-EG" sz="2800" b="1" u="sng" dirty="0">
              <a:solidFill>
                <a:srgbClr val="C00000"/>
              </a:solidFill>
            </a:endParaRPr>
          </a:p>
          <a:p>
            <a:endParaRPr lang="en-US" sz="2800" b="1" u="sng" dirty="0">
              <a:solidFill>
                <a:srgbClr val="C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ar-SA" sz="2800" b="1" dirty="0"/>
              <a:t>لا يستطيع ............... واحد استيعاب جميع الصناعات.</a:t>
            </a:r>
            <a:endParaRPr lang="ar-EG" sz="2800" b="1" dirty="0"/>
          </a:p>
          <a:p>
            <a:pPr lvl="0"/>
            <a:r>
              <a:rPr lang="ar-EG" sz="2800" b="1" dirty="0"/>
              <a:t>                                              </a:t>
            </a:r>
            <a:r>
              <a:rPr lang="ar-SA" sz="2800" b="1" dirty="0">
                <a:solidFill>
                  <a:srgbClr val="C00000"/>
                </a:solidFill>
              </a:rPr>
              <a:t>	( كلمة تبدأ بهمزة قطع)</a:t>
            </a:r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/>
              <a:t>كانت.......... تغزل الصوف.				</a:t>
            </a:r>
            <a:r>
              <a:rPr lang="ar-EG" sz="2800" b="1" dirty="0"/>
              <a:t>                                                   </a:t>
            </a:r>
          </a:p>
          <a:p>
            <a:r>
              <a:rPr lang="ar-EG" sz="2800" b="1" dirty="0">
                <a:solidFill>
                  <a:srgbClr val="C00000"/>
                </a:solidFill>
              </a:rPr>
              <a:t>                                               </a:t>
            </a:r>
            <a:r>
              <a:rPr lang="ar-SA" sz="2800" b="1" dirty="0">
                <a:solidFill>
                  <a:srgbClr val="C00000"/>
                </a:solidFill>
              </a:rPr>
              <a:t>( كلمة تنتهي بهمزة )</a:t>
            </a:r>
            <a:endParaRPr lang="ar-EG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/>
              <a:t>ما من نبيَّ إلا وقد................ الغنم.		   	</a:t>
            </a:r>
            <a:endParaRPr lang="ar-EG" sz="2800" b="1" dirty="0"/>
          </a:p>
          <a:p>
            <a:r>
              <a:rPr lang="ar-EG" sz="2800" b="1" dirty="0"/>
              <a:t>                                           </a:t>
            </a:r>
            <a:r>
              <a:rPr lang="ar-SA" sz="2800" b="1" dirty="0">
                <a:solidFill>
                  <a:srgbClr val="C00000"/>
                </a:solidFill>
              </a:rPr>
              <a:t>( كلمة تنتهي بالألف اللينة)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14073" y="3560171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رعى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516216" y="2715766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حواء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419938" y="1842959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إنسان</a:t>
            </a:r>
            <a:endParaRPr lang="ar-SA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4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ثالثًا: أجيب حسب المطلوب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114078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solidFill>
                  <a:srgbClr val="C00000"/>
                </a:solidFill>
              </a:rPr>
              <a:t>جـ. أكمل الفراغ بوضع الحرف المناسب مما بين القوسين: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72375"/>
              </p:ext>
            </p:extLst>
          </p:nvPr>
        </p:nvGraphicFramePr>
        <p:xfrm>
          <a:off x="827584" y="1949424"/>
          <a:ext cx="7560840" cy="2422526"/>
        </p:xfrm>
        <a:graphic>
          <a:graphicData uri="http://schemas.openxmlformats.org/drawingml/2006/table">
            <a:tbl>
              <a:tblPr rtl="1" firstRow="1" firstCol="1" bandRow="1">
                <a:tableStyleId>{BDBED569-4797-4DF1-A0F4-6AAB3CD982D8}</a:tableStyleId>
              </a:tblPr>
              <a:tblGrid>
                <a:gridCol w="259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b="1" dirty="0" err="1">
                          <a:effectLst/>
                        </a:rPr>
                        <a:t>رأ</a:t>
                      </a:r>
                      <a:r>
                        <a:rPr lang="ar-SA" sz="2800" b="1" dirty="0">
                          <a:effectLst/>
                        </a:rPr>
                        <a:t>... (ا – </a:t>
                      </a:r>
                      <a:r>
                        <a:rPr lang="ar-SA" sz="2800" b="1" dirty="0" err="1">
                          <a:effectLst/>
                        </a:rPr>
                        <a:t>اء</a:t>
                      </a:r>
                      <a:r>
                        <a:rPr lang="ar-SA" sz="2800" b="1" dirty="0">
                          <a:effectLst/>
                        </a:rPr>
                        <a:t> – ى)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Symbo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b="1" dirty="0">
                          <a:effectLst/>
                        </a:rPr>
                        <a:t>...زهار (ا-أ-إ)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Symbo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b="1" dirty="0" err="1">
                          <a:effectLst/>
                        </a:rPr>
                        <a:t>يتأ</a:t>
                      </a:r>
                      <a:r>
                        <a:rPr lang="ar-SA" sz="2800" b="1" dirty="0">
                          <a:effectLst/>
                        </a:rPr>
                        <a:t>...ــل (مـُّ – مـَّ – مـِّ).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Symbo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b="1" dirty="0">
                          <a:effectLst/>
                        </a:rPr>
                        <a:t>مهنـ... ( ــه – ت - ــة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Symbo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b="1" dirty="0">
                          <a:effectLst/>
                        </a:rPr>
                        <a:t>...</a:t>
                      </a:r>
                      <a:r>
                        <a:rPr lang="ar-SA" sz="2800" b="1" dirty="0" err="1">
                          <a:effectLst/>
                        </a:rPr>
                        <a:t>ستيعاب</a:t>
                      </a:r>
                      <a:r>
                        <a:rPr lang="ar-SA" sz="2800" b="1" dirty="0">
                          <a:effectLst/>
                        </a:rPr>
                        <a:t> (إ-أ-ا)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Symbo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b="1" dirty="0">
                          <a:effectLst/>
                        </a:rPr>
                        <a:t>تكسـ...  (ـو - ــ</a:t>
                      </a:r>
                      <a:r>
                        <a:rPr lang="ar-SA" sz="2800" b="1" dirty="0" err="1">
                          <a:effectLst/>
                        </a:rPr>
                        <a:t>وا</a:t>
                      </a:r>
                      <a:r>
                        <a:rPr lang="ar-SA" sz="2800" b="1" dirty="0">
                          <a:effectLst/>
                        </a:rPr>
                        <a:t> – ي).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Symbo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7291190" y="1923678"/>
            <a:ext cx="449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ى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098626" y="2026682"/>
            <a:ext cx="274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</a:rPr>
              <a:t>أ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551486" y="1995686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مـَّ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122526" y="3219822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ــة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134142" y="3221563"/>
            <a:ext cx="23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ا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280418" y="3211111"/>
            <a:ext cx="542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ـ</a:t>
            </a:r>
            <a:r>
              <a:rPr lang="ar-SA" sz="3200" b="1" dirty="0" err="1">
                <a:solidFill>
                  <a:srgbClr val="0000FF"/>
                </a:solidFill>
              </a:rPr>
              <a:t>وا</a:t>
            </a:r>
            <a:endParaRPr lang="ar-SA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6" grpId="0"/>
      <p:bldP spid="13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ثالثًا: أجيب حسب المطلوب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9552" y="199858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د. أكتب فقرة في حدود (30) كلمة عن أهمية العمل، مع مراعاة قواعد الكتابة الصحيحة: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ثالثًا: أجيب حسب المطلوب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01824" y="127560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أهمية العمل</a:t>
            </a:r>
            <a:endParaRPr lang="ar-EG" sz="2800" b="1" dirty="0">
              <a:solidFill>
                <a:srgbClr val="C00000"/>
              </a:solidFill>
            </a:endParaRPr>
          </a:p>
          <a:p>
            <a:pPr algn="justLow"/>
            <a:r>
              <a:rPr lang="ar-SA" sz="2800" b="1" dirty="0">
                <a:solidFill>
                  <a:srgbClr val="0000FF"/>
                </a:solidFill>
              </a:rPr>
              <a:t>العمل هو شرط استقرار الإنسان، وأساس الإعمار والتقدّم، وهو وقود النجاح، ولذلك حثّ ديننا العظيم عليه إذ قال الله تعالى: (فَإِذَا قُضِيَتِ الصَّلَاةُ فَانتَشِرُوا فِي الْأَرْضِ وَابْتَغُوا مِن فَضْلِ اللَّهِ وَاذْكُرُوا اللَّهَ كَثِيراً لَّعَلَّكُمْ تُفْلِحُونَ)،</a:t>
            </a:r>
            <a:r>
              <a:rPr lang="ar-EG" sz="2800" b="1" dirty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فالعمل عبادة ونشاط، وهو دأب الأنبياء والصالحين، وصفة للناجحين.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 bwMode="auto">
          <a:xfrm flipH="1">
            <a:off x="6429388" y="2143122"/>
            <a:ext cx="1643074" cy="800100"/>
          </a:xfrm>
          <a:prstGeom prst="parallelogram">
            <a:avLst>
              <a:gd name="adj" fmla="val 14555"/>
            </a:avLst>
          </a:prstGeom>
          <a:solidFill>
            <a:srgbClr val="00A8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 bwMode="auto">
          <a:xfrm>
            <a:off x="6429389" y="2254302"/>
            <a:ext cx="1571633" cy="92333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>
                <a:solidFill>
                  <a:schemeClr val="bg1"/>
                </a:solidFill>
              </a:rPr>
              <a:t>رابعاً</a:t>
            </a:r>
            <a:endParaRPr lang="ar-EG" sz="54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6" name="TextBox 4"/>
          <p:cNvSpPr txBox="1"/>
          <p:nvPr/>
        </p:nvSpPr>
        <p:spPr bwMode="auto">
          <a:xfrm>
            <a:off x="971600" y="2114551"/>
            <a:ext cx="5353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atin typeface="+mn-lt"/>
                <a:cs typeface="+mn-cs"/>
              </a:rPr>
              <a:t>أكتب حسب المطلوب </a:t>
            </a:r>
          </a:p>
        </p:txBody>
      </p:sp>
    </p:spTree>
    <p:extLst>
      <p:ext uri="{BB962C8B-B14F-4D97-AF65-F5344CB8AC3E}">
        <p14:creationId xmlns:p14="http://schemas.microsoft.com/office/powerpoint/2010/main" val="8557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3"/>
          <p:cNvSpPr/>
          <p:nvPr/>
        </p:nvSpPr>
        <p:spPr bwMode="auto">
          <a:xfrm>
            <a:off x="473800" y="456815"/>
            <a:ext cx="8132930" cy="74678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7030A0"/>
                </a:solidFill>
              </a:rPr>
              <a:t>أ - أكتب الجمل الأتية مضبوطة بالشكل: </a:t>
            </a:r>
            <a:r>
              <a:rPr lang="ar-EG" sz="3200" b="1" dirty="0">
                <a:solidFill>
                  <a:srgbClr val="FF0000"/>
                </a:solidFill>
              </a:rPr>
              <a:t>(إملاء منسوخ)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11560" y="1347614"/>
            <a:ext cx="79951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هَذَا يَبْذُرُ لِهَذا قَمْحًا يَأْكُلُهُ، وَهَذا 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يخِيط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ثَوْبًا يَلْبَسُهُ، وَهَذا 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يبني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بَيْتًا يَسْكُنُه، وَهَذا 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يصنع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بابًا يُغْلِقُهُ دون بَيْتِهِ، وَغَيْر ذَلِكَ مِمَّا لا يَكادُ يُدْرِكُهُ العَدَدُ مِنْ الصِّناعاتِ وَالحاجات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  <a:endParaRPr lang="ar-EG" sz="2800" b="1" dirty="0">
              <a:solidFill>
                <a:srgbClr val="99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algn="justLow"/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لِذا نحن نُحِبّ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هَؤُلاءِ، وَنُحِبّ</a:t>
            </a:r>
            <a:r>
              <a:rPr lang="ar-EG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28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وُجوْههَمُ الَّتي يَظْهَرُ عَلَيْهَا الصَّبْرُ وَالجَلَدُ.</a:t>
            </a:r>
            <a:endParaRPr lang="ar-SA" sz="2800" b="1" dirty="0">
              <a:solidFill>
                <a:srgbClr val="99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algn="justLow"/>
            <a:r>
              <a:rPr lang="ar-EG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899592" y="915566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endParaRPr lang="ar-SA" sz="4000" b="1" dirty="0">
              <a:solidFill>
                <a:srgbClr val="99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4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23841" y="227849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الفلاح: حثنا </a:t>
            </a:r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َالإِسْلامُ عَلى الْعَمَلِ، حَيْثُ قال – صلى الله عليه وسلم</a:t>
            </a:r>
            <a:r>
              <a:rPr lang="ar-EG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ar-S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اعْمَلوا فَكُلُّ مُيَسَّرٌ لِما خُلِقَ لَهُ</a:t>
            </a:r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ar-EG" sz="2800" b="1" baseline="30000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EG" sz="2800" b="1" dirty="0">
              <a:solidFill>
                <a:srgbClr val="9231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خالِدٌ: حَقّ</a:t>
            </a:r>
            <a:r>
              <a:rPr lang="ar-EG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EG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يا عَمِّي فَما أَجْمَلَ الْعَمَلَ! وَسَأَحْرِصُ – إنْ شاءَ اللَّهُ – عَلى أَنْ أَكوْنَ في الْمُسْتَقْبَلِ عام</a:t>
            </a:r>
            <a:r>
              <a:rPr lang="ar-EG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لا</a:t>
            </a:r>
            <a:r>
              <a:rPr lang="ar-EG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نافِعا</a:t>
            </a:r>
            <a:r>
              <a:rPr lang="ar-EG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28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لِديني ووَطَني.</a:t>
            </a:r>
            <a:endParaRPr lang="en-US" sz="2800" b="1" dirty="0">
              <a:solidFill>
                <a:srgbClr val="9231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/>
          <p:cNvSpPr/>
          <p:nvPr/>
        </p:nvSpPr>
        <p:spPr bwMode="auto">
          <a:xfrm>
            <a:off x="473800" y="456815"/>
            <a:ext cx="8132930" cy="110682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7030A0"/>
                </a:solidFill>
              </a:rPr>
              <a:t>ب - ألاحظ الجمل الآتية، ثم أكتبها في دفتري إملاء من معلمي: </a:t>
            </a:r>
            <a:r>
              <a:rPr lang="ar-EG" sz="3200" b="1" dirty="0">
                <a:solidFill>
                  <a:srgbClr val="FF0000"/>
                </a:solidFill>
              </a:rPr>
              <a:t>(إملاء منظور)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3"/>
          <p:cNvSpPr/>
          <p:nvPr/>
        </p:nvSpPr>
        <p:spPr bwMode="auto">
          <a:xfrm>
            <a:off x="597261" y="1619220"/>
            <a:ext cx="8007187" cy="152859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7030A0"/>
                </a:solidFill>
              </a:rPr>
              <a:t>ج - أكتب في دفتري ما يملي علي معلمي: </a:t>
            </a:r>
            <a:r>
              <a:rPr lang="ar-EG" sz="3200" b="1" dirty="0">
                <a:solidFill>
                  <a:srgbClr val="FF0000"/>
                </a:solidFill>
              </a:rPr>
              <a:t>(إملاء اختباري من اختيار المعلم)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606730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7030A0"/>
                </a:solidFill>
              </a:rPr>
              <a:t>أولا</a:t>
            </a:r>
            <a:r>
              <a:rPr lang="ar-EG" sz="3600" b="1" dirty="0">
                <a:solidFill>
                  <a:srgbClr val="7030A0"/>
                </a:solidFill>
              </a:rPr>
              <a:t>ً: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83568" y="1553760"/>
            <a:ext cx="77768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endParaRPr lang="ar-SA" sz="2800" b="1" dirty="0">
              <a:solidFill>
                <a:srgbClr val="99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ar-EG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3568" y="2213185"/>
            <a:ext cx="7914688" cy="5893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002D86"/>
                </a:solidFill>
              </a:rPr>
              <a:t>أ- لماذا لا يستطيع إنسان واحد استيعاب جميع الصناعات المتفرقة؟</a:t>
            </a:r>
            <a:endParaRPr lang="en-US" sz="2800" dirty="0">
              <a:solidFill>
                <a:srgbClr val="002D86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9" y="3464124"/>
            <a:ext cx="7635564" cy="74397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475656" y="3459583"/>
            <a:ext cx="54726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لأنه لا يستطيع إتقانها جميعًا</a:t>
            </a:r>
            <a:endParaRPr lang="ar-EG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4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411510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أولا</a:t>
            </a:r>
            <a:r>
              <a:rPr lang="ar-EG" sz="3600" b="1" dirty="0">
                <a:solidFill>
                  <a:srgbClr val="7030A0"/>
                </a:solidFill>
              </a:rPr>
              <a:t>ً: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2717" y="1000874"/>
            <a:ext cx="74551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ب</a:t>
            </a:r>
            <a:r>
              <a:rPr lang="ar-SA" sz="3200" b="1" dirty="0">
                <a:solidFill>
                  <a:srgbClr val="C00000"/>
                </a:solidFill>
              </a:rPr>
              <a:t> - أصنف الكلمات الواردة في ال</a:t>
            </a:r>
            <a:r>
              <a:rPr lang="ar-EG" sz="3200" b="1" dirty="0">
                <a:solidFill>
                  <a:srgbClr val="C00000"/>
                </a:solidFill>
              </a:rPr>
              <a:t>نص</a:t>
            </a:r>
            <a:r>
              <a:rPr lang="ar-SA" sz="3200" b="1" dirty="0">
                <a:solidFill>
                  <a:srgbClr val="C00000"/>
                </a:solidFill>
              </a:rPr>
              <a:t> السابق حسب المطلوب في الجدول: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ar-SA" sz="2800" b="1" u="sng" dirty="0">
                <a:solidFill>
                  <a:srgbClr val="C00000"/>
                </a:solidFill>
              </a:rPr>
              <a:t>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61905"/>
              </p:ext>
            </p:extLst>
          </p:nvPr>
        </p:nvGraphicFramePr>
        <p:xfrm>
          <a:off x="827583" y="2123926"/>
          <a:ext cx="7507030" cy="2392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5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221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/>
                        <a:t>كلمات بها مد بالألف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كلمات بها مد بالياء</a:t>
                      </a:r>
                      <a:endParaRPr lang="ar-SA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824"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5508104" y="3147814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نسانٌ</a:t>
            </a:r>
            <a:endParaRPr lang="ar-EG" sz="28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اسْتيعابَ</a:t>
            </a:r>
          </a:p>
          <a:p>
            <a:pPr algn="ctr"/>
            <a:r>
              <a:rPr lang="ar-SA" sz="2800" b="1" spc="-1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النَّاسُ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3147813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يَسْتَطيْعُ</a:t>
            </a:r>
            <a:endParaRPr lang="ar-EG" sz="28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جَمِيع</a:t>
            </a:r>
            <a:endParaRPr lang="ar-EG" sz="28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algn="ctr"/>
            <a:r>
              <a:rPr lang="ar-EG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يستعين</a:t>
            </a:r>
            <a:endParaRPr lang="ar-SA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أولا</a:t>
            </a:r>
            <a:r>
              <a:rPr lang="ar-EG" sz="3600" b="1" dirty="0">
                <a:solidFill>
                  <a:srgbClr val="7030A0"/>
                </a:solidFill>
              </a:rPr>
              <a:t>ً: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2717" y="1144890"/>
            <a:ext cx="74551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ب</a:t>
            </a:r>
            <a:r>
              <a:rPr lang="ar-SA" sz="3200" b="1" dirty="0">
                <a:solidFill>
                  <a:srgbClr val="C00000"/>
                </a:solidFill>
              </a:rPr>
              <a:t> - أصنف الكلمات الواردة في ال</a:t>
            </a:r>
            <a:r>
              <a:rPr lang="ar-EG" sz="3200" b="1" dirty="0">
                <a:solidFill>
                  <a:srgbClr val="C00000"/>
                </a:solidFill>
              </a:rPr>
              <a:t>نص</a:t>
            </a:r>
            <a:r>
              <a:rPr lang="ar-SA" sz="3200" b="1" dirty="0">
                <a:solidFill>
                  <a:srgbClr val="C00000"/>
                </a:solidFill>
              </a:rPr>
              <a:t> السابق حسب المطلوب في الجدول: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ar-SA" sz="2800" b="1" u="sng" dirty="0">
                <a:solidFill>
                  <a:srgbClr val="C00000"/>
                </a:solidFill>
              </a:rPr>
              <a:t>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75302"/>
              </p:ext>
            </p:extLst>
          </p:nvPr>
        </p:nvGraphicFramePr>
        <p:xfrm>
          <a:off x="611561" y="2267942"/>
          <a:ext cx="7723052" cy="21760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6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64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كلمات بها همزة قطع</a:t>
                      </a:r>
                      <a:endParaRPr lang="ar-SA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كلمات بها همزة </a:t>
                      </a:r>
                      <a:r>
                        <a:rPr lang="ar-EG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وصل</a:t>
                      </a:r>
                      <a:endParaRPr lang="ar-SA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68"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508104" y="3075806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إِنسانٌ</a:t>
            </a:r>
            <a:endParaRPr lang="ar-EG" sz="28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spc="-1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أكرم</a:t>
            </a:r>
            <a:endParaRPr lang="ar-EG" sz="2800" b="1" spc="-15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أن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91680" y="3075806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الصِّناعاتِ</a:t>
            </a:r>
          </a:p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المُتَفَرِّقَةِ</a:t>
            </a:r>
            <a:endParaRPr lang="ar-EG" sz="28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EG" sz="2800" b="1" dirty="0">
                <a:solidFill>
                  <a:srgbClr val="0000FF"/>
                </a:solidFill>
                <a:latin typeface="Calibri" pitchFamily="34" charset="0"/>
              </a:rPr>
              <a:t>الشاعر</a:t>
            </a:r>
            <a:endParaRPr lang="ar-SA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أولا</a:t>
            </a:r>
            <a:r>
              <a:rPr lang="ar-EG" sz="3600" b="1" dirty="0">
                <a:solidFill>
                  <a:srgbClr val="7030A0"/>
                </a:solidFill>
              </a:rPr>
              <a:t>ً: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2717" y="1144890"/>
            <a:ext cx="74551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ب</a:t>
            </a:r>
            <a:r>
              <a:rPr lang="ar-SA" sz="3200" b="1" dirty="0">
                <a:solidFill>
                  <a:srgbClr val="C00000"/>
                </a:solidFill>
              </a:rPr>
              <a:t> - أصنف الكلمات الواردة في ال</a:t>
            </a:r>
            <a:r>
              <a:rPr lang="ar-EG" sz="3200" b="1" dirty="0">
                <a:solidFill>
                  <a:srgbClr val="C00000"/>
                </a:solidFill>
              </a:rPr>
              <a:t>نص</a:t>
            </a:r>
            <a:r>
              <a:rPr lang="ar-SA" sz="3200" b="1" dirty="0">
                <a:solidFill>
                  <a:srgbClr val="C00000"/>
                </a:solidFill>
              </a:rPr>
              <a:t> السابق حسب المطلوب في الجدول: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ar-SA" sz="2800" b="1" u="sng" dirty="0">
                <a:solidFill>
                  <a:srgbClr val="C00000"/>
                </a:solidFill>
              </a:rPr>
              <a:t>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56176"/>
              </p:ext>
            </p:extLst>
          </p:nvPr>
        </p:nvGraphicFramePr>
        <p:xfrm>
          <a:off x="827584" y="2267942"/>
          <a:ext cx="7507029" cy="22480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698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كلمات بها تاء م</a:t>
                      </a:r>
                      <a:r>
                        <a:rPr lang="ar-EG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فتوح</a:t>
                      </a:r>
                      <a:r>
                        <a:rPr lang="ar-S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ة</a:t>
                      </a:r>
                      <a:endParaRPr lang="ar-SA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036"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906169" y="3147814"/>
            <a:ext cx="13195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الصِّناعات</a:t>
            </a:r>
            <a:endParaRPr lang="ar-EG" sz="28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الحاجات</a:t>
            </a:r>
            <a:endParaRPr lang="ar-EG" sz="2800" b="1" spc="-15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EG" sz="2800" b="1" dirty="0">
                <a:solidFill>
                  <a:srgbClr val="0000FF"/>
                </a:solidFill>
                <a:latin typeface="Calibri" pitchFamily="34" charset="0"/>
              </a:rPr>
              <a:t>بنت </a:t>
            </a:r>
            <a:endParaRPr lang="ar-SA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أولا</a:t>
            </a:r>
            <a:r>
              <a:rPr lang="ar-EG" sz="3600" b="1" dirty="0">
                <a:solidFill>
                  <a:srgbClr val="7030A0"/>
                </a:solidFill>
              </a:rPr>
              <a:t>ً: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1560" y="1203598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جـ. أصنف الكلمات الواردة في النص السابق حسب المطلوب في الجدول:</a:t>
            </a:r>
            <a:endParaRPr lang="ar-EG" sz="2800" b="1" dirty="0">
              <a:solidFill>
                <a:srgbClr val="C00000"/>
              </a:solidFill>
            </a:endParaRPr>
          </a:p>
          <a:p>
            <a:endParaRPr lang="en-US" sz="2800" b="1" dirty="0"/>
          </a:p>
          <a:p>
            <a:pPr lvl="0">
              <a:lnSpc>
                <a:spcPct val="150000"/>
              </a:lnSpc>
            </a:pPr>
            <a:r>
              <a:rPr lang="ar-SA" sz="2800" b="1" dirty="0"/>
              <a:t>كلمة (هذا): 	 (اسم موصول – اسم إشارة – حرف عطف)</a:t>
            </a:r>
            <a:endParaRPr lang="en-US" sz="2800" b="1" dirty="0"/>
          </a:p>
          <a:p>
            <a:pPr lvl="0">
              <a:lnSpc>
                <a:spcPct val="150000"/>
              </a:lnSpc>
            </a:pPr>
            <a:r>
              <a:rPr lang="ar-SA" sz="2800" b="1" dirty="0"/>
              <a:t>كلمة (قال):			(اسم – فعل – حرف)</a:t>
            </a:r>
            <a:endParaRPr lang="en-US" sz="2800" b="1" dirty="0"/>
          </a:p>
          <a:p>
            <a:pPr lvl="0">
              <a:lnSpc>
                <a:spcPct val="150000"/>
              </a:lnSpc>
            </a:pPr>
            <a:r>
              <a:rPr lang="ar-SA" sz="2800" b="1" dirty="0"/>
              <a:t>كلمة (الحاجات): 		(مفرد – مثنى – جمع)</a:t>
            </a:r>
            <a:endParaRPr lang="en-US" sz="2800" b="1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3275856" y="3075806"/>
            <a:ext cx="12961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3391838" y="3723878"/>
            <a:ext cx="46008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2267744" y="4443958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أولا</a:t>
            </a:r>
            <a:r>
              <a:rPr lang="ar-EG" sz="3600" b="1" dirty="0">
                <a:solidFill>
                  <a:srgbClr val="7030A0"/>
                </a:solidFill>
              </a:rPr>
              <a:t>ً: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1560" y="1131590"/>
            <a:ext cx="7920880" cy="297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جـ. أصنف الكلمات الواردة في النص السابق حسب المطلوب في الجدول:</a:t>
            </a:r>
            <a:endParaRPr lang="ar-EG" sz="2800" b="1" dirty="0">
              <a:solidFill>
                <a:srgbClr val="C00000"/>
              </a:solidFill>
            </a:endParaRPr>
          </a:p>
          <a:p>
            <a:endParaRPr lang="en-US" sz="2800" b="1" dirty="0"/>
          </a:p>
          <a:p>
            <a:pPr lvl="0">
              <a:lnSpc>
                <a:spcPct val="200000"/>
              </a:lnSpc>
            </a:pPr>
            <a:r>
              <a:rPr lang="ar-SA" sz="2800" b="1" dirty="0"/>
              <a:t>ضد (المتفرقة): 		(البعيدة – المتجمعة – القريبة)</a:t>
            </a:r>
            <a:endParaRPr lang="en-US" sz="2800" b="1" dirty="0"/>
          </a:p>
          <a:p>
            <a:pPr lvl="0">
              <a:lnSpc>
                <a:spcPct val="200000"/>
              </a:lnSpc>
            </a:pPr>
            <a:r>
              <a:rPr lang="ar-SA" sz="2800" b="1" dirty="0"/>
              <a:t>معنى (يجهد):		</a:t>
            </a:r>
            <a:r>
              <a:rPr lang="ar-EG" sz="2800" b="1" dirty="0"/>
              <a:t>          </a:t>
            </a:r>
            <a:r>
              <a:rPr lang="ar-SA" sz="2800" b="1" dirty="0"/>
              <a:t>(يتعب – يريح – يحزن)</a:t>
            </a:r>
            <a:endParaRPr lang="en-US" sz="2800" b="1" dirty="0"/>
          </a:p>
        </p:txBody>
      </p:sp>
      <p:cxnSp>
        <p:nvCxnSpPr>
          <p:cNvPr id="4" name="رابط مستقيم 3"/>
          <p:cNvCxnSpPr/>
          <p:nvPr/>
        </p:nvCxnSpPr>
        <p:spPr>
          <a:xfrm flipH="1">
            <a:off x="2411760" y="3219822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4031940" y="4083918"/>
            <a:ext cx="5400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7624" y="555526"/>
            <a:ext cx="7429552" cy="589364"/>
          </a:xfrm>
          <a:prstGeom prst="rect">
            <a:avLst/>
          </a:prstGeom>
          <a:solidFill>
            <a:srgbClr val="C8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>
                <a:solidFill>
                  <a:srgbClr val="7030A0"/>
                </a:solidFill>
              </a:rPr>
              <a:t>أولا</a:t>
            </a:r>
            <a:r>
              <a:rPr lang="ar-EG" sz="3600" b="1" dirty="0">
                <a:solidFill>
                  <a:srgbClr val="7030A0"/>
                </a:solidFill>
              </a:rPr>
              <a:t>ً:</a:t>
            </a:r>
            <a:r>
              <a:rPr lang="ar-SA" sz="3600" b="1" dirty="0">
                <a:solidFill>
                  <a:srgbClr val="7030A0"/>
                </a:solidFill>
              </a:rPr>
              <a:t> أقرأ ثم أجيب:-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1560" y="1131590"/>
            <a:ext cx="7920880" cy="297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جـ. أصنف الكلمات الواردة في النص السابق حسب المطلوب في الجدول:</a:t>
            </a:r>
            <a:endParaRPr lang="ar-EG" sz="2800" b="1" dirty="0">
              <a:solidFill>
                <a:srgbClr val="C00000"/>
              </a:solidFill>
            </a:endParaRPr>
          </a:p>
          <a:p>
            <a:endParaRPr lang="en-US" sz="2800" b="1" dirty="0"/>
          </a:p>
          <a:p>
            <a:pPr lvl="0">
              <a:lnSpc>
                <a:spcPct val="200000"/>
              </a:lnSpc>
            </a:pPr>
            <a:r>
              <a:rPr lang="ar-SA" sz="2800" b="1" dirty="0"/>
              <a:t>جمع (باب): 			( بوابة – بابان – أبواب )</a:t>
            </a:r>
            <a:endParaRPr lang="en-US" sz="2800" b="1" dirty="0"/>
          </a:p>
          <a:p>
            <a:pPr lvl="0">
              <a:lnSpc>
                <a:spcPct val="200000"/>
              </a:lnSpc>
            </a:pPr>
            <a:r>
              <a:rPr lang="ar-SA" sz="2800" b="1" dirty="0"/>
              <a:t>كلمة (يخيط) فعل: 		( ماض – مضارع – أمر )</a:t>
            </a:r>
            <a:endParaRPr lang="en-US" sz="2800" b="1" dirty="0"/>
          </a:p>
        </p:txBody>
      </p:sp>
      <p:cxnSp>
        <p:nvCxnSpPr>
          <p:cNvPr id="4" name="رابط مستقيم 3"/>
          <p:cNvCxnSpPr/>
          <p:nvPr/>
        </p:nvCxnSpPr>
        <p:spPr>
          <a:xfrm flipH="1">
            <a:off x="1943708" y="3219822"/>
            <a:ext cx="7560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2699792" y="4083918"/>
            <a:ext cx="936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0008 - نملة.wav"/>
          </p:stSnd>
        </p:sndAc>
      </p:transition>
    </mc:Choice>
    <mc:Fallback xmlns="">
      <p:transition spd="slow">
        <p:fade/>
        <p:sndAc>
          <p:stSnd>
            <p:snd r:embed="rId3" name="0008 - نمل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1125</Words>
  <Application>Microsoft Office PowerPoint</Application>
  <PresentationFormat>عرض على الشاشة (16:9)</PresentationFormat>
  <Paragraphs>176</Paragraphs>
  <Slides>27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tamatm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حصة الزهراني</cp:lastModifiedBy>
  <cp:revision>310</cp:revision>
  <dcterms:created xsi:type="dcterms:W3CDTF">2012-09-27T16:50:20Z</dcterms:created>
  <dcterms:modified xsi:type="dcterms:W3CDTF">2021-02-08T18:09:07Z</dcterms:modified>
</cp:coreProperties>
</file>