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4"/>
  </p:notesMasterIdLst>
  <p:sldIdLst>
    <p:sldId id="262" r:id="rId2"/>
    <p:sldId id="261" r:id="rId3"/>
    <p:sldId id="263" r:id="rId4"/>
    <p:sldId id="265" r:id="rId5"/>
    <p:sldId id="264" r:id="rId6"/>
    <p:sldId id="335" r:id="rId7"/>
    <p:sldId id="266" r:id="rId8"/>
    <p:sldId id="268" r:id="rId9"/>
    <p:sldId id="281" r:id="rId10"/>
    <p:sldId id="288" r:id="rId11"/>
    <p:sldId id="269" r:id="rId12"/>
    <p:sldId id="271" r:id="rId13"/>
    <p:sldId id="279" r:id="rId14"/>
    <p:sldId id="272" r:id="rId15"/>
    <p:sldId id="276" r:id="rId16"/>
    <p:sldId id="280" r:id="rId17"/>
    <p:sldId id="289" r:id="rId18"/>
    <p:sldId id="290" r:id="rId19"/>
    <p:sldId id="313" r:id="rId20"/>
    <p:sldId id="315" r:id="rId21"/>
    <p:sldId id="314" r:id="rId22"/>
    <p:sldId id="31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5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85294" autoAdjust="0"/>
  </p:normalViewPr>
  <p:slideViewPr>
    <p:cSldViewPr snapToGrid="0">
      <p:cViewPr varScale="1">
        <p:scale>
          <a:sx n="60" d="100"/>
          <a:sy n="60" d="100"/>
        </p:scale>
        <p:origin x="96" y="14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E9B3EFC-AA00-4379-8D4D-DBED80AA5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07A2D0-B1AA-40C3-813A-97DE5C6D8A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02822DE-7E27-4843-833D-ECF2A216345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2B0E5020-24C7-48CF-9BE0-8FB5C0942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EE186E1C-677F-4F7A-9D09-BB50B325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36953B-5515-44E3-90F2-83AD35559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373851-0BD3-4B58-A2BA-6CC109F4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8556555-635F-4070-937B-C1007CF4C2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2F9E5-6164-49B0-B597-6CA0C59F2A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00ACFF-BA0A-4568-838A-7A22A868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39"/>
            <a:ext cx="12191999" cy="6858000"/>
          </a:xfrm>
          <a:prstGeom prst="rect">
            <a:avLst/>
          </a:prstGeom>
        </p:spPr>
      </p:pic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6EDA548A-C9BB-43ED-9C78-ED7A5772593D}"/>
              </a:ext>
            </a:extLst>
          </p:cNvPr>
          <p:cNvSpPr/>
          <p:nvPr/>
        </p:nvSpPr>
        <p:spPr>
          <a:xfrm>
            <a:off x="2808514" y="2129159"/>
            <a:ext cx="6652043" cy="2286000"/>
          </a:xfrm>
          <a:prstGeom prst="horizontalScroll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(ألا أنبئكم بأكبر الكبائر؟ ثلاثا قالوا .....)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6D4A62-1F2F-4AD9-A6B0-753CCE20C74A}"/>
              </a:ext>
            </a:extLst>
          </p:cNvPr>
          <p:cNvSpPr/>
          <p:nvPr/>
        </p:nvSpPr>
        <p:spPr>
          <a:xfrm rot="18700972">
            <a:off x="212261" y="679065"/>
            <a:ext cx="3163149" cy="1866679"/>
          </a:xfrm>
          <a:prstGeom prst="ellipse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الثانية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37A62B-5301-4ED4-8060-28741677461D}"/>
              </a:ext>
            </a:extLst>
          </p:cNvPr>
          <p:cNvSpPr/>
          <p:nvPr/>
        </p:nvSpPr>
        <p:spPr>
          <a:xfrm>
            <a:off x="4049486" y="822960"/>
            <a:ext cx="4872445" cy="1018903"/>
          </a:xfrm>
          <a:prstGeom prst="roundRect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أخلاق و سلوك نهى عنها الإسلام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-116478" y="0"/>
            <a:ext cx="1219199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>
                <a:solidFill>
                  <a:schemeClr val="tx2"/>
                </a:solidFill>
              </a:rPr>
              <a:t>من الأمور التي تعالج بها هذه المشكلة: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51010D-E477-4D66-86F7-690380D80815}"/>
              </a:ext>
            </a:extLst>
          </p:cNvPr>
          <p:cNvSpPr txBox="1"/>
          <p:nvPr/>
        </p:nvSpPr>
        <p:spPr>
          <a:xfrm>
            <a:off x="1259474" y="795048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إعادة تعليم القيم السامية في المدارس و الجامعات و في خطب الجمعة</a:t>
            </a:r>
            <a:endParaRPr lang="en-US" sz="28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8CC3FC-56FE-4992-8B61-D8721793241B}"/>
              </a:ext>
            </a:extLst>
          </p:cNvPr>
          <p:cNvSpPr txBox="1"/>
          <p:nvPr/>
        </p:nvSpPr>
        <p:spPr>
          <a:xfrm>
            <a:off x="1259476" y="1454481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معاقبة شاهد الزور حتى يكون عبرة</a:t>
            </a:r>
            <a:endParaRPr lang="en-US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6B3C0EC-763C-4177-82BD-ED435D0115BD}"/>
              </a:ext>
            </a:extLst>
          </p:cNvPr>
          <p:cNvSpPr txBox="1"/>
          <p:nvPr/>
        </p:nvSpPr>
        <p:spPr>
          <a:xfrm>
            <a:off x="1259476" y="2113914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لابد من أن يعلم الأب و الأم الأبناء أن هناك كبائر لا يصح أن نقترب منها</a:t>
            </a:r>
            <a:endParaRPr lang="en-US" sz="2800" b="1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E8D3C7F-F34C-4F74-B22C-CB8ABE870D4C}"/>
              </a:ext>
            </a:extLst>
          </p:cNvPr>
          <p:cNvSpPr txBox="1"/>
          <p:nvPr/>
        </p:nvSpPr>
        <p:spPr>
          <a:xfrm>
            <a:off x="1259475" y="2773347"/>
            <a:ext cx="1081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نشر القيم التي تقول أن الكذب حرام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531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B5AB753-DA71-4863-943A-4EDCCA4B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" y="3356249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012886" y="1728384"/>
            <a:ext cx="1794569" cy="170061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820341" y="1299215"/>
            <a:ext cx="7460779" cy="1700617"/>
          </a:xfrm>
          <a:prstGeom prst="round2Diag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لماذا كرر الرسول قول: (ألا أنبئكم بأكبر الكبائر) ثلاث مرات؟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969421" y="3858169"/>
            <a:ext cx="811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لشدة تعظيم هذا الذنب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8AA8FD6-0B6A-4AC7-A37A-EF46919E1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4" y="1048774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534" y="675949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3942414" y="2065749"/>
            <a:ext cx="8064662" cy="405794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أجتنب الأسباب المؤدية إلى الإشراك بالله، وعقوق الوالدين، وقول الزور، وشهادة الزور.</a:t>
            </a:r>
          </a:p>
          <a:p>
            <a:pPr algn="ctr"/>
            <a:endParaRPr lang="ar-SA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أحرص على قول الصدق، والشهادة على الحق، ولا أخاف في الله لومة لائم.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65461" y="254725"/>
            <a:ext cx="11861075" cy="634854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معلومات إثرائية</a:t>
            </a:r>
          </a:p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كبائر الذنوب:</a:t>
            </a: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2F78CDE-615C-441B-82DD-8F22001BFD64}"/>
              </a:ext>
            </a:extLst>
          </p:cNvPr>
          <p:cNvSpPr txBox="1"/>
          <p:nvPr/>
        </p:nvSpPr>
        <p:spPr>
          <a:xfrm>
            <a:off x="396053" y="1881274"/>
            <a:ext cx="11399889" cy="430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-قتل النفس التي  حرم الله إلا بالحق.</a:t>
            </a:r>
          </a:p>
          <a:p>
            <a:r>
              <a:rPr lang="ar-SA" sz="3200" b="1" dirty="0"/>
              <a:t>-السحر.</a:t>
            </a:r>
          </a:p>
          <a:p>
            <a:r>
              <a:rPr lang="ar-SA" sz="3200" b="1" dirty="0"/>
              <a:t>-أكل مال اليتيم.</a:t>
            </a:r>
          </a:p>
          <a:p>
            <a:r>
              <a:rPr lang="ar-SA" sz="3200" b="1" dirty="0"/>
              <a:t>-أكل الربا.</a:t>
            </a:r>
          </a:p>
          <a:p>
            <a:r>
              <a:rPr lang="ar-SA" sz="3200" b="1" dirty="0"/>
              <a:t>-قذف المحصنات الغافلات المؤمنات.</a:t>
            </a:r>
          </a:p>
          <a:p>
            <a:r>
              <a:rPr lang="ar-SA" sz="3200" b="1" dirty="0"/>
              <a:t>-سب الرجل والديه.</a:t>
            </a:r>
          </a:p>
          <a:p>
            <a:r>
              <a:rPr lang="ar-SA" sz="3200" b="1" dirty="0"/>
              <a:t>-اليمين الغموس.</a:t>
            </a:r>
          </a:p>
          <a:p>
            <a:r>
              <a:rPr lang="ar-SA" sz="3200" b="1" dirty="0"/>
              <a:t>-استحلال بيت الله الحرام.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96" y="1510145"/>
            <a:ext cx="8469640" cy="4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D94FC44-58D4-438B-8223-2910C91A1571}"/>
              </a:ext>
            </a:extLst>
          </p:cNvPr>
          <p:cNvSpPr/>
          <p:nvPr/>
        </p:nvSpPr>
        <p:spPr>
          <a:xfrm>
            <a:off x="0" y="439594"/>
            <a:ext cx="12192000" cy="949036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في الحديث دلالة على محبة الصحابة رضي الله عنهم للنبي ﷺ ، وضح الشاهد من الحديث على ذلك.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AF7726C-BE4E-4B4C-AB68-EAAAD6E7997D}"/>
              </a:ext>
            </a:extLst>
          </p:cNvPr>
          <p:cNvSpPr txBox="1"/>
          <p:nvPr/>
        </p:nvSpPr>
        <p:spPr>
          <a:xfrm>
            <a:off x="359623" y="1789010"/>
            <a:ext cx="114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قوله (فما زال يكررها حتى قلنا ليته سكت</a:t>
            </a:r>
            <a:endParaRPr lang="en-US" sz="3600" b="1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EE76B834-9A2D-460E-9CCA-3059F2B2C12F}"/>
              </a:ext>
            </a:extLst>
          </p:cNvPr>
          <p:cNvSpPr/>
          <p:nvPr/>
        </p:nvSpPr>
        <p:spPr>
          <a:xfrm>
            <a:off x="-1" y="2835721"/>
            <a:ext cx="12192000" cy="949036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نفى الله في سورة الفرقان آية (72) عن عباد الرحمن صفة لها ارتباط بموضوع الدرس فما هذه الصفة؟ وما الآية الكريمة؟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9DCF327-2D43-41C2-AA21-8702C00D99F3}"/>
              </a:ext>
            </a:extLst>
          </p:cNvPr>
          <p:cNvSpPr txBox="1"/>
          <p:nvPr/>
        </p:nvSpPr>
        <p:spPr>
          <a:xfrm>
            <a:off x="359623" y="4141761"/>
            <a:ext cx="114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صفة الزور قال تعالى: وَالَّذِينَ لَا يَشْهَدُونَ الزُّورَ وَإِذَا مَرُّوا بِاللَّغْوِ مَرُّوا كِرَامًا) </a:t>
            </a:r>
            <a:endParaRPr lang="en-US" sz="3600" b="1" dirty="0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1249134-0573-4BC8-8D9B-B18B5D1F010A}"/>
              </a:ext>
            </a:extLst>
          </p:cNvPr>
          <p:cNvSpPr/>
          <p:nvPr/>
        </p:nvSpPr>
        <p:spPr>
          <a:xfrm>
            <a:off x="0" y="4971904"/>
            <a:ext cx="12192000" cy="777967"/>
          </a:xfrm>
          <a:prstGeom prst="roundRect">
            <a:avLst/>
          </a:prstGeom>
          <a:solidFill>
            <a:srgbClr val="FFD9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اذكر مثالاً على شهادة الزور.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85FB6F9-E764-4A93-B562-560B56271C3C}"/>
              </a:ext>
            </a:extLst>
          </p:cNvPr>
          <p:cNvSpPr txBox="1"/>
          <p:nvPr/>
        </p:nvSpPr>
        <p:spPr>
          <a:xfrm>
            <a:off x="359623" y="5932799"/>
            <a:ext cx="1147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أن يشهد شخص بالكذب من أجل كتمان الشهادة و أبطال الحق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640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1" grpId="0" animBg="1"/>
      <p:bldP spid="12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00026" y="157744"/>
            <a:ext cx="11562484" cy="9644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ما مدى صحة هذه العبارات مع تصحيح الخطأ إن وجد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376059" y="1465286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يجب طاعة الوالدين في كل شيء، لأن هذا من البر.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376060" y="2185533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خائطة ، يجب طاعة الوالدين في غير معصية الله</a:t>
            </a:r>
            <a:endParaRPr lang="en-US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621CE8-13D2-4CB1-8E1A-8C049CDC3F7A}"/>
              </a:ext>
            </a:extLst>
          </p:cNvPr>
          <p:cNvSpPr txBox="1"/>
          <p:nvPr/>
        </p:nvSpPr>
        <p:spPr>
          <a:xfrm>
            <a:off x="1376061" y="290578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أخذ حقوق الناس أو المعاونة على ذلك بالكذب من الظلم والزور.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1376060" y="346689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صحيحة</a:t>
            </a:r>
            <a:endParaRPr lang="en-US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1376060" y="4149247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أعتق الرسول ﷺ أبا بكرة رضي الله عنه الثقفي عند حصار الطائف.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1376060" y="483160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صحيحة</a:t>
            </a:r>
            <a:endParaRPr lang="en-US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357518A-D747-46F1-8207-FAC77BE66EA5}"/>
              </a:ext>
            </a:extLst>
          </p:cNvPr>
          <p:cNvSpPr txBox="1"/>
          <p:nvPr/>
        </p:nvSpPr>
        <p:spPr>
          <a:xfrm>
            <a:off x="1376060" y="5461839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إذا كانت هناك مصلحة من شهادة الزور فلا مانع من ذلك.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F64FE9-AD1B-4F07-8C98-0CC56950FD38}"/>
              </a:ext>
            </a:extLst>
          </p:cNvPr>
          <p:cNvSpPr txBox="1"/>
          <p:nvPr/>
        </p:nvSpPr>
        <p:spPr>
          <a:xfrm>
            <a:off x="1497463" y="6092116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خاطئة ، لأنه لابد من قول الحق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57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4103761" y="233666"/>
            <a:ext cx="5114441" cy="843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عامة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192665" y="1396161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دلل على حكم الظلم.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192665" y="2157867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قال رسول الله (اتقوا الظلم فإن الظلم ظلمات يوم القيامة )  </a:t>
            </a:r>
            <a:endParaRPr lang="en-US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621CE8-13D2-4CB1-8E1A-8C049CDC3F7A}"/>
              </a:ext>
            </a:extLst>
          </p:cNvPr>
          <p:cNvSpPr txBox="1"/>
          <p:nvPr/>
        </p:nvSpPr>
        <p:spPr>
          <a:xfrm>
            <a:off x="1376061" y="290578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صغْ عبارة من إنشائك تحمل شعارًا يحذر من الظلم.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1376060" y="346689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احذروا الظلم فأن عاقبته وخيمة على المجتمع فيشيع فيه سفك الدماء وانتهاك الحرمات</a:t>
            </a:r>
            <a:endParaRPr lang="en-US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1376060" y="4149247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اذكر أثرين من آثار التراحم بين المسلمين.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1376060" y="483160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انتشار الود و المحبة بين المسلمين </a:t>
            </a:r>
            <a:endParaRPr lang="en-US" sz="28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F64FE9-AD1B-4F07-8C98-0CC56950FD38}"/>
              </a:ext>
            </a:extLst>
          </p:cNvPr>
          <p:cNvSpPr txBox="1"/>
          <p:nvPr/>
        </p:nvSpPr>
        <p:spPr>
          <a:xfrm>
            <a:off x="1376060" y="5586866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انتشار التكافل و التراحم بين المسلمين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51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192665" y="214181"/>
            <a:ext cx="1056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يستغل بعض الناس شبكة الإنترنت أو الهاتف الجوال في الإساءة للآخرين وسبهم الإضرار بهم، فماذا تَقْتَرح لذلك؟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376059" y="124183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الرد عليهم بالنصيحة ، وتذكيرهم بالاقتداء بالرسول الكريم</a:t>
            </a:r>
            <a:endParaRPr lang="en-US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621CE8-13D2-4CB1-8E1A-8C049CDC3F7A}"/>
              </a:ext>
            </a:extLst>
          </p:cNvPr>
          <p:cNvSpPr txBox="1"/>
          <p:nvPr/>
        </p:nvSpPr>
        <p:spPr>
          <a:xfrm>
            <a:off x="1376059" y="1992831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اذكر ثلاثة أحكام من الأحكام الشرعية التي تدل على يسر الإسلام و سماحته.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757647" y="2743832"/>
            <a:ext cx="1131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قصر الصلاة و جمعها للمسافر ، و إعفاء غير القادر من الحج إباحة الفطر لمن عجز عن الصوم </a:t>
            </a:r>
            <a:endParaRPr lang="en-US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1499106" y="3494833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بين واجب المسلم إذا جلس في مجلسٍ فيه غيبة.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1192665" y="4108419"/>
            <a:ext cx="1087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لابد من رد غيبة أخس و النصح لمن يغتاب هذا الشخص و الخروج من المكان إذا لم يتوقف عن الكلام </a:t>
            </a:r>
            <a:endParaRPr lang="en-US" sz="28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B2B9FA7-DDF5-4C56-907A-D97448462DA7}"/>
              </a:ext>
            </a:extLst>
          </p:cNvPr>
          <p:cNvSpPr txBox="1"/>
          <p:nvPr/>
        </p:nvSpPr>
        <p:spPr>
          <a:xfrm>
            <a:off x="1499106" y="5152892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أرشد النبي في حديث سليمان بن صرد إلى وسيلة يُزَالُ بها الغضب، فما هي؟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88F3510-5C9E-4E19-B0EE-09194DD455D2}"/>
              </a:ext>
            </a:extLst>
          </p:cNvPr>
          <p:cNvSpPr txBox="1"/>
          <p:nvPr/>
        </p:nvSpPr>
        <p:spPr>
          <a:xfrm>
            <a:off x="1499106" y="5903893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الاستعاذة بالله من الشيطان الرجيم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3647F31-2AD6-4608-BC4D-6293B0D16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2D8A615-9F62-41F2-BA5C-ACE5B69229B4}"/>
              </a:ext>
            </a:extLst>
          </p:cNvPr>
          <p:cNvSpPr txBox="1"/>
          <p:nvPr/>
        </p:nvSpPr>
        <p:spPr>
          <a:xfrm>
            <a:off x="858129" y="2508158"/>
            <a:ext cx="10649243" cy="5866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7B688DD-FF9B-40A9-84C8-DEEB45DE8DC8}"/>
              </a:ext>
            </a:extLst>
          </p:cNvPr>
          <p:cNvSpPr txBox="1"/>
          <p:nvPr/>
        </p:nvSpPr>
        <p:spPr>
          <a:xfrm>
            <a:off x="518159" y="875158"/>
            <a:ext cx="11155680" cy="5819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FF0000"/>
                </a:solidFill>
              </a:rPr>
              <a:t>اختر الإجابة الصحيحة فيما يلي: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0070C0"/>
                </a:solidFill>
              </a:rPr>
              <a:t>أ-الغضب سبب في: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1.احترام الآخرين لي. 2. ذهاب المودة. 3. عدم الإيذاء من قبل الآخرين.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0070C0"/>
                </a:solidFill>
              </a:rPr>
              <a:t>ب-القوة الحقيقية التي يمدح بها المسلم: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1-قدرته على ضبط نفسه. 2. قوة البدن. 3. قدرته على الانتقام.</a:t>
            </a:r>
          </a:p>
          <a:p>
            <a:pPr>
              <a:lnSpc>
                <a:spcPct val="150000"/>
              </a:lnSpc>
            </a:pPr>
            <a:r>
              <a:rPr lang="ar-SA" sz="3600" dirty="0">
                <a:solidFill>
                  <a:srgbClr val="0070C0"/>
                </a:solidFill>
              </a:rPr>
              <a:t>ج-من التوجيهات التي وردت عن النبي ﷺ إذا غضب المسلم:</a:t>
            </a:r>
          </a:p>
          <a:p>
            <a:pPr>
              <a:lnSpc>
                <a:spcPct val="150000"/>
              </a:lnSpc>
            </a:pPr>
            <a:r>
              <a:rPr lang="ar-SA" sz="3600" dirty="0"/>
              <a:t>1-يتوضأ  2.يغمض عينيه. 3. يعد من (1-10)</a:t>
            </a:r>
            <a:endParaRPr lang="en-US" sz="36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AC78325-066A-436D-AB9B-9DE491513094}"/>
              </a:ext>
            </a:extLst>
          </p:cNvPr>
          <p:cNvSpPr txBox="1"/>
          <p:nvPr/>
        </p:nvSpPr>
        <p:spPr>
          <a:xfrm>
            <a:off x="7852417" y="4308239"/>
            <a:ext cx="3816198" cy="5866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4E0FB426-1F2D-4616-A2D0-807052D9B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366" y="2625965"/>
            <a:ext cx="2510726" cy="6401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EC4592-6192-4E5D-808C-B1C176E56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3686" y="5979289"/>
            <a:ext cx="1564929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569A7A-6322-40CB-A053-32C1CC35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116219" y="2116181"/>
            <a:ext cx="7959562" cy="3696789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ذا ت أخر اثنان عن صلاة الجماعة، فقضاها أحدهما في وقتها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،وأهملها الآخر حتى خرج وقتها، </a:t>
            </a:r>
            <a:r>
              <a:rPr lang="ar-SA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فأيهما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أشد ذنباً؟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ولو تشاجر مسلمان فسب أحدهما الآخر، في حين عمد الآخر إلى صاحبه فقتله، فهل هما في المعصية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سواء؟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كل الذنوب يكرهها الله تعالى، ولكنها تتفاوت وتختلف فمنها الكبائر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،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ومنها الصغائر، وقد حذر النبي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ﷺ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جميع الذنوب وخص بعضها بمزيد من التحذير والتشنيع لعظمها كما في الحديث التالي:</a:t>
            </a: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192665" y="1148345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ينفخ فيه ويزيد في غضبه به حتى يقع في المحرمات </a:t>
            </a:r>
            <a:endParaRPr lang="en-US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8F8239-F6BA-4D14-9541-C2CFEF710E6B}"/>
              </a:ext>
            </a:extLst>
          </p:cNvPr>
          <p:cNvSpPr txBox="1"/>
          <p:nvPr/>
        </p:nvSpPr>
        <p:spPr>
          <a:xfrm>
            <a:off x="1251722" y="1853322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 إذا كان القاضي غضبان فإنه لا يحكم بين الناس، فلماذا؟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962799-EC27-410F-A06B-8B65233DB23A}"/>
              </a:ext>
            </a:extLst>
          </p:cNvPr>
          <p:cNvSpPr txBox="1"/>
          <p:nvPr/>
        </p:nvSpPr>
        <p:spPr>
          <a:xfrm>
            <a:off x="1251722" y="2558299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لأن الغضب اذا وجد لاشك أنه يغطي العقل بالكلية</a:t>
            </a:r>
            <a:endParaRPr lang="en-US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D167C6E-6B8A-4D7B-9BCD-584C2BBC1EC1}"/>
              </a:ext>
            </a:extLst>
          </p:cNvPr>
          <p:cNvSpPr txBox="1"/>
          <p:nvPr/>
        </p:nvSpPr>
        <p:spPr>
          <a:xfrm>
            <a:off x="1192665" y="328931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اشرح حديث أبي هريرة في الغضب في حدود سطرين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5B7FFC-5554-4D58-8378-EFCCC9E24550}"/>
              </a:ext>
            </a:extLst>
          </p:cNvPr>
          <p:cNvSpPr txBox="1"/>
          <p:nvPr/>
        </p:nvSpPr>
        <p:spPr>
          <a:xfrm>
            <a:off x="1251722" y="4084153"/>
            <a:ext cx="1056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الغضب خلق مذموم حينما تسيطر عليك مشاعر الغضب فإنك تكون ضعيفاً بيد الشيطان ، لا تجعل الغضب يتلاعب بك فإن هو الانتصار و القوة الحقيقية </a:t>
            </a:r>
            <a:endParaRPr lang="en-US" sz="28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E276973-CAE4-40FF-A893-5417A2FF19BB}"/>
              </a:ext>
            </a:extLst>
          </p:cNvPr>
          <p:cNvSpPr txBox="1"/>
          <p:nvPr/>
        </p:nvSpPr>
        <p:spPr>
          <a:xfrm>
            <a:off x="1192664" y="625125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كيف يستغل الشيطان غضب الإنسان؟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04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8" grpId="0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251722" y="48931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حرم الله قول الزور و شهادة الزور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ar-SA" sz="2800" b="1" dirty="0">
                <a:solidFill>
                  <a:schemeClr val="accent1"/>
                </a:solidFill>
              </a:rPr>
              <a:t>،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ar-SA" sz="2800" b="1" dirty="0">
                <a:solidFill>
                  <a:schemeClr val="accent1"/>
                </a:solidFill>
              </a:rPr>
              <a:t>فلماذا؟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251722" y="1148345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لأن شهادة الباطل و مبناها على الكذب و الافتراء و البهتان</a:t>
            </a:r>
            <a:endParaRPr lang="en-US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68F8239-F6BA-4D14-9541-C2CFEF710E6B}"/>
              </a:ext>
            </a:extLst>
          </p:cNvPr>
          <p:cNvSpPr txBox="1"/>
          <p:nvPr/>
        </p:nvSpPr>
        <p:spPr>
          <a:xfrm>
            <a:off x="1251722" y="1853322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كرر النبي في حديث أبي بكرة رضي الله عنه من التحذير من قول الزور و شهادته،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ar-SA" sz="2800" b="1" dirty="0">
                <a:solidFill>
                  <a:schemeClr val="accent1"/>
                </a:solidFill>
              </a:rPr>
              <a:t>فلماذا؟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962799-EC27-410F-A06B-8B65233DB23A}"/>
              </a:ext>
            </a:extLst>
          </p:cNvPr>
          <p:cNvSpPr txBox="1"/>
          <p:nvPr/>
        </p:nvSpPr>
        <p:spPr>
          <a:xfrm>
            <a:off x="1251722" y="2558299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لتعظيم هذا الذنب لما فيه من ضياع حقوق الآخرين</a:t>
            </a:r>
            <a:endParaRPr lang="en-US" sz="2800" b="1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D167C6E-6B8A-4D7B-9BCD-584C2BBC1EC1}"/>
              </a:ext>
            </a:extLst>
          </p:cNvPr>
          <p:cNvSpPr txBox="1"/>
          <p:nvPr/>
        </p:nvSpPr>
        <p:spPr>
          <a:xfrm>
            <a:off x="1192665" y="3289310"/>
            <a:ext cx="1056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هل يلزم من ذكر قول الزور و شهادة الزور مع الإشراك بالله في الحديث استواؤهما في الإثم؟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5B7FFC-5554-4D58-8378-EFCCC9E24550}"/>
              </a:ext>
            </a:extLst>
          </p:cNvPr>
          <p:cNvSpPr txBox="1"/>
          <p:nvPr/>
        </p:nvSpPr>
        <p:spPr>
          <a:xfrm>
            <a:off x="1251722" y="4243417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لا ، لأن قول الزور شرك أصغر ، والإشراك شرك أكبر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5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8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251722" y="48931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>
                <a:solidFill>
                  <a:schemeClr val="accent1"/>
                </a:solidFill>
              </a:rPr>
              <a:t>ماذا تعلمت في هذه الوحدة؟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75B7FFC-5554-4D58-8378-EFCCC9E24550}"/>
              </a:ext>
            </a:extLst>
          </p:cNvPr>
          <p:cNvSpPr txBox="1"/>
          <p:nvPr/>
        </p:nvSpPr>
        <p:spPr>
          <a:xfrm>
            <a:off x="1422204" y="1240237"/>
            <a:ext cx="1056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أن نتبع ما شرعه الله تعالى ونقتدي بسنة الرسول الكريم في كل أقوالنا و أفعالنا و أعمالنا حتى يرضى الله علينا ولا نفعل ما  يغضب الله تعالى من غيبة و نميمة أو ضرر أو قول زور   </a:t>
            </a:r>
            <a:endParaRPr lang="en-US" sz="2800" b="1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7AC9A77-73C5-4F5F-A4F6-00490E1B1509}"/>
              </a:ext>
            </a:extLst>
          </p:cNvPr>
          <p:cNvSpPr txBox="1"/>
          <p:nvPr/>
        </p:nvSpPr>
        <p:spPr>
          <a:xfrm>
            <a:off x="1251721" y="2311715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بعد أن درست هذه الوحدة وتعلمت ما في أحاديثها من فوائدَ و آدابٍ، ماذا تنوي أن تعمل؟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655132-554D-4EF2-8A41-A01390250FDB}"/>
              </a:ext>
            </a:extLst>
          </p:cNvPr>
          <p:cNvSpPr txBox="1"/>
          <p:nvPr/>
        </p:nvSpPr>
        <p:spPr>
          <a:xfrm>
            <a:off x="1251720" y="2834935"/>
            <a:ext cx="105698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عدم أخذ حقوق الناس او المعاونة في ذلك بالكذب </a:t>
            </a:r>
            <a:endParaRPr lang="en-US" sz="2800" b="1" dirty="0"/>
          </a:p>
          <a:p>
            <a:r>
              <a:rPr lang="ar-SA" sz="2800" b="1" dirty="0"/>
              <a:t>من القول و الزور </a:t>
            </a:r>
          </a:p>
          <a:p>
            <a:r>
              <a:rPr lang="ar-SA" sz="2800" b="1" dirty="0"/>
              <a:t>طاعة الوالدين </a:t>
            </a:r>
          </a:p>
          <a:p>
            <a:r>
              <a:rPr lang="ar-SA" sz="2800" b="1" dirty="0"/>
              <a:t>كظم الغيظ عند الغضب و العفو عنهم </a:t>
            </a:r>
          </a:p>
          <a:p>
            <a:r>
              <a:rPr lang="ar-SA" sz="2800" b="1" dirty="0"/>
              <a:t>عدم الغيبة و النميمة و البهتان </a:t>
            </a:r>
          </a:p>
          <a:p>
            <a:r>
              <a:rPr lang="ar-SA" sz="2800" b="1" dirty="0"/>
              <a:t>عدم الضرر بالآخرين و بذاتي </a:t>
            </a:r>
          </a:p>
          <a:p>
            <a:r>
              <a:rPr lang="ar-SA" sz="2800" b="1" dirty="0"/>
              <a:t>اتباع ما شرع الله و الاقتداء برسوله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392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B03C1E0-A917-416A-AEA6-B9FADBC5B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233749" y="1227909"/>
            <a:ext cx="7968342" cy="4114800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أبي بكرة رضي الله عنه قال: قال النبي :« أَلَأُنَبِّئُكُمْ بِأكْبَرِ الْكَبَائِرِ ثلَاثًا قَالُوا بَلَى يَا رَسولَ اللهِ قَالَ الْإِشرَاكُ بِاللهِ وَعُقُوقُ الْوَالِدَيْنِ وجَلسَ وَكَانَ مُتكَّئًا فَقَالَ ألا وَقَوْلُ الزُّورِ قَالَ فَمَا زَالَ يُكَرِّرُهَا حَتىَّ قُلْنَا لَيْتَهُ سكَتَ »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متفق عليه: البخاري برقم (2654)ومسلم برقم (87)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8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B5B9905-6D44-48AC-B401-AC347EDD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-796833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757646" y="1227909"/>
            <a:ext cx="10868297" cy="4036422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ضع إشارة أمام أقرب جملة تعبر عن موضوع الحديث وتتوافق مع موضوع الوحدة، ثم اكْتُبها في أعلى الصفحة: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التحذير من الشرك 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التحذير من قول الزور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بيان أكبر الكبائر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B9F637-1219-4363-B918-84AFAAD4742C}"/>
              </a:ext>
            </a:extLst>
          </p:cNvPr>
          <p:cNvSpPr txBox="1"/>
          <p:nvPr/>
        </p:nvSpPr>
        <p:spPr>
          <a:xfrm>
            <a:off x="8826138" y="4296906"/>
            <a:ext cx="279980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823457" y="605926"/>
            <a:ext cx="4545081" cy="728947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أبو بكرة ( رضي الله عنه)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DCB4608-2B35-4E67-99DB-4815FC2CBA21}"/>
              </a:ext>
            </a:extLst>
          </p:cNvPr>
          <p:cNvSpPr txBox="1"/>
          <p:nvPr/>
        </p:nvSpPr>
        <p:spPr>
          <a:xfrm>
            <a:off x="1472340" y="1674529"/>
            <a:ext cx="8929924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/>
              <a:t>نُفيع بن الحارث الثقفي رضي الله عنه  مولى رسول الله ﷺ ، قيل له أبو بكرة لأنه تدلى إلى النبي ﷺ ببكرة من حصن الطائف فكني أبا بكرة ، وأعتقه رسول الله ﷺ يومئذ ، كان رجلاً صالحاً ورعاً، وكان من فقهاء الصحابة رضي الله عنهم  ومن الآمرين بالمعروف ، قال الحسن البصري: لم ينزل البصرة أفضل من أبي بكرة وعمران بن حصين رضي الله عنهما ، مات رضي الله عنه سنة (51)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674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EA8515-7DC4-4C47-8524-A5A38227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D22FBA6-400E-4456-8CA8-8A58BA8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201B865-34C9-4659-AE1A-A35F5478E61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978010B-205E-4B07-AD2B-52B1DEA3152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B740F5B-7D01-4FBB-B170-0592AF71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C6059B2-71B2-4771-9B8E-FFB86F423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8817"/>
              </p:ext>
            </p:extLst>
          </p:nvPr>
        </p:nvGraphicFramePr>
        <p:xfrm>
          <a:off x="967168" y="1681848"/>
          <a:ext cx="10257662" cy="193983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30455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53111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46612"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معناها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الكلمة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عصيانهما، أو الإساءة إليهما بالقول أو الفعل أو عدم الإحسان إليهما.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عقوق الوالدين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شهادة الزور وهي الشهادة بالكذب.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قول الزور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09383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8B84368-2A50-40E8-9C3F-A95C0683C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521" y="461700"/>
            <a:ext cx="3285309" cy="846952"/>
          </a:xfrm>
          <a:prstGeom prst="rect">
            <a:avLst/>
          </a:prstGeom>
          <a:solidFill>
            <a:srgbClr val="FFEAD5"/>
          </a:solidFill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1DEB0E84-2D8B-4B9E-86C0-007E12ACD196}"/>
              </a:ext>
            </a:extLst>
          </p:cNvPr>
          <p:cNvSpPr/>
          <p:nvPr/>
        </p:nvSpPr>
        <p:spPr>
          <a:xfrm>
            <a:off x="8469575" y="3994880"/>
            <a:ext cx="2755255" cy="728947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مصطلحات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CB0179C3-6E52-44D8-9C7B-D92984B414D5}"/>
              </a:ext>
            </a:extLst>
          </p:cNvPr>
          <p:cNvSpPr/>
          <p:nvPr/>
        </p:nvSpPr>
        <p:spPr>
          <a:xfrm>
            <a:off x="1345757" y="5097024"/>
            <a:ext cx="9879073" cy="1024808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الكبائر: ما توعد عليه الشرع بلعن أو غضب، أو رتب عليه حَدًّا في الدنيا أو عذابًا</a:t>
            </a:r>
          </a:p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في الآخرة.</a:t>
            </a:r>
          </a:p>
        </p:txBody>
      </p:sp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44455" y="1483755"/>
            <a:ext cx="1142346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1-حبيبك محمد يحذرك من كبائر الذنوب والتي لا تكفرها إلا التوبة مثل: الإشراك بالله،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و........................... و......................... و 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2-الكذب مع خطورته إلا أن كثيراً من الناس يتهاون به، و أسباب الوقوع فيه كثيرة، لذا كرر ﷺ (وقول الزور) حتى يشعرهم بخطورته.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3-الزور يكون في القول بالكذب، ويكون في الشهادة على الباطل، ويكون في الفعل بتزوير الأوراق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النقدية والمستندات الرسمية ونحوها.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E03AC4C-7BCA-424B-9896-B1C40F588F91}"/>
              </a:ext>
            </a:extLst>
          </p:cNvPr>
          <p:cNvSpPr txBox="1"/>
          <p:nvPr/>
        </p:nvSpPr>
        <p:spPr>
          <a:xfrm>
            <a:off x="8703902" y="2153875"/>
            <a:ext cx="284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00B050"/>
                </a:solidFill>
              </a:rPr>
              <a:t>عقوق </a:t>
            </a:r>
            <a:r>
              <a:rPr lang="ar-SA" sz="3200" b="1" dirty="0">
                <a:solidFill>
                  <a:srgbClr val="00B050"/>
                </a:solidFill>
              </a:rPr>
              <a:t>الوالدين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0F0114-11B6-4388-BA76-931C0960562F}"/>
              </a:ext>
            </a:extLst>
          </p:cNvPr>
          <p:cNvSpPr txBox="1"/>
          <p:nvPr/>
        </p:nvSpPr>
        <p:spPr>
          <a:xfrm>
            <a:off x="6356188" y="2092320"/>
            <a:ext cx="1993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الزنا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87F867-8EA9-4639-A8B1-779790976121}"/>
              </a:ext>
            </a:extLst>
          </p:cNvPr>
          <p:cNvSpPr txBox="1"/>
          <p:nvPr/>
        </p:nvSpPr>
        <p:spPr>
          <a:xfrm>
            <a:off x="2191853" y="2123097"/>
            <a:ext cx="3735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أكل الربا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-116478" y="0"/>
            <a:ext cx="12191999" cy="712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dirty="0"/>
              <a:t>قول الزور والشهادة عليه والتزوير يترتب عليها مفاسد كثيرة، منها: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اختلاط الحق بالباطل.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ضياع الحقوق، وانتشار الظلم والتعدي.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انتشار الزور في القول والفعل والشهادة بين الناس ظاهرة خطيرة تجب معالجتها، وما من مشكلة إلا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ولها أسبابها ولابد لها من حل، فمن الأسباب المؤدية إلى انتشار الزور: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  <a:p>
            <a:pPr>
              <a:lnSpc>
                <a:spcPct val="150000"/>
              </a:lnSpc>
            </a:pPr>
            <a:r>
              <a:rPr lang="ar-SA" sz="2800" dirty="0"/>
              <a:t>.................................................................................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DE5AE7B-7356-4763-9AB7-1575E65DBA69}"/>
              </a:ext>
            </a:extLst>
          </p:cNvPr>
          <p:cNvSpPr txBox="1"/>
          <p:nvPr/>
        </p:nvSpPr>
        <p:spPr>
          <a:xfrm>
            <a:off x="3985405" y="1921895"/>
            <a:ext cx="809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افتقار المجتمع للعدل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A254B91-3127-4673-B628-D1DCB8D6ED0D}"/>
              </a:ext>
            </a:extLst>
          </p:cNvPr>
          <p:cNvSpPr txBox="1"/>
          <p:nvPr/>
        </p:nvSpPr>
        <p:spPr>
          <a:xfrm>
            <a:off x="6958740" y="2506670"/>
            <a:ext cx="511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كثرة الجرائم و انتشار الفوضى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47D0C2E-C52A-4DA8-AA2E-B6250A5E7A36}"/>
              </a:ext>
            </a:extLst>
          </p:cNvPr>
          <p:cNvSpPr txBox="1"/>
          <p:nvPr/>
        </p:nvSpPr>
        <p:spPr>
          <a:xfrm>
            <a:off x="6816672" y="4428564"/>
            <a:ext cx="511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مناصرة للمشهود لأنه صديق أو قريب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954A34D-D1E9-4AA8-BA32-9270507CFEF2}"/>
              </a:ext>
            </a:extLst>
          </p:cNvPr>
          <p:cNvSpPr txBox="1"/>
          <p:nvPr/>
        </p:nvSpPr>
        <p:spPr>
          <a:xfrm>
            <a:off x="6816672" y="5058507"/>
            <a:ext cx="511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مناصرته مقابل مبالغ مالية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51701DB-7C15-4EF0-8E2B-8529443317A0}"/>
              </a:ext>
            </a:extLst>
          </p:cNvPr>
          <p:cNvSpPr txBox="1"/>
          <p:nvPr/>
        </p:nvSpPr>
        <p:spPr>
          <a:xfrm>
            <a:off x="6958739" y="5765683"/>
            <a:ext cx="511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المصالح الشخصية و حب الدنيا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933232B-AA4C-41D0-A6DB-A14C2EF79625}"/>
              </a:ext>
            </a:extLst>
          </p:cNvPr>
          <p:cNvSpPr txBox="1"/>
          <p:nvPr/>
        </p:nvSpPr>
        <p:spPr>
          <a:xfrm>
            <a:off x="6816672" y="6350615"/>
            <a:ext cx="5116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>
                <a:solidFill>
                  <a:srgbClr val="00B050"/>
                </a:solidFill>
              </a:rPr>
              <a:t>الجهل بعقاب الله لشهادة الزور 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1300</Words>
  <Application>Microsoft Office PowerPoint</Application>
  <PresentationFormat>شاشة عريضة</PresentationFormat>
  <Paragraphs>139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167</cp:revision>
  <dcterms:created xsi:type="dcterms:W3CDTF">2019-10-26T22:01:45Z</dcterms:created>
  <dcterms:modified xsi:type="dcterms:W3CDTF">2021-02-02T13:33:10Z</dcterms:modified>
</cp:coreProperties>
</file>