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embedTrueTypeFonts="1" saveSubsetFonts="1">
  <p:sldMasterIdLst>
    <p:sldMasterId id="2147483648" r:id="rId1"/>
  </p:sldMasterIdLst>
  <p:sldIdLst>
    <p:sldId id="262" r:id="rId2"/>
    <p:sldId id="261" r:id="rId3"/>
    <p:sldId id="263" r:id="rId4"/>
    <p:sldId id="278" r:id="rId5"/>
    <p:sldId id="265" r:id="rId6"/>
    <p:sldId id="264" r:id="rId7"/>
    <p:sldId id="266" r:id="rId8"/>
    <p:sldId id="335" r:id="rId9"/>
    <p:sldId id="268" r:id="rId10"/>
    <p:sldId id="281" r:id="rId11"/>
    <p:sldId id="269" r:id="rId12"/>
    <p:sldId id="271" r:id="rId13"/>
    <p:sldId id="272" r:id="rId14"/>
    <p:sldId id="276" r:id="rId15"/>
    <p:sldId id="280" r:id="rId16"/>
  </p:sldIdLst>
  <p:sldSz cx="12192000" cy="6858000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Calibri Light" panose="020F0302020204030204" pitchFamily="34" charset="0"/>
      <p:regular r:id="rId21"/>
      <p:italic r:id="rId22"/>
    </p:embeddedFont>
  </p:embeddedFontLst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9B3"/>
    <a:srgbClr val="FFEA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75DCB02-9BB8-47FD-8907-85C794F793BA}" styleName="نمط ذو نسُق 1 - تمييز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5005" autoAdjust="0"/>
    <p:restoredTop sz="94660"/>
  </p:normalViewPr>
  <p:slideViewPr>
    <p:cSldViewPr snapToGrid="0">
      <p:cViewPr varScale="1">
        <p:scale>
          <a:sx n="60" d="100"/>
          <a:sy n="60" d="100"/>
        </p:scale>
        <p:origin x="96" y="14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BA223A7D-7D1D-4758-B4FF-FCF28E2E06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85CFAB8C-280E-4C17-AEB1-FD167D6453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BFFDAC1F-96A2-4514-B3C8-A4272C348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510BF-BAEF-4C6D-895D-3744DBD2C488}" type="datetimeFigureOut">
              <a:rPr lang="ar-SA" smtClean="0"/>
              <a:t>20/06/1442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CB07FF29-4023-450E-9ECE-1E9868C133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29FB7812-87CD-4464-9A4E-48590ACB84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8F29A-6C61-47FD-900F-D444607EE9A8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448545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8CE220F3-A807-4ACA-9455-7E238BA9A5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3B79697B-2905-4230-B0BE-0B2783E5B4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7072CABA-ABEB-4415-8058-72C18A436C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510BF-BAEF-4C6D-895D-3744DBD2C488}" type="datetimeFigureOut">
              <a:rPr lang="ar-SA" smtClean="0"/>
              <a:t>20/06/1442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3E4E34AE-C319-4A3E-8AE1-AD04DB8F33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AAF076A1-83D7-4B81-9D14-9D2B6AAF29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8F29A-6C61-47FD-900F-D444607EE9A8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387930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02B9E0F0-B770-4320-A541-BE9F5BF73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213D771A-0F82-4E36-BFFA-821F42A943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D8FEA0E1-B4ED-44A3-A7D4-E2DCE007A0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510BF-BAEF-4C6D-895D-3744DBD2C488}" type="datetimeFigureOut">
              <a:rPr lang="ar-SA" smtClean="0"/>
              <a:t>20/06/1442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1F5189AE-0514-4F18-AB70-770351955B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9EE46958-4E6B-415E-88E0-853EE5C3EC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8F29A-6C61-47FD-900F-D444607EE9A8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671544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26E7A03D-E157-47FE-B440-A8A025A5BA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A088E12D-FAB4-4519-B243-104D5BC72F1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D0646911-7400-4FCA-B385-1EAD6E61CC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2F5D00C7-3414-45BA-AB11-5985F1848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510BF-BAEF-4C6D-895D-3744DBD2C488}" type="datetimeFigureOut">
              <a:rPr lang="ar-SA" smtClean="0"/>
              <a:t>20/06/1442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F41227D6-70C7-410B-9012-8A55D7474E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72BB041C-08C7-43C9-9F97-3C186FA167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8F29A-6C61-47FD-900F-D444607EE9A8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82693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3A7EF97C-6945-4A14-89AF-480D5F5CCB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C43E45DC-E27C-43B1-8C8A-8891A85CEF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3B7F2ACA-EEBB-4D31-B855-BD5864E7E0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id="{0FE4A0E5-27CD-4E1A-93CE-DE9AB5DABD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id="{50ECDB57-B723-4E1B-8118-E139102B57E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id="{8860485F-097A-4BD2-AC1C-5BBF8D5F36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510BF-BAEF-4C6D-895D-3744DBD2C488}" type="datetimeFigureOut">
              <a:rPr lang="ar-SA" smtClean="0"/>
              <a:t>20/06/1442</a:t>
            </a:fld>
            <a:endParaRPr lang="ar-SA"/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id="{CBA46619-152D-4688-A906-DA9F038275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id="{310E1D3D-D49A-4D91-AE9D-4B45BBB92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8F29A-6C61-47FD-900F-D444607EE9A8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384083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A55FDD43-9D1E-4E4F-9F45-5DC99A36AC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6694AF2A-63D3-4E5B-9E81-6675CCCBAD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510BF-BAEF-4C6D-895D-3744DBD2C488}" type="datetimeFigureOut">
              <a:rPr lang="ar-SA" smtClean="0"/>
              <a:t>20/06/1442</a:t>
            </a:fld>
            <a:endParaRPr lang="ar-SA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47A87CF0-09FB-4D53-AABF-BCD434461E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CC289FDF-56FD-47DD-8F99-7547BFA0F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8F29A-6C61-47FD-900F-D444607EE9A8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956389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id="{0080AF65-1DCF-4A70-B5A7-7FCF4CEAEF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510BF-BAEF-4C6D-895D-3744DBD2C488}" type="datetimeFigureOut">
              <a:rPr lang="ar-SA" smtClean="0"/>
              <a:t>20/06/1442</a:t>
            </a:fld>
            <a:endParaRPr lang="ar-SA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9D15FFB4-B2A7-43DC-9F83-0E1A99A10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BCF5D37B-64F1-4B30-AE28-3486A9FD81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8F29A-6C61-47FD-900F-D444607EE9A8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589490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003354FD-340A-40C6-B299-6ACE12643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0BBA581A-9FAF-4BF1-AEE1-C7C97A9FCA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AE0A1CCA-FE4F-4E21-96C0-F49D31BD44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69354EE0-443F-4DE9-B892-5D45A03ED7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510BF-BAEF-4C6D-895D-3744DBD2C488}" type="datetimeFigureOut">
              <a:rPr lang="ar-SA" smtClean="0"/>
              <a:t>20/06/1442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DD5E1DB2-78BD-406D-9E57-E17B07BE46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DB3A5CE5-E89D-41B1-AB30-AF787DBCB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8F29A-6C61-47FD-900F-D444607EE9A8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938683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DFA88246-F80A-45F4-8DC6-44360F3737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صورة 2">
            <a:extLst>
              <a:ext uri="{FF2B5EF4-FFF2-40B4-BE49-F238E27FC236}">
                <a16:creationId xmlns:a16="http://schemas.microsoft.com/office/drawing/2014/main" id="{D49ACE98-03E7-4125-85DA-FBD120B0428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AF3D228D-9E29-4906-A241-93042693F2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2E835F3C-96C2-45C5-873D-4A79ABF4E6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510BF-BAEF-4C6D-895D-3744DBD2C488}" type="datetimeFigureOut">
              <a:rPr lang="ar-SA" smtClean="0"/>
              <a:t>20/06/1442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7D0E8BD4-078A-4B1F-BB4E-C1FC0CA13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D9D55B33-20A4-4884-AC57-A16BCB043B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8F29A-6C61-47FD-900F-D444607EE9A8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269806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B767FB76-A981-4509-90B3-6DC26D95B0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B32ADBE1-159A-4C44-B806-200C330D28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9B9432B0-09F5-4E45-A021-B132DFCAD2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510BF-BAEF-4C6D-895D-3744DBD2C488}" type="datetimeFigureOut">
              <a:rPr lang="ar-SA" smtClean="0"/>
              <a:t>20/06/1442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F2F99CAC-D6B0-46B5-A98D-65AD3030D8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C7AA01AF-7955-4E55-9201-F5749D2C95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8F29A-6C61-47FD-900F-D444607EE9A8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590145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>
            <a:extLst>
              <a:ext uri="{FF2B5EF4-FFF2-40B4-BE49-F238E27FC236}">
                <a16:creationId xmlns:a16="http://schemas.microsoft.com/office/drawing/2014/main" id="{F1CFC6E7-2639-4C91-BC64-061BE94581E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4E1F3F8D-4C2D-4A5E-B2CD-EBE3074B8A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52DECF95-4072-48D8-8383-0CB64A4CF5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510BF-BAEF-4C6D-895D-3744DBD2C488}" type="datetimeFigureOut">
              <a:rPr lang="ar-SA" smtClean="0"/>
              <a:t>20/06/1442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0939DD5A-6A91-40E8-B75E-5DD158F9A4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4DDB9385-9725-4005-839C-FDD6C2E872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8F29A-6C61-47FD-900F-D444607EE9A8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85715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>
            <a:extLst>
              <a:ext uri="{FF2B5EF4-FFF2-40B4-BE49-F238E27FC236}">
                <a16:creationId xmlns:a16="http://schemas.microsoft.com/office/drawing/2014/main" id="{EA702FED-818C-4847-8E3E-A8F9FE722E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64E4933B-82BC-4CA0-943F-5C3D0508C0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852D6695-454F-4F44-AC26-8161B1A453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5510BF-BAEF-4C6D-895D-3744DBD2C488}" type="datetimeFigureOut">
              <a:rPr lang="ar-SA" smtClean="0"/>
              <a:t>20/06/1442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3FB5A636-ADD5-4EE5-A0EE-CEB72C0849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F44B84FB-70EA-4BAD-B785-DAD3D4F919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E8F29A-6C61-47FD-900F-D444607EE9A8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450814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1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6400ACFF-BA0A-4568-838A-7A22A868A6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4739"/>
            <a:ext cx="12191999" cy="6858000"/>
          </a:xfrm>
          <a:prstGeom prst="rect">
            <a:avLst/>
          </a:prstGeom>
        </p:spPr>
      </p:pic>
      <p:sp>
        <p:nvSpPr>
          <p:cNvPr id="5" name="تمرير: أفقي 4">
            <a:extLst>
              <a:ext uri="{FF2B5EF4-FFF2-40B4-BE49-F238E27FC236}">
                <a16:creationId xmlns:a16="http://schemas.microsoft.com/office/drawing/2014/main" id="{6EDA548A-C9BB-43ED-9C78-ED7A5772593D}"/>
              </a:ext>
            </a:extLst>
          </p:cNvPr>
          <p:cNvSpPr/>
          <p:nvPr/>
        </p:nvSpPr>
        <p:spPr>
          <a:xfrm>
            <a:off x="3490831" y="2129159"/>
            <a:ext cx="5969726" cy="2286000"/>
          </a:xfrm>
          <a:prstGeom prst="horizontalScroll">
            <a:avLst/>
          </a:prstGeom>
          <a:solidFill>
            <a:srgbClr val="FFEAD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b="1" dirty="0">
                <a:solidFill>
                  <a:srgbClr val="C00000"/>
                </a:solidFill>
              </a:rPr>
              <a:t>( من فجع هذه بولدها ردوا ولدها إليها )</a:t>
            </a:r>
            <a:endParaRPr lang="en-US" sz="3200" b="1" dirty="0">
              <a:solidFill>
                <a:srgbClr val="C00000"/>
              </a:solidFill>
            </a:endParaRPr>
          </a:p>
        </p:txBody>
      </p:sp>
      <p:sp>
        <p:nvSpPr>
          <p:cNvPr id="2" name="شكل بيضاوي 1">
            <a:extLst>
              <a:ext uri="{FF2B5EF4-FFF2-40B4-BE49-F238E27FC236}">
                <a16:creationId xmlns:a16="http://schemas.microsoft.com/office/drawing/2014/main" id="{2C6D4A62-1F2F-4AD9-A6B0-753CCE20C74A}"/>
              </a:ext>
            </a:extLst>
          </p:cNvPr>
          <p:cNvSpPr/>
          <p:nvPr/>
        </p:nvSpPr>
        <p:spPr>
          <a:xfrm rot="18700972">
            <a:off x="212261" y="679065"/>
            <a:ext cx="3163149" cy="1866679"/>
          </a:xfrm>
          <a:prstGeom prst="ellipse">
            <a:avLst/>
          </a:prstGeom>
          <a:solidFill>
            <a:srgbClr val="FFEAD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6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الوحدة الثانية</a:t>
            </a:r>
            <a:endParaRPr lang="en-US" sz="36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مستطيل: زوايا مستديرة 5">
            <a:extLst>
              <a:ext uri="{FF2B5EF4-FFF2-40B4-BE49-F238E27FC236}">
                <a16:creationId xmlns:a16="http://schemas.microsoft.com/office/drawing/2014/main" id="{B637A62B-5301-4ED4-8060-28741677461D}"/>
              </a:ext>
            </a:extLst>
          </p:cNvPr>
          <p:cNvSpPr/>
          <p:nvPr/>
        </p:nvSpPr>
        <p:spPr>
          <a:xfrm>
            <a:off x="4049486" y="822960"/>
            <a:ext cx="4872445" cy="1018903"/>
          </a:xfrm>
          <a:prstGeom prst="roundRect">
            <a:avLst/>
          </a:prstGeom>
          <a:solidFill>
            <a:srgbClr val="FFEAD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أخلاق و سلوك نهى عنها الإسلام </a:t>
            </a:r>
            <a:endParaRPr lang="en-US" sz="32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تمرير: أفقي 2">
            <a:extLst>
              <a:ext uri="{FF2B5EF4-FFF2-40B4-BE49-F238E27FC236}">
                <a16:creationId xmlns:a16="http://schemas.microsoft.com/office/drawing/2014/main" id="{BAF4AF10-1D7A-4EF0-8452-22D30FB65C40}"/>
              </a:ext>
            </a:extLst>
          </p:cNvPr>
          <p:cNvSpPr/>
          <p:nvPr/>
        </p:nvSpPr>
        <p:spPr>
          <a:xfrm>
            <a:off x="3490831" y="4573566"/>
            <a:ext cx="5969726" cy="1969185"/>
          </a:xfrm>
          <a:prstGeom prst="horizontalScroll">
            <a:avLst/>
          </a:prstGeom>
          <a:solidFill>
            <a:srgbClr val="FFEAD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b="1" dirty="0">
                <a:solidFill>
                  <a:srgbClr val="C00000"/>
                </a:solidFill>
              </a:rPr>
              <a:t>( من ضار الله به و من شاق الله عليه)</a:t>
            </a:r>
            <a:endParaRPr lang="en-US" sz="32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8715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animBg="1"/>
      <p:bldP spid="6" grpId="0" animBg="1"/>
      <p:bldP spid="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>
            <a:extLst>
              <a:ext uri="{FF2B5EF4-FFF2-40B4-BE49-F238E27FC236}">
                <a16:creationId xmlns:a16="http://schemas.microsoft.com/office/drawing/2014/main" id="{8C569A7A-6322-40CB-A053-32C1CC3528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1999" cy="6858000"/>
          </a:xfrm>
          <a:prstGeom prst="rect">
            <a:avLst/>
          </a:prstGeom>
        </p:spPr>
      </p:pic>
      <p:sp>
        <p:nvSpPr>
          <p:cNvPr id="4" name="مستطيل: زوايا مستديرة 3">
            <a:extLst>
              <a:ext uri="{FF2B5EF4-FFF2-40B4-BE49-F238E27FC236}">
                <a16:creationId xmlns:a16="http://schemas.microsoft.com/office/drawing/2014/main" id="{478127A5-4DBC-45AF-BBA4-DFF6B843A6D9}"/>
              </a:ext>
            </a:extLst>
          </p:cNvPr>
          <p:cNvSpPr/>
          <p:nvPr/>
        </p:nvSpPr>
        <p:spPr>
          <a:xfrm>
            <a:off x="2368660" y="1371600"/>
            <a:ext cx="7968342" cy="4114800"/>
          </a:xfrm>
          <a:prstGeom prst="roundRect">
            <a:avLst/>
          </a:prstGeom>
          <a:solidFill>
            <a:srgbClr val="FFEAD5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2800" b="1" dirty="0">
                <a:latin typeface="Calibri" panose="020F0502020204030204" pitchFamily="34" charset="0"/>
                <a:cs typeface="Calibri" panose="020F0502020204030204" pitchFamily="34" charset="0"/>
              </a:rPr>
              <a:t>الإضرار بالآخرين من الأعمال المنكرة التي </a:t>
            </a:r>
            <a:r>
              <a:rPr lang="ar-SA" sz="2800" b="1" dirty="0" err="1">
                <a:latin typeface="Calibri" panose="020F0502020204030204" pitchFamily="34" charset="0"/>
                <a:cs typeface="Calibri" panose="020F0502020204030204" pitchFamily="34" charset="0"/>
              </a:rPr>
              <a:t>تأباها</a:t>
            </a:r>
            <a:r>
              <a:rPr lang="ar-SA" sz="2800" b="1" dirty="0">
                <a:latin typeface="Calibri" panose="020F0502020204030204" pitchFamily="34" charset="0"/>
                <a:cs typeface="Calibri" panose="020F0502020204030204" pitchFamily="34" charset="0"/>
              </a:rPr>
              <a:t> العقول والفِطَر</a:t>
            </a:r>
          </a:p>
          <a:p>
            <a:pPr algn="ctr"/>
            <a:r>
              <a:rPr lang="ar-SA" sz="2800" b="1" dirty="0">
                <a:latin typeface="Calibri" panose="020F0502020204030204" pitchFamily="34" charset="0"/>
                <a:cs typeface="Calibri" panose="020F0502020204030204" pitchFamily="34" charset="0"/>
              </a:rPr>
              <a:t>السليمة، وقد جاء الإسلام بالنهي عن ذلك، حتى و إن كان الضرر</a:t>
            </a:r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800" b="1" dirty="0">
                <a:latin typeface="Calibri" panose="020F0502020204030204" pitchFamily="34" charset="0"/>
                <a:cs typeface="Calibri" panose="020F0502020204030204" pitchFamily="34" charset="0"/>
              </a:rPr>
              <a:t>متعلقاً بالحيوان.</a:t>
            </a:r>
          </a:p>
        </p:txBody>
      </p:sp>
    </p:spTree>
    <p:extLst>
      <p:ext uri="{BB962C8B-B14F-4D97-AF65-F5344CB8AC3E}">
        <p14:creationId xmlns:p14="http://schemas.microsoft.com/office/powerpoint/2010/main" val="2867022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>
            <a:extLst>
              <a:ext uri="{FF2B5EF4-FFF2-40B4-BE49-F238E27FC236}">
                <a16:creationId xmlns:a16="http://schemas.microsoft.com/office/drawing/2014/main" id="{6B03C1E0-A917-416A-AEA6-B9FADBC5B5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4" name="مستطيل: زوايا مستديرة 3">
            <a:extLst>
              <a:ext uri="{FF2B5EF4-FFF2-40B4-BE49-F238E27FC236}">
                <a16:creationId xmlns:a16="http://schemas.microsoft.com/office/drawing/2014/main" id="{478127A5-4DBC-45AF-BBA4-DFF6B843A6D9}"/>
              </a:ext>
            </a:extLst>
          </p:cNvPr>
          <p:cNvSpPr/>
          <p:nvPr/>
        </p:nvSpPr>
        <p:spPr>
          <a:xfrm>
            <a:off x="2233749" y="1227909"/>
            <a:ext cx="7968342" cy="4114800"/>
          </a:xfrm>
          <a:prstGeom prst="roundRect">
            <a:avLst/>
          </a:prstGeom>
          <a:solidFill>
            <a:srgbClr val="FFEAD5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2800" b="1" dirty="0">
                <a:latin typeface="Calibri" panose="020F0502020204030204" pitchFamily="34" charset="0"/>
                <a:cs typeface="Calibri" panose="020F0502020204030204" pitchFamily="34" charset="0"/>
              </a:rPr>
              <a:t>عن ابن مسعود -رضي الله عنه- قال: كنا مع رسول الله -صلى الله عليه وسلم- في سفر، فانطلق لحاجته، فرأينا حُمَّرَةً معها فرخان، فأخذنا فرخيها، فجاءت الحُمَّرَةُ فجعلت تَعْرِشُ فجاء النبي -صلى الله عليه وسلم- فقال:</a:t>
            </a:r>
            <a:endParaRPr lang="en-US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ar-SA" sz="2800" b="1" dirty="0">
                <a:latin typeface="Calibri" panose="020F0502020204030204" pitchFamily="34" charset="0"/>
                <a:cs typeface="Calibri" panose="020F0502020204030204" pitchFamily="34" charset="0"/>
              </a:rPr>
              <a:t> «من فجع هذه بولدها؟ ردوا ولدها إليها» </a:t>
            </a:r>
            <a:endParaRPr lang="en-US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9484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>
            <a:extLst>
              <a:ext uri="{FF2B5EF4-FFF2-40B4-BE49-F238E27FC236}">
                <a16:creationId xmlns:a16="http://schemas.microsoft.com/office/drawing/2014/main" id="{6B03C1E0-A917-416A-AEA6-B9FADBC5B5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4" name="مستطيل: زوايا مستديرة 3">
            <a:extLst>
              <a:ext uri="{FF2B5EF4-FFF2-40B4-BE49-F238E27FC236}">
                <a16:creationId xmlns:a16="http://schemas.microsoft.com/office/drawing/2014/main" id="{478127A5-4DBC-45AF-BBA4-DFF6B843A6D9}"/>
              </a:ext>
            </a:extLst>
          </p:cNvPr>
          <p:cNvSpPr/>
          <p:nvPr/>
        </p:nvSpPr>
        <p:spPr>
          <a:xfrm>
            <a:off x="2233749" y="1227909"/>
            <a:ext cx="7968342" cy="4114800"/>
          </a:xfrm>
          <a:prstGeom prst="roundRect">
            <a:avLst/>
          </a:prstGeom>
          <a:solidFill>
            <a:srgbClr val="FFEAD5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2800" b="1">
                <a:latin typeface="Calibri" panose="020F0502020204030204" pitchFamily="34" charset="0"/>
                <a:cs typeface="Calibri" panose="020F0502020204030204" pitchFamily="34" charset="0"/>
              </a:rPr>
              <a:t>عن أبي صرمة رضي الله عنه أن  رسول الله صلى الله عليه وسلم قال : (( من ضار ضار الله به ومن شاق شاق الله عليه ))</a:t>
            </a:r>
            <a:endParaRPr lang="en-US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3213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صورة 5">
            <a:extLst>
              <a:ext uri="{FF2B5EF4-FFF2-40B4-BE49-F238E27FC236}">
                <a16:creationId xmlns:a16="http://schemas.microsoft.com/office/drawing/2014/main" id="{2B5B9905-6D44-48AC-B401-AC347EDD8E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1999" cy="6858000"/>
          </a:xfrm>
          <a:prstGeom prst="rect">
            <a:avLst/>
          </a:prstGeom>
        </p:spPr>
      </p:pic>
      <p:sp>
        <p:nvSpPr>
          <p:cNvPr id="4" name="مستطيل: زوايا مستديرة 3">
            <a:extLst>
              <a:ext uri="{FF2B5EF4-FFF2-40B4-BE49-F238E27FC236}">
                <a16:creationId xmlns:a16="http://schemas.microsoft.com/office/drawing/2014/main" id="{478127A5-4DBC-45AF-BBA4-DFF6B843A6D9}"/>
              </a:ext>
            </a:extLst>
          </p:cNvPr>
          <p:cNvSpPr/>
          <p:nvPr/>
        </p:nvSpPr>
        <p:spPr>
          <a:xfrm>
            <a:off x="2233749" y="1227909"/>
            <a:ext cx="7968342" cy="2063931"/>
          </a:xfrm>
          <a:prstGeom prst="roundRect">
            <a:avLst/>
          </a:prstGeom>
          <a:solidFill>
            <a:srgbClr val="FFD9B3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28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بعد أن قرأت الحديثين ما الفكرة المشتركة بينهما؟ </a:t>
            </a:r>
            <a:endParaRPr lang="en-US" sz="2800" b="1" dirty="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ar-SA" sz="28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كوِّن من إجابتك عنواناً مناسباً</a:t>
            </a:r>
          </a:p>
          <a:p>
            <a:pPr algn="ctr"/>
            <a:r>
              <a:rPr lang="ar-SA" sz="28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للحديثين واكتبه في أعلى الصفحة.</a:t>
            </a:r>
            <a:endParaRPr lang="en-US" sz="2800" b="1" dirty="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مستطيل: زوايا مستديرة 1">
            <a:extLst>
              <a:ext uri="{FF2B5EF4-FFF2-40B4-BE49-F238E27FC236}">
                <a16:creationId xmlns:a16="http://schemas.microsoft.com/office/drawing/2014/main" id="{5ACBC2A0-6962-4425-B189-CE1BF99281CA}"/>
              </a:ext>
            </a:extLst>
          </p:cNvPr>
          <p:cNvSpPr/>
          <p:nvPr/>
        </p:nvSpPr>
        <p:spPr>
          <a:xfrm>
            <a:off x="2508069" y="3644537"/>
            <a:ext cx="6988628" cy="1410789"/>
          </a:xfrm>
          <a:prstGeom prst="roundRect">
            <a:avLst/>
          </a:prstGeom>
          <a:solidFill>
            <a:srgbClr val="FFD9B3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4400" b="1" dirty="0"/>
              <a:t>الاضرار بالآخرين</a:t>
            </a:r>
            <a:endParaRPr lang="en-US" sz="4400" b="1" dirty="0"/>
          </a:p>
        </p:txBody>
      </p:sp>
    </p:spTree>
    <p:extLst>
      <p:ext uri="{BB962C8B-B14F-4D97-AF65-F5344CB8AC3E}">
        <p14:creationId xmlns:p14="http://schemas.microsoft.com/office/powerpoint/2010/main" val="4260004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>
            <a:extLst>
              <a:ext uri="{FF2B5EF4-FFF2-40B4-BE49-F238E27FC236}">
                <a16:creationId xmlns:a16="http://schemas.microsoft.com/office/drawing/2014/main" id="{921665F2-1853-4423-8607-E9A36BFE47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1999" cy="6858000"/>
          </a:xfrm>
          <a:prstGeom prst="rect">
            <a:avLst/>
          </a:prstGeom>
        </p:spPr>
      </p:pic>
      <p:sp>
        <p:nvSpPr>
          <p:cNvPr id="4" name="مستطيل: زوايا مستديرة 3">
            <a:extLst>
              <a:ext uri="{FF2B5EF4-FFF2-40B4-BE49-F238E27FC236}">
                <a16:creationId xmlns:a16="http://schemas.microsoft.com/office/drawing/2014/main" id="{478127A5-4DBC-45AF-BBA4-DFF6B843A6D9}"/>
              </a:ext>
            </a:extLst>
          </p:cNvPr>
          <p:cNvSpPr/>
          <p:nvPr/>
        </p:nvSpPr>
        <p:spPr>
          <a:xfrm>
            <a:off x="4350328" y="157744"/>
            <a:ext cx="4545081" cy="728947"/>
          </a:xfrm>
          <a:prstGeom prst="roundRect">
            <a:avLst/>
          </a:prstGeom>
          <a:solidFill>
            <a:srgbClr val="FFEAD5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عبد الله بن مسعود ( رضي الله عنه)</a:t>
            </a:r>
            <a:endParaRPr lang="en-US" sz="2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مربع نص 1">
            <a:extLst>
              <a:ext uri="{FF2B5EF4-FFF2-40B4-BE49-F238E27FC236}">
                <a16:creationId xmlns:a16="http://schemas.microsoft.com/office/drawing/2014/main" id="{1DCB4608-2B35-4E67-99DB-4815FC2CBA21}"/>
              </a:ext>
            </a:extLst>
          </p:cNvPr>
          <p:cNvSpPr txBox="1"/>
          <p:nvPr/>
        </p:nvSpPr>
        <p:spPr>
          <a:xfrm>
            <a:off x="221671" y="1044434"/>
            <a:ext cx="11748655" cy="39106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r-SA" sz="2400" b="1" dirty="0"/>
              <a:t>عبد الله بن مسعود بن غافل الهذلي ، كناه الرسول ﷺ بأبي عبدالرحمن </a:t>
            </a:r>
            <a:r>
              <a:rPr lang="ar-SA" sz="1600" b="1" dirty="0"/>
              <a:t>[أخرجه الحاكم: 3/ 313 ].</a:t>
            </a:r>
            <a:endParaRPr lang="ar-SA" sz="2400" b="1" dirty="0"/>
          </a:p>
          <a:p>
            <a:pPr>
              <a:lnSpc>
                <a:spcPct val="150000"/>
              </a:lnSpc>
            </a:pPr>
            <a:r>
              <a:rPr lang="ar-SA" sz="2400" b="1" dirty="0"/>
              <a:t>كان رجلاً نحيفاً قصيراً، قال رسول الله ﷺ: « لَرِجْلُ عبد الله أثقل في الميزان يوم القيامة من أحد </a:t>
            </a:r>
            <a:r>
              <a:rPr lang="ar-SA" sz="800" b="1" dirty="0"/>
              <a:t>[أخرجه أحمد: 1/ 114 و صححه ابن حبان برقم ( 7069 )].</a:t>
            </a:r>
            <a:endParaRPr lang="ar-SA" sz="900" b="1" dirty="0"/>
          </a:p>
          <a:p>
            <a:pPr>
              <a:lnSpc>
                <a:spcPct val="150000"/>
              </a:lnSpc>
            </a:pPr>
            <a:r>
              <a:rPr lang="ar-SA" sz="2400" b="1" dirty="0"/>
              <a:t>أسلم بمكة قديما وهاجر الهجرتين و شهد بدراً وبقية الغزوات مع رسول الله ﷺ .</a:t>
            </a:r>
          </a:p>
          <a:p>
            <a:pPr>
              <a:lnSpc>
                <a:spcPct val="150000"/>
              </a:lnSpc>
            </a:pPr>
            <a:r>
              <a:rPr lang="ar-SA" sz="2400" b="1" dirty="0"/>
              <a:t>وهو صاحب نعل رسول الله ﷺ كان يُلبسه إياها إذا قام، فإذا جلس أدخلها في ذراعه، قال له الرسول ﷺ: </a:t>
            </a:r>
          </a:p>
          <a:p>
            <a:pPr>
              <a:lnSpc>
                <a:spcPct val="150000"/>
              </a:lnSpc>
            </a:pPr>
            <a:r>
              <a:rPr lang="ar-SA" sz="2400" b="1" dirty="0"/>
              <a:t>« يرحمك الله إنك غُلَيِّمٌ مُعَلَّمٌ » </a:t>
            </a:r>
            <a:r>
              <a:rPr lang="ar-SA" sz="1400" b="1" dirty="0"/>
              <a:t>[أخرجه أحمد: 3/ 379 و صححه ابن حبان برقم ( 7061 ) ].</a:t>
            </a:r>
          </a:p>
          <a:p>
            <a:pPr>
              <a:lnSpc>
                <a:spcPct val="150000"/>
              </a:lnSpc>
            </a:pPr>
            <a:r>
              <a:rPr lang="ar-SA" sz="2400" b="1" dirty="0"/>
              <a:t>كان حسن الصوت بالقرآن قال : « من أحب أن يقر أ القرآن غَّضاً كما أُنزل فليقرأ قراءة ابن أم عبد» </a:t>
            </a:r>
            <a:r>
              <a:rPr lang="ar-SA" sz="700" b="1" dirty="0"/>
              <a:t> [ أخرجه أحمد: 1/ 7 وصححه ابن حبان برقم (7066 )</a:t>
            </a:r>
            <a:r>
              <a:rPr lang="en-US" sz="700" b="1" dirty="0"/>
              <a:t>[</a:t>
            </a:r>
            <a:r>
              <a:rPr lang="ar-SA" sz="700" b="1" dirty="0"/>
              <a:t>، </a:t>
            </a:r>
          </a:p>
          <a:p>
            <a:pPr>
              <a:lnSpc>
                <a:spcPct val="150000"/>
              </a:lnSpc>
            </a:pPr>
            <a:r>
              <a:rPr lang="ar-SA" sz="2400" b="1" dirty="0"/>
              <a:t>مات ( رضي الله عنه) بالمدينة ودفن بالبقيع سنة( 32 ه).</a:t>
            </a:r>
            <a:endParaRPr lang="en-US" sz="2400" b="1" dirty="0"/>
          </a:p>
        </p:txBody>
      </p:sp>
      <p:sp>
        <p:nvSpPr>
          <p:cNvPr id="3" name="مستطيل: زوايا مستديرة 2">
            <a:extLst>
              <a:ext uri="{FF2B5EF4-FFF2-40B4-BE49-F238E27FC236}">
                <a16:creationId xmlns:a16="http://schemas.microsoft.com/office/drawing/2014/main" id="{E5E058F3-BF89-4705-8E71-2B33D2B375C1}"/>
              </a:ext>
            </a:extLst>
          </p:cNvPr>
          <p:cNvSpPr/>
          <p:nvPr/>
        </p:nvSpPr>
        <p:spPr>
          <a:xfrm>
            <a:off x="4911832" y="4955120"/>
            <a:ext cx="3983577" cy="858446"/>
          </a:xfrm>
          <a:prstGeom prst="roundRect">
            <a:avLst/>
          </a:prstGeom>
          <a:solidFill>
            <a:srgbClr val="FFEAD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b="1" dirty="0">
                <a:solidFill>
                  <a:srgbClr val="C00000"/>
                </a:solidFill>
              </a:rPr>
              <a:t>أبو </a:t>
            </a:r>
            <a:r>
              <a:rPr lang="en-US" sz="3200" b="1" dirty="0">
                <a:solidFill>
                  <a:srgbClr val="C00000"/>
                </a:solidFill>
              </a:rPr>
              <a:t>ِ</a:t>
            </a:r>
            <a:r>
              <a:rPr lang="ar-SA" sz="3200" b="1" dirty="0">
                <a:solidFill>
                  <a:srgbClr val="C00000"/>
                </a:solidFill>
              </a:rPr>
              <a:t>صرْمة ( رضي الله عنه)</a:t>
            </a:r>
            <a:endParaRPr lang="en-US" sz="3200" b="1" dirty="0">
              <a:solidFill>
                <a:srgbClr val="C00000"/>
              </a:solidFill>
            </a:endParaRP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31442B0B-A7F7-4B9B-A8C7-CF75CD2FEE9F}"/>
              </a:ext>
            </a:extLst>
          </p:cNvPr>
          <p:cNvSpPr txBox="1"/>
          <p:nvPr/>
        </p:nvSpPr>
        <p:spPr>
          <a:xfrm>
            <a:off x="221671" y="5835396"/>
            <a:ext cx="117486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400" b="1" dirty="0"/>
              <a:t>مالك بن قيس المازني الأنصاري، شهد بدراً وما بعدها من الغزوات مع رسول الله ،</a:t>
            </a:r>
          </a:p>
          <a:p>
            <a:r>
              <a:rPr lang="ar-SA" sz="2400" b="1" dirty="0"/>
              <a:t>كان شاعراً محسناً.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767401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/>
      <p:bldP spid="3" grpId="0" animBg="1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صورة 7">
            <a:extLst>
              <a:ext uri="{FF2B5EF4-FFF2-40B4-BE49-F238E27FC236}">
                <a16:creationId xmlns:a16="http://schemas.microsoft.com/office/drawing/2014/main" id="{6C6059B2-71B2-4771-9B8E-FFB86F4238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1999" cy="6858000"/>
          </a:xfrm>
          <a:prstGeom prst="rect">
            <a:avLst/>
          </a:prstGeom>
        </p:spPr>
      </p:pic>
      <p:graphicFrame>
        <p:nvGraphicFramePr>
          <p:cNvPr id="5" name="جدول 5">
            <a:extLst>
              <a:ext uri="{FF2B5EF4-FFF2-40B4-BE49-F238E27FC236}">
                <a16:creationId xmlns:a16="http://schemas.microsoft.com/office/drawing/2014/main" id="{D75C2735-7AEC-4BBF-A2C2-28AC2D80BD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6976967"/>
              </p:ext>
            </p:extLst>
          </p:nvPr>
        </p:nvGraphicFramePr>
        <p:xfrm>
          <a:off x="953589" y="1790850"/>
          <a:ext cx="9862457" cy="3622768"/>
        </p:xfrm>
        <a:graphic>
          <a:graphicData uri="http://schemas.openxmlformats.org/drawingml/2006/table">
            <a:tbl>
              <a:tblPr firstRow="1" bandRow="1">
                <a:tableStyleId>{775DCB02-9BB8-47FD-8907-85C794F793BA}</a:tableStyleId>
              </a:tblPr>
              <a:tblGrid>
                <a:gridCol w="7884681">
                  <a:extLst>
                    <a:ext uri="{9D8B030D-6E8A-4147-A177-3AD203B41FA5}">
                      <a16:colId xmlns:a16="http://schemas.microsoft.com/office/drawing/2014/main" val="3319535902"/>
                    </a:ext>
                  </a:extLst>
                </a:gridCol>
                <a:gridCol w="1977776">
                  <a:extLst>
                    <a:ext uri="{9D8B030D-6E8A-4147-A177-3AD203B41FA5}">
                      <a16:colId xmlns:a16="http://schemas.microsoft.com/office/drawing/2014/main" val="2365825709"/>
                    </a:ext>
                  </a:extLst>
                </a:gridCol>
              </a:tblGrid>
              <a:tr h="646612">
                <a:tc>
                  <a:txBody>
                    <a:bodyPr/>
                    <a:lstStyle/>
                    <a:p>
                      <a:r>
                        <a:rPr lang="ar-SA" sz="2800" b="1" dirty="0">
                          <a:solidFill>
                            <a:schemeClr val="accent1"/>
                          </a:solidFill>
                        </a:rPr>
                        <a:t>معناها </a:t>
                      </a:r>
                      <a:endParaRPr lang="en-US" sz="2800" b="1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B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ar-SA" sz="2800" b="1" dirty="0">
                          <a:solidFill>
                            <a:schemeClr val="accent1"/>
                          </a:solidFill>
                        </a:rPr>
                        <a:t>الكلمة </a:t>
                      </a:r>
                      <a:endParaRPr lang="en-US" sz="2800" b="1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B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9197347"/>
                  </a:ext>
                </a:extLst>
              </a:tr>
              <a:tr h="646612">
                <a:tc>
                  <a:txBody>
                    <a:bodyPr/>
                    <a:lstStyle/>
                    <a:p>
                      <a:r>
                        <a:rPr lang="ar-SA" sz="2800" b="1" dirty="0"/>
                        <a:t>طائر صغير يشبه العصفور.</a:t>
                      </a:r>
                      <a:endParaRPr lang="en-US" sz="2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AD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ar-SA" sz="2800" b="1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حمرة</a:t>
                      </a:r>
                      <a:endParaRPr lang="en-US" sz="2800" b="1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B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3436985"/>
                  </a:ext>
                </a:extLst>
              </a:tr>
              <a:tr h="646612">
                <a:tc>
                  <a:txBody>
                    <a:bodyPr/>
                    <a:lstStyle/>
                    <a:p>
                      <a:r>
                        <a:rPr lang="ar-SA" sz="2800" b="1" dirty="0"/>
                        <a:t>الفرخ ولد الطائر.</a:t>
                      </a:r>
                      <a:endParaRPr lang="en-US" sz="2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AD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ar-SA" sz="2800" b="1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فرخان</a:t>
                      </a:r>
                      <a:endParaRPr lang="en-US" sz="2800" b="1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B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8009383"/>
                  </a:ext>
                </a:extLst>
              </a:tr>
              <a:tr h="646612">
                <a:tc>
                  <a:txBody>
                    <a:bodyPr/>
                    <a:lstStyle/>
                    <a:p>
                      <a:r>
                        <a:rPr lang="ar-SA" sz="2800" b="1" dirty="0"/>
                        <a:t>ترفرف بجناحها.</a:t>
                      </a:r>
                      <a:endParaRPr lang="en-US" sz="2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AD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ar-SA" sz="2800" b="1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تفرش</a:t>
                      </a:r>
                      <a:endParaRPr lang="en-US" sz="2800" b="1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B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096066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ar-SA" sz="2800" b="1" dirty="0"/>
                        <a:t>أوصل الضرر.</a:t>
                      </a:r>
                      <a:endParaRPr lang="en-US" sz="2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AD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ar-SA" sz="2800" b="1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ضار</a:t>
                      </a:r>
                      <a:endParaRPr lang="en-US" sz="2800" b="1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B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1223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ar-SA" sz="2800" b="1" dirty="0"/>
                        <a:t>أوصل مشقة إلى أحد بمحاربة أو غيرها.</a:t>
                      </a:r>
                      <a:endParaRPr lang="en-US" sz="2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AD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ar-SA" sz="2800" b="1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شاق</a:t>
                      </a:r>
                      <a:endParaRPr lang="en-US" sz="2800" b="1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B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8961167"/>
                  </a:ext>
                </a:extLst>
              </a:tr>
            </a:tbl>
          </a:graphicData>
        </a:graphic>
      </p:graphicFrame>
      <p:pic>
        <p:nvPicPr>
          <p:cNvPr id="6" name="صورة 5">
            <a:extLst>
              <a:ext uri="{FF2B5EF4-FFF2-40B4-BE49-F238E27FC236}">
                <a16:creationId xmlns:a16="http://schemas.microsoft.com/office/drawing/2014/main" id="{18B84368-2A50-40E8-9C3F-A95C0683C0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2136" y="680451"/>
            <a:ext cx="3285309" cy="846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620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عنصر نائب للمحتوى 4" descr="صورة تحتوي على نص&#10;&#10;تم إنشاء الوصف تلقائياً">
            <a:extLst>
              <a:ext uri="{FF2B5EF4-FFF2-40B4-BE49-F238E27FC236}">
                <a16:creationId xmlns:a16="http://schemas.microsoft.com/office/drawing/2014/main" id="{52EA8515-7DC4-4C47-8524-A5A38227198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39925" y="1327150"/>
            <a:ext cx="10120313" cy="5414963"/>
          </a:xfrm>
        </p:spPr>
      </p:pic>
      <p:sp>
        <p:nvSpPr>
          <p:cNvPr id="5123" name="عنوان 1">
            <a:extLst>
              <a:ext uri="{FF2B5EF4-FFF2-40B4-BE49-F238E27FC236}">
                <a16:creationId xmlns:a16="http://schemas.microsoft.com/office/drawing/2014/main" id="{3D22FBA6-400E-4456-8CA8-8A58BA8479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11725" y="1588"/>
            <a:ext cx="7148513" cy="1325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ar-SA" altLang="en-US" sz="7200" b="1">
                <a:latin typeface="Calibri Light" panose="020F0302020204030204" pitchFamily="34" charset="0"/>
                <a:cs typeface="Times New Roman" panose="02020603050405020304" pitchFamily="18" charset="0"/>
              </a:rPr>
              <a:t>تجدنا  في جوجل</a:t>
            </a:r>
            <a:endParaRPr lang="en-US" altLang="en-US" sz="7200" b="1">
              <a:latin typeface="Calibri Light" panose="020F0302020204030204" pitchFamily="34" charset="0"/>
            </a:endParaRPr>
          </a:p>
        </p:txBody>
      </p:sp>
      <p:grpSp>
        <p:nvGrpSpPr>
          <p:cNvPr id="5124" name="مجموعة 1">
            <a:extLst>
              <a:ext uri="{FF2B5EF4-FFF2-40B4-BE49-F238E27FC236}">
                <a16:creationId xmlns:a16="http://schemas.microsoft.com/office/drawing/2014/main" id="{B201B865-34C9-4659-AE1A-A35F5478E615}"/>
              </a:ext>
            </a:extLst>
          </p:cNvPr>
          <p:cNvGrpSpPr>
            <a:grpSpLocks/>
          </p:cNvGrpSpPr>
          <p:nvPr/>
        </p:nvGrpSpPr>
        <p:grpSpPr bwMode="auto">
          <a:xfrm>
            <a:off x="1104900" y="468313"/>
            <a:ext cx="3149600" cy="858837"/>
            <a:chOff x="3491684" y="207150"/>
            <a:chExt cx="3149600" cy="858981"/>
          </a:xfrm>
        </p:grpSpPr>
        <p:sp>
          <p:nvSpPr>
            <p:cNvPr id="4" name="مستطيل 3">
              <a:extLst>
                <a:ext uri="{FF2B5EF4-FFF2-40B4-BE49-F238E27FC236}">
                  <a16:creationId xmlns:a16="http://schemas.microsoft.com/office/drawing/2014/main" id="{9978010B-205E-4B07-AD2B-52B1DEA3152A}"/>
                </a:ext>
              </a:extLst>
            </p:cNvPr>
            <p:cNvSpPr/>
            <p:nvPr/>
          </p:nvSpPr>
          <p:spPr>
            <a:xfrm>
              <a:off x="3491684" y="207150"/>
              <a:ext cx="3149600" cy="858981"/>
            </a:xfrm>
            <a:prstGeom prst="rect">
              <a:avLst/>
            </a:prstGeom>
            <a:solidFill>
              <a:srgbClr val="05633B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pic>
          <p:nvPicPr>
            <p:cNvPr id="5126" name="صورة 2" descr="صورة تحتوي على نص, قصاصة فنية&#10;&#10;تم إنشاء الوصف تلقائياً">
              <a:extLst>
                <a:ext uri="{FF2B5EF4-FFF2-40B4-BE49-F238E27FC236}">
                  <a16:creationId xmlns:a16="http://schemas.microsoft.com/office/drawing/2014/main" id="{8B740F5B-7D01-4FBB-B170-0592AF71CB0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00456" y="238846"/>
              <a:ext cx="2932055" cy="795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صورة 8">
            <a:extLst>
              <a:ext uri="{FF2B5EF4-FFF2-40B4-BE49-F238E27FC236}">
                <a16:creationId xmlns:a16="http://schemas.microsoft.com/office/drawing/2014/main" id="{34E3AD03-CCFC-4FDD-8BA3-A418B52E76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1999" cy="6858000"/>
          </a:xfrm>
          <a:prstGeom prst="rect">
            <a:avLst/>
          </a:prstGeom>
        </p:spPr>
      </p:pic>
      <p:sp>
        <p:nvSpPr>
          <p:cNvPr id="4" name="مستطيل: زوايا مستديرة 3">
            <a:extLst>
              <a:ext uri="{FF2B5EF4-FFF2-40B4-BE49-F238E27FC236}">
                <a16:creationId xmlns:a16="http://schemas.microsoft.com/office/drawing/2014/main" id="{478127A5-4DBC-45AF-BBA4-DFF6B843A6D9}"/>
              </a:ext>
            </a:extLst>
          </p:cNvPr>
          <p:cNvSpPr/>
          <p:nvPr/>
        </p:nvSpPr>
        <p:spPr>
          <a:xfrm>
            <a:off x="3780628" y="239473"/>
            <a:ext cx="5281748" cy="809897"/>
          </a:xfrm>
          <a:prstGeom prst="roundRect">
            <a:avLst/>
          </a:prstGeom>
          <a:solidFill>
            <a:srgbClr val="FFD9B3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2800" b="1" dirty="0">
                <a:latin typeface="Calibri" panose="020F0502020204030204" pitchFamily="34" charset="0"/>
                <a:cs typeface="Calibri" panose="020F0502020204030204" pitchFamily="34" charset="0"/>
              </a:rPr>
              <a:t>من معاني الحديث و ارشاداته </a:t>
            </a:r>
            <a:endParaRPr lang="en-US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مربع نص 1">
            <a:extLst>
              <a:ext uri="{FF2B5EF4-FFF2-40B4-BE49-F238E27FC236}">
                <a16:creationId xmlns:a16="http://schemas.microsoft.com/office/drawing/2014/main" id="{B39D7364-FDBA-4CDA-9F52-B3ED8E82A1C8}"/>
              </a:ext>
            </a:extLst>
          </p:cNvPr>
          <p:cNvSpPr txBox="1"/>
          <p:nvPr/>
        </p:nvSpPr>
        <p:spPr>
          <a:xfrm>
            <a:off x="535578" y="1294495"/>
            <a:ext cx="11423466" cy="4547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r-SA" sz="2800" dirty="0"/>
              <a:t>1- دين الإسلام دين عظيم بني على الرحمة والعدل، فرحمة الإسلام شملت المسلم وغير المسلم، والكبير والصغير، والغني والفقير، والصحيح والمريض، والحي والميت، بل شملت حتى الحيوان.</a:t>
            </a:r>
          </a:p>
          <a:p>
            <a:pPr>
              <a:lnSpc>
                <a:spcPct val="150000"/>
              </a:lnSpc>
            </a:pPr>
            <a:r>
              <a:rPr lang="ar-SA" sz="2800" dirty="0"/>
              <a:t>2- لا يجوز إيذاء أحد بغير حق، ومن ذلك: حرمة إيذاء الحيوان، فقد دخلت امرأة النار في هرّة حَبَستْها.</a:t>
            </a:r>
          </a:p>
          <a:p>
            <a:pPr>
              <a:lnSpc>
                <a:spcPct val="150000"/>
              </a:lnSpc>
            </a:pPr>
            <a:r>
              <a:rPr lang="ar-SA" sz="2800" dirty="0"/>
              <a:t>3- صور الإضرار والمشقة بالآخرين متنوعة ، منها:</a:t>
            </a:r>
          </a:p>
          <a:p>
            <a:pPr>
              <a:lnSpc>
                <a:spcPct val="150000"/>
              </a:lnSpc>
            </a:pPr>
            <a:r>
              <a:rPr lang="ar-SA" sz="2800" dirty="0"/>
              <a:t>-الإضرار المالي مثل: الاعتداء على الممتلكات، ......................................................</a:t>
            </a:r>
          </a:p>
          <a:p>
            <a:pPr>
              <a:lnSpc>
                <a:spcPct val="150000"/>
              </a:lnSpc>
            </a:pPr>
            <a:r>
              <a:rPr lang="ar-SA" sz="2800" dirty="0"/>
              <a:t>-الإضرار البدني مثل: .........................................،......................................</a:t>
            </a: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8F2136FC-B7A5-4BAB-AECC-1D09428E9C25}"/>
              </a:ext>
            </a:extLst>
          </p:cNvPr>
          <p:cNvSpPr txBox="1"/>
          <p:nvPr/>
        </p:nvSpPr>
        <p:spPr>
          <a:xfrm>
            <a:off x="5389418" y="5180987"/>
            <a:ext cx="32744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800" b="1" dirty="0">
                <a:solidFill>
                  <a:srgbClr val="C00000"/>
                </a:solidFill>
              </a:rPr>
              <a:t>الضرب</a:t>
            </a:r>
            <a:endParaRPr lang="en-US" sz="2800" b="1" dirty="0">
              <a:solidFill>
                <a:srgbClr val="C00000"/>
              </a:solidFill>
            </a:endParaRP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120498E4-E385-494E-B3DC-FAF31F75E0BC}"/>
              </a:ext>
            </a:extLst>
          </p:cNvPr>
          <p:cNvSpPr txBox="1"/>
          <p:nvPr/>
        </p:nvSpPr>
        <p:spPr>
          <a:xfrm>
            <a:off x="1607128" y="5180987"/>
            <a:ext cx="29280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800" b="1" dirty="0">
                <a:solidFill>
                  <a:srgbClr val="C00000"/>
                </a:solidFill>
              </a:rPr>
              <a:t>القتل</a:t>
            </a:r>
            <a:endParaRPr lang="en-US" sz="2800" b="1" dirty="0">
              <a:solidFill>
                <a:srgbClr val="C00000"/>
              </a:solidFill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AF497475-E9E9-45D6-B45F-52285ECAE021}"/>
              </a:ext>
            </a:extLst>
          </p:cNvPr>
          <p:cNvSpPr txBox="1"/>
          <p:nvPr/>
        </p:nvSpPr>
        <p:spPr>
          <a:xfrm>
            <a:off x="2790028" y="4463960"/>
            <a:ext cx="1981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800" b="1" dirty="0">
                <a:solidFill>
                  <a:srgbClr val="C00000"/>
                </a:solidFill>
              </a:rPr>
              <a:t>سرقة الاموال</a:t>
            </a:r>
            <a:endParaRPr lang="en-US" sz="2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0238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/>
      <p:bldP spid="6" grpId="0"/>
      <p:bldP spid="7" grpId="0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صورة 8">
            <a:extLst>
              <a:ext uri="{FF2B5EF4-FFF2-40B4-BE49-F238E27FC236}">
                <a16:creationId xmlns:a16="http://schemas.microsoft.com/office/drawing/2014/main" id="{34E3AD03-CCFC-4FDD-8BA3-A418B52E76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1999" cy="6858000"/>
          </a:xfrm>
          <a:prstGeom prst="rect">
            <a:avLst/>
          </a:prstGeom>
        </p:spPr>
      </p:pic>
      <p:sp>
        <p:nvSpPr>
          <p:cNvPr id="4" name="مستطيل: زوايا مستديرة 3">
            <a:extLst>
              <a:ext uri="{FF2B5EF4-FFF2-40B4-BE49-F238E27FC236}">
                <a16:creationId xmlns:a16="http://schemas.microsoft.com/office/drawing/2014/main" id="{478127A5-4DBC-45AF-BBA4-DFF6B843A6D9}"/>
              </a:ext>
            </a:extLst>
          </p:cNvPr>
          <p:cNvSpPr/>
          <p:nvPr/>
        </p:nvSpPr>
        <p:spPr>
          <a:xfrm>
            <a:off x="3752918" y="32681"/>
            <a:ext cx="5281748" cy="809897"/>
          </a:xfrm>
          <a:prstGeom prst="roundRect">
            <a:avLst/>
          </a:prstGeom>
          <a:solidFill>
            <a:srgbClr val="FFD9B3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2800" b="1" dirty="0">
                <a:latin typeface="Calibri" panose="020F0502020204030204" pitchFamily="34" charset="0"/>
                <a:cs typeface="Calibri" panose="020F0502020204030204" pitchFamily="34" charset="0"/>
              </a:rPr>
              <a:t>من معاني الحديث و ارشاداته </a:t>
            </a:r>
            <a:endParaRPr lang="en-US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مربع نص 1">
            <a:extLst>
              <a:ext uri="{FF2B5EF4-FFF2-40B4-BE49-F238E27FC236}">
                <a16:creationId xmlns:a16="http://schemas.microsoft.com/office/drawing/2014/main" id="{B39D7364-FDBA-4CDA-9F52-B3ED8E82A1C8}"/>
              </a:ext>
            </a:extLst>
          </p:cNvPr>
          <p:cNvSpPr txBox="1"/>
          <p:nvPr/>
        </p:nvSpPr>
        <p:spPr>
          <a:xfrm>
            <a:off x="535578" y="931253"/>
            <a:ext cx="11423466" cy="51917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r-SA" sz="2800" dirty="0"/>
              <a:t>الإضرار النفسي مثل: السخرية والاستهزاء، ..................</a:t>
            </a:r>
          </a:p>
          <a:p>
            <a:pPr>
              <a:lnSpc>
                <a:spcPct val="150000"/>
              </a:lnSpc>
            </a:pPr>
            <a:r>
              <a:rPr lang="ar-SA" sz="2800" dirty="0"/>
              <a:t>الإضرار في العِرْض والسمْعة مثل: القذف، الغيبة.</a:t>
            </a:r>
          </a:p>
          <a:p>
            <a:pPr>
              <a:lnSpc>
                <a:spcPct val="150000"/>
              </a:lnSpc>
            </a:pPr>
            <a:r>
              <a:rPr lang="ar-SA" sz="2800" dirty="0"/>
              <a:t>٤- لمنع الإضرار بالآخرين شرع الإسلام أحكاماً تحقق ذلك ، منها:</a:t>
            </a:r>
          </a:p>
          <a:p>
            <a:pPr>
              <a:lnSpc>
                <a:spcPct val="150000"/>
              </a:lnSpc>
            </a:pPr>
            <a:r>
              <a:rPr lang="ar-SA" sz="2800" dirty="0"/>
              <a:t>مشروعية العقوبات والقصاص.</a:t>
            </a:r>
          </a:p>
          <a:p>
            <a:pPr>
              <a:lnSpc>
                <a:spcPct val="150000"/>
              </a:lnSpc>
            </a:pPr>
            <a:r>
              <a:rPr lang="ar-SA" sz="2800" dirty="0"/>
              <a:t>.................................................................................</a:t>
            </a:r>
          </a:p>
          <a:p>
            <a:pPr>
              <a:lnSpc>
                <a:spcPct val="150000"/>
              </a:lnSpc>
            </a:pPr>
            <a:r>
              <a:rPr lang="ar-SA" sz="2800" dirty="0"/>
              <a:t>.................................................................................</a:t>
            </a:r>
          </a:p>
          <a:p>
            <a:pPr>
              <a:lnSpc>
                <a:spcPct val="150000"/>
              </a:lnSpc>
            </a:pPr>
            <a:r>
              <a:rPr lang="ar-SA" sz="2800" dirty="0"/>
              <a:t>5- من وقع منه الإضرار و ألحق المشقة بالآخرين فإن الله يوقع به الضرر في ماله وممتلكاته، ويلحق به المشقة في نفسه وبدنه، فالجزاء من جنس العمل، وقد يؤجل الله عقوبته في الآخرة.</a:t>
            </a: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8F2136FC-B7A5-4BAB-AECC-1D09428E9C25}"/>
              </a:ext>
            </a:extLst>
          </p:cNvPr>
          <p:cNvSpPr txBox="1"/>
          <p:nvPr/>
        </p:nvSpPr>
        <p:spPr>
          <a:xfrm>
            <a:off x="10404764" y="3588679"/>
            <a:ext cx="1251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800" b="1" dirty="0">
                <a:solidFill>
                  <a:srgbClr val="C00000"/>
                </a:solidFill>
              </a:rPr>
              <a:t>الجلد</a:t>
            </a:r>
            <a:endParaRPr lang="en-US" sz="2800" b="1" dirty="0">
              <a:solidFill>
                <a:srgbClr val="C00000"/>
              </a:solidFill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AF497475-E9E9-45D6-B45F-52285ECAE021}"/>
              </a:ext>
            </a:extLst>
          </p:cNvPr>
          <p:cNvSpPr txBox="1"/>
          <p:nvPr/>
        </p:nvSpPr>
        <p:spPr>
          <a:xfrm>
            <a:off x="4682836" y="1063996"/>
            <a:ext cx="20733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800" b="1" dirty="0">
                <a:solidFill>
                  <a:srgbClr val="C00000"/>
                </a:solidFill>
              </a:rPr>
              <a:t>احباط الآخرين</a:t>
            </a:r>
            <a:endParaRPr lang="en-US" sz="2800" b="1" dirty="0">
              <a:solidFill>
                <a:srgbClr val="C00000"/>
              </a:solidFill>
            </a:endParaRP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A0AE8125-3654-4F87-AEEF-93926C3F4BAC}"/>
              </a:ext>
            </a:extLst>
          </p:cNvPr>
          <p:cNvSpPr txBox="1"/>
          <p:nvPr/>
        </p:nvSpPr>
        <p:spPr>
          <a:xfrm>
            <a:off x="9689077" y="4111899"/>
            <a:ext cx="19673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3200" b="1" dirty="0">
                <a:solidFill>
                  <a:srgbClr val="C00000"/>
                </a:solidFill>
              </a:rPr>
              <a:t>الدية</a:t>
            </a:r>
            <a:endParaRPr lang="en-US" sz="32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738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/>
      <p:bldP spid="6" grpId="0"/>
      <p:bldP spid="3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>
            <a:extLst>
              <a:ext uri="{FF2B5EF4-FFF2-40B4-BE49-F238E27FC236}">
                <a16:creationId xmlns:a16="http://schemas.microsoft.com/office/drawing/2014/main" id="{EB5AB753-DA71-4863-943A-4EDCCA4BA4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1999" cy="6858000"/>
          </a:xfrm>
          <a:prstGeom prst="rect">
            <a:avLst/>
          </a:prstGeom>
        </p:spPr>
      </p:pic>
      <p:pic>
        <p:nvPicPr>
          <p:cNvPr id="11" name="صورة 10">
            <a:extLst>
              <a:ext uri="{FF2B5EF4-FFF2-40B4-BE49-F238E27FC236}">
                <a16:creationId xmlns:a16="http://schemas.microsoft.com/office/drawing/2014/main" id="{50460BCF-4960-4DE3-90A6-5EBB669A734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46" y="3356249"/>
            <a:ext cx="2143125" cy="2143125"/>
          </a:xfrm>
          <a:prstGeom prst="rect">
            <a:avLst/>
          </a:prstGeom>
        </p:spPr>
      </p:pic>
      <p:sp>
        <p:nvSpPr>
          <p:cNvPr id="12" name="فقاعة التفكير: على شكل سحابة 11">
            <a:extLst>
              <a:ext uri="{FF2B5EF4-FFF2-40B4-BE49-F238E27FC236}">
                <a16:creationId xmlns:a16="http://schemas.microsoft.com/office/drawing/2014/main" id="{FA8B5E10-AEE1-445F-A465-FA72AB85CD95}"/>
              </a:ext>
            </a:extLst>
          </p:cNvPr>
          <p:cNvSpPr/>
          <p:nvPr/>
        </p:nvSpPr>
        <p:spPr>
          <a:xfrm>
            <a:off x="1012886" y="1728384"/>
            <a:ext cx="1794569" cy="1700616"/>
          </a:xfrm>
          <a:prstGeom prst="cloudCallou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6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فكر</a:t>
            </a:r>
            <a:r>
              <a:rPr lang="ar-SA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endParaRPr lang="en-US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3" name="مستطيل: زوايا قطرية مستديرة 12">
            <a:extLst>
              <a:ext uri="{FF2B5EF4-FFF2-40B4-BE49-F238E27FC236}">
                <a16:creationId xmlns:a16="http://schemas.microsoft.com/office/drawing/2014/main" id="{F2E63812-16AC-47C0-99D7-B6403328E9F0}"/>
              </a:ext>
            </a:extLst>
          </p:cNvPr>
          <p:cNvSpPr/>
          <p:nvPr/>
        </p:nvSpPr>
        <p:spPr>
          <a:xfrm>
            <a:off x="3820341" y="1299215"/>
            <a:ext cx="7460779" cy="1700617"/>
          </a:xfrm>
          <a:prstGeom prst="round2DiagRect">
            <a:avLst/>
          </a:prstGeom>
          <a:solidFill>
            <a:srgbClr val="FFD9B3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32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ما الفرق بين الضرر والمشقة؟</a:t>
            </a:r>
            <a:endParaRPr lang="en-US" sz="32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F71BCD83-6FA3-463D-B864-5A3A933768DB}"/>
              </a:ext>
            </a:extLst>
          </p:cNvPr>
          <p:cNvSpPr txBox="1"/>
          <p:nvPr/>
        </p:nvSpPr>
        <p:spPr>
          <a:xfrm>
            <a:off x="2969421" y="3858169"/>
            <a:ext cx="81179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Tx/>
              <a:buChar char="-"/>
            </a:pPr>
            <a:r>
              <a:rPr lang="ar-SA" sz="3600" b="1" dirty="0"/>
              <a:t>الضرر: هو وقع الأذى على الانسان.</a:t>
            </a:r>
          </a:p>
          <a:p>
            <a:pPr marL="571500" indent="-571500">
              <a:buFontTx/>
              <a:buChar char="-"/>
            </a:pPr>
            <a:r>
              <a:rPr lang="ar-SA" sz="3600" b="1" dirty="0"/>
              <a:t>المشقة: هي بذل المجهود للوصول للهدف. 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4023787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صورة 6">
            <a:extLst>
              <a:ext uri="{FF2B5EF4-FFF2-40B4-BE49-F238E27FC236}">
                <a16:creationId xmlns:a16="http://schemas.microsoft.com/office/drawing/2014/main" id="{58AA8FD6-0B6A-4AC7-A37A-EF46919E10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1999" cy="6858000"/>
          </a:xfrm>
          <a:prstGeom prst="rect">
            <a:avLst/>
          </a:prstGeom>
        </p:spPr>
      </p:pic>
      <p:pic>
        <p:nvPicPr>
          <p:cNvPr id="2" name="صورة 1">
            <a:extLst>
              <a:ext uri="{FF2B5EF4-FFF2-40B4-BE49-F238E27FC236}">
                <a16:creationId xmlns:a16="http://schemas.microsoft.com/office/drawing/2014/main" id="{49833838-4665-445A-81FE-CA9E4EADB4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257" y="1258636"/>
            <a:ext cx="3523793" cy="434072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5375D9DF-41DD-431B-BF12-D28ABF01B2E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40081" y="742337"/>
            <a:ext cx="1853345" cy="1585097"/>
          </a:xfrm>
          <a:prstGeom prst="rect">
            <a:avLst/>
          </a:prstGeom>
        </p:spPr>
      </p:pic>
      <p:sp>
        <p:nvSpPr>
          <p:cNvPr id="6" name="مستطيل: زوايا مستديرة 5">
            <a:extLst>
              <a:ext uri="{FF2B5EF4-FFF2-40B4-BE49-F238E27FC236}">
                <a16:creationId xmlns:a16="http://schemas.microsoft.com/office/drawing/2014/main" id="{7431B7E3-D906-46BB-B10F-C51909033021}"/>
              </a:ext>
            </a:extLst>
          </p:cNvPr>
          <p:cNvSpPr/>
          <p:nvPr/>
        </p:nvSpPr>
        <p:spPr>
          <a:xfrm>
            <a:off x="3942414" y="2065749"/>
            <a:ext cx="8064662" cy="4057947"/>
          </a:xfrm>
          <a:prstGeom prst="roundRect">
            <a:avLst/>
          </a:prstGeom>
          <a:solidFill>
            <a:srgbClr val="FFD9B3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3600" b="1" dirty="0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• أجتنبُ الإضرار بالآخرين ولا ألحق بهم المشقة طاعة لله ورسوله ﷺ .</a:t>
            </a:r>
          </a:p>
          <a:p>
            <a:pPr algn="ctr"/>
            <a:r>
              <a:rPr lang="ar-SA" sz="3600" b="1" dirty="0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• أحرِصُ على الاتصاف بالرحمة مع كل أحد حتى مع الحيوان.</a:t>
            </a:r>
            <a:endParaRPr lang="en-US" sz="3600" b="1" dirty="0">
              <a:ln w="0"/>
              <a:solidFill>
                <a:srgbClr val="7030A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40492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صورة 7">
            <a:extLst>
              <a:ext uri="{FF2B5EF4-FFF2-40B4-BE49-F238E27FC236}">
                <a16:creationId xmlns:a16="http://schemas.microsoft.com/office/drawing/2014/main" id="{0BD5F315-378C-473C-BC80-48EA106A99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صورة 1">
            <a:extLst>
              <a:ext uri="{FF2B5EF4-FFF2-40B4-BE49-F238E27FC236}">
                <a16:creationId xmlns:a16="http://schemas.microsoft.com/office/drawing/2014/main" id="{807080D5-9576-48E0-9278-79016BE734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655" y="1382298"/>
            <a:ext cx="2737341" cy="4328535"/>
          </a:xfrm>
          <a:prstGeom prst="rect">
            <a:avLst/>
          </a:prstGeom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08D1D0C9-C3EE-48FC-8211-AD8A892FD6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75996" y="1510145"/>
            <a:ext cx="8469640" cy="4200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457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صورة 5">
            <a:extLst>
              <a:ext uri="{FF2B5EF4-FFF2-40B4-BE49-F238E27FC236}">
                <a16:creationId xmlns:a16="http://schemas.microsoft.com/office/drawing/2014/main" id="{993986A7-541E-4FFB-8282-0E70479CD7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1999" cy="6858000"/>
          </a:xfrm>
          <a:prstGeom prst="rect">
            <a:avLst/>
          </a:prstGeom>
        </p:spPr>
      </p:pic>
      <p:sp>
        <p:nvSpPr>
          <p:cNvPr id="4" name="مربع نص 3">
            <a:extLst>
              <a:ext uri="{FF2B5EF4-FFF2-40B4-BE49-F238E27FC236}">
                <a16:creationId xmlns:a16="http://schemas.microsoft.com/office/drawing/2014/main" id="{543CD2ED-6F7F-45E9-AD79-51FA0A5CA195}"/>
              </a:ext>
            </a:extLst>
          </p:cNvPr>
          <p:cNvSpPr txBox="1"/>
          <p:nvPr/>
        </p:nvSpPr>
        <p:spPr>
          <a:xfrm>
            <a:off x="443345" y="135254"/>
            <a:ext cx="11472752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800" b="1" dirty="0">
                <a:solidFill>
                  <a:schemeClr val="accent1">
                    <a:lumMod val="75000"/>
                  </a:schemeClr>
                </a:solidFill>
              </a:rPr>
              <a:t>ضع علامة (✓ )عند الإجابة الصحيحة وعلامة (×) عند الإجابة غير الصحيحة مما يأتي:</a:t>
            </a:r>
          </a:p>
          <a:p>
            <a:r>
              <a:rPr lang="ar-SA" sz="2800" b="1" dirty="0"/>
              <a:t>أ. حبس الحيوان وجعله هدفاً للرماية يعد من التسلية المباحة.                           (    )</a:t>
            </a:r>
          </a:p>
          <a:p>
            <a:r>
              <a:rPr lang="ar-SA" sz="2800" b="1" dirty="0"/>
              <a:t>ب . جاء الإسلام بحفظ عرض المسلم وماله ودمه.                                        (    )</a:t>
            </a:r>
          </a:p>
          <a:p>
            <a:r>
              <a:rPr lang="ar-SA" sz="2800" b="1" dirty="0"/>
              <a:t>ج. صيد الحيوانات والطيور المباحة من أجل أكلها لا يجوز لأن فيه تعذيبًا لها.         (    )</a:t>
            </a:r>
          </a:p>
          <a:p>
            <a:r>
              <a:rPr lang="ar-SA" sz="2800" b="1" dirty="0"/>
              <a:t>د. الحيوان المؤذي لا يجوز قتله؛ لأن ذلك ينافي الرحمة.                                 (    )</a:t>
            </a:r>
          </a:p>
          <a:p>
            <a:r>
              <a:rPr lang="ar-SA" sz="2800" b="1" dirty="0"/>
              <a:t>ه . من مناقب الصحابي الجليل أبي صرْمةَ أنه شهد بدراً.                                 (    )</a:t>
            </a:r>
          </a:p>
          <a:p>
            <a:r>
              <a:rPr lang="ar-SA" sz="2800" b="1" dirty="0"/>
              <a:t>و. رحمة الإسلام شملت المسلم وغير المسلم.                                              (    )</a:t>
            </a: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BA7170E1-5E68-4674-B93A-77DA5C254D0E}"/>
              </a:ext>
            </a:extLst>
          </p:cNvPr>
          <p:cNvSpPr txBox="1"/>
          <p:nvPr/>
        </p:nvSpPr>
        <p:spPr>
          <a:xfrm>
            <a:off x="1385454" y="540327"/>
            <a:ext cx="76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3600" b="1" dirty="0">
                <a:solidFill>
                  <a:srgbClr val="C00000"/>
                </a:solidFill>
              </a:rPr>
              <a:t>×</a:t>
            </a:r>
            <a:endParaRPr lang="en-US" sz="3600" dirty="0">
              <a:solidFill>
                <a:srgbClr val="C00000"/>
              </a:solidFill>
            </a:endParaRPr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37B64D9F-3D1E-4690-A345-7F32354BA43B}"/>
              </a:ext>
            </a:extLst>
          </p:cNvPr>
          <p:cNvSpPr txBox="1"/>
          <p:nvPr/>
        </p:nvSpPr>
        <p:spPr>
          <a:xfrm>
            <a:off x="1523999" y="1029523"/>
            <a:ext cx="6234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92D050"/>
                </a:solidFill>
              </a:rPr>
              <a:t>✓</a:t>
            </a: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E0794440-46B3-4938-A3D7-BD6DFE0C0DC2}"/>
              </a:ext>
            </a:extLst>
          </p:cNvPr>
          <p:cNvSpPr txBox="1"/>
          <p:nvPr/>
        </p:nvSpPr>
        <p:spPr>
          <a:xfrm>
            <a:off x="1447799" y="1423969"/>
            <a:ext cx="637309" cy="651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×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41E1532D-45C6-4F89-A6EB-5BA23DF00838}"/>
              </a:ext>
            </a:extLst>
          </p:cNvPr>
          <p:cNvSpPr txBox="1"/>
          <p:nvPr/>
        </p:nvSpPr>
        <p:spPr>
          <a:xfrm>
            <a:off x="1295399" y="1780295"/>
            <a:ext cx="789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×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476585EF-1E75-496D-9FAF-2F30599CA6ED}"/>
              </a:ext>
            </a:extLst>
          </p:cNvPr>
          <p:cNvSpPr txBox="1"/>
          <p:nvPr/>
        </p:nvSpPr>
        <p:spPr>
          <a:xfrm>
            <a:off x="1544780" y="2246924"/>
            <a:ext cx="5818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✓</a:t>
            </a:r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47CC74FF-5B76-4AA8-8E0D-8AFA017839D9}"/>
              </a:ext>
            </a:extLst>
          </p:cNvPr>
          <p:cNvSpPr txBox="1"/>
          <p:nvPr/>
        </p:nvSpPr>
        <p:spPr>
          <a:xfrm>
            <a:off x="1406235" y="2727875"/>
            <a:ext cx="6788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✓</a:t>
            </a:r>
          </a:p>
        </p:txBody>
      </p:sp>
      <p:sp>
        <p:nvSpPr>
          <p:cNvPr id="16" name="مستطيل: زوايا مستديرة 15">
            <a:extLst>
              <a:ext uri="{FF2B5EF4-FFF2-40B4-BE49-F238E27FC236}">
                <a16:creationId xmlns:a16="http://schemas.microsoft.com/office/drawing/2014/main" id="{FD94FC44-58D4-438B-8223-2910C91A1571}"/>
              </a:ext>
            </a:extLst>
          </p:cNvPr>
          <p:cNvSpPr/>
          <p:nvPr/>
        </p:nvSpPr>
        <p:spPr>
          <a:xfrm>
            <a:off x="1544780" y="3429000"/>
            <a:ext cx="9843656" cy="949036"/>
          </a:xfrm>
          <a:prstGeom prst="roundRect">
            <a:avLst/>
          </a:prstGeom>
          <a:solidFill>
            <a:srgbClr val="FFD9B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b="1" dirty="0">
                <a:solidFill>
                  <a:schemeClr val="tx2"/>
                </a:solidFill>
              </a:rPr>
              <a:t>الرأفة بالحيوان ورحمته قد تكون سبباً في دخول الجنة، اذكر حديثاً يدل على ذلك</a:t>
            </a:r>
            <a:r>
              <a:rPr lang="ar-SA" sz="2000" dirty="0"/>
              <a:t>.</a:t>
            </a:r>
            <a:endParaRPr lang="en-US" sz="2000" dirty="0"/>
          </a:p>
        </p:txBody>
      </p:sp>
      <p:sp>
        <p:nvSpPr>
          <p:cNvPr id="17" name="مربع نص 16">
            <a:extLst>
              <a:ext uri="{FF2B5EF4-FFF2-40B4-BE49-F238E27FC236}">
                <a16:creationId xmlns:a16="http://schemas.microsoft.com/office/drawing/2014/main" id="{5AF7726C-BE4E-4B4C-AB68-EAAAD6E7997D}"/>
              </a:ext>
            </a:extLst>
          </p:cNvPr>
          <p:cNvSpPr txBox="1"/>
          <p:nvPr/>
        </p:nvSpPr>
        <p:spPr>
          <a:xfrm>
            <a:off x="275903" y="4585855"/>
            <a:ext cx="1147275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dirty="0"/>
              <a:t> </a:t>
            </a:r>
            <a:r>
              <a:rPr lang="ar-SA" sz="2800" b="1" dirty="0"/>
              <a:t>عَنْ أبي هريرة (رضي الله عنه)أنَّ رَسُول اللَّه ﷺ قَالَ: بَيْنمَا رَجُلٌ يَمْشِي بطَريقٍ اشْتَدَّ علَيْهِ الْعَطشُ، فَوجد بِئراً فَنزَلَ فِيهَا فَشَربَ، ثُمَّ خَرَجَ فإِذا كلْبٌ يلهثُ يَأْكُلُ الثَّرَى مِنَ الْعَطَشِ، فَقَالَ الرَّجُلُ: لَقَدْ بلَغَ هَذَا الْكَلْبُ مِنَ العطشِ مِثْلَ الَّذِي كَانَ قَدْ بَلَغَ مِنِّي، فَنَزَلَ الْبِئْرَ فَملأَ خُفَّه مَاءً ثُمَّ أَمْسَكَه بِفيهِ، حتَّى رقِيَ فَسَقَى الْكَلْبَ، فَشَكَرَ اللَّهُ لَه فَغَفَرَ لَه. قَالُوا: يَا رسولَ اللَّه إِنَّ لَنَا في الْبَهَائِم أَجْراً؟ فَقَالَ: "في كُلِّ كَبِدٍ رَطْبةٍ أَجْرٌ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964061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7" grpId="0"/>
      <p:bldP spid="9" grpId="0"/>
      <p:bldP spid="13" grpId="0"/>
      <p:bldP spid="14" grpId="0"/>
      <p:bldP spid="16" grpId="0" animBg="1"/>
      <p:bldP spid="1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>
            <a:extLst>
              <a:ext uri="{FF2B5EF4-FFF2-40B4-BE49-F238E27FC236}">
                <a16:creationId xmlns:a16="http://schemas.microsoft.com/office/drawing/2014/main" id="{921665F2-1853-4423-8607-E9A36BFE47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1999" cy="6858000"/>
          </a:xfrm>
          <a:prstGeom prst="rect">
            <a:avLst/>
          </a:prstGeom>
        </p:spPr>
      </p:pic>
      <p:sp>
        <p:nvSpPr>
          <p:cNvPr id="4" name="مستطيل: زوايا مستديرة 3">
            <a:extLst>
              <a:ext uri="{FF2B5EF4-FFF2-40B4-BE49-F238E27FC236}">
                <a16:creationId xmlns:a16="http://schemas.microsoft.com/office/drawing/2014/main" id="{478127A5-4DBC-45AF-BBA4-DFF6B843A6D9}"/>
              </a:ext>
            </a:extLst>
          </p:cNvPr>
          <p:cNvSpPr/>
          <p:nvPr/>
        </p:nvSpPr>
        <p:spPr>
          <a:xfrm>
            <a:off x="4350328" y="157744"/>
            <a:ext cx="7412181" cy="964475"/>
          </a:xfrm>
          <a:prstGeom prst="roundRect">
            <a:avLst/>
          </a:prstGeom>
          <a:solidFill>
            <a:srgbClr val="FFEAD5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28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اذكر اسم الصحابي الجليل (أبي </a:t>
            </a:r>
            <a:r>
              <a:rPr lang="en-US" sz="28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28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صرْمةَ ) ( رضي الله عنه).</a:t>
            </a:r>
            <a:endParaRPr lang="en-US" sz="2800" b="1" dirty="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EC93C4AB-CC26-4DF6-BC82-C89197E935D2}"/>
              </a:ext>
            </a:extLst>
          </p:cNvPr>
          <p:cNvSpPr txBox="1"/>
          <p:nvPr/>
        </p:nvSpPr>
        <p:spPr>
          <a:xfrm>
            <a:off x="5957454" y="1440873"/>
            <a:ext cx="36437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800" b="1" dirty="0"/>
              <a:t>مالك بن قيس أبو صرمة.</a:t>
            </a:r>
            <a:endParaRPr lang="en-US" sz="2800" b="1" dirty="0"/>
          </a:p>
        </p:txBody>
      </p:sp>
      <p:sp>
        <p:nvSpPr>
          <p:cNvPr id="6" name="مستطيل: زوايا مستديرة 5">
            <a:extLst>
              <a:ext uri="{FF2B5EF4-FFF2-40B4-BE49-F238E27FC236}">
                <a16:creationId xmlns:a16="http://schemas.microsoft.com/office/drawing/2014/main" id="{FD395B2C-21C1-45D6-A364-356ACE447F92}"/>
              </a:ext>
            </a:extLst>
          </p:cNvPr>
          <p:cNvSpPr/>
          <p:nvPr/>
        </p:nvSpPr>
        <p:spPr>
          <a:xfrm>
            <a:off x="4135581" y="2604655"/>
            <a:ext cx="3643745" cy="824345"/>
          </a:xfrm>
          <a:prstGeom prst="roundRect">
            <a:avLst/>
          </a:prstGeom>
          <a:solidFill>
            <a:srgbClr val="FFD9B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b="1" dirty="0">
                <a:solidFill>
                  <a:schemeClr val="tx2"/>
                </a:solidFill>
              </a:rPr>
              <a:t>معلومات اثرائية </a:t>
            </a:r>
            <a:endParaRPr lang="en-US" sz="3200" b="1" dirty="0">
              <a:solidFill>
                <a:schemeClr val="tx2"/>
              </a:solidFill>
            </a:endParaRP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2D8267BF-96CA-47CF-B5BA-8B6320DEC5D5}"/>
              </a:ext>
            </a:extLst>
          </p:cNvPr>
          <p:cNvSpPr txBox="1"/>
          <p:nvPr/>
        </p:nvSpPr>
        <p:spPr>
          <a:xfrm>
            <a:off x="692727" y="3616036"/>
            <a:ext cx="10917382" cy="2597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r-SA" sz="2800" b="1" dirty="0"/>
              <a:t>عن عبدالله بن جعفر (رضي الله عنه)  قال: دخل رسول الله ﷺ حائطاً من الأنصار، ف إذا جملٌ، فلما رأى النبيَ حنَّ إليه، وذرفت عيناه، فأتاه النبي فمسح ذِفْرَتهُ، فسكن، فقال: (مَنْ رَبَّ هذا الجمل؟ لمن هذا الجمل؟ ) قال فجاء فتى من الأنصار فقال: هو لي يا رسول الله، فقال: (ألا تتقي الله في هذه البهيمة التي ملكك الله إياها، ف إنه شكى لي أنك تُجِيعه </a:t>
            </a:r>
            <a:r>
              <a:rPr lang="ar-SA" sz="2800" b="1" dirty="0" err="1"/>
              <a:t>وتُدْئِبُه</a:t>
            </a:r>
            <a:r>
              <a:rPr lang="ar-SA" sz="2800" b="1" dirty="0"/>
              <a:t>) </a:t>
            </a:r>
            <a:r>
              <a:rPr lang="ar-SA" sz="1200" b="1" dirty="0"/>
              <a:t>1 [رواه الحاكم برقم 2/ 109 ].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935758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/>
      <p:bldP spid="6" grpId="0" animBg="1"/>
      <p:bldP spid="7" grpId="0"/>
    </p:bld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522</TotalTime>
  <Words>955</Words>
  <Application>Microsoft Office PowerPoint</Application>
  <PresentationFormat>شاشة عريضة</PresentationFormat>
  <Paragraphs>82</Paragraphs>
  <Slides>15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15</vt:i4>
      </vt:variant>
    </vt:vector>
  </HeadingPairs>
  <TitlesOfParts>
    <vt:vector size="19" baseType="lpstr">
      <vt:lpstr>Arial</vt:lpstr>
      <vt:lpstr>Calibri Light</vt:lpstr>
      <vt:lpstr>Calibri</vt:lpstr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ادركها بوربوينت</dc:creator>
  <cp:lastModifiedBy>حمود حاتم الناصر</cp:lastModifiedBy>
  <cp:revision>88</cp:revision>
  <dcterms:created xsi:type="dcterms:W3CDTF">2019-10-26T22:01:45Z</dcterms:created>
  <dcterms:modified xsi:type="dcterms:W3CDTF">2021-02-02T13:33:37Z</dcterms:modified>
</cp:coreProperties>
</file>