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8" r:id="rId3"/>
    <p:sldId id="450" r:id="rId4"/>
    <p:sldId id="446" r:id="rId5"/>
    <p:sldId id="335" r:id="rId6"/>
    <p:sldId id="452" r:id="rId7"/>
    <p:sldId id="437" r:id="rId8"/>
    <p:sldId id="453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61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60093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488"/>
      </p:cViewPr>
      <p:guideLst>
        <p:guide orient="horz" pos="2183"/>
        <p:guide pos="3840"/>
        <p:guide orient="horz" pos="1461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33947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24874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الإيمان بالقدر خيره و شرِّه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71957" y="2008525"/>
              <a:ext cx="1890424" cy="539576"/>
              <a:chOff x="3483596" y="5466316"/>
              <a:chExt cx="1890424" cy="53957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83596" y="5734957"/>
                <a:ext cx="18904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بالقدر خيره و شرِّه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992199" y="255883"/>
            <a:ext cx="423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الإيمان بالقدر خيره و شرِّه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228" y="2394612"/>
            <a:ext cx="8474772" cy="1506184"/>
          </a:xfrm>
          <a:prstGeom prst="rect">
            <a:avLst/>
          </a:prstGeom>
        </p:spPr>
      </p:pic>
      <p:sp>
        <p:nvSpPr>
          <p:cNvPr id="2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297714" y="1239982"/>
            <a:ext cx="6894286" cy="679976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>
                <a:solidFill>
                  <a:schemeClr val="tx1"/>
                </a:solidFill>
              </a:rPr>
              <a:t>1-هذه الآية دلَّت على خمسة من أركان الإيمان أضع خطّاً تحت كل ركن منها :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6966855" y="3281896"/>
            <a:ext cx="4898696" cy="52322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endParaRPr lang="ar-SY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432800" y="4396839"/>
            <a:ext cx="3759199" cy="679976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>
                <a:solidFill>
                  <a:schemeClr val="tx1"/>
                </a:solidFill>
              </a:rPr>
              <a:t>2- ما الركن الذي لم يرد في هذه الآية ؟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432800" y="5376553"/>
            <a:ext cx="3759200" cy="679976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>
                <a:solidFill>
                  <a:schemeClr val="tx1"/>
                </a:solidFill>
              </a:rPr>
              <a:t>الركن السادس : </a:t>
            </a:r>
            <a:r>
              <a:rPr lang="ar-SY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الإيمان بالقدر خيره و شرِّه</a:t>
            </a:r>
            <a:r>
              <a:rPr lang="ar-SY" sz="2000" b="1" dirty="0">
                <a:solidFill>
                  <a:schemeClr val="tx1"/>
                </a:solidFill>
              </a:rPr>
              <a:t>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6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3005007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4664"/>
            <a:ext cx="2786743" cy="1375877"/>
            <a:chOff x="538318" y="1525603"/>
            <a:chExt cx="2658769" cy="11010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5603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8349" y="2037606"/>
              <a:ext cx="1859418" cy="542092"/>
              <a:chOff x="3349988" y="5495397"/>
              <a:chExt cx="1859418" cy="54209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95397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9988" y="5766554"/>
                <a:ext cx="1859418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بالقدر خيره و شرِّه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366902" y="385875"/>
            <a:ext cx="6199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معنى الإيمان بالقدر خيره و شرّه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1" y="1919957"/>
            <a:ext cx="8602875" cy="3101985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087527" y="777194"/>
              <a:ext cx="2835801" cy="614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التصديق والإقرار بأن كل ما يقع في  الكون من خير أو شر, فهو بقضاء الله تعالى و قدره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09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99012" y="2008525"/>
              <a:ext cx="2137886" cy="598529"/>
              <a:chOff x="3310651" y="5466316"/>
              <a:chExt cx="2137886" cy="59852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10651" y="5769279"/>
                <a:ext cx="2137886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بالقدر خيره و شرِّه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173608"/>
            <a:ext cx="840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الدليل على وجوب الإيمان بالقضاء و القدر</a:t>
            </a:r>
          </a:p>
        </p:txBody>
      </p: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1365690"/>
            <a:ext cx="8457732" cy="2832130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346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86449" y="2291719"/>
              <a:ext cx="3508792" cy="742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الدليل قول الله تعالى :</a:t>
              </a:r>
            </a:p>
            <a:p>
              <a:pPr algn="ctr"/>
              <a:r>
                <a:rPr lang="ar-SY" sz="2400" b="1" dirty="0"/>
                <a:t> </a:t>
              </a:r>
            </a:p>
            <a:p>
              <a:pPr algn="ctr"/>
              <a:r>
                <a:rPr lang="ar-SY" sz="2800" b="1" dirty="0"/>
                <a:t>&lt; </a:t>
              </a:r>
              <a:r>
                <a:rPr lang="ar-SY" sz="2800" b="1" dirty="0">
                  <a:solidFill>
                    <a:srgbClr val="00B050"/>
                  </a:solidFill>
                </a:rPr>
                <a:t>إِنَّا كُلَّ شَيءٍ خَلَقْنَاه بِقَدَرٍ</a:t>
              </a:r>
              <a:r>
                <a:rPr lang="ar-SY" sz="2800" b="1" dirty="0"/>
                <a:t>&gt;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68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350B511-4B03-430C-9D3D-29AD13DD31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ED6B6CFD-56BC-4E9F-9A2F-2951341E9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14C78A4A-5A35-42EB-BABB-D37C4AE731FA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CF17E35-9107-454C-B473-B6777C6162A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A15B590-28C6-4638-8193-B3E78122B7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8" y="2989887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54351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0651" y="2072021"/>
              <a:ext cx="2029160" cy="677108"/>
              <a:chOff x="3322290" y="5529812"/>
              <a:chExt cx="2029160" cy="67710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29812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2290" y="5868366"/>
                <a:ext cx="2029160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بالقدر خيره و شرِّه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4" name="Group 41">
            <a:extLst>
              <a:ext uri="{FF2B5EF4-FFF2-40B4-BE49-F238E27FC236}">
                <a16:creationId xmlns:a16="http://schemas.microsoft.com/office/drawing/2014/main" id="{E380B30C-7162-4C4B-BE1A-AE73915856A4}"/>
              </a:ext>
            </a:extLst>
          </p:cNvPr>
          <p:cNvGrpSpPr/>
          <p:nvPr/>
        </p:nvGrpSpPr>
        <p:grpSpPr>
          <a:xfrm>
            <a:off x="5700172" y="2227125"/>
            <a:ext cx="1934913" cy="1919694"/>
            <a:chOff x="4135754" y="2355521"/>
            <a:chExt cx="1934913" cy="1919694"/>
          </a:xfrm>
        </p:grpSpPr>
        <p:sp>
          <p:nvSpPr>
            <p:cNvPr id="85" name="Freeform: Shape 11">
              <a:extLst>
                <a:ext uri="{FF2B5EF4-FFF2-40B4-BE49-F238E27FC236}">
                  <a16:creationId xmlns:a16="http://schemas.microsoft.com/office/drawing/2014/main" id="{CCCC4CAF-8436-41A1-933B-C394924F102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15">
              <a:extLst>
                <a:ext uri="{FF2B5EF4-FFF2-40B4-BE49-F238E27FC236}">
                  <a16:creationId xmlns:a16="http://schemas.microsoft.com/office/drawing/2014/main" id="{9EC7738D-1023-4070-B328-E97F153D199B}"/>
                </a:ext>
              </a:extLst>
            </p:cNvPr>
            <p:cNvSpPr txBox="1"/>
            <p:nvPr/>
          </p:nvSpPr>
          <p:spPr>
            <a:xfrm>
              <a:off x="4413746" y="3316051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7" name="Group 42">
            <a:extLst>
              <a:ext uri="{FF2B5EF4-FFF2-40B4-BE49-F238E27FC236}">
                <a16:creationId xmlns:a16="http://schemas.microsoft.com/office/drawing/2014/main" id="{42CFC16D-A39C-4B10-AC93-D4C200F338A0}"/>
              </a:ext>
            </a:extLst>
          </p:cNvPr>
          <p:cNvGrpSpPr/>
          <p:nvPr/>
        </p:nvGrpSpPr>
        <p:grpSpPr>
          <a:xfrm>
            <a:off x="7569773" y="4045828"/>
            <a:ext cx="1934913" cy="1919694"/>
            <a:chOff x="6005355" y="4174224"/>
            <a:chExt cx="1934913" cy="1919694"/>
          </a:xfrm>
        </p:grpSpPr>
        <p:sp>
          <p:nvSpPr>
            <p:cNvPr id="88" name="Freeform: Shape 12">
              <a:extLst>
                <a:ext uri="{FF2B5EF4-FFF2-40B4-BE49-F238E27FC236}">
                  <a16:creationId xmlns:a16="http://schemas.microsoft.com/office/drawing/2014/main" id="{7CFB3E13-B667-4214-AD08-BDB8F28D6375}"/>
                </a:ext>
              </a:extLst>
            </p:cNvPr>
            <p:cNvSpPr/>
            <p:nvPr/>
          </p:nvSpPr>
          <p:spPr>
            <a:xfrm flipH="1" flipV="1">
              <a:off x="6005355" y="4174224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6666"/>
                </a:gs>
                <a:gs pos="100000">
                  <a:srgbClr val="0099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17">
              <a:extLst>
                <a:ext uri="{FF2B5EF4-FFF2-40B4-BE49-F238E27FC236}">
                  <a16:creationId xmlns:a16="http://schemas.microsoft.com/office/drawing/2014/main" id="{D66DE1C7-8BFC-4504-AF58-06991FF3B106}"/>
                </a:ext>
              </a:extLst>
            </p:cNvPr>
            <p:cNvSpPr txBox="1"/>
            <p:nvPr/>
          </p:nvSpPr>
          <p:spPr>
            <a:xfrm>
              <a:off x="6246083" y="5145095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6699601" y="-264979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7220310" y="-532107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7" y="1225441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5" name="Group 40">
            <a:extLst>
              <a:ext uri="{FF2B5EF4-FFF2-40B4-BE49-F238E27FC236}">
                <a16:creationId xmlns:a16="http://schemas.microsoft.com/office/drawing/2014/main" id="{83AB22DA-2787-4542-88A1-C8686F537610}"/>
              </a:ext>
            </a:extLst>
          </p:cNvPr>
          <p:cNvGrpSpPr/>
          <p:nvPr/>
        </p:nvGrpSpPr>
        <p:grpSpPr>
          <a:xfrm>
            <a:off x="6737968" y="3057792"/>
            <a:ext cx="1934913" cy="1919694"/>
            <a:chOff x="5173550" y="3172540"/>
            <a:chExt cx="1934913" cy="1919694"/>
          </a:xfrm>
        </p:grpSpPr>
        <p:sp>
          <p:nvSpPr>
            <p:cNvPr id="96" name="Freeform: Shape 13">
              <a:extLst>
                <a:ext uri="{FF2B5EF4-FFF2-40B4-BE49-F238E27FC236}">
                  <a16:creationId xmlns:a16="http://schemas.microsoft.com/office/drawing/2014/main" id="{9268F8E4-966A-477C-A89A-F24AF71FE678}"/>
                </a:ext>
              </a:extLst>
            </p:cNvPr>
            <p:cNvSpPr/>
            <p:nvPr/>
          </p:nvSpPr>
          <p:spPr>
            <a:xfrm>
              <a:off x="5173550" y="3172540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0066"/>
                </a:gs>
                <a:gs pos="100000">
                  <a:srgbClr val="FF33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16">
              <a:extLst>
                <a:ext uri="{FF2B5EF4-FFF2-40B4-BE49-F238E27FC236}">
                  <a16:creationId xmlns:a16="http://schemas.microsoft.com/office/drawing/2014/main" id="{1F4C6B02-DD9F-42C7-A531-D718CE9B2281}"/>
                </a:ext>
              </a:extLst>
            </p:cNvPr>
            <p:cNvSpPr txBox="1"/>
            <p:nvPr/>
          </p:nvSpPr>
          <p:spPr>
            <a:xfrm>
              <a:off x="6096000" y="3397704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692031" y="564536"/>
            <a:ext cx="4923908" cy="1559615"/>
            <a:chOff x="5127613" y="692932"/>
            <a:chExt cx="4923908" cy="1559615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127613" y="1213522"/>
              <a:ext cx="4923908" cy="1039025"/>
              <a:chOff x="5127613" y="1213522"/>
              <a:chExt cx="4923908" cy="1039025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6597902" y="1213522"/>
                <a:ext cx="24055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6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127613" y="1790882"/>
                <a:ext cx="49239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المؤمن يصبر عند الضرَّاء و لا يجزع أو يسخط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5695" y="692932"/>
              <a:ext cx="1012367" cy="993385"/>
            </a:xfrm>
            <a:prstGeom prst="rect">
              <a:avLst/>
            </a:prstGeom>
          </p:spPr>
        </p:pic>
      </p:grpSp>
      <p:grpSp>
        <p:nvGrpSpPr>
          <p:cNvPr id="103" name="Group 45">
            <a:extLst>
              <a:ext uri="{FF2B5EF4-FFF2-40B4-BE49-F238E27FC236}">
                <a16:creationId xmlns:a16="http://schemas.microsoft.com/office/drawing/2014/main" id="{51BB4C06-9486-492D-8C85-BD101062C8B7}"/>
              </a:ext>
            </a:extLst>
          </p:cNvPr>
          <p:cNvGrpSpPr/>
          <p:nvPr/>
        </p:nvGrpSpPr>
        <p:grpSpPr>
          <a:xfrm>
            <a:off x="8686685" y="3122820"/>
            <a:ext cx="3277798" cy="1882855"/>
            <a:chOff x="6985356" y="2946859"/>
            <a:chExt cx="3277798" cy="1882855"/>
          </a:xfrm>
        </p:grpSpPr>
        <p:grpSp>
          <p:nvGrpSpPr>
            <p:cNvPr id="104" name="Group 29">
              <a:extLst>
                <a:ext uri="{FF2B5EF4-FFF2-40B4-BE49-F238E27FC236}">
                  <a16:creationId xmlns:a16="http://schemas.microsoft.com/office/drawing/2014/main" id="{AEE628C3-F7C4-48C6-89CF-4199A6EF5945}"/>
                </a:ext>
              </a:extLst>
            </p:cNvPr>
            <p:cNvGrpSpPr/>
            <p:nvPr/>
          </p:nvGrpSpPr>
          <p:grpSpPr>
            <a:xfrm>
              <a:off x="6985356" y="3370219"/>
              <a:ext cx="3078436" cy="1459495"/>
              <a:chOff x="5400323" y="1351271"/>
              <a:chExt cx="3078436" cy="1459495"/>
            </a:xfrm>
          </p:grpSpPr>
          <p:sp>
            <p:nvSpPr>
              <p:cNvPr id="106" name="TextBox 30">
                <a:extLst>
                  <a:ext uri="{FF2B5EF4-FFF2-40B4-BE49-F238E27FC236}">
                    <a16:creationId xmlns:a16="http://schemas.microsoft.com/office/drawing/2014/main" id="{85FE64B0-ED94-417C-A3F2-BF8016DEAD94}"/>
                  </a:ext>
                </a:extLst>
              </p:cNvPr>
              <p:cNvSpPr txBox="1"/>
              <p:nvPr/>
            </p:nvSpPr>
            <p:spPr>
              <a:xfrm>
                <a:off x="6336584" y="1351271"/>
                <a:ext cx="12027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800" b="1" dirty="0">
                  <a:solidFill>
                    <a:srgbClr val="FF3399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7" name="TextBox 31">
                <a:extLst>
                  <a:ext uri="{FF2B5EF4-FFF2-40B4-BE49-F238E27FC236}">
                    <a16:creationId xmlns:a16="http://schemas.microsoft.com/office/drawing/2014/main" id="{20F0374E-A21C-4E50-AA31-D889CDEDE2AE}"/>
                  </a:ext>
                </a:extLst>
              </p:cNvPr>
              <p:cNvSpPr txBox="1"/>
              <p:nvPr/>
            </p:nvSpPr>
            <p:spPr>
              <a:xfrm>
                <a:off x="5400323" y="1979769"/>
                <a:ext cx="30784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لأن َّ كلّاً من الضرَّاء و السَّرَّاء بقضاء الله و قدره</a:t>
                </a:r>
                <a:endParaRPr lang="en-US" sz="2400" b="1" dirty="0">
                  <a:solidFill>
                    <a:srgbClr val="D60093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5" name="Graphic 24">
              <a:extLst>
                <a:ext uri="{FF2B5EF4-FFF2-40B4-BE49-F238E27FC236}">
                  <a16:creationId xmlns:a16="http://schemas.microsoft.com/office/drawing/2014/main" id="{ECC646EB-31E4-4023-A8B9-1B36B4759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1296" y="2946859"/>
              <a:ext cx="941858" cy="846720"/>
            </a:xfrm>
            <a:prstGeom prst="rect">
              <a:avLst/>
            </a:prstGeom>
          </p:spPr>
        </p:pic>
      </p:grpSp>
      <p:grpSp>
        <p:nvGrpSpPr>
          <p:cNvPr id="108" name="Group 44">
            <a:extLst>
              <a:ext uri="{FF2B5EF4-FFF2-40B4-BE49-F238E27FC236}">
                <a16:creationId xmlns:a16="http://schemas.microsoft.com/office/drawing/2014/main" id="{5C42711A-AFD3-4AD0-8BD3-2E7CE71BE097}"/>
              </a:ext>
            </a:extLst>
          </p:cNvPr>
          <p:cNvGrpSpPr/>
          <p:nvPr/>
        </p:nvGrpSpPr>
        <p:grpSpPr>
          <a:xfrm>
            <a:off x="2379826" y="2122590"/>
            <a:ext cx="3266794" cy="1695619"/>
            <a:chOff x="815408" y="2250986"/>
            <a:chExt cx="3266794" cy="1695619"/>
          </a:xfrm>
        </p:grpSpPr>
        <p:grpSp>
          <p:nvGrpSpPr>
            <p:cNvPr id="109" name="Group 35">
              <a:extLst>
                <a:ext uri="{FF2B5EF4-FFF2-40B4-BE49-F238E27FC236}">
                  <a16:creationId xmlns:a16="http://schemas.microsoft.com/office/drawing/2014/main" id="{00D31B45-9B92-4529-A454-1E461FFCE21D}"/>
                </a:ext>
              </a:extLst>
            </p:cNvPr>
            <p:cNvGrpSpPr/>
            <p:nvPr/>
          </p:nvGrpSpPr>
          <p:grpSpPr>
            <a:xfrm>
              <a:off x="815408" y="2595063"/>
              <a:ext cx="3266794" cy="1351542"/>
              <a:chOff x="815408" y="2595063"/>
              <a:chExt cx="3266794" cy="1351542"/>
            </a:xfrm>
          </p:grpSpPr>
          <p:sp>
            <p:nvSpPr>
              <p:cNvPr id="111" name="TextBox 33">
                <a:extLst>
                  <a:ext uri="{FF2B5EF4-FFF2-40B4-BE49-F238E27FC236}">
                    <a16:creationId xmlns:a16="http://schemas.microsoft.com/office/drawing/2014/main" id="{5DA2A712-F373-4E26-AEBB-E93884792BF4}"/>
                  </a:ext>
                </a:extLst>
              </p:cNvPr>
              <p:cNvSpPr txBox="1"/>
              <p:nvPr/>
            </p:nvSpPr>
            <p:spPr>
              <a:xfrm>
                <a:off x="1652858" y="2595063"/>
                <a:ext cx="24055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600" b="1" dirty="0">
                  <a:solidFill>
                    <a:srgbClr val="FF99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2" name="TextBox 34">
                <a:extLst>
                  <a:ext uri="{FF2B5EF4-FFF2-40B4-BE49-F238E27FC236}">
                    <a16:creationId xmlns:a16="http://schemas.microsoft.com/office/drawing/2014/main" id="{11FFB5EC-2FEB-4C12-A27F-FBF72F212AED}"/>
                  </a:ext>
                </a:extLst>
              </p:cNvPr>
              <p:cNvSpPr txBox="1"/>
              <p:nvPr/>
            </p:nvSpPr>
            <p:spPr>
              <a:xfrm>
                <a:off x="815408" y="3115608"/>
                <a:ext cx="326679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المؤمن يشكر عند السَّرَّاء و لا يختال أو يتكبَّر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0" name="Graphic 26">
              <a:extLst>
                <a:ext uri="{FF2B5EF4-FFF2-40B4-BE49-F238E27FC236}">
                  <a16:creationId xmlns:a16="http://schemas.microsoft.com/office/drawing/2014/main" id="{943EA632-D7A0-4250-BF44-3F64F4458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525" y="2250986"/>
              <a:ext cx="592003" cy="544164"/>
            </a:xfrm>
            <a:prstGeom prst="rect">
              <a:avLst/>
            </a:prstGeom>
          </p:spPr>
        </p:pic>
      </p:grpSp>
      <p:grpSp>
        <p:nvGrpSpPr>
          <p:cNvPr id="113" name="Group 46">
            <a:extLst>
              <a:ext uri="{FF2B5EF4-FFF2-40B4-BE49-F238E27FC236}">
                <a16:creationId xmlns:a16="http://schemas.microsoft.com/office/drawing/2014/main" id="{637FDB63-F932-4647-A840-2F91D039C137}"/>
              </a:ext>
            </a:extLst>
          </p:cNvPr>
          <p:cNvGrpSpPr/>
          <p:nvPr/>
        </p:nvGrpSpPr>
        <p:grpSpPr>
          <a:xfrm>
            <a:off x="1236328" y="3876807"/>
            <a:ext cx="6217711" cy="2742164"/>
            <a:chOff x="-328090" y="4005203"/>
            <a:chExt cx="6217711" cy="2742164"/>
          </a:xfrm>
        </p:grpSpPr>
        <p:grpSp>
          <p:nvGrpSpPr>
            <p:cNvPr id="114" name="Group 36">
              <a:extLst>
                <a:ext uri="{FF2B5EF4-FFF2-40B4-BE49-F238E27FC236}">
                  <a16:creationId xmlns:a16="http://schemas.microsoft.com/office/drawing/2014/main" id="{F82AEADC-ED1B-4426-AC03-412D8829A843}"/>
                </a:ext>
              </a:extLst>
            </p:cNvPr>
            <p:cNvGrpSpPr/>
            <p:nvPr/>
          </p:nvGrpSpPr>
          <p:grpSpPr>
            <a:xfrm>
              <a:off x="-328090" y="5177707"/>
              <a:ext cx="6217711" cy="1569660"/>
              <a:chOff x="-2117031" y="2818571"/>
              <a:chExt cx="6217711" cy="1569660"/>
            </a:xfrm>
          </p:grpSpPr>
          <p:sp>
            <p:nvSpPr>
              <p:cNvPr id="116" name="TextBox 37">
                <a:extLst>
                  <a:ext uri="{FF2B5EF4-FFF2-40B4-BE49-F238E27FC236}">
                    <a16:creationId xmlns:a16="http://schemas.microsoft.com/office/drawing/2014/main" id="{EA096983-B97E-48D8-AA74-B5648363D74D}"/>
                  </a:ext>
                </a:extLst>
              </p:cNvPr>
              <p:cNvSpPr txBox="1"/>
              <p:nvPr/>
            </p:nvSpPr>
            <p:spPr>
              <a:xfrm>
                <a:off x="-2117031" y="2818571"/>
                <a:ext cx="618423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قال رسول الله صلى الله عليه وسلم :</a:t>
                </a:r>
              </a:p>
              <a:p>
                <a:pPr algn="r"/>
                <a:r>
                  <a:rPr lang="ar-SY" sz="2400" b="1" dirty="0"/>
                  <a:t>&lt;</a:t>
                </a:r>
                <a:r>
                  <a:rPr lang="ar-SY" sz="2400" b="1" dirty="0">
                    <a:solidFill>
                      <a:srgbClr val="00B050"/>
                    </a:solidFill>
                  </a:rPr>
                  <a:t>عجباً لأمر المؤمن إنَّ أمره كّله خير, و ليس ذلك لأحد إلا للمؤمن, إن أصابته سَّراء شكر , فكان خيراً له , و إن أصابته ضرَّاء صبر , فكان خيراً له </a:t>
                </a:r>
                <a:r>
                  <a:rPr lang="ar-SY" sz="2400" b="1" dirty="0"/>
                  <a:t>&gt;</a:t>
                </a:r>
                <a:r>
                  <a:rPr lang="ar-SY" sz="2400" b="1" dirty="0">
                    <a:solidFill>
                      <a:srgbClr val="00B050"/>
                    </a:solidFill>
                  </a:rPr>
                  <a:t>  </a:t>
                </a:r>
                <a:endParaRPr lang="en-US" sz="2400" b="1" dirty="0">
                  <a:solidFill>
                    <a:srgbClr val="00B05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7" name="TextBox 38">
                <a:extLst>
                  <a:ext uri="{FF2B5EF4-FFF2-40B4-BE49-F238E27FC236}">
                    <a16:creationId xmlns:a16="http://schemas.microsoft.com/office/drawing/2014/main" id="{146E4A5F-6C53-4BFB-BF66-3FFAC0BE901E}"/>
                  </a:ext>
                </a:extLst>
              </p:cNvPr>
              <p:cNvSpPr txBox="1"/>
              <p:nvPr/>
            </p:nvSpPr>
            <p:spPr>
              <a:xfrm>
                <a:off x="325043" y="3410607"/>
                <a:ext cx="377563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5" name="Graphic 28">
              <a:extLst>
                <a:ext uri="{FF2B5EF4-FFF2-40B4-BE49-F238E27FC236}">
                  <a16:creationId xmlns:a16="http://schemas.microsoft.com/office/drawing/2014/main" id="{C35D22AB-0313-44BE-B43E-608437AA3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8771" y="4005203"/>
              <a:ext cx="1084640" cy="1064305"/>
            </a:xfrm>
            <a:prstGeom prst="rect">
              <a:avLst/>
            </a:prstGeom>
          </p:spPr>
        </p:pic>
      </p:grp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037912" y="41316"/>
            <a:ext cx="9308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ثمرة الإيمان بالقضاء و القدر :</a:t>
            </a:r>
          </a:p>
        </p:txBody>
      </p:sp>
    </p:spTree>
    <p:extLst>
      <p:ext uri="{BB962C8B-B14F-4D97-AF65-F5344CB8AC3E}">
        <p14:creationId xmlns:p14="http://schemas.microsoft.com/office/powerpoint/2010/main" val="27781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7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999" y="2008525"/>
              <a:ext cx="1984340" cy="609709"/>
              <a:chOff x="3436638" y="5466316"/>
              <a:chExt cx="1984340" cy="60970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6638" y="5805090"/>
                <a:ext cx="1984340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بالقدر خيره و شرّه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086276" y="256264"/>
            <a:ext cx="656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الأسئلة     </a:t>
            </a:r>
            <a:r>
              <a:rPr lang="ar-SY" sz="2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    ما معنى الإيمان بالقدر خيره و شرّه ؟</a:t>
            </a: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391802" y="3834372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759200" y="3213176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648833" y="1602928"/>
              <a:ext cx="3226709" cy="62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التصديق بأن كل ما يقع من خير أو شر فهو بقضاء الله تعالى و قدره</a:t>
              </a:r>
              <a:endParaRPr lang="en-US" sz="2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49159" y="2066261"/>
              <a:ext cx="3248629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ar-SY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606933" y="2979147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777702" y="1624924"/>
                <a:ext cx="3654544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 معنى الإيمان بالقدر خيره و شرّه ؟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99012" y="2008525"/>
              <a:ext cx="2137886" cy="598529"/>
              <a:chOff x="3310651" y="5466316"/>
              <a:chExt cx="2137886" cy="59852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10651" y="5769279"/>
                <a:ext cx="2137886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بالقدر خيره و شرِّه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173608"/>
            <a:ext cx="840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أذكر الدليل على وجوب الإيمان بالقضاء و القدر ؟</a:t>
            </a:r>
          </a:p>
        </p:txBody>
      </p: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1365690"/>
            <a:ext cx="8457732" cy="2832130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346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86449" y="2291719"/>
              <a:ext cx="3508792" cy="742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/>
                <a:t>الدليل قول الله تعالى :</a:t>
              </a:r>
            </a:p>
            <a:p>
              <a:pPr algn="ctr"/>
              <a:r>
                <a:rPr lang="ar-SY" sz="2400" b="1" dirty="0"/>
                <a:t> </a:t>
              </a:r>
            </a:p>
            <a:p>
              <a:pPr algn="ctr"/>
              <a:r>
                <a:rPr lang="ar-SY" sz="2800" b="1" dirty="0"/>
                <a:t>&lt; </a:t>
              </a:r>
              <a:r>
                <a:rPr lang="ar-SY" sz="2800" b="1" dirty="0">
                  <a:solidFill>
                    <a:srgbClr val="00B050"/>
                  </a:solidFill>
                </a:rPr>
                <a:t>إِنَّا كُلَّ شَيءٍ خَلَقْنَاه بِقَدَرٍ</a:t>
              </a:r>
              <a:r>
                <a:rPr lang="ar-SY" sz="2800" b="1" dirty="0"/>
                <a:t>&gt;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6652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283</Words>
  <Application>Microsoft Office PowerPoint</Application>
  <PresentationFormat>شاشة عريضة</PresentationFormat>
  <Paragraphs>54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1258</cp:revision>
  <dcterms:created xsi:type="dcterms:W3CDTF">2020-10-10T04:32:51Z</dcterms:created>
  <dcterms:modified xsi:type="dcterms:W3CDTF">2021-02-02T12:09:35Z</dcterms:modified>
</cp:coreProperties>
</file>