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10" r:id="rId2"/>
    <p:sldId id="505" r:id="rId3"/>
    <p:sldId id="561" r:id="rId4"/>
    <p:sldId id="564" r:id="rId5"/>
    <p:sldId id="565" r:id="rId6"/>
    <p:sldId id="566" r:id="rId7"/>
    <p:sldId id="567" r:id="rId8"/>
    <p:sldId id="557" r:id="rId9"/>
    <p:sldId id="411" r:id="rId1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84" autoAdjust="0"/>
    <p:restoredTop sz="94660"/>
  </p:normalViewPr>
  <p:slideViewPr>
    <p:cSldViewPr snapToGrid="0">
      <p:cViewPr>
        <p:scale>
          <a:sx n="66" d="100"/>
          <a:sy n="66" d="100"/>
        </p:scale>
        <p:origin x="96" y="24"/>
      </p:cViewPr>
      <p:guideLst>
        <p:guide orient="horz" pos="1534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2750063-B168-4EF0-B24A-CA01F9091947}" type="datetimeFigureOut">
              <a:rPr lang="ar-SY" smtClean="0"/>
              <a:t>10/07/1442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C9B45C0-2386-42AF-8EB4-0FD30ABBF9E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9960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10/07/1442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10/07/1442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10/07/1442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10/07/1442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403725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845358" y="3139473"/>
              <a:ext cx="48377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صلاةُ المريضِ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91286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3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8525"/>
              <a:ext cx="2143232" cy="603382"/>
              <a:chOff x="3299468" y="5466316"/>
              <a:chExt cx="2143232" cy="60338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</a:t>
                </a:r>
                <a:r>
                  <a:rPr lang="ar-SY" sz="16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الثاني</a:t>
                </a: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74133"/>
                <a:ext cx="2143232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صلاةُ المريضِ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47">
            <a:extLst>
              <a:ext uri="{FF2B5EF4-FFF2-40B4-BE49-F238E27FC236}">
                <a16:creationId xmlns=""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3656111" y="323408"/>
            <a:ext cx="6445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صلاةُ المريضِ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7" name="Rectangle 146">
            <a:extLst>
              <a:ext uri="{FF2B5EF4-FFF2-40B4-BE49-F238E27FC236}">
                <a16:creationId xmlns:a16="http://schemas.microsoft.com/office/drawing/2014/main" xmlns="" id="{BFBC0FB0-17F0-4A94-A0E8-3C42C225ECFE}"/>
              </a:ext>
            </a:extLst>
          </p:cNvPr>
          <p:cNvSpPr/>
          <p:nvPr/>
        </p:nvSpPr>
        <p:spPr>
          <a:xfrm>
            <a:off x="3367315" y="2020640"/>
            <a:ext cx="8702126" cy="676778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عَنْ أبي موسى </a:t>
            </a:r>
            <a:r>
              <a:rPr lang="ar-SY" sz="2800" b="1" dirty="0" smtClean="0">
                <a:solidFill>
                  <a:schemeClr val="tx1"/>
                </a:solidFill>
              </a:rPr>
              <a:t>رضي الله عنه </a:t>
            </a:r>
            <a:r>
              <a:rPr lang="ar-SY" sz="2800" b="1" dirty="0">
                <a:solidFill>
                  <a:schemeClr val="tx1"/>
                </a:solidFill>
              </a:rPr>
              <a:t>، </a:t>
            </a:r>
            <a:r>
              <a:rPr lang="ar-SY" sz="2800" b="1" dirty="0" smtClean="0">
                <a:solidFill>
                  <a:schemeClr val="tx1"/>
                </a:solidFill>
              </a:rPr>
              <a:t>قال : قال النَّبِيِّ </a:t>
            </a:r>
            <a:r>
              <a:rPr lang="ar-SY" sz="2800" b="1" dirty="0">
                <a:solidFill>
                  <a:schemeClr val="tx1"/>
                </a:solidFill>
              </a:rPr>
              <a:t>صلى الله عليه و </a:t>
            </a:r>
            <a:r>
              <a:rPr lang="ar-SY" sz="2800" b="1" dirty="0" smtClean="0">
                <a:solidFill>
                  <a:schemeClr val="tx1"/>
                </a:solidFill>
              </a:rPr>
              <a:t>سلم : </a:t>
            </a:r>
            <a:endParaRPr lang="ar-SY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46">
            <a:extLst>
              <a:ext uri="{FF2B5EF4-FFF2-40B4-BE49-F238E27FC236}">
                <a16:creationId xmlns:a16="http://schemas.microsoft.com/office/drawing/2014/main" xmlns="" id="{BFBC0FB0-17F0-4A94-A0E8-3C42C225ECFE}"/>
              </a:ext>
            </a:extLst>
          </p:cNvPr>
          <p:cNvSpPr/>
          <p:nvPr/>
        </p:nvSpPr>
        <p:spPr>
          <a:xfrm>
            <a:off x="3367315" y="3338338"/>
            <a:ext cx="8673076" cy="667832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 smtClean="0">
                <a:solidFill>
                  <a:schemeClr val="tx1"/>
                </a:solidFill>
              </a:rPr>
              <a:t>« </a:t>
            </a:r>
            <a:r>
              <a:rPr lang="ar-SY" sz="2800" b="1" dirty="0" smtClean="0">
                <a:solidFill>
                  <a:srgbClr val="00B050"/>
                </a:solidFill>
              </a:rPr>
              <a:t>إِذَا مَرِضَ العَبْدُ أَوْ سَافَرَ كُتِبَ لَهُ مِثْلُ مَا كَانَ يَعْمَلُ مقيماً صَحِيحاً </a:t>
            </a:r>
            <a:r>
              <a:rPr lang="ar-SY" sz="2800" b="1" dirty="0" smtClean="0">
                <a:solidFill>
                  <a:schemeClr val="tx1"/>
                </a:solidFill>
              </a:rPr>
              <a:t>»</a:t>
            </a:r>
            <a:endParaRPr lang="ar-SY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7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B5FBFE6-7FFA-4CA7-BD1C-8460BC45853F}"/>
              </a:ext>
            </a:extLst>
          </p:cNvPr>
          <p:cNvSpPr/>
          <p:nvPr/>
        </p:nvSpPr>
        <p:spPr>
          <a:xfrm>
            <a:off x="0" y="1311965"/>
            <a:ext cx="11524343" cy="245478"/>
          </a:xfrm>
          <a:prstGeom prst="rect">
            <a:avLst/>
          </a:prstGeom>
          <a:gradFill flip="none" rotWithShape="1">
            <a:gsLst>
              <a:gs pos="47800">
                <a:schemeClr val="bg1">
                  <a:lumMod val="95000"/>
                </a:schemeClr>
              </a:gs>
              <a:gs pos="7000">
                <a:schemeClr val="bg1">
                  <a:lumMod val="65000"/>
                </a:schemeClr>
              </a:gs>
              <a:gs pos="84000">
                <a:schemeClr val="tx1">
                  <a:lumMod val="75000"/>
                  <a:lumOff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52095CE-82AC-49FC-A106-529747151CA1}"/>
              </a:ext>
            </a:extLst>
          </p:cNvPr>
          <p:cNvGrpSpPr/>
          <p:nvPr/>
        </p:nvGrpSpPr>
        <p:grpSpPr>
          <a:xfrm>
            <a:off x="415731" y="1198275"/>
            <a:ext cx="1671101" cy="3718704"/>
            <a:chOff x="5260449" y="310380"/>
            <a:chExt cx="1671101" cy="3718704"/>
          </a:xfrm>
          <a:effectLst/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xmlns="" id="{E140B89A-4B56-473D-A4CF-DC7DE57050A9}"/>
                </a:ext>
              </a:extLst>
            </p:cNvPr>
            <p:cNvSpPr/>
            <p:nvPr/>
          </p:nvSpPr>
          <p:spPr>
            <a:xfrm>
              <a:off x="6295824" y="312241"/>
              <a:ext cx="204398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xmlns="" id="{7A2F9464-BE5D-4280-8C7A-EEA25E7555B4}"/>
                </a:ext>
              </a:extLst>
            </p:cNvPr>
            <p:cNvSpPr/>
            <p:nvPr/>
          </p:nvSpPr>
          <p:spPr>
            <a:xfrm>
              <a:off x="5693318" y="311908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419C51A-45B4-4FD0-9C58-BBF4AAB4A23A}"/>
                </a:ext>
              </a:extLst>
            </p:cNvPr>
            <p:cNvSpPr/>
            <p:nvPr/>
          </p:nvSpPr>
          <p:spPr>
            <a:xfrm rot="5400000">
              <a:off x="5728869" y="712564"/>
              <a:ext cx="734260" cy="44882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xmlns="" id="{C1CFFB9C-8327-4399-A0CB-A13D58D378B0}"/>
                </a:ext>
              </a:extLst>
            </p:cNvPr>
            <p:cNvSpPr/>
            <p:nvPr/>
          </p:nvSpPr>
          <p:spPr>
            <a:xfrm rot="5400000">
              <a:off x="4630971" y="1728504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660066"/>
                </a:gs>
                <a:gs pos="47000">
                  <a:srgbClr val="FF00FF"/>
                </a:gs>
                <a:gs pos="100000">
                  <a:srgbClr val="FF0066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xmlns="" id="{206FFE3F-1D82-4F13-AF61-8E076D6C0CCF}"/>
                </a:ext>
              </a:extLst>
            </p:cNvPr>
            <p:cNvSpPr/>
            <p:nvPr/>
          </p:nvSpPr>
          <p:spPr>
            <a:xfrm rot="5400000">
              <a:off x="4764158" y="1826112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xmlns="" id="{BD4C5A5E-EF1E-45EC-BE03-29E2B56264A2}"/>
                </a:ext>
              </a:extLst>
            </p:cNvPr>
            <p:cNvSpPr/>
            <p:nvPr/>
          </p:nvSpPr>
          <p:spPr>
            <a:xfrm rot="5400000">
              <a:off x="5764870" y="293841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0066"/>
                </a:gs>
                <a:gs pos="100000">
                  <a:srgbClr val="FF00FF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A96D889-D914-431C-8C32-5297A7AA59F6}"/>
                </a:ext>
              </a:extLst>
            </p:cNvPr>
            <p:cNvSpPr txBox="1"/>
            <p:nvPr/>
          </p:nvSpPr>
          <p:spPr>
            <a:xfrm>
              <a:off x="5704609" y="310380"/>
              <a:ext cx="78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C7A603A-E20F-4435-BE64-43996E6C46A5}"/>
                </a:ext>
              </a:extLst>
            </p:cNvPr>
            <p:cNvSpPr txBox="1"/>
            <p:nvPr/>
          </p:nvSpPr>
          <p:spPr>
            <a:xfrm>
              <a:off x="5400262" y="1435819"/>
              <a:ext cx="13914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EEEE4A0-AB99-4A42-9754-C78F62C1EF34}"/>
                </a:ext>
              </a:extLst>
            </p:cNvPr>
            <p:cNvSpPr txBox="1"/>
            <p:nvPr/>
          </p:nvSpPr>
          <p:spPr>
            <a:xfrm>
              <a:off x="5400262" y="1761936"/>
              <a:ext cx="13914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/>
                <a:t>يجبُ على المريضِ أنْ يؤديَ الصلاةَ حسب استطاعتهِ</a:t>
              </a:r>
              <a:endParaRPr lang="en-US" b="1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5031C7F-00D1-4A09-8C2E-11806600740E}"/>
              </a:ext>
            </a:extLst>
          </p:cNvPr>
          <p:cNvGrpSpPr/>
          <p:nvPr/>
        </p:nvGrpSpPr>
        <p:grpSpPr>
          <a:xfrm>
            <a:off x="2364839" y="1198275"/>
            <a:ext cx="1671101" cy="3718704"/>
            <a:chOff x="2364839" y="1198275"/>
            <a:chExt cx="1671101" cy="3718704"/>
          </a:xfrm>
          <a:effectLst/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F76ADAC5-E4BD-4D9B-9FF6-2ECD52D6CAA6}"/>
                </a:ext>
              </a:extLst>
            </p:cNvPr>
            <p:cNvSpPr/>
            <p:nvPr/>
          </p:nvSpPr>
          <p:spPr>
            <a:xfrm>
              <a:off x="3400214" y="1200136"/>
              <a:ext cx="204398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3800D314-C332-4C1E-BB90-F8E5BF89392A}"/>
                </a:ext>
              </a:extLst>
            </p:cNvPr>
            <p:cNvSpPr/>
            <p:nvPr/>
          </p:nvSpPr>
          <p:spPr>
            <a:xfrm>
              <a:off x="2797708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00DCDFF2-CE1A-40C4-A1B4-831F956564A5}"/>
                </a:ext>
              </a:extLst>
            </p:cNvPr>
            <p:cNvSpPr/>
            <p:nvPr/>
          </p:nvSpPr>
          <p:spPr>
            <a:xfrm rot="5400000">
              <a:off x="2833259" y="1600459"/>
              <a:ext cx="734260" cy="44882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xmlns="" id="{F81E39E0-57C8-4662-89AF-A693990DF95D}"/>
                </a:ext>
              </a:extLst>
            </p:cNvPr>
            <p:cNvSpPr/>
            <p:nvPr/>
          </p:nvSpPr>
          <p:spPr>
            <a:xfrm rot="5400000">
              <a:off x="1735361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CC3300"/>
                </a:gs>
                <a:gs pos="47000">
                  <a:srgbClr val="FF9900"/>
                </a:gs>
                <a:gs pos="100000">
                  <a:srgbClr val="FFCC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xmlns="" id="{A92117CC-DD25-457F-A712-43CF14AF7DAE}"/>
                </a:ext>
              </a:extLst>
            </p:cNvPr>
            <p:cNvSpPr/>
            <p:nvPr/>
          </p:nvSpPr>
          <p:spPr>
            <a:xfrm rot="5400000">
              <a:off x="1868548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xmlns="" id="{D462B00C-2DDC-47EB-B513-2CE646E760E6}"/>
                </a:ext>
              </a:extLst>
            </p:cNvPr>
            <p:cNvSpPr/>
            <p:nvPr/>
          </p:nvSpPr>
          <p:spPr>
            <a:xfrm rot="5400000">
              <a:off x="2869260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CC3300"/>
                </a:gs>
                <a:gs pos="100000">
                  <a:srgbClr val="FF9900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205A22E-5894-47BF-91E1-1903AF4F85AC}"/>
                </a:ext>
              </a:extLst>
            </p:cNvPr>
            <p:cNvSpPr txBox="1"/>
            <p:nvPr/>
          </p:nvSpPr>
          <p:spPr>
            <a:xfrm>
              <a:off x="2808999" y="1198275"/>
              <a:ext cx="78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D3DB8B6-20A5-4225-9A3A-6F97A370CA2F}"/>
                </a:ext>
              </a:extLst>
            </p:cNvPr>
            <p:cNvSpPr txBox="1"/>
            <p:nvPr/>
          </p:nvSpPr>
          <p:spPr>
            <a:xfrm>
              <a:off x="2504652" y="2323714"/>
              <a:ext cx="13914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BF1DB60-8EAB-4198-8B98-9369F37D2921}"/>
                </a:ext>
              </a:extLst>
            </p:cNvPr>
            <p:cNvSpPr txBox="1"/>
            <p:nvPr/>
          </p:nvSpPr>
          <p:spPr>
            <a:xfrm>
              <a:off x="2413883" y="2585491"/>
              <a:ext cx="15359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/>
                <a:t>ولا </a:t>
              </a:r>
              <a:r>
                <a:rPr lang="ar-SY" b="1" dirty="0" smtClean="0"/>
                <a:t>يجوز </a:t>
              </a:r>
              <a:r>
                <a:rPr lang="ar-SY" b="1" dirty="0"/>
                <a:t>له تركُ </a:t>
              </a:r>
              <a:r>
                <a:rPr lang="ar-SY" b="1" dirty="0" smtClean="0"/>
                <a:t>الصلاةِ </a:t>
              </a:r>
              <a:r>
                <a:rPr lang="ar-SY" b="1" dirty="0"/>
                <a:t>مادام عقله </a:t>
              </a:r>
              <a:r>
                <a:rPr lang="ar-SY" b="1" dirty="0" smtClean="0"/>
                <a:t>حاضراً </a:t>
              </a:r>
              <a:endParaRPr lang="en-US" sz="1050" b="1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186FC58-FEB3-4C88-B816-4D1DEAB5D71B}"/>
              </a:ext>
            </a:extLst>
          </p:cNvPr>
          <p:cNvGrpSpPr/>
          <p:nvPr/>
        </p:nvGrpSpPr>
        <p:grpSpPr>
          <a:xfrm>
            <a:off x="4313947" y="1198275"/>
            <a:ext cx="1682203" cy="3718704"/>
            <a:chOff x="4313947" y="1198275"/>
            <a:chExt cx="1682203" cy="3718704"/>
          </a:xfrm>
          <a:effectLst/>
        </p:grpSpPr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xmlns="" id="{8F4F6020-80E4-46D5-AC9E-087987BCEBAE}"/>
                </a:ext>
              </a:extLst>
            </p:cNvPr>
            <p:cNvSpPr/>
            <p:nvPr/>
          </p:nvSpPr>
          <p:spPr>
            <a:xfrm>
              <a:off x="5349322" y="1200136"/>
              <a:ext cx="204398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xmlns="" id="{71F040EC-DAA8-4BB6-BD3F-CD5A0B112629}"/>
                </a:ext>
              </a:extLst>
            </p:cNvPr>
            <p:cNvSpPr/>
            <p:nvPr/>
          </p:nvSpPr>
          <p:spPr>
            <a:xfrm>
              <a:off x="4746816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CE82FF95-AF23-4AA3-8F93-5CAC05A2BA35}"/>
                </a:ext>
              </a:extLst>
            </p:cNvPr>
            <p:cNvSpPr/>
            <p:nvPr/>
          </p:nvSpPr>
          <p:spPr>
            <a:xfrm rot="5400000">
              <a:off x="4782367" y="1600459"/>
              <a:ext cx="734260" cy="44882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Arrow: Pentagon 30">
              <a:extLst>
                <a:ext uri="{FF2B5EF4-FFF2-40B4-BE49-F238E27FC236}">
                  <a16:creationId xmlns:a16="http://schemas.microsoft.com/office/drawing/2014/main" xmlns="" id="{27EA1AAE-9ACF-479B-BD6C-AD5F06DE468B}"/>
                </a:ext>
              </a:extLst>
            </p:cNvPr>
            <p:cNvSpPr/>
            <p:nvPr/>
          </p:nvSpPr>
          <p:spPr>
            <a:xfrm rot="5400000">
              <a:off x="3684469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0033CC"/>
                </a:gs>
                <a:gs pos="47000">
                  <a:srgbClr val="0000FF"/>
                </a:gs>
                <a:gs pos="100000">
                  <a:srgbClr val="3366FF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xmlns="" id="{BBB3EFD2-AE9F-45BC-9EE1-96A3C7235109}"/>
                </a:ext>
              </a:extLst>
            </p:cNvPr>
            <p:cNvSpPr/>
            <p:nvPr/>
          </p:nvSpPr>
          <p:spPr>
            <a:xfrm rot="5400000">
              <a:off x="3817656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xmlns="" id="{FFC46002-54F3-4E52-B986-7DB0A659ACB9}"/>
                </a:ext>
              </a:extLst>
            </p:cNvPr>
            <p:cNvSpPr/>
            <p:nvPr/>
          </p:nvSpPr>
          <p:spPr>
            <a:xfrm rot="5400000">
              <a:off x="4818368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0000FF"/>
                </a:gs>
                <a:gs pos="100000">
                  <a:srgbClr val="0033C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5A5E014D-3C02-409D-9BB9-AE515C013AA6}"/>
                </a:ext>
              </a:extLst>
            </p:cNvPr>
            <p:cNvSpPr txBox="1"/>
            <p:nvPr/>
          </p:nvSpPr>
          <p:spPr>
            <a:xfrm>
              <a:off x="4758107" y="1198275"/>
              <a:ext cx="78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47205E3-E6B4-4994-989B-898F7424950F}"/>
                </a:ext>
              </a:extLst>
            </p:cNvPr>
            <p:cNvSpPr txBox="1"/>
            <p:nvPr/>
          </p:nvSpPr>
          <p:spPr>
            <a:xfrm>
              <a:off x="4453760" y="2323714"/>
              <a:ext cx="13914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50B6B15-5436-4B62-AC8F-A6E024D2246C}"/>
                </a:ext>
              </a:extLst>
            </p:cNvPr>
            <p:cNvSpPr txBox="1"/>
            <p:nvPr/>
          </p:nvSpPr>
          <p:spPr>
            <a:xfrm>
              <a:off x="4313947" y="2300839"/>
              <a:ext cx="168220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/>
                <a:t> </a:t>
              </a:r>
              <a:r>
                <a:rPr lang="ar-SY" b="1" dirty="0"/>
                <a:t>ويفعلُ منْ شروطِ الصلاةِ ما يقدِرُ عليهِ، مثل: </a:t>
              </a:r>
              <a:r>
                <a:rPr lang="ar-SY" b="1" dirty="0" smtClean="0"/>
                <a:t>استقبالِ </a:t>
              </a:r>
              <a:r>
                <a:rPr lang="ar-SY" b="1" dirty="0"/>
                <a:t>القبلةِ والوضوء، أو التيمم عندَ العجزِ، والطهارةِ منَ النجاساتِ</a:t>
              </a:r>
              <a:endParaRPr lang="en-US" b="1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FFD7C4E-9210-4DAF-8D60-5C528992284A}"/>
              </a:ext>
            </a:extLst>
          </p:cNvPr>
          <p:cNvGrpSpPr/>
          <p:nvPr/>
        </p:nvGrpSpPr>
        <p:grpSpPr>
          <a:xfrm>
            <a:off x="5915477" y="1198275"/>
            <a:ext cx="2018679" cy="3718704"/>
            <a:chOff x="5915477" y="1198275"/>
            <a:chExt cx="2018679" cy="3718704"/>
          </a:xfrm>
          <a:effectLst/>
        </p:grpSpPr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xmlns="" id="{66E38BD2-5042-4616-9379-CA9361332CE2}"/>
                </a:ext>
              </a:extLst>
            </p:cNvPr>
            <p:cNvSpPr/>
            <p:nvPr/>
          </p:nvSpPr>
          <p:spPr>
            <a:xfrm>
              <a:off x="7298430" y="1200136"/>
              <a:ext cx="204398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xmlns="" id="{615A7297-D1EF-4E27-952E-D8E6EEF5E095}"/>
                </a:ext>
              </a:extLst>
            </p:cNvPr>
            <p:cNvSpPr/>
            <p:nvPr/>
          </p:nvSpPr>
          <p:spPr>
            <a:xfrm>
              <a:off x="6695924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3832344B-E0B2-41BE-8C73-904C4DEEAE23}"/>
                </a:ext>
              </a:extLst>
            </p:cNvPr>
            <p:cNvSpPr/>
            <p:nvPr/>
          </p:nvSpPr>
          <p:spPr>
            <a:xfrm rot="5400000">
              <a:off x="6731475" y="1600459"/>
              <a:ext cx="734260" cy="448821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Arrow: Pentagon 40">
              <a:extLst>
                <a:ext uri="{FF2B5EF4-FFF2-40B4-BE49-F238E27FC236}">
                  <a16:creationId xmlns:a16="http://schemas.microsoft.com/office/drawing/2014/main" xmlns="" id="{D08B20D6-8EAC-469B-9AC3-EC6391D6D2B1}"/>
                </a:ext>
              </a:extLst>
            </p:cNvPr>
            <p:cNvSpPr/>
            <p:nvPr/>
          </p:nvSpPr>
          <p:spPr>
            <a:xfrm rot="5400000">
              <a:off x="5633577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006666"/>
                </a:gs>
                <a:gs pos="47000">
                  <a:srgbClr val="008080"/>
                </a:gs>
                <a:gs pos="100000">
                  <a:srgbClr val="00CC99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row: Pentagon 41">
              <a:extLst>
                <a:ext uri="{FF2B5EF4-FFF2-40B4-BE49-F238E27FC236}">
                  <a16:creationId xmlns:a16="http://schemas.microsoft.com/office/drawing/2014/main" xmlns="" id="{C04D3C31-11D5-4322-8203-C2F496493A0C}"/>
                </a:ext>
              </a:extLst>
            </p:cNvPr>
            <p:cNvSpPr/>
            <p:nvPr/>
          </p:nvSpPr>
          <p:spPr>
            <a:xfrm rot="5400000">
              <a:off x="5766764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row: Pentagon 42">
              <a:extLst>
                <a:ext uri="{FF2B5EF4-FFF2-40B4-BE49-F238E27FC236}">
                  <a16:creationId xmlns:a16="http://schemas.microsoft.com/office/drawing/2014/main" xmlns="" id="{6D399962-D6C5-4C68-A9AE-EF8B66E3F9A7}"/>
                </a:ext>
              </a:extLst>
            </p:cNvPr>
            <p:cNvSpPr/>
            <p:nvPr/>
          </p:nvSpPr>
          <p:spPr>
            <a:xfrm rot="5400000">
              <a:off x="6767476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006666"/>
                </a:gs>
                <a:gs pos="100000">
                  <a:srgbClr val="00CC9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0AB3964-C6BB-4C52-836C-C49E59FA461D}"/>
                </a:ext>
              </a:extLst>
            </p:cNvPr>
            <p:cNvSpPr txBox="1"/>
            <p:nvPr/>
          </p:nvSpPr>
          <p:spPr>
            <a:xfrm>
              <a:off x="6707215" y="1198275"/>
              <a:ext cx="78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9800CB8D-4F7E-46FD-938F-71FFC109427C}"/>
                </a:ext>
              </a:extLst>
            </p:cNvPr>
            <p:cNvSpPr txBox="1"/>
            <p:nvPr/>
          </p:nvSpPr>
          <p:spPr>
            <a:xfrm>
              <a:off x="5915477" y="2649831"/>
              <a:ext cx="1949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8AD46C59-CB53-43AC-A45F-93AB98C3E6D2}"/>
                </a:ext>
              </a:extLst>
            </p:cNvPr>
            <p:cNvSpPr txBox="1"/>
            <p:nvPr/>
          </p:nvSpPr>
          <p:spPr>
            <a:xfrm>
              <a:off x="6011085" y="2569561"/>
              <a:ext cx="18657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latin typeface="Century Gothic" panose="020B0502020202020204" pitchFamily="34" charset="0"/>
                </a:rPr>
                <a:t>وإذا عجزَ </a:t>
              </a:r>
              <a:r>
                <a:rPr lang="ar-SY" b="1" dirty="0" smtClean="0">
                  <a:latin typeface="Century Gothic" panose="020B0502020202020204" pitchFamily="34" charset="0"/>
                </a:rPr>
                <a:t>عنْ </a:t>
              </a:r>
              <a:r>
                <a:rPr lang="ar-SY" b="1" dirty="0"/>
                <a:t>شيءٍ منْ ذلكَ سقط عنهُ، ويصلي حسبَ </a:t>
              </a:r>
              <a:r>
                <a:rPr lang="ar-SY" b="1" dirty="0" smtClean="0"/>
                <a:t>حالهِ</a:t>
              </a:r>
              <a:endParaRPr lang="en-US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00EE0F4-9E19-4097-9929-CA7480FBE28F}"/>
              </a:ext>
            </a:extLst>
          </p:cNvPr>
          <p:cNvGrpSpPr/>
          <p:nvPr/>
        </p:nvGrpSpPr>
        <p:grpSpPr>
          <a:xfrm>
            <a:off x="8212163" y="1198275"/>
            <a:ext cx="1672422" cy="3718704"/>
            <a:chOff x="8212163" y="1198275"/>
            <a:chExt cx="1672422" cy="3718704"/>
          </a:xfrm>
          <a:effectLst/>
        </p:grpSpPr>
        <p:sp>
          <p:nvSpPr>
            <p:cNvPr id="48" name="Rectangle: Top Corners Rounded 47">
              <a:extLst>
                <a:ext uri="{FF2B5EF4-FFF2-40B4-BE49-F238E27FC236}">
                  <a16:creationId xmlns:a16="http://schemas.microsoft.com/office/drawing/2014/main" xmlns="" id="{2223E9A6-9DC8-4E16-80FD-73133CBE338D}"/>
                </a:ext>
              </a:extLst>
            </p:cNvPr>
            <p:cNvSpPr/>
            <p:nvPr/>
          </p:nvSpPr>
          <p:spPr>
            <a:xfrm>
              <a:off x="9247538" y="1200136"/>
              <a:ext cx="204398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Top Corners Rounded 48">
              <a:extLst>
                <a:ext uri="{FF2B5EF4-FFF2-40B4-BE49-F238E27FC236}">
                  <a16:creationId xmlns:a16="http://schemas.microsoft.com/office/drawing/2014/main" xmlns="" id="{10972DAE-71E8-4B65-8C4C-A98C1C53D386}"/>
                </a:ext>
              </a:extLst>
            </p:cNvPr>
            <p:cNvSpPr/>
            <p:nvPr/>
          </p:nvSpPr>
          <p:spPr>
            <a:xfrm>
              <a:off x="8645032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F9C82F61-77FC-4F7A-A7DC-C872EE549F8C}"/>
                </a:ext>
              </a:extLst>
            </p:cNvPr>
            <p:cNvSpPr/>
            <p:nvPr/>
          </p:nvSpPr>
          <p:spPr>
            <a:xfrm rot="5400000">
              <a:off x="8680583" y="1600459"/>
              <a:ext cx="734260" cy="448821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Arrow: Pentagon 50">
              <a:extLst>
                <a:ext uri="{FF2B5EF4-FFF2-40B4-BE49-F238E27FC236}">
                  <a16:creationId xmlns:a16="http://schemas.microsoft.com/office/drawing/2014/main" xmlns="" id="{B6B13E48-F50F-40EB-A6C3-A61EA5A5C1F8}"/>
                </a:ext>
              </a:extLst>
            </p:cNvPr>
            <p:cNvSpPr/>
            <p:nvPr/>
          </p:nvSpPr>
          <p:spPr>
            <a:xfrm rot="5400000">
              <a:off x="7582685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006600"/>
                </a:gs>
                <a:gs pos="47000">
                  <a:srgbClr val="00CC00"/>
                </a:gs>
                <a:gs pos="100000">
                  <a:srgbClr val="00CC66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row: Pentagon 51">
              <a:extLst>
                <a:ext uri="{FF2B5EF4-FFF2-40B4-BE49-F238E27FC236}">
                  <a16:creationId xmlns:a16="http://schemas.microsoft.com/office/drawing/2014/main" xmlns="" id="{B6202EAC-A41F-4A4F-84CB-12D6BADA34D5}"/>
                </a:ext>
              </a:extLst>
            </p:cNvPr>
            <p:cNvSpPr/>
            <p:nvPr/>
          </p:nvSpPr>
          <p:spPr>
            <a:xfrm rot="5400000">
              <a:off x="7715872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row: Pentagon 52">
              <a:extLst>
                <a:ext uri="{FF2B5EF4-FFF2-40B4-BE49-F238E27FC236}">
                  <a16:creationId xmlns:a16="http://schemas.microsoft.com/office/drawing/2014/main" xmlns="" id="{D2BB27BE-95F5-4E3C-9E96-EC8DE6ED49C0}"/>
                </a:ext>
              </a:extLst>
            </p:cNvPr>
            <p:cNvSpPr/>
            <p:nvPr/>
          </p:nvSpPr>
          <p:spPr>
            <a:xfrm rot="5400000">
              <a:off x="8716584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006600"/>
                </a:gs>
                <a:gs pos="100000">
                  <a:srgbClr val="00CC00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97B51917-A9FA-41BB-90C2-1CEA4E99482B}"/>
                </a:ext>
              </a:extLst>
            </p:cNvPr>
            <p:cNvSpPr txBox="1"/>
            <p:nvPr/>
          </p:nvSpPr>
          <p:spPr>
            <a:xfrm>
              <a:off x="8656323" y="1198275"/>
              <a:ext cx="78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5</a:t>
              </a:r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3B19A3F5-0DF0-4E7E-9DA8-75EB1BC629ED}"/>
                </a:ext>
              </a:extLst>
            </p:cNvPr>
            <p:cNvSpPr txBox="1"/>
            <p:nvPr/>
          </p:nvSpPr>
          <p:spPr>
            <a:xfrm>
              <a:off x="8430082" y="2372832"/>
              <a:ext cx="1363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23484671-82E5-4FDA-9A56-3C93AAA42BC6}"/>
                </a:ext>
              </a:extLst>
            </p:cNvPr>
            <p:cNvSpPr txBox="1"/>
            <p:nvPr/>
          </p:nvSpPr>
          <p:spPr>
            <a:xfrm>
              <a:off x="8232759" y="2557498"/>
              <a:ext cx="165182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ولهُ أنْ يجمعَ بينَ الظهر والعصر أو بين المغرب والعشاء إذا احتاجَ إلى ذلك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E6EE991-C4E6-438B-A9AD-DDEBF6D54888}"/>
              </a:ext>
            </a:extLst>
          </p:cNvPr>
          <p:cNvSpPr/>
          <p:nvPr/>
        </p:nvSpPr>
        <p:spPr>
          <a:xfrm>
            <a:off x="276727" y="5346456"/>
            <a:ext cx="1949108" cy="531228"/>
          </a:xfrm>
          <a:prstGeom prst="ellipse">
            <a:avLst/>
          </a:prstGeom>
          <a:gradFill flip="none" rotWithShape="1">
            <a:gsLst>
              <a:gs pos="15000">
                <a:schemeClr val="tx1">
                  <a:alpha val="35000"/>
                </a:schemeClr>
              </a:gs>
              <a:gs pos="100000">
                <a:srgbClr val="4C4C4C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D87127C6-75B2-4C79-9162-C6AEA4D49606}"/>
              </a:ext>
            </a:extLst>
          </p:cNvPr>
          <p:cNvSpPr/>
          <p:nvPr/>
        </p:nvSpPr>
        <p:spPr>
          <a:xfrm>
            <a:off x="2207284" y="5346456"/>
            <a:ext cx="1949108" cy="531228"/>
          </a:xfrm>
          <a:prstGeom prst="ellipse">
            <a:avLst/>
          </a:prstGeom>
          <a:gradFill flip="none" rotWithShape="1">
            <a:gsLst>
              <a:gs pos="15000">
                <a:schemeClr val="tx1">
                  <a:alpha val="35000"/>
                </a:schemeClr>
              </a:gs>
              <a:gs pos="100000">
                <a:srgbClr val="4C4C4C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50E38495-0202-4A00-9C31-D750211A8150}"/>
              </a:ext>
            </a:extLst>
          </p:cNvPr>
          <p:cNvSpPr/>
          <p:nvPr/>
        </p:nvSpPr>
        <p:spPr>
          <a:xfrm>
            <a:off x="4137841" y="5346456"/>
            <a:ext cx="1949108" cy="531228"/>
          </a:xfrm>
          <a:prstGeom prst="ellipse">
            <a:avLst/>
          </a:prstGeom>
          <a:gradFill flip="none" rotWithShape="1">
            <a:gsLst>
              <a:gs pos="15000">
                <a:schemeClr val="tx1">
                  <a:alpha val="35000"/>
                </a:schemeClr>
              </a:gs>
              <a:gs pos="100000">
                <a:srgbClr val="4C4C4C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A12AE342-9958-497F-9D94-A221A9D46ABA}"/>
              </a:ext>
            </a:extLst>
          </p:cNvPr>
          <p:cNvSpPr/>
          <p:nvPr/>
        </p:nvSpPr>
        <p:spPr>
          <a:xfrm>
            <a:off x="6068398" y="5346456"/>
            <a:ext cx="1949108" cy="531228"/>
          </a:xfrm>
          <a:prstGeom prst="ellipse">
            <a:avLst/>
          </a:prstGeom>
          <a:gradFill flip="none" rotWithShape="1">
            <a:gsLst>
              <a:gs pos="15000">
                <a:schemeClr val="tx1">
                  <a:alpha val="35000"/>
                </a:schemeClr>
              </a:gs>
              <a:gs pos="100000">
                <a:srgbClr val="4C4C4C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8EB08C1D-F03F-48F9-AAC8-7F32B6810453}"/>
              </a:ext>
            </a:extLst>
          </p:cNvPr>
          <p:cNvSpPr/>
          <p:nvPr/>
        </p:nvSpPr>
        <p:spPr>
          <a:xfrm>
            <a:off x="7998955" y="5346456"/>
            <a:ext cx="1949108" cy="531228"/>
          </a:xfrm>
          <a:prstGeom prst="ellipse">
            <a:avLst/>
          </a:prstGeom>
          <a:gradFill flip="none" rotWithShape="1">
            <a:gsLst>
              <a:gs pos="15000">
                <a:schemeClr val="tx1">
                  <a:alpha val="35000"/>
                </a:schemeClr>
              </a:gs>
              <a:gs pos="100000">
                <a:srgbClr val="4C4C4C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6A82B879-D7EE-4677-8C3B-A481A11F6252}"/>
              </a:ext>
            </a:extLst>
          </p:cNvPr>
          <p:cNvSpPr/>
          <p:nvPr/>
        </p:nvSpPr>
        <p:spPr>
          <a:xfrm>
            <a:off x="9929512" y="5346456"/>
            <a:ext cx="1949108" cy="531228"/>
          </a:xfrm>
          <a:prstGeom prst="ellipse">
            <a:avLst/>
          </a:prstGeom>
          <a:gradFill flip="none" rotWithShape="1">
            <a:gsLst>
              <a:gs pos="15000">
                <a:schemeClr val="tx1">
                  <a:alpha val="35000"/>
                </a:schemeClr>
              </a:gs>
              <a:gs pos="100000">
                <a:srgbClr val="4C4C4C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252BEF8-F389-4D1D-ADC3-6308D13503B4}"/>
              </a:ext>
            </a:extLst>
          </p:cNvPr>
          <p:cNvSpPr txBox="1"/>
          <p:nvPr/>
        </p:nvSpPr>
        <p:spPr>
          <a:xfrm>
            <a:off x="0" y="16759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صفة صلاة المريض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0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91286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3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8525"/>
              <a:ext cx="2143232" cy="603382"/>
              <a:chOff x="3299468" y="5466316"/>
              <a:chExt cx="2143232" cy="60338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</a:t>
                </a:r>
                <a:r>
                  <a:rPr lang="ar-SY" sz="16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الثاني</a:t>
                </a: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74133"/>
                <a:ext cx="2143232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صلاةُ المريضِ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47">
            <a:extLst>
              <a:ext uri="{FF2B5EF4-FFF2-40B4-BE49-F238E27FC236}">
                <a16:creationId xmlns:a16="http://schemas.microsoft.com/office/drawing/2014/main" xmlns="" id="{05869D3F-2203-4D1C-A97B-9AFE3BA08CEE}"/>
              </a:ext>
            </a:extLst>
          </p:cNvPr>
          <p:cNvSpPr txBox="1"/>
          <p:nvPr/>
        </p:nvSpPr>
        <p:spPr>
          <a:xfrm>
            <a:off x="4651938" y="297488"/>
            <a:ext cx="644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 smtClean="0">
                <a:latin typeface="Century Gothic" panose="020B0502020202020204" pitchFamily="34" charset="0"/>
              </a:rPr>
              <a:t> وبيانُ </a:t>
            </a:r>
            <a:r>
              <a:rPr lang="ar-SY" sz="2800" b="1" dirty="0">
                <a:latin typeface="Century Gothic" panose="020B0502020202020204" pitchFamily="34" charset="0"/>
              </a:rPr>
              <a:t>صفةِ صلاة المريض بالتفصيل هي كما </a:t>
            </a:r>
            <a:r>
              <a:rPr lang="ar-SY" sz="2800" b="1" dirty="0" smtClean="0">
                <a:latin typeface="Century Gothic" panose="020B0502020202020204" pitchFamily="34" charset="0"/>
              </a:rPr>
              <a:t>يأتي :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3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70" y="1365690"/>
            <a:ext cx="8389802" cy="37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91286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3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8525"/>
              <a:ext cx="2143232" cy="603382"/>
              <a:chOff x="3299468" y="5466316"/>
              <a:chExt cx="2143232" cy="60338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</a:t>
                </a:r>
                <a:r>
                  <a:rPr lang="ar-SY" sz="16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الثاني</a:t>
                </a: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74133"/>
                <a:ext cx="2143232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صلاةُ المريضِ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71" y="1179448"/>
            <a:ext cx="8291320" cy="41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0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91286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3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8525"/>
              <a:ext cx="2143232" cy="603382"/>
              <a:chOff x="3299468" y="5466316"/>
              <a:chExt cx="2143232" cy="60338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</a:t>
                </a:r>
                <a:r>
                  <a:rPr lang="ar-SY" sz="16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الثاني</a:t>
                </a: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74133"/>
                <a:ext cx="2143232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صلاةُ المريضِ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03" y="1179448"/>
            <a:ext cx="7346655" cy="41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4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91286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3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8525"/>
              <a:ext cx="2143232" cy="603382"/>
              <a:chOff x="3299468" y="5466316"/>
              <a:chExt cx="2143232" cy="60338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</a:t>
                </a:r>
                <a:r>
                  <a:rPr lang="ar-SY" sz="16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الثاني</a:t>
                </a: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74133"/>
                <a:ext cx="2143232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صلاةُ المريضِ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57" y="1365690"/>
            <a:ext cx="8324355" cy="3681213"/>
          </a:xfrm>
          <a:prstGeom prst="rect">
            <a:avLst/>
          </a:prstGeom>
        </p:spPr>
      </p:pic>
      <p:sp>
        <p:nvSpPr>
          <p:cNvPr id="15" name="Rectangle 146">
            <a:extLst>
              <a:ext uri="{FF2B5EF4-FFF2-40B4-BE49-F238E27FC236}">
                <a16:creationId xmlns:a16="http://schemas.microsoft.com/office/drawing/2014/main" xmlns="" id="{BFBC0FB0-17F0-4A94-A0E8-3C42C225ECFE}"/>
              </a:ext>
            </a:extLst>
          </p:cNvPr>
          <p:cNvSpPr/>
          <p:nvPr/>
        </p:nvSpPr>
        <p:spPr>
          <a:xfrm>
            <a:off x="1492564" y="4997276"/>
            <a:ext cx="10541614" cy="808438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 smtClean="0">
                <a:solidFill>
                  <a:schemeClr val="tx1"/>
                </a:solidFill>
              </a:rPr>
              <a:t>والدليلُ </a:t>
            </a:r>
            <a:r>
              <a:rPr lang="ar-SY" sz="2800" b="1" dirty="0">
                <a:solidFill>
                  <a:schemeClr val="tx1"/>
                </a:solidFill>
              </a:rPr>
              <a:t>على ذلك، قوله : </a:t>
            </a:r>
            <a:r>
              <a:rPr lang="ar-SY" sz="2800" b="1" dirty="0" smtClean="0">
                <a:solidFill>
                  <a:schemeClr val="tx1"/>
                </a:solidFill>
              </a:rPr>
              <a:t>« </a:t>
            </a:r>
            <a:r>
              <a:rPr lang="ar-SY" sz="2800" b="1" dirty="0" smtClean="0">
                <a:solidFill>
                  <a:srgbClr val="00B050"/>
                </a:solidFill>
              </a:rPr>
              <a:t>صَلِّ </a:t>
            </a:r>
            <a:r>
              <a:rPr lang="ar-SY" sz="2800" b="1" dirty="0">
                <a:solidFill>
                  <a:srgbClr val="00B050"/>
                </a:solidFill>
              </a:rPr>
              <a:t>قَائِمًا فَإنْ لَمْ تَسْتَطِعْ فَقَاعِدًا فَإنْ </a:t>
            </a:r>
            <a:r>
              <a:rPr lang="ar-SY" sz="2800" b="1" dirty="0" smtClean="0">
                <a:solidFill>
                  <a:srgbClr val="00B050"/>
                </a:solidFill>
              </a:rPr>
              <a:t>لَمْ </a:t>
            </a:r>
            <a:r>
              <a:rPr lang="ar-SY" sz="2800" b="1" dirty="0">
                <a:solidFill>
                  <a:srgbClr val="00B050"/>
                </a:solidFill>
              </a:rPr>
              <a:t>تَسْتَطِعْ فَعَلَى </a:t>
            </a:r>
            <a:r>
              <a:rPr lang="ar-SY" sz="2800" b="1" dirty="0" smtClean="0">
                <a:solidFill>
                  <a:srgbClr val="00B050"/>
                </a:solidFill>
              </a:rPr>
              <a:t>جَنْبٍ </a:t>
            </a:r>
            <a:r>
              <a:rPr lang="ar-SY" sz="2800" b="1" dirty="0" smtClean="0">
                <a:solidFill>
                  <a:schemeClr val="tx1"/>
                </a:solidFill>
              </a:rPr>
              <a:t>» </a:t>
            </a:r>
            <a:endParaRPr lang="ar-SY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5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91286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3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6079" y="2008525"/>
              <a:ext cx="2144982" cy="603382"/>
              <a:chOff x="3297718" y="5466316"/>
              <a:chExt cx="2144982" cy="60338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</a:t>
                </a:r>
                <a:r>
                  <a:rPr lang="ar-SY" sz="16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الثاني</a:t>
                </a: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7718" y="5774133"/>
                <a:ext cx="2144982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صلاةُ المريضِ</a:t>
                </a: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47">
            <a:extLst>
              <a:ext uri="{FF2B5EF4-FFF2-40B4-BE49-F238E27FC236}">
                <a16:creationId xmlns=""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056066" y="261853"/>
            <a:ext cx="801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نشاط 1          </a:t>
            </a:r>
            <a:r>
              <a:rPr lang="ar-SY" sz="2800" b="1" dirty="0"/>
              <a:t>أُرتِّبْ حالاتِ وضعِ المريضِ في </a:t>
            </a:r>
            <a:r>
              <a:rPr lang="ar-SY" sz="2800" b="1" dirty="0" smtClean="0"/>
              <a:t>صلاتهِ :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7" name="Rectangle 146">
            <a:extLst>
              <a:ext uri="{FF2B5EF4-FFF2-40B4-BE49-F238E27FC236}">
                <a16:creationId xmlns:a16="http://schemas.microsoft.com/office/drawing/2014/main" xmlns="" id="{BFBC0FB0-17F0-4A94-A0E8-3C42C225ECFE}"/>
              </a:ext>
            </a:extLst>
          </p:cNvPr>
          <p:cNvSpPr/>
          <p:nvPr/>
        </p:nvSpPr>
        <p:spPr>
          <a:xfrm>
            <a:off x="4252686" y="1243180"/>
            <a:ext cx="7816754" cy="676778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 smtClean="0">
                <a:solidFill>
                  <a:schemeClr val="tx1"/>
                </a:solidFill>
              </a:rPr>
              <a:t>( يصلي </a:t>
            </a:r>
            <a:r>
              <a:rPr lang="ar-SY" sz="2400" b="1" dirty="0">
                <a:solidFill>
                  <a:schemeClr val="tx1"/>
                </a:solidFill>
              </a:rPr>
              <a:t>على </a:t>
            </a:r>
            <a:r>
              <a:rPr lang="ar-SY" sz="2400" b="1" dirty="0" smtClean="0">
                <a:solidFill>
                  <a:schemeClr val="tx1"/>
                </a:solidFill>
              </a:rPr>
              <a:t>جنبٍ ، </a:t>
            </a:r>
            <a:r>
              <a:rPr lang="ar-SY" sz="2400" b="1" dirty="0">
                <a:solidFill>
                  <a:schemeClr val="tx1"/>
                </a:solidFill>
              </a:rPr>
              <a:t>يصلي </a:t>
            </a:r>
            <a:r>
              <a:rPr lang="ar-SY" sz="2400" b="1" dirty="0" smtClean="0">
                <a:solidFill>
                  <a:schemeClr val="tx1"/>
                </a:solidFill>
              </a:rPr>
              <a:t>قائماً ، </a:t>
            </a:r>
            <a:r>
              <a:rPr lang="ar-SY" sz="2400" b="1" dirty="0">
                <a:solidFill>
                  <a:schemeClr val="tx1"/>
                </a:solidFill>
              </a:rPr>
              <a:t>يصلي </a:t>
            </a:r>
            <a:r>
              <a:rPr lang="ar-SY" sz="2400" b="1" dirty="0" smtClean="0">
                <a:solidFill>
                  <a:schemeClr val="tx1"/>
                </a:solidFill>
              </a:rPr>
              <a:t>قاعداً ، </a:t>
            </a:r>
            <a:r>
              <a:rPr lang="ar-SY" sz="2400" b="1" dirty="0">
                <a:solidFill>
                  <a:schemeClr val="tx1"/>
                </a:solidFill>
              </a:rPr>
              <a:t>يصلي مستلقياً على </a:t>
            </a:r>
            <a:r>
              <a:rPr lang="ar-SY" sz="2400" b="1" dirty="0" smtClean="0">
                <a:solidFill>
                  <a:schemeClr val="tx1"/>
                </a:solidFill>
              </a:rPr>
              <a:t>ظهرهِ )</a:t>
            </a:r>
            <a:endParaRPr lang="ar-SY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46">
            <a:extLst>
              <a:ext uri="{FF2B5EF4-FFF2-40B4-BE49-F238E27FC236}">
                <a16:creationId xmlns:a16="http://schemas.microsoft.com/office/drawing/2014/main" xmlns="" id="{BFBC0FB0-17F0-4A94-A0E8-3C42C225ECFE}"/>
              </a:ext>
            </a:extLst>
          </p:cNvPr>
          <p:cNvSpPr/>
          <p:nvPr/>
        </p:nvSpPr>
        <p:spPr>
          <a:xfrm>
            <a:off x="6676571" y="2615784"/>
            <a:ext cx="2556349" cy="594157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 smtClean="0">
                <a:solidFill>
                  <a:schemeClr val="tx1"/>
                </a:solidFill>
              </a:rPr>
              <a:t>1- يصلي </a:t>
            </a:r>
            <a:r>
              <a:rPr lang="ar-SY" sz="2400" b="1" dirty="0">
                <a:solidFill>
                  <a:schemeClr val="tx1"/>
                </a:solidFill>
              </a:rPr>
              <a:t>قائماً </a:t>
            </a:r>
            <a:endParaRPr lang="ar-SY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46">
            <a:extLst>
              <a:ext uri="{FF2B5EF4-FFF2-40B4-BE49-F238E27FC236}">
                <a16:creationId xmlns:a16="http://schemas.microsoft.com/office/drawing/2014/main" xmlns="" id="{BFBC0FB0-17F0-4A94-A0E8-3C42C225ECFE}"/>
              </a:ext>
            </a:extLst>
          </p:cNvPr>
          <p:cNvSpPr/>
          <p:nvPr/>
        </p:nvSpPr>
        <p:spPr>
          <a:xfrm>
            <a:off x="6734762" y="3724953"/>
            <a:ext cx="2556349" cy="594157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2- يصلي قاعداً </a:t>
            </a:r>
            <a:endParaRPr lang="ar-SY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46">
            <a:extLst>
              <a:ext uri="{FF2B5EF4-FFF2-40B4-BE49-F238E27FC236}">
                <a16:creationId xmlns:a16="http://schemas.microsoft.com/office/drawing/2014/main" xmlns="" id="{BFBC0FB0-17F0-4A94-A0E8-3C42C225ECFE}"/>
              </a:ext>
            </a:extLst>
          </p:cNvPr>
          <p:cNvSpPr/>
          <p:nvPr/>
        </p:nvSpPr>
        <p:spPr>
          <a:xfrm>
            <a:off x="6734761" y="4825830"/>
            <a:ext cx="2556349" cy="594157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3- يصلي على جنبٍ</a:t>
            </a:r>
            <a:endParaRPr lang="ar-SY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146">
            <a:extLst>
              <a:ext uri="{FF2B5EF4-FFF2-40B4-BE49-F238E27FC236}">
                <a16:creationId xmlns:a16="http://schemas.microsoft.com/office/drawing/2014/main" xmlns="" id="{BFBC0FB0-17F0-4A94-A0E8-3C42C225ECFE}"/>
              </a:ext>
            </a:extLst>
          </p:cNvPr>
          <p:cNvSpPr/>
          <p:nvPr/>
        </p:nvSpPr>
        <p:spPr>
          <a:xfrm>
            <a:off x="6241276" y="5866147"/>
            <a:ext cx="3543317" cy="594157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4- يصلي مستلقياً على ظهرهِ</a:t>
            </a:r>
            <a:endParaRPr lang="ar-SY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6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9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3916</TotalTime>
  <Words>216</Words>
  <Application>Microsoft Office PowerPoint</Application>
  <PresentationFormat>مخصص</PresentationFormat>
  <Paragraphs>48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2743</cp:revision>
  <dcterms:created xsi:type="dcterms:W3CDTF">2020-10-10T04:32:51Z</dcterms:created>
  <dcterms:modified xsi:type="dcterms:W3CDTF">2021-02-21T21:06:39Z</dcterms:modified>
</cp:coreProperties>
</file>