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DC4"/>
    <a:srgbClr val="170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96" y="10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1E2DEF-E020-46DF-A921-2F3E970B5E2A}"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35281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E2DEF-E020-46DF-A921-2F3E970B5E2A}"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371559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E2DEF-E020-46DF-A921-2F3E970B5E2A}"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407893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E2DEF-E020-46DF-A921-2F3E970B5E2A}"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400170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1E2DEF-E020-46DF-A921-2F3E970B5E2A}"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33630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1E2DEF-E020-46DF-A921-2F3E970B5E2A}"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153668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1E2DEF-E020-46DF-A921-2F3E970B5E2A}" type="datetimeFigureOut">
              <a:rPr lang="en-US" smtClean="0"/>
              <a:t>2/16/21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112733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1E2DEF-E020-46DF-A921-2F3E970B5E2A}" type="datetimeFigureOut">
              <a:rPr lang="en-US" smtClean="0"/>
              <a:t>2/16/21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191509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E2DEF-E020-46DF-A921-2F3E970B5E2A}" type="datetimeFigureOut">
              <a:rPr lang="en-US" smtClean="0"/>
              <a:t>2/16/21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207552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1E2DEF-E020-46DF-A921-2F3E970B5E2A}"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397436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1E2DEF-E020-46DF-A921-2F3E970B5E2A}"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E55B3-48EC-4B32-94FD-242A8665D52E}" type="slidenum">
              <a:rPr lang="en-US" smtClean="0"/>
              <a:t>‹#›</a:t>
            </a:fld>
            <a:endParaRPr lang="en-US"/>
          </a:p>
        </p:txBody>
      </p:sp>
    </p:spTree>
    <p:extLst>
      <p:ext uri="{BB962C8B-B14F-4D97-AF65-F5344CB8AC3E}">
        <p14:creationId xmlns:p14="http://schemas.microsoft.com/office/powerpoint/2010/main" val="16690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E2DEF-E020-46DF-A921-2F3E970B5E2A}" type="datetimeFigureOut">
              <a:rPr lang="en-US" smtClean="0"/>
              <a:t>2/16/21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E55B3-48EC-4B32-94FD-242A8665D52E}" type="slidenum">
              <a:rPr lang="en-US" smtClean="0"/>
              <a:t>‹#›</a:t>
            </a:fld>
            <a:endParaRPr lang="en-US"/>
          </a:p>
        </p:txBody>
      </p:sp>
    </p:spTree>
    <p:extLst>
      <p:ext uri="{BB962C8B-B14F-4D97-AF65-F5344CB8AC3E}">
        <p14:creationId xmlns:p14="http://schemas.microsoft.com/office/powerpoint/2010/main" val="201569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7.wav"/><Relationship Id="rId1" Type="http://schemas.openxmlformats.org/officeDocument/2006/relationships/slideLayout" Target="../slideLayouts/slideLayout7.xml"/><Relationship Id="rId5" Type="http://schemas.openxmlformats.org/officeDocument/2006/relationships/audio" Target="../media/audio19.wav"/><Relationship Id="rId4" Type="http://schemas.openxmlformats.org/officeDocument/2006/relationships/audio" Target="../media/audio18.wav"/></Relationships>
</file>

<file path=ppt/slides/_rels/slide11.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20.wav"/><Relationship Id="rId1" Type="http://schemas.openxmlformats.org/officeDocument/2006/relationships/slideLayout" Target="../slideLayouts/slideLayout7.xml"/><Relationship Id="rId5" Type="http://schemas.openxmlformats.org/officeDocument/2006/relationships/audio" Target="../media/audio23.wav"/><Relationship Id="rId4" Type="http://schemas.openxmlformats.org/officeDocument/2006/relationships/audio" Target="../media/audio22.wav"/></Relationships>
</file>

<file path=ppt/slides/_rels/slide12.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20.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audio" Target="../media/audio30.wav"/><Relationship Id="rId13" Type="http://schemas.openxmlformats.org/officeDocument/2006/relationships/audio" Target="../media/audio35.wav"/><Relationship Id="rId18" Type="http://schemas.openxmlformats.org/officeDocument/2006/relationships/audio" Target="../media/audio40.wav"/><Relationship Id="rId3" Type="http://schemas.openxmlformats.org/officeDocument/2006/relationships/audio" Target="../media/audio25.wav"/><Relationship Id="rId7" Type="http://schemas.openxmlformats.org/officeDocument/2006/relationships/audio" Target="../media/audio29.wav"/><Relationship Id="rId12" Type="http://schemas.openxmlformats.org/officeDocument/2006/relationships/audio" Target="../media/audio34.wav"/><Relationship Id="rId17" Type="http://schemas.openxmlformats.org/officeDocument/2006/relationships/audio" Target="../media/audio39.wav"/><Relationship Id="rId2" Type="http://schemas.openxmlformats.org/officeDocument/2006/relationships/audio" Target="../media/audio24.wav"/><Relationship Id="rId16" Type="http://schemas.openxmlformats.org/officeDocument/2006/relationships/audio" Target="../media/audio38.wav"/><Relationship Id="rId1" Type="http://schemas.openxmlformats.org/officeDocument/2006/relationships/slideLayout" Target="../slideLayouts/slideLayout7.xml"/><Relationship Id="rId6" Type="http://schemas.openxmlformats.org/officeDocument/2006/relationships/audio" Target="../media/audio28.wav"/><Relationship Id="rId11" Type="http://schemas.openxmlformats.org/officeDocument/2006/relationships/audio" Target="../media/audio33.wav"/><Relationship Id="rId5" Type="http://schemas.openxmlformats.org/officeDocument/2006/relationships/audio" Target="../media/audio27.wav"/><Relationship Id="rId15" Type="http://schemas.openxmlformats.org/officeDocument/2006/relationships/audio" Target="../media/audio37.wav"/><Relationship Id="rId10" Type="http://schemas.openxmlformats.org/officeDocument/2006/relationships/audio" Target="../media/audio32.wav"/><Relationship Id="rId19" Type="http://schemas.openxmlformats.org/officeDocument/2006/relationships/image" Target="../media/image8.png"/><Relationship Id="rId4" Type="http://schemas.openxmlformats.org/officeDocument/2006/relationships/audio" Target="../media/audio26.wav"/><Relationship Id="rId9" Type="http://schemas.openxmlformats.org/officeDocument/2006/relationships/audio" Target="../media/audio31.wav"/><Relationship Id="rId14" Type="http://schemas.openxmlformats.org/officeDocument/2006/relationships/audio" Target="../media/audio36.wav"/></Relationships>
</file>

<file path=ppt/slides/_rels/slide15.xml.rels><?xml version="1.0" encoding="UTF-8" standalone="yes"?>
<Relationships xmlns="http://schemas.openxmlformats.org/package/2006/relationships"><Relationship Id="rId8" Type="http://schemas.openxmlformats.org/officeDocument/2006/relationships/audio" Target="../media/audio47.wav"/><Relationship Id="rId3" Type="http://schemas.openxmlformats.org/officeDocument/2006/relationships/audio" Target="../media/audio42.wav"/><Relationship Id="rId7" Type="http://schemas.openxmlformats.org/officeDocument/2006/relationships/audio" Target="../media/audio46.wav"/><Relationship Id="rId2" Type="http://schemas.openxmlformats.org/officeDocument/2006/relationships/audio" Target="../media/audio41.wav"/><Relationship Id="rId1" Type="http://schemas.openxmlformats.org/officeDocument/2006/relationships/slideLayout" Target="../slideLayouts/slideLayout7.xml"/><Relationship Id="rId6" Type="http://schemas.openxmlformats.org/officeDocument/2006/relationships/audio" Target="../media/audio45.wav"/><Relationship Id="rId5" Type="http://schemas.openxmlformats.org/officeDocument/2006/relationships/audio" Target="../media/audio44.wav"/><Relationship Id="rId10" Type="http://schemas.openxmlformats.org/officeDocument/2006/relationships/audio" Target="../media/audio49.wav"/><Relationship Id="rId4" Type="http://schemas.openxmlformats.org/officeDocument/2006/relationships/audio" Target="../media/audio43.wav"/><Relationship Id="rId9" Type="http://schemas.openxmlformats.org/officeDocument/2006/relationships/audio" Target="../media/audio48.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50.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5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52.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54.wav"/><Relationship Id="rId7" Type="http://schemas.openxmlformats.org/officeDocument/2006/relationships/audio" Target="../media/audio58.wav"/><Relationship Id="rId2" Type="http://schemas.openxmlformats.org/officeDocument/2006/relationships/audio" Target="../media/audio53.wav"/><Relationship Id="rId1" Type="http://schemas.openxmlformats.org/officeDocument/2006/relationships/slideLayout" Target="../slideLayouts/slideLayout7.xml"/><Relationship Id="rId6" Type="http://schemas.openxmlformats.org/officeDocument/2006/relationships/audio" Target="../media/audio57.wav"/><Relationship Id="rId5" Type="http://schemas.openxmlformats.org/officeDocument/2006/relationships/audio" Target="../media/audio56.wav"/><Relationship Id="rId4" Type="http://schemas.openxmlformats.org/officeDocument/2006/relationships/audio" Target="../media/audio55.wav"/></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59.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59.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audio" Target="../media/audio66.wav"/><Relationship Id="rId3" Type="http://schemas.openxmlformats.org/officeDocument/2006/relationships/audio" Target="../media/audio61.wav"/><Relationship Id="rId7" Type="http://schemas.openxmlformats.org/officeDocument/2006/relationships/audio" Target="../media/audio65.wav"/><Relationship Id="rId2" Type="http://schemas.openxmlformats.org/officeDocument/2006/relationships/audio" Target="../media/audio60.wav"/><Relationship Id="rId1" Type="http://schemas.openxmlformats.org/officeDocument/2006/relationships/slideLayout" Target="../slideLayouts/slideLayout7.xml"/><Relationship Id="rId6" Type="http://schemas.openxmlformats.org/officeDocument/2006/relationships/audio" Target="../media/audio64.wav"/><Relationship Id="rId5" Type="http://schemas.openxmlformats.org/officeDocument/2006/relationships/audio" Target="../media/audio63.wav"/><Relationship Id="rId10" Type="http://schemas.openxmlformats.org/officeDocument/2006/relationships/audio" Target="../media/audio68.wav"/><Relationship Id="rId4" Type="http://schemas.openxmlformats.org/officeDocument/2006/relationships/audio" Target="../media/audio62.wav"/><Relationship Id="rId9" Type="http://schemas.openxmlformats.org/officeDocument/2006/relationships/audio" Target="../media/audio67.wav"/></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70.wav"/><Relationship Id="rId7" Type="http://schemas.openxmlformats.org/officeDocument/2006/relationships/audio" Target="../media/audio74.wav"/><Relationship Id="rId2" Type="http://schemas.openxmlformats.org/officeDocument/2006/relationships/audio" Target="../media/audio69.wav"/><Relationship Id="rId1" Type="http://schemas.openxmlformats.org/officeDocument/2006/relationships/slideLayout" Target="../slideLayouts/slideLayout7.xml"/><Relationship Id="rId6" Type="http://schemas.openxmlformats.org/officeDocument/2006/relationships/audio" Target="../media/audio73.wav"/><Relationship Id="rId5" Type="http://schemas.openxmlformats.org/officeDocument/2006/relationships/audio" Target="../media/audio72.wav"/><Relationship Id="rId4" Type="http://schemas.openxmlformats.org/officeDocument/2006/relationships/audio" Target="../media/audio71.wav"/></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76.wav"/><Relationship Id="rId2" Type="http://schemas.openxmlformats.org/officeDocument/2006/relationships/audio" Target="../media/audio75.wav"/><Relationship Id="rId1" Type="http://schemas.openxmlformats.org/officeDocument/2006/relationships/slideLayout" Target="../slideLayouts/slideLayout7.xml"/><Relationship Id="rId6" Type="http://schemas.openxmlformats.org/officeDocument/2006/relationships/audio" Target="../media/audio79.wav"/><Relationship Id="rId5" Type="http://schemas.openxmlformats.org/officeDocument/2006/relationships/audio" Target="../media/audio78.wav"/><Relationship Id="rId4" Type="http://schemas.openxmlformats.org/officeDocument/2006/relationships/audio" Target="../media/audio77.wav"/></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80.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audio" Target="../media/audio87.wav"/><Relationship Id="rId13" Type="http://schemas.openxmlformats.org/officeDocument/2006/relationships/audio" Target="../media/audio92.wav"/><Relationship Id="rId3" Type="http://schemas.openxmlformats.org/officeDocument/2006/relationships/audio" Target="../media/audio82.wav"/><Relationship Id="rId7" Type="http://schemas.openxmlformats.org/officeDocument/2006/relationships/audio" Target="../media/audio86.wav"/><Relationship Id="rId12" Type="http://schemas.openxmlformats.org/officeDocument/2006/relationships/audio" Target="../media/audio91.wav"/><Relationship Id="rId2" Type="http://schemas.openxmlformats.org/officeDocument/2006/relationships/audio" Target="../media/audio81.wav"/><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audio" Target="../media/audio85.wav"/><Relationship Id="rId11" Type="http://schemas.openxmlformats.org/officeDocument/2006/relationships/audio" Target="../media/audio90.wav"/><Relationship Id="rId5" Type="http://schemas.openxmlformats.org/officeDocument/2006/relationships/audio" Target="../media/audio84.wav"/><Relationship Id="rId15" Type="http://schemas.openxmlformats.org/officeDocument/2006/relationships/audio" Target="../media/audio94.wav"/><Relationship Id="rId10" Type="http://schemas.openxmlformats.org/officeDocument/2006/relationships/audio" Target="../media/audio89.wav"/><Relationship Id="rId4" Type="http://schemas.openxmlformats.org/officeDocument/2006/relationships/audio" Target="../media/audio83.wav"/><Relationship Id="rId9" Type="http://schemas.openxmlformats.org/officeDocument/2006/relationships/audio" Target="../media/audio88.wav"/><Relationship Id="rId14" Type="http://schemas.openxmlformats.org/officeDocument/2006/relationships/audio" Target="../media/audio9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8.wav"/></Relationships>
</file>

<file path=ppt/slides/_rels/slide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9.wav"/><Relationship Id="rId1" Type="http://schemas.openxmlformats.org/officeDocument/2006/relationships/slideLayout" Target="../slideLayouts/slideLayout7.xml"/><Relationship Id="rId5" Type="http://schemas.openxmlformats.org/officeDocument/2006/relationships/audio" Target="../media/audio12.wav"/><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7.xml"/><Relationship Id="rId5" Type="http://schemas.openxmlformats.org/officeDocument/2006/relationships/audio" Target="../media/audio16.wav"/><Relationship Id="rId4" Type="http://schemas.openxmlformats.org/officeDocument/2006/relationships/audio" Target="../media/audio1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60305">
            <a:off x="7569872" y="1854826"/>
            <a:ext cx="1350772" cy="312654"/>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0905011" flipH="1">
            <a:off x="2643986" y="1891487"/>
            <a:ext cx="1195227" cy="283741"/>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98004" y="946531"/>
            <a:ext cx="1776549" cy="1064623"/>
          </a:xfrm>
          <a:prstGeom prst="rect">
            <a:avLst/>
          </a:prstGeom>
          <a:gradFill>
            <a:gsLst>
              <a:gs pos="0">
                <a:srgbClr val="CC00FF"/>
              </a:gs>
              <a:gs pos="98000">
                <a:srgbClr val="FF33CC"/>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74701" y="946530"/>
            <a:ext cx="4733109" cy="1064623"/>
          </a:xfrm>
          <a:prstGeom prst="rect">
            <a:avLst/>
          </a:prstGeom>
          <a:solidFill>
            <a:srgbClr val="1A3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265595" y="1064097"/>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flipH="1">
            <a:off x="4265595" y="1392847"/>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265595" y="1721598"/>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849761" y="1064096"/>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849761" y="1721598"/>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flipH="1">
            <a:off x="3849761" y="1392847"/>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p:cNvSpPr/>
          <p:nvPr/>
        </p:nvSpPr>
        <p:spPr>
          <a:xfrm>
            <a:off x="3916333" y="1086503"/>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Terminator 12"/>
          <p:cNvSpPr/>
          <p:nvPr/>
        </p:nvSpPr>
        <p:spPr>
          <a:xfrm>
            <a:off x="3916333" y="1742782"/>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p:cNvSpPr/>
          <p:nvPr/>
        </p:nvSpPr>
        <p:spPr>
          <a:xfrm>
            <a:off x="3912868" y="1416981"/>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13795" y="1039673"/>
            <a:ext cx="335772" cy="873508"/>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108918" y="1176609"/>
            <a:ext cx="457200" cy="584775"/>
          </a:xfrm>
          <a:prstGeom prst="rect">
            <a:avLst/>
          </a:prstGeom>
          <a:noFill/>
        </p:spPr>
        <p:txBody>
          <a:bodyPr wrap="square" rtlCol="0">
            <a:spAutoFit/>
          </a:bodyPr>
          <a:lstStyle/>
          <a:p>
            <a:pPr algn="r" rtl="1"/>
            <a:r>
              <a:rPr lang="ar-EG" sz="3200" b="1" dirty="0">
                <a:solidFill>
                  <a:schemeClr val="bg1"/>
                </a:solidFill>
              </a:rPr>
              <a:t>1</a:t>
            </a:r>
            <a:endParaRPr lang="en-US" sz="3200" b="1" dirty="0">
              <a:solidFill>
                <a:schemeClr val="bg1"/>
              </a:solidFill>
            </a:endParaRPr>
          </a:p>
        </p:txBody>
      </p:sp>
      <p:sp>
        <p:nvSpPr>
          <p:cNvPr id="17" name="TextBox 16"/>
          <p:cNvSpPr txBox="1"/>
          <p:nvPr/>
        </p:nvSpPr>
        <p:spPr>
          <a:xfrm>
            <a:off x="5287115" y="1049432"/>
            <a:ext cx="2471352" cy="830997"/>
          </a:xfrm>
          <a:prstGeom prst="rect">
            <a:avLst/>
          </a:prstGeom>
          <a:noFill/>
        </p:spPr>
        <p:txBody>
          <a:bodyPr wrap="square" rtlCol="0">
            <a:spAutoFit/>
          </a:bodyPr>
          <a:lstStyle/>
          <a:p>
            <a:pPr algn="ctr" rtl="1"/>
            <a:r>
              <a:rPr lang="ar-EG" sz="4800" b="1" dirty="0">
                <a:ln w="6600">
                  <a:solidFill>
                    <a:schemeClr val="accent2"/>
                  </a:solidFill>
                  <a:prstDash val="solid"/>
                </a:ln>
                <a:solidFill>
                  <a:srgbClr val="FFFFFF"/>
                </a:solidFill>
                <a:effectLst>
                  <a:outerShdw dist="38100" dir="2700000" algn="tl" rotWithShape="0">
                    <a:schemeClr val="accent2"/>
                  </a:outerShdw>
                </a:effectLst>
              </a:rPr>
              <a:t>لــــغـــتـــي </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Rectangle 17"/>
          <p:cNvSpPr/>
          <p:nvPr/>
        </p:nvSpPr>
        <p:spPr>
          <a:xfrm>
            <a:off x="2759985" y="1150342"/>
            <a:ext cx="870752" cy="707886"/>
          </a:xfrm>
          <a:prstGeom prst="rect">
            <a:avLst/>
          </a:prstGeom>
        </p:spPr>
        <p:txBody>
          <a:bodyPr wrap="none">
            <a:spAutoFit/>
          </a:bodyPr>
          <a:lstStyle/>
          <a:p>
            <a:pPr algn="ctr" rtl="1"/>
            <a:r>
              <a:rPr lang="ar-EG" sz="4000" b="1" dirty="0">
                <a:ln w="0"/>
                <a:solidFill>
                  <a:schemeClr val="bg1"/>
                </a:solidFill>
                <a:effectLst>
                  <a:outerShdw blurRad="38100" dist="25400" dir="5400000" algn="ctr" rotWithShape="0">
                    <a:srgbClr val="6E747A">
                      <a:alpha val="43000"/>
                    </a:srgbClr>
                  </a:outerShdw>
                </a:effectLst>
              </a:rPr>
              <a:t>مادة</a:t>
            </a:r>
            <a:endParaRPr lang="en-US" sz="4000" b="1" dirty="0">
              <a:ln w="0"/>
              <a:solidFill>
                <a:schemeClr val="bg1"/>
              </a:solidFill>
              <a:effectLst>
                <a:outerShdw blurRad="38100" dist="25400" dir="5400000" algn="ctr" rotWithShape="0">
                  <a:srgbClr val="6E747A">
                    <a:alpha val="43000"/>
                  </a:srgbClr>
                </a:outerShdw>
              </a:effectLst>
            </a:endParaRPr>
          </a:p>
        </p:txBody>
      </p:sp>
      <p:sp>
        <p:nvSpPr>
          <p:cNvPr id="19" name="Rectangle 18"/>
          <p:cNvSpPr/>
          <p:nvPr/>
        </p:nvSpPr>
        <p:spPr>
          <a:xfrm rot="560305">
            <a:off x="7557038" y="3288308"/>
            <a:ext cx="1350772" cy="312654"/>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0905011" flipH="1">
            <a:off x="2631152" y="3324969"/>
            <a:ext cx="1195227" cy="283741"/>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85170" y="2380013"/>
            <a:ext cx="1776549" cy="1064623"/>
          </a:xfrm>
          <a:prstGeom prst="rect">
            <a:avLst/>
          </a:prstGeom>
          <a:gradFill>
            <a:gsLst>
              <a:gs pos="0">
                <a:srgbClr val="FFFF00"/>
              </a:gs>
              <a:gs pos="98000">
                <a:srgbClr val="00CCF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61867" y="2380012"/>
            <a:ext cx="4733109" cy="1064623"/>
          </a:xfrm>
          <a:prstGeom prst="rect">
            <a:avLst/>
          </a:prstGeom>
          <a:solidFill>
            <a:srgbClr val="1A3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4252761" y="2497579"/>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flipH="1">
            <a:off x="4252761" y="2826329"/>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4252761" y="3155080"/>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836927" y="2497578"/>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836927" y="3155080"/>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flipH="1">
            <a:off x="3836927" y="2826329"/>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Terminator 28"/>
          <p:cNvSpPr/>
          <p:nvPr/>
        </p:nvSpPr>
        <p:spPr>
          <a:xfrm>
            <a:off x="3903499" y="2519985"/>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Terminator 29"/>
          <p:cNvSpPr/>
          <p:nvPr/>
        </p:nvSpPr>
        <p:spPr>
          <a:xfrm>
            <a:off x="3903499" y="3176264"/>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Terminator 30"/>
          <p:cNvSpPr/>
          <p:nvPr/>
        </p:nvSpPr>
        <p:spPr>
          <a:xfrm>
            <a:off x="3900034" y="2850463"/>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200961" y="2473155"/>
            <a:ext cx="335772" cy="873508"/>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096084" y="2610091"/>
            <a:ext cx="457200" cy="584775"/>
          </a:xfrm>
          <a:prstGeom prst="rect">
            <a:avLst/>
          </a:prstGeom>
          <a:noFill/>
        </p:spPr>
        <p:txBody>
          <a:bodyPr wrap="square" rtlCol="0">
            <a:spAutoFit/>
          </a:bodyPr>
          <a:lstStyle/>
          <a:p>
            <a:pPr algn="r" rtl="1"/>
            <a:r>
              <a:rPr lang="ar-EG" sz="3200" b="1" dirty="0">
                <a:solidFill>
                  <a:schemeClr val="bg1"/>
                </a:solidFill>
              </a:rPr>
              <a:t>2</a:t>
            </a:r>
            <a:endParaRPr lang="en-US" sz="3200" b="1" dirty="0">
              <a:solidFill>
                <a:schemeClr val="bg1"/>
              </a:solidFill>
            </a:endParaRPr>
          </a:p>
        </p:txBody>
      </p:sp>
      <p:sp>
        <p:nvSpPr>
          <p:cNvPr id="34" name="TextBox 33"/>
          <p:cNvSpPr txBox="1"/>
          <p:nvPr/>
        </p:nvSpPr>
        <p:spPr>
          <a:xfrm>
            <a:off x="4371487" y="2482914"/>
            <a:ext cx="4334026" cy="830997"/>
          </a:xfrm>
          <a:prstGeom prst="rect">
            <a:avLst/>
          </a:prstGeom>
          <a:noFill/>
        </p:spPr>
        <p:txBody>
          <a:bodyPr wrap="square" rtlCol="0">
            <a:spAutoFit/>
          </a:bodyPr>
          <a:lstStyle/>
          <a:p>
            <a:pPr algn="ctr" rtl="1"/>
            <a:r>
              <a:rPr lang="ar-EG" sz="4800" b="1" dirty="0">
                <a:ln w="6600">
                  <a:solidFill>
                    <a:schemeClr val="accent2"/>
                  </a:solidFill>
                  <a:prstDash val="solid"/>
                </a:ln>
                <a:solidFill>
                  <a:srgbClr val="FFFFFF"/>
                </a:solidFill>
                <a:effectLst>
                  <a:outerShdw dist="38100" dir="2700000" algn="tl" rotWithShape="0">
                    <a:schemeClr val="accent2"/>
                  </a:outerShdw>
                </a:effectLst>
              </a:rPr>
              <a:t>الثـــالث الابتدائي </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5" name="Rectangle 34"/>
          <p:cNvSpPr/>
          <p:nvPr/>
        </p:nvSpPr>
        <p:spPr>
          <a:xfrm>
            <a:off x="2582042" y="2583824"/>
            <a:ext cx="1200971" cy="707886"/>
          </a:xfrm>
          <a:prstGeom prst="rect">
            <a:avLst/>
          </a:prstGeom>
        </p:spPr>
        <p:txBody>
          <a:bodyPr wrap="none">
            <a:spAutoFit/>
          </a:bodyPr>
          <a:lstStyle/>
          <a:p>
            <a:pPr algn="ctr" rtl="1"/>
            <a:r>
              <a:rPr lang="ar-EG" sz="4000" b="1" dirty="0">
                <a:ln w="0"/>
                <a:solidFill>
                  <a:schemeClr val="bg1"/>
                </a:solidFill>
                <a:effectLst>
                  <a:outerShdw blurRad="38100" dist="25400" dir="5400000" algn="ctr" rotWithShape="0">
                    <a:srgbClr val="6E747A">
                      <a:alpha val="43000"/>
                    </a:srgbClr>
                  </a:outerShdw>
                </a:effectLst>
              </a:rPr>
              <a:t>الصف</a:t>
            </a:r>
            <a:endParaRPr lang="en-US" sz="4000" b="1" dirty="0">
              <a:ln w="0"/>
              <a:solidFill>
                <a:schemeClr val="bg1"/>
              </a:solidFill>
              <a:effectLst>
                <a:outerShdw blurRad="38100" dist="25400" dir="5400000" algn="ctr" rotWithShape="0">
                  <a:srgbClr val="6E747A">
                    <a:alpha val="43000"/>
                  </a:srgbClr>
                </a:outerShdw>
              </a:effectLst>
            </a:endParaRPr>
          </a:p>
        </p:txBody>
      </p:sp>
      <p:sp>
        <p:nvSpPr>
          <p:cNvPr id="36" name="Rectangle 35"/>
          <p:cNvSpPr/>
          <p:nvPr/>
        </p:nvSpPr>
        <p:spPr>
          <a:xfrm rot="560305">
            <a:off x="7544204" y="4721790"/>
            <a:ext cx="1350772" cy="312654"/>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20905011" flipH="1">
            <a:off x="2618318" y="4758451"/>
            <a:ext cx="1195227" cy="283741"/>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272336" y="3813495"/>
            <a:ext cx="1776549" cy="1064623"/>
          </a:xfrm>
          <a:prstGeom prst="rect">
            <a:avLst/>
          </a:prstGeom>
          <a:gradFill>
            <a:gsLst>
              <a:gs pos="0">
                <a:schemeClr val="accent1">
                  <a:lumMod val="40000"/>
                  <a:lumOff val="60000"/>
                </a:schemeClr>
              </a:gs>
              <a:gs pos="98000">
                <a:srgbClr val="0070C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149033" y="3813494"/>
            <a:ext cx="4733109" cy="1064623"/>
          </a:xfrm>
          <a:prstGeom prst="rect">
            <a:avLst/>
          </a:prstGeom>
          <a:solidFill>
            <a:srgbClr val="1A3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4239927" y="3931061"/>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flipH="1">
            <a:off x="4239927" y="4259811"/>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239927" y="4588562"/>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3824093" y="3931060"/>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3824093" y="4588562"/>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flipH="1">
            <a:off x="3824093" y="4259811"/>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Terminator 45"/>
          <p:cNvSpPr/>
          <p:nvPr/>
        </p:nvSpPr>
        <p:spPr>
          <a:xfrm>
            <a:off x="3890665" y="3953467"/>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Terminator 46"/>
          <p:cNvSpPr/>
          <p:nvPr/>
        </p:nvSpPr>
        <p:spPr>
          <a:xfrm>
            <a:off x="3890665" y="4609746"/>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Terminator 47"/>
          <p:cNvSpPr/>
          <p:nvPr/>
        </p:nvSpPr>
        <p:spPr>
          <a:xfrm>
            <a:off x="3887200" y="4283945"/>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188127" y="3906637"/>
            <a:ext cx="335772" cy="873508"/>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083250" y="4043573"/>
            <a:ext cx="457200" cy="584775"/>
          </a:xfrm>
          <a:prstGeom prst="rect">
            <a:avLst/>
          </a:prstGeom>
          <a:noFill/>
        </p:spPr>
        <p:txBody>
          <a:bodyPr wrap="square" rtlCol="0">
            <a:spAutoFit/>
          </a:bodyPr>
          <a:lstStyle/>
          <a:p>
            <a:pPr algn="r" rtl="1"/>
            <a:r>
              <a:rPr lang="ar-EG" sz="3200" b="1" dirty="0">
                <a:solidFill>
                  <a:schemeClr val="bg1"/>
                </a:solidFill>
              </a:rPr>
              <a:t>3</a:t>
            </a:r>
            <a:endParaRPr lang="en-US" sz="3200" b="1" dirty="0">
              <a:solidFill>
                <a:schemeClr val="bg1"/>
              </a:solidFill>
            </a:endParaRPr>
          </a:p>
        </p:txBody>
      </p:sp>
      <p:sp>
        <p:nvSpPr>
          <p:cNvPr id="51" name="TextBox 50"/>
          <p:cNvSpPr txBox="1"/>
          <p:nvPr/>
        </p:nvSpPr>
        <p:spPr>
          <a:xfrm>
            <a:off x="4803943" y="3912891"/>
            <a:ext cx="3271071" cy="830997"/>
          </a:xfrm>
          <a:prstGeom prst="rect">
            <a:avLst/>
          </a:prstGeom>
          <a:noFill/>
        </p:spPr>
        <p:txBody>
          <a:bodyPr wrap="square" rtlCol="0">
            <a:spAutoFit/>
          </a:bodyPr>
          <a:lstStyle/>
          <a:p>
            <a:pPr algn="ctr" rtl="1"/>
            <a:r>
              <a:rPr lang="ar-EG" sz="4800" b="1" dirty="0">
                <a:ln w="6600">
                  <a:solidFill>
                    <a:schemeClr val="accent2"/>
                  </a:solidFill>
                  <a:prstDash val="solid"/>
                </a:ln>
                <a:solidFill>
                  <a:srgbClr val="FFFFFF"/>
                </a:solidFill>
                <a:effectLst>
                  <a:outerShdw dist="38100" dir="2700000" algn="tl" rotWithShape="0">
                    <a:schemeClr val="accent2"/>
                  </a:outerShdw>
                </a:effectLst>
              </a:rPr>
              <a:t>الدراسي الثاني </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2" name="Rectangle 51"/>
          <p:cNvSpPr/>
          <p:nvPr/>
        </p:nvSpPr>
        <p:spPr>
          <a:xfrm>
            <a:off x="2565201" y="4017306"/>
            <a:ext cx="1208985" cy="707886"/>
          </a:xfrm>
          <a:prstGeom prst="rect">
            <a:avLst/>
          </a:prstGeom>
        </p:spPr>
        <p:txBody>
          <a:bodyPr wrap="none">
            <a:spAutoFit/>
          </a:bodyPr>
          <a:lstStyle/>
          <a:p>
            <a:pPr algn="ctr" rtl="1"/>
            <a:r>
              <a:rPr lang="ar-EG" sz="4000" b="1" dirty="0">
                <a:ln w="0"/>
                <a:solidFill>
                  <a:schemeClr val="bg1"/>
                </a:solidFill>
                <a:effectLst>
                  <a:outerShdw blurRad="38100" dist="25400" dir="5400000" algn="ctr" rotWithShape="0">
                    <a:srgbClr val="6E747A">
                      <a:alpha val="43000"/>
                    </a:srgbClr>
                  </a:outerShdw>
                </a:effectLst>
              </a:rPr>
              <a:t>الفصل</a:t>
            </a:r>
            <a:endParaRPr lang="en-US" sz="4000" b="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1681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125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512889" y="26895"/>
            <a:ext cx="4588880" cy="1909482"/>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5" algn="ctr" rtl="1">
              <a:defRPr/>
            </a:pPr>
            <a:r>
              <a:rPr lang="ar-EG" sz="3200" b="1" dirty="0"/>
              <a:t>7- </a:t>
            </a:r>
            <a:r>
              <a:rPr lang="ar-SA" sz="3200" b="1" dirty="0"/>
              <a:t>مَا مَوْقِفُ الْحاضِرينَ مِنْ تَصَرُّفِهِ؟</a:t>
            </a:r>
            <a:endParaRPr lang="en-US" sz="2400" b="1" dirty="0"/>
          </a:p>
        </p:txBody>
      </p:sp>
      <p:sp>
        <p:nvSpPr>
          <p:cNvPr id="3" name="Rounded Rectangle 2"/>
          <p:cNvSpPr/>
          <p:nvPr/>
        </p:nvSpPr>
        <p:spPr>
          <a:xfrm>
            <a:off x="322730" y="1492623"/>
            <a:ext cx="7597588" cy="1143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SA" sz="2800" b="1" dirty="0">
                <a:solidFill>
                  <a:srgbClr val="0033CC"/>
                </a:solidFill>
              </a:rPr>
              <a:t>صَدَرَتْ مِنَ الجَميعِ صَرَخاتُ الاسْتِنْكارِ، وَأَسْرَعَ بَعْضُهُمْ لإِنْقاذِ الكِتابِ مِنَ النَّارِ.</a:t>
            </a:r>
            <a:endParaRPr lang="en-US" sz="2800" b="1" dirty="0">
              <a:solidFill>
                <a:srgbClr val="0033CC"/>
              </a:solidFill>
            </a:endParaRPr>
          </a:p>
        </p:txBody>
      </p:sp>
      <p:sp>
        <p:nvSpPr>
          <p:cNvPr id="4" name="Oval Callout 3"/>
          <p:cNvSpPr/>
          <p:nvPr/>
        </p:nvSpPr>
        <p:spPr>
          <a:xfrm flipH="1">
            <a:off x="737872" y="2878415"/>
            <a:ext cx="4588880" cy="2034730"/>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5" algn="ctr" rtl="1">
              <a:defRPr/>
            </a:pPr>
            <a:r>
              <a:rPr lang="ar-EG" sz="3200" b="1" dirty="0"/>
              <a:t>8- </a:t>
            </a:r>
            <a:r>
              <a:rPr lang="ar-SA" sz="3200" b="1" dirty="0"/>
              <a:t>كَيْفَ عَرَّفَ جابِرٌ الْحاضِرينَ بِاخْتِراعِهِ؟</a:t>
            </a:r>
            <a:endParaRPr lang="en-US" sz="2400" b="1" dirty="0"/>
          </a:p>
        </p:txBody>
      </p:sp>
      <p:sp>
        <p:nvSpPr>
          <p:cNvPr id="5" name="Rounded Rectangle 4"/>
          <p:cNvSpPr/>
          <p:nvPr/>
        </p:nvSpPr>
        <p:spPr>
          <a:xfrm>
            <a:off x="4417359" y="4913145"/>
            <a:ext cx="7005918" cy="12717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SA" sz="3200" b="1" dirty="0">
                <a:solidFill>
                  <a:srgbClr val="0000CC"/>
                </a:solidFill>
              </a:rPr>
              <a:t>فاجَأَ الحاضِرينَ بِإِلْقاءِ النُّسْخَةِ في مَوْقِدِ النَّارِ فأَخْرَجَهُ مِنَ النَّارِ سَليمًا، وَكَأَنَّ النَّارَ لَمْ تَمْسَسْهُ.</a:t>
            </a:r>
            <a:endParaRPr lang="en-US" sz="3200" b="1" dirty="0">
              <a:solidFill>
                <a:srgbClr val="0000CC"/>
              </a:solidFill>
            </a:endParaRPr>
          </a:p>
        </p:txBody>
      </p:sp>
    </p:spTree>
    <p:extLst>
      <p:ext uri="{BB962C8B-B14F-4D97-AF65-F5344CB8AC3E}">
        <p14:creationId xmlns:p14="http://schemas.microsoft.com/office/powerpoint/2010/main" val="386133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7 ما موقف...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كان يمكث.wav"/>
                                        </p:tgtEl>
                                      </p:cMediaNode>
                                    </p:audio>
                                  </p:sub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360"/>
                                          </p:val>
                                        </p:tav>
                                        <p:tav tm="100000">
                                          <p:val>
                                            <p:fltVal val="0"/>
                                          </p:val>
                                        </p:tav>
                                      </p:tavLst>
                                    </p:anim>
                                    <p:animEffect transition="in" filter="fade">
                                      <p:cBhvr>
                                        <p:cTn id="23"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8 كيف.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5" name="فاجَأَ الحاضِرينَ ..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512889" y="26895"/>
            <a:ext cx="4588880" cy="1909482"/>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5" algn="ctr">
              <a:defRPr/>
            </a:pPr>
            <a:r>
              <a:rPr lang="ar-EG" sz="3200" b="1" dirty="0"/>
              <a:t>9- </a:t>
            </a:r>
            <a:r>
              <a:rPr lang="ar-SA" sz="3200" b="1" dirty="0"/>
              <a:t>مَاذا يَحْدُثُ لَوْ أَنَّ جابِرًا لَمْ يَخْتَرِعْ هَذا النَّوعَ مِنَ الْوَرَقِ؟</a:t>
            </a:r>
            <a:endParaRPr lang="en-US" sz="2400" b="1" dirty="0"/>
          </a:p>
        </p:txBody>
      </p:sp>
      <p:sp>
        <p:nvSpPr>
          <p:cNvPr id="3" name="Rounded Rectangle 2"/>
          <p:cNvSpPr/>
          <p:nvPr/>
        </p:nvSpPr>
        <p:spPr>
          <a:xfrm>
            <a:off x="4218869" y="1808945"/>
            <a:ext cx="3586661" cy="7531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SA" sz="2800" b="1" dirty="0">
                <a:solidFill>
                  <a:srgbClr val="0033CC"/>
                </a:solidFill>
              </a:rPr>
              <a:t>لاحترق هذا الكتاب.</a:t>
            </a:r>
            <a:endParaRPr lang="en-US" sz="2800" b="1" dirty="0">
              <a:solidFill>
                <a:srgbClr val="0033CC"/>
              </a:solidFill>
            </a:endParaRPr>
          </a:p>
        </p:txBody>
      </p:sp>
      <p:sp>
        <p:nvSpPr>
          <p:cNvPr id="4" name="Oval Callout 3"/>
          <p:cNvSpPr/>
          <p:nvPr/>
        </p:nvSpPr>
        <p:spPr>
          <a:xfrm flipH="1">
            <a:off x="1029420" y="2720254"/>
            <a:ext cx="4588880" cy="2034730"/>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5" algn="ctr">
              <a:defRPr/>
            </a:pPr>
            <a:r>
              <a:rPr lang="ar-EG" sz="3200" b="1" dirty="0"/>
              <a:t>10- ما موقفنا من هؤلاء العلماء العباقرة</a:t>
            </a:r>
            <a:r>
              <a:rPr lang="ar-SA" sz="3200" b="1" dirty="0"/>
              <a:t>؟</a:t>
            </a:r>
            <a:endParaRPr lang="en-US" sz="2400" b="1" dirty="0"/>
          </a:p>
        </p:txBody>
      </p:sp>
      <p:sp>
        <p:nvSpPr>
          <p:cNvPr id="5" name="Rounded Rectangle 4"/>
          <p:cNvSpPr/>
          <p:nvPr/>
        </p:nvSpPr>
        <p:spPr>
          <a:xfrm>
            <a:off x="4417359" y="4913145"/>
            <a:ext cx="7005918" cy="12717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EG" sz="3200" b="1" dirty="0">
                <a:solidFill>
                  <a:srgbClr val="0033CC"/>
                </a:solidFill>
              </a:rPr>
              <a:t>الاستفادة من علمهم وتقديرهم والاعتراف بفضلهم والدعاء لهم</a:t>
            </a:r>
            <a:r>
              <a:rPr lang="ar-SA" sz="3200" b="1" dirty="0">
                <a:solidFill>
                  <a:srgbClr val="0033CC"/>
                </a:solidFill>
              </a:rPr>
              <a:t>.</a:t>
            </a:r>
            <a:endParaRPr lang="en-US" sz="3200" b="1" dirty="0">
              <a:solidFill>
                <a:srgbClr val="0033CC"/>
              </a:solidFill>
            </a:endParaRPr>
          </a:p>
        </p:txBody>
      </p:sp>
    </p:spTree>
    <p:extLst>
      <p:ext uri="{BB962C8B-B14F-4D97-AF65-F5344CB8AC3E}">
        <p14:creationId xmlns:p14="http://schemas.microsoft.com/office/powerpoint/2010/main" val="4548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9 ماذا.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لاحترق ...wav"/>
                                        </p:tgtEl>
                                      </p:cMediaNode>
                                    </p:audio>
                                  </p:sub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360"/>
                                          </p:val>
                                        </p:tav>
                                        <p:tav tm="100000">
                                          <p:val>
                                            <p:fltVal val="0"/>
                                          </p:val>
                                        </p:tav>
                                      </p:tavLst>
                                    </p:anim>
                                    <p:animEffect transition="in" filter="fade">
                                      <p:cBhvr>
                                        <p:cTn id="23"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ما موقفنا21.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5" name="الاستفادة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6704507" y="1060564"/>
            <a:ext cx="4588880" cy="1909482"/>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5" algn="ctr">
              <a:defRPr/>
            </a:pPr>
            <a:r>
              <a:rPr lang="ar-EG" sz="3200" b="1" dirty="0"/>
              <a:t>10. اقتراح ثلاث عناوين اخري للنص .</a:t>
            </a:r>
            <a:endParaRPr lang="en-US" sz="2400" b="1" dirty="0"/>
          </a:p>
        </p:txBody>
      </p:sp>
      <p:sp>
        <p:nvSpPr>
          <p:cNvPr id="3" name="Rounded Rectangle 2"/>
          <p:cNvSpPr/>
          <p:nvPr/>
        </p:nvSpPr>
        <p:spPr>
          <a:xfrm>
            <a:off x="2226365" y="2842613"/>
            <a:ext cx="4770783" cy="151735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rtl="1" fontAlgn="auto">
              <a:spcBef>
                <a:spcPts val="0"/>
              </a:spcBef>
              <a:spcAft>
                <a:spcPts val="0"/>
              </a:spcAft>
              <a:buAutoNum type="arabicPeriod"/>
              <a:defRPr/>
            </a:pPr>
            <a:r>
              <a:rPr lang="ar-EG" sz="2800" b="1" dirty="0">
                <a:solidFill>
                  <a:srgbClr val="0033CC"/>
                </a:solidFill>
              </a:rPr>
              <a:t>.....................................</a:t>
            </a:r>
          </a:p>
          <a:p>
            <a:pPr marL="514350" indent="-514350" algn="ctr" rtl="1" fontAlgn="auto">
              <a:spcBef>
                <a:spcPts val="0"/>
              </a:spcBef>
              <a:spcAft>
                <a:spcPts val="0"/>
              </a:spcAft>
              <a:buAutoNum type="arabicPeriod"/>
              <a:defRPr/>
            </a:pPr>
            <a:r>
              <a:rPr lang="ar-EG" sz="2800" b="1" dirty="0">
                <a:solidFill>
                  <a:srgbClr val="0033CC"/>
                </a:solidFill>
              </a:rPr>
              <a:t>.....................................</a:t>
            </a:r>
          </a:p>
          <a:p>
            <a:pPr marL="514350" indent="-514350" algn="ctr" rtl="1" fontAlgn="auto">
              <a:spcBef>
                <a:spcPts val="0"/>
              </a:spcBef>
              <a:spcAft>
                <a:spcPts val="0"/>
              </a:spcAft>
              <a:buAutoNum type="arabicPeriod"/>
              <a:defRPr/>
            </a:pPr>
            <a:r>
              <a:rPr lang="ar-EG" sz="2800" b="1" dirty="0">
                <a:solidFill>
                  <a:srgbClr val="0033CC"/>
                </a:solidFill>
              </a:rPr>
              <a:t>.....................................</a:t>
            </a:r>
            <a:endParaRPr lang="en-US" sz="2800" b="1" dirty="0">
              <a:solidFill>
                <a:srgbClr val="0033CC"/>
              </a:solidFill>
            </a:endParaRPr>
          </a:p>
        </p:txBody>
      </p:sp>
    </p:spTree>
    <p:extLst>
      <p:ext uri="{BB962C8B-B14F-4D97-AF65-F5344CB8AC3E}">
        <p14:creationId xmlns:p14="http://schemas.microsoft.com/office/powerpoint/2010/main" val="162026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9 ماذا.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لاحترق ...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37129" y="551264"/>
            <a:ext cx="10452492" cy="584775"/>
          </a:xfrm>
          <a:prstGeom prst="rect">
            <a:avLst/>
          </a:prstGeom>
          <a:noFill/>
          <a:ln w="9525">
            <a:noFill/>
            <a:miter lim="800000"/>
            <a:headEnd/>
            <a:tailEnd/>
          </a:ln>
        </p:spPr>
        <p:txBody>
          <a:bodyPr wrap="square" anchor="ctr">
            <a:spAutoFit/>
          </a:bodyPr>
          <a:lstStyle/>
          <a:p>
            <a:pPr algn="r" rtl="1"/>
            <a:r>
              <a:rPr lang="ar-EG" sz="3200" b="1" dirty="0">
                <a:solidFill>
                  <a:srgbClr val="FF0000"/>
                </a:solidFill>
                <a:latin typeface="Calibri" pitchFamily="34" charset="0"/>
              </a:rPr>
              <a:t>2- </a:t>
            </a:r>
            <a:r>
              <a:rPr lang="ar-SA" sz="3200" b="1" dirty="0">
                <a:solidFill>
                  <a:srgbClr val="FF0000"/>
                </a:solidFill>
                <a:latin typeface="Calibri" pitchFamily="34" charset="0"/>
              </a:rPr>
              <a:t>أُكْمِلُ الْفَراغاتِ </a:t>
            </a:r>
            <a:r>
              <a:rPr lang="ar-EG" sz="3200" b="1" dirty="0">
                <a:solidFill>
                  <a:srgbClr val="FF0000"/>
                </a:solidFill>
                <a:latin typeface="Calibri" pitchFamily="34" charset="0"/>
              </a:rPr>
              <a:t>فى الخريطة الذهنية الاتية بما يناسبها من النص </a:t>
            </a:r>
            <a:r>
              <a:rPr lang="ar-SA" sz="3200" b="1" dirty="0">
                <a:solidFill>
                  <a:srgbClr val="FF0000"/>
                </a:solidFill>
                <a:latin typeface="Calibri" pitchFamily="34" charset="0"/>
              </a:rPr>
              <a:t>:</a:t>
            </a:r>
            <a:endParaRPr lang="en-US" sz="3200" b="1" dirty="0">
              <a:solidFill>
                <a:srgbClr val="FF0000"/>
              </a:solidFill>
              <a:latin typeface="Calibri" pitchFamily="34" charset="0"/>
            </a:endParaRPr>
          </a:p>
        </p:txBody>
      </p:sp>
      <p:sp>
        <p:nvSpPr>
          <p:cNvPr id="3" name="Rounded Rectangle 2"/>
          <p:cNvSpPr/>
          <p:nvPr/>
        </p:nvSpPr>
        <p:spPr>
          <a:xfrm>
            <a:off x="4177375" y="1331259"/>
            <a:ext cx="4572000" cy="87405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600" b="1" dirty="0">
                <a:solidFill>
                  <a:schemeClr val="tx1">
                    <a:lumMod val="95000"/>
                    <a:lumOff val="5000"/>
                  </a:schemeClr>
                </a:solidFill>
              </a:rPr>
              <a:t>ابو الكيمياء جابر بن حيان</a:t>
            </a:r>
            <a:endParaRPr lang="en-US" sz="3600" b="1" dirty="0">
              <a:solidFill>
                <a:schemeClr val="tx1">
                  <a:lumMod val="95000"/>
                  <a:lumOff val="5000"/>
                </a:schemeClr>
              </a:solidFill>
            </a:endParaRPr>
          </a:p>
        </p:txBody>
      </p:sp>
      <p:grpSp>
        <p:nvGrpSpPr>
          <p:cNvPr id="27" name="Group 26"/>
          <p:cNvGrpSpPr/>
          <p:nvPr/>
        </p:nvGrpSpPr>
        <p:grpSpPr>
          <a:xfrm>
            <a:off x="1401568" y="2205318"/>
            <a:ext cx="9777447" cy="1187824"/>
            <a:chOff x="1401568" y="2205318"/>
            <a:chExt cx="9777447" cy="1187824"/>
          </a:xfrm>
        </p:grpSpPr>
        <p:cxnSp>
          <p:nvCxnSpPr>
            <p:cNvPr id="5" name="Straight Arrow Connector 4"/>
            <p:cNvCxnSpPr>
              <a:stCxn id="3" idx="2"/>
            </p:cNvCxnSpPr>
            <p:nvPr/>
          </p:nvCxnSpPr>
          <p:spPr>
            <a:xfrm>
              <a:off x="6463375" y="2205318"/>
              <a:ext cx="4660" cy="5916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01568" y="2810436"/>
              <a:ext cx="9765204" cy="134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408827" y="2810435"/>
              <a:ext cx="19688" cy="5513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1178885" y="2801471"/>
              <a:ext cx="130" cy="5782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85766" y="2841812"/>
              <a:ext cx="13447" cy="5513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21722" y="2819401"/>
              <a:ext cx="4466" cy="5423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8" name="Rounded Rectangle 17"/>
          <p:cNvSpPr/>
          <p:nvPr/>
        </p:nvSpPr>
        <p:spPr>
          <a:xfrm>
            <a:off x="9738029" y="3361765"/>
            <a:ext cx="2353236" cy="847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اشهر اختراعاته</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0" name="Rounded Rectangle 19"/>
          <p:cNvSpPr/>
          <p:nvPr/>
        </p:nvSpPr>
        <p:spPr>
          <a:xfrm>
            <a:off x="6645104" y="3366249"/>
            <a:ext cx="2353236" cy="847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مكان اجراء تجارية </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 name="Rounded Rectangle 20"/>
          <p:cNvSpPr/>
          <p:nvPr/>
        </p:nvSpPr>
        <p:spPr>
          <a:xfrm>
            <a:off x="3552179" y="3388661"/>
            <a:ext cx="2353236" cy="847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اللقب الذي عرف به</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2" name="Rounded Rectangle 21"/>
          <p:cNvSpPr/>
          <p:nvPr/>
        </p:nvSpPr>
        <p:spPr>
          <a:xfrm>
            <a:off x="459254" y="3393145"/>
            <a:ext cx="2353236" cy="847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العلماء الذي اعترفوا بفضله</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23" name="Straight Arrow Connector 22"/>
          <p:cNvCxnSpPr/>
          <p:nvPr/>
        </p:nvCxnSpPr>
        <p:spPr>
          <a:xfrm flipH="1">
            <a:off x="1399863" y="4253747"/>
            <a:ext cx="19688" cy="5513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1169921" y="4244783"/>
            <a:ext cx="130" cy="5782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876802" y="4285124"/>
            <a:ext cx="13447" cy="5513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812758" y="4262713"/>
            <a:ext cx="4466" cy="5423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9614647" y="4845410"/>
            <a:ext cx="2476618" cy="20125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sz="2400" b="1" dirty="0">
                <a:solidFill>
                  <a:srgbClr val="0000CC"/>
                </a:solidFill>
                <a:latin typeface="Calibri" pitchFamily="34" charset="0"/>
              </a:rPr>
              <a:t>اسْتَحْضَارُ ماء</a:t>
            </a:r>
            <a:r>
              <a:rPr lang="ar-EG" sz="2400" b="1" dirty="0">
                <a:solidFill>
                  <a:srgbClr val="0000CC"/>
                </a:solidFill>
                <a:latin typeface="Calibri" pitchFamily="34" charset="0"/>
              </a:rPr>
              <a:t>ِ</a:t>
            </a:r>
            <a:r>
              <a:rPr lang="ar-SA" sz="2400" b="1" dirty="0">
                <a:solidFill>
                  <a:srgbClr val="0000CC"/>
                </a:solidFill>
                <a:latin typeface="Calibri" pitchFamily="34" charset="0"/>
              </a:rPr>
              <a:t> الذَّهَبِ، صنع الْمَواد</a:t>
            </a:r>
            <a:r>
              <a:rPr lang="ar-EG" sz="2400" b="1" dirty="0">
                <a:solidFill>
                  <a:srgbClr val="0000CC"/>
                </a:solidFill>
                <a:latin typeface="Calibri" pitchFamily="34" charset="0"/>
              </a:rPr>
              <a:t>ِّ</a:t>
            </a:r>
            <a:r>
              <a:rPr lang="ar-SA" sz="2400" b="1" dirty="0">
                <a:solidFill>
                  <a:srgbClr val="0000CC"/>
                </a:solidFill>
                <a:latin typeface="Calibri" pitchFamily="34" charset="0"/>
              </a:rPr>
              <a:t> الَّتي تَعْزِلُ البَلَلَ عَنِ الثِّيابِ، صنع ورق مقاوم للاشتعال.</a:t>
            </a:r>
            <a:endParaRPr lang="en-US" sz="2400" b="1" dirty="0">
              <a:solidFill>
                <a:srgbClr val="0000CC"/>
              </a:solidFill>
              <a:latin typeface="Calibri" pitchFamily="34" charset="0"/>
            </a:endParaRPr>
          </a:p>
        </p:txBody>
      </p:sp>
      <p:sp>
        <p:nvSpPr>
          <p:cNvPr id="29" name="Rounded Rectangle 28"/>
          <p:cNvSpPr/>
          <p:nvPr/>
        </p:nvSpPr>
        <p:spPr>
          <a:xfrm>
            <a:off x="6645104" y="4849894"/>
            <a:ext cx="2353236" cy="847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sz="3200" b="1" dirty="0">
                <a:solidFill>
                  <a:srgbClr val="0000CC"/>
                </a:solidFill>
                <a:latin typeface="Calibri" pitchFamily="34" charset="0"/>
              </a:rPr>
              <a:t>في مُخْتَبَرِهِ</a:t>
            </a:r>
            <a:endParaRPr lang="en-US" sz="3200" b="1" dirty="0">
              <a:solidFill>
                <a:srgbClr val="0000CC"/>
              </a:solidFill>
              <a:latin typeface="Calibri" pitchFamily="34" charset="0"/>
            </a:endParaRPr>
          </a:p>
        </p:txBody>
      </p:sp>
      <p:sp>
        <p:nvSpPr>
          <p:cNvPr id="30" name="Rounded Rectangle 29"/>
          <p:cNvSpPr/>
          <p:nvPr/>
        </p:nvSpPr>
        <p:spPr>
          <a:xfrm>
            <a:off x="3552179" y="4872306"/>
            <a:ext cx="2353236" cy="847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sz="3200" b="1" dirty="0">
                <a:solidFill>
                  <a:srgbClr val="0033CC"/>
                </a:solidFill>
                <a:latin typeface="Calibri" pitchFamily="34" charset="0"/>
              </a:rPr>
              <a:t>أَبو الكيمْياءِ</a:t>
            </a:r>
            <a:endParaRPr lang="en-US" sz="3200" b="1" dirty="0">
              <a:solidFill>
                <a:srgbClr val="0033CC"/>
              </a:solidFill>
              <a:latin typeface="Calibri" pitchFamily="34" charset="0"/>
            </a:endParaRPr>
          </a:p>
        </p:txBody>
      </p:sp>
      <p:sp>
        <p:nvSpPr>
          <p:cNvPr id="31" name="Rounded Rectangle 30"/>
          <p:cNvSpPr/>
          <p:nvPr/>
        </p:nvSpPr>
        <p:spPr>
          <a:xfrm>
            <a:off x="459254" y="4876790"/>
            <a:ext cx="2353236" cy="847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sz="3200" b="1" dirty="0">
                <a:solidFill>
                  <a:srgbClr val="0033CC"/>
                </a:solidFill>
                <a:latin typeface="Calibri" pitchFamily="34" charset="0"/>
              </a:rPr>
              <a:t>عُلَماءُ الشَّرْقِ وَالغَرْبِ</a:t>
            </a:r>
            <a:endParaRPr lang="en-US" sz="3200" b="1" dirty="0">
              <a:solidFill>
                <a:srgbClr val="0033CC"/>
              </a:solidFill>
              <a:latin typeface="Calibri" pitchFamily="34" charset="0"/>
            </a:endParaRPr>
          </a:p>
        </p:txBody>
      </p:sp>
    </p:spTree>
    <p:extLst>
      <p:ext uri="{BB962C8B-B14F-4D97-AF65-F5344CB8AC3E}">
        <p14:creationId xmlns:p14="http://schemas.microsoft.com/office/powerpoint/2010/main" val="15987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heel(1)">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heel(1)">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heel(1)">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heel(1)">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heel(1)">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1)">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8" grpId="0" animBg="1"/>
      <p:bldP spid="20" grpId="0" animBg="1"/>
      <p:bldP spid="21" grpId="0" animBg="1"/>
      <p:bldP spid="22" grpId="0" animBg="1"/>
      <p:bldP spid="28" grpId="0" animBg="1"/>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3"/>
          <p:cNvSpPr/>
          <p:nvPr/>
        </p:nvSpPr>
        <p:spPr>
          <a:xfrm>
            <a:off x="10630165" y="571496"/>
            <a:ext cx="1249999" cy="646331"/>
          </a:xfrm>
          <a:prstGeom prst="rect">
            <a:avLst/>
          </a:prstGeom>
        </p:spPr>
        <p:txBody>
          <a:bodyPr wrap="square">
            <a:spAutoFit/>
          </a:bodyPr>
          <a:lstStyle/>
          <a:p>
            <a:pPr algn="ctr" rtl="1">
              <a:defRPr/>
            </a:pPr>
            <a:r>
              <a:rPr lang="ar-EG" sz="3600" b="1" dirty="0">
                <a:solidFill>
                  <a:srgbClr val="00B050"/>
                </a:solidFill>
              </a:rPr>
              <a:t>ثانياً</a:t>
            </a:r>
            <a:endParaRPr lang="en-US" sz="3600" b="1" dirty="0">
              <a:solidFill>
                <a:srgbClr val="00B050"/>
              </a:solidFill>
            </a:endParaRPr>
          </a:p>
        </p:txBody>
      </p:sp>
      <p:sp>
        <p:nvSpPr>
          <p:cNvPr id="4" name="مستطيل 4"/>
          <p:cNvSpPr/>
          <p:nvPr/>
        </p:nvSpPr>
        <p:spPr>
          <a:xfrm>
            <a:off x="9102000" y="552194"/>
            <a:ext cx="1662635" cy="646331"/>
          </a:xfrm>
          <a:prstGeom prst="rect">
            <a:avLst/>
          </a:prstGeom>
        </p:spPr>
        <p:txBody>
          <a:bodyPr wrap="none">
            <a:spAutoFit/>
          </a:bodyPr>
          <a:lstStyle/>
          <a:p>
            <a:r>
              <a:rPr lang="ar-EG" sz="3600" b="1" dirty="0">
                <a:solidFill>
                  <a:srgbClr val="00B050"/>
                </a:solidFill>
                <a:latin typeface="Calibri" pitchFamily="34" charset="0"/>
              </a:rPr>
              <a:t>أُنَمَّي لُغَتي</a:t>
            </a:r>
            <a:endParaRPr lang="ar-EG" sz="3600" b="1" dirty="0">
              <a:solidFill>
                <a:srgbClr val="00B050"/>
              </a:solidFill>
            </a:endParaRPr>
          </a:p>
        </p:txBody>
      </p:sp>
      <p:pic>
        <p:nvPicPr>
          <p:cNvPr id="5" name="Picture 4"/>
          <p:cNvPicPr>
            <a:picLocks noChangeAspect="1"/>
          </p:cNvPicPr>
          <p:nvPr/>
        </p:nvPicPr>
        <p:blipFill>
          <a:blip r:embed="rId19"/>
          <a:stretch>
            <a:fillRect/>
          </a:stretch>
        </p:blipFill>
        <p:spPr>
          <a:xfrm>
            <a:off x="7986471" y="552194"/>
            <a:ext cx="954172" cy="602037"/>
          </a:xfrm>
          <a:prstGeom prst="rect">
            <a:avLst/>
          </a:prstGeom>
        </p:spPr>
      </p:pic>
      <p:sp>
        <p:nvSpPr>
          <p:cNvPr id="6" name="Rectangle 1"/>
          <p:cNvSpPr>
            <a:spLocks noChangeArrowheads="1"/>
          </p:cNvSpPr>
          <p:nvPr/>
        </p:nvSpPr>
        <p:spPr bwMode="auto">
          <a:xfrm>
            <a:off x="3805518" y="1237129"/>
            <a:ext cx="7449646" cy="584775"/>
          </a:xfrm>
          <a:prstGeom prst="rect">
            <a:avLst/>
          </a:prstGeom>
          <a:noFill/>
          <a:ln w="9525">
            <a:noFill/>
            <a:miter lim="800000"/>
            <a:headEnd/>
            <a:tailEnd/>
          </a:ln>
        </p:spPr>
        <p:txBody>
          <a:bodyPr wrap="square" anchor="ctr">
            <a:spAutoFit/>
          </a:bodyPr>
          <a:lstStyle/>
          <a:p>
            <a:pPr algn="r" rtl="1"/>
            <a:r>
              <a:rPr lang="ar-EG" sz="3200" b="1" dirty="0">
                <a:solidFill>
                  <a:srgbClr val="E72DC4"/>
                </a:solidFill>
                <a:latin typeface="Calibri" pitchFamily="34" charset="0"/>
              </a:rPr>
              <a:t>1- </a:t>
            </a:r>
            <a:r>
              <a:rPr lang="ar-SA" sz="3200" b="1" dirty="0">
                <a:solidFill>
                  <a:srgbClr val="E72DC4"/>
                </a:solidFill>
                <a:latin typeface="Calibri" pitchFamily="34" charset="0"/>
              </a:rPr>
              <a:t>أَصِلُ الْكَلِمَةَ في الْقَائِمَةِ (أ) بِمَعْناها في الْقائِمَةِ (ب)</a:t>
            </a:r>
            <a:endParaRPr lang="en-US" sz="3200" b="1" dirty="0">
              <a:solidFill>
                <a:srgbClr val="E72DC4"/>
              </a:solidFill>
              <a:latin typeface="Calibri"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2714459539"/>
              </p:ext>
            </p:extLst>
          </p:nvPr>
        </p:nvGraphicFramePr>
        <p:xfrm>
          <a:off x="7435770" y="1986468"/>
          <a:ext cx="2725529" cy="4053840"/>
        </p:xfrm>
        <a:graphic>
          <a:graphicData uri="http://schemas.openxmlformats.org/drawingml/2006/table">
            <a:tbl>
              <a:tblPr firstRow="1" bandRow="1">
                <a:tableStyleId>{00A15C55-8517-42AA-B614-E9B94910E393}</a:tableStyleId>
              </a:tblPr>
              <a:tblGrid>
                <a:gridCol w="2725529">
                  <a:extLst>
                    <a:ext uri="{9D8B030D-6E8A-4147-A177-3AD203B41FA5}">
                      <a16:colId xmlns:a16="http://schemas.microsoft.com/office/drawing/2014/main" val="316733293"/>
                    </a:ext>
                  </a:extLst>
                </a:gridCol>
              </a:tblGrid>
              <a:tr h="370840">
                <a:tc>
                  <a:txBody>
                    <a:bodyPr/>
                    <a:lstStyle/>
                    <a:p>
                      <a:endParaRPr lang="en-US" sz="3200" dirty="0"/>
                    </a:p>
                  </a:txBody>
                  <a:tcPr/>
                </a:tc>
                <a:extLst>
                  <a:ext uri="{0D108BD9-81ED-4DB2-BD59-A6C34878D82A}">
                    <a16:rowId xmlns:a16="http://schemas.microsoft.com/office/drawing/2014/main" val="1958995170"/>
                  </a:ext>
                </a:extLst>
              </a:tr>
              <a:tr h="370840">
                <a:tc>
                  <a:txBody>
                    <a:bodyPr/>
                    <a:lstStyle/>
                    <a:p>
                      <a:endParaRPr lang="en-US" sz="3200"/>
                    </a:p>
                  </a:txBody>
                  <a:tcPr/>
                </a:tc>
                <a:extLst>
                  <a:ext uri="{0D108BD9-81ED-4DB2-BD59-A6C34878D82A}">
                    <a16:rowId xmlns:a16="http://schemas.microsoft.com/office/drawing/2014/main" val="2862417724"/>
                  </a:ext>
                </a:extLst>
              </a:tr>
              <a:tr h="370840">
                <a:tc>
                  <a:txBody>
                    <a:bodyPr/>
                    <a:lstStyle/>
                    <a:p>
                      <a:endParaRPr lang="en-US" sz="3200" dirty="0"/>
                    </a:p>
                  </a:txBody>
                  <a:tcPr/>
                </a:tc>
                <a:extLst>
                  <a:ext uri="{0D108BD9-81ED-4DB2-BD59-A6C34878D82A}">
                    <a16:rowId xmlns:a16="http://schemas.microsoft.com/office/drawing/2014/main" val="2822451079"/>
                  </a:ext>
                </a:extLst>
              </a:tr>
              <a:tr h="380927">
                <a:tc>
                  <a:txBody>
                    <a:bodyPr/>
                    <a:lstStyle/>
                    <a:p>
                      <a:endParaRPr lang="en-US" sz="3200" dirty="0"/>
                    </a:p>
                  </a:txBody>
                  <a:tcPr/>
                </a:tc>
                <a:extLst>
                  <a:ext uri="{0D108BD9-81ED-4DB2-BD59-A6C34878D82A}">
                    <a16:rowId xmlns:a16="http://schemas.microsoft.com/office/drawing/2014/main" val="88288037"/>
                  </a:ext>
                </a:extLst>
              </a:tr>
              <a:tr h="370840">
                <a:tc>
                  <a:txBody>
                    <a:bodyPr/>
                    <a:lstStyle/>
                    <a:p>
                      <a:endParaRPr lang="en-US" sz="3200" dirty="0"/>
                    </a:p>
                  </a:txBody>
                  <a:tcPr/>
                </a:tc>
                <a:extLst>
                  <a:ext uri="{0D108BD9-81ED-4DB2-BD59-A6C34878D82A}">
                    <a16:rowId xmlns:a16="http://schemas.microsoft.com/office/drawing/2014/main" val="709814177"/>
                  </a:ext>
                </a:extLst>
              </a:tr>
              <a:tr h="370840">
                <a:tc>
                  <a:txBody>
                    <a:bodyPr/>
                    <a:lstStyle/>
                    <a:p>
                      <a:endParaRPr lang="en-US" sz="3200"/>
                    </a:p>
                  </a:txBody>
                  <a:tcPr/>
                </a:tc>
                <a:extLst>
                  <a:ext uri="{0D108BD9-81ED-4DB2-BD59-A6C34878D82A}">
                    <a16:rowId xmlns:a16="http://schemas.microsoft.com/office/drawing/2014/main" val="4162516918"/>
                  </a:ext>
                </a:extLst>
              </a:tr>
              <a:tr h="370840">
                <a:tc>
                  <a:txBody>
                    <a:bodyPr/>
                    <a:lstStyle/>
                    <a:p>
                      <a:endParaRPr lang="en-US" sz="3200" dirty="0"/>
                    </a:p>
                  </a:txBody>
                  <a:tcPr/>
                </a:tc>
                <a:extLst>
                  <a:ext uri="{0D108BD9-81ED-4DB2-BD59-A6C34878D82A}">
                    <a16:rowId xmlns:a16="http://schemas.microsoft.com/office/drawing/2014/main" val="2860446250"/>
                  </a:ext>
                </a:extLst>
              </a:tr>
            </a:tbl>
          </a:graphicData>
        </a:graphic>
      </p:graphicFrame>
      <p:sp>
        <p:nvSpPr>
          <p:cNvPr id="23" name="مربع نص 14"/>
          <p:cNvSpPr txBox="1">
            <a:spLocks noChangeArrowheads="1"/>
          </p:cNvSpPr>
          <p:nvPr/>
        </p:nvSpPr>
        <p:spPr bwMode="auto">
          <a:xfrm>
            <a:off x="8798534" y="2010323"/>
            <a:ext cx="214313" cy="646331"/>
          </a:xfrm>
          <a:prstGeom prst="rect">
            <a:avLst/>
          </a:prstGeom>
          <a:noFill/>
          <a:ln w="9525">
            <a:noFill/>
            <a:miter lim="800000"/>
            <a:headEnd/>
            <a:tailEnd/>
          </a:ln>
        </p:spPr>
        <p:txBody>
          <a:bodyPr wrap="square">
            <a:spAutoFit/>
          </a:bodyPr>
          <a:lstStyle/>
          <a:p>
            <a:pPr algn="ctr"/>
            <a:r>
              <a:rPr lang="ar-SA" sz="3600" b="1" dirty="0">
                <a:solidFill>
                  <a:schemeClr val="bg1"/>
                </a:solidFill>
                <a:latin typeface="Calibri" pitchFamily="34" charset="0"/>
              </a:rPr>
              <a:t>أ</a:t>
            </a:r>
            <a:endParaRPr lang="ar-EG" sz="3600" b="1" dirty="0">
              <a:solidFill>
                <a:schemeClr val="bg1"/>
              </a:solidFill>
              <a:latin typeface="Calibri" pitchFamily="34" charset="0"/>
            </a:endParaRPr>
          </a:p>
        </p:txBody>
      </p:sp>
      <p:sp>
        <p:nvSpPr>
          <p:cNvPr id="24" name="Rectangle 2"/>
          <p:cNvSpPr>
            <a:spLocks noChangeArrowheads="1"/>
          </p:cNvSpPr>
          <p:nvPr/>
        </p:nvSpPr>
        <p:spPr bwMode="auto">
          <a:xfrm>
            <a:off x="8064822" y="2561778"/>
            <a:ext cx="1785950"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شَغَفٌ</a:t>
            </a:r>
            <a:endParaRPr lang="en-US" sz="3200" dirty="0">
              <a:ln w="0"/>
              <a:effectLst>
                <a:outerShdw blurRad="38100" dist="19050" dir="2700000" algn="tl" rotWithShape="0">
                  <a:schemeClr val="dk1">
                    <a:alpha val="40000"/>
                  </a:schemeClr>
                </a:outerShdw>
              </a:effectLst>
              <a:latin typeface="Calibri" pitchFamily="34" charset="0"/>
            </a:endParaRPr>
          </a:p>
        </p:txBody>
      </p:sp>
      <p:sp>
        <p:nvSpPr>
          <p:cNvPr id="25" name="Rectangle 24"/>
          <p:cNvSpPr>
            <a:spLocks noChangeArrowheads="1"/>
          </p:cNvSpPr>
          <p:nvPr/>
        </p:nvSpPr>
        <p:spPr bwMode="auto">
          <a:xfrm>
            <a:off x="8028935" y="3147977"/>
            <a:ext cx="1785950"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تَعْزِلُ</a:t>
            </a:r>
            <a:endParaRPr lang="en-US" sz="3200" dirty="0">
              <a:ln w="0"/>
              <a:effectLst>
                <a:outerShdw blurRad="38100" dist="19050" dir="2700000" algn="tl" rotWithShape="0">
                  <a:schemeClr val="dk1">
                    <a:alpha val="40000"/>
                  </a:schemeClr>
                </a:outerShdw>
              </a:effectLst>
              <a:latin typeface="Calibri" pitchFamily="34" charset="0"/>
            </a:endParaRPr>
          </a:p>
        </p:txBody>
      </p:sp>
      <p:sp>
        <p:nvSpPr>
          <p:cNvPr id="26" name="Rectangle 2"/>
          <p:cNvSpPr>
            <a:spLocks noChangeArrowheads="1"/>
          </p:cNvSpPr>
          <p:nvPr/>
        </p:nvSpPr>
        <p:spPr bwMode="auto">
          <a:xfrm>
            <a:off x="8028935" y="3741894"/>
            <a:ext cx="1785950"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بَريقًا</a:t>
            </a:r>
            <a:endParaRPr lang="en-US" sz="3200" dirty="0">
              <a:ln w="0"/>
              <a:effectLst>
                <a:outerShdw blurRad="38100" dist="19050" dir="2700000" algn="tl" rotWithShape="0">
                  <a:schemeClr val="dk1">
                    <a:alpha val="40000"/>
                  </a:schemeClr>
                </a:outerShdw>
              </a:effectLst>
              <a:latin typeface="Calibri" pitchFamily="34" charset="0"/>
            </a:endParaRPr>
          </a:p>
        </p:txBody>
      </p:sp>
      <p:sp>
        <p:nvSpPr>
          <p:cNvPr id="27" name="Rectangle 2"/>
          <p:cNvSpPr>
            <a:spLocks noChangeArrowheads="1"/>
          </p:cNvSpPr>
          <p:nvPr/>
        </p:nvSpPr>
        <p:spPr bwMode="auto">
          <a:xfrm>
            <a:off x="7957666" y="4326669"/>
            <a:ext cx="1785950"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مُنْكَبًّا عَليهِ</a:t>
            </a:r>
            <a:endParaRPr lang="en-US" sz="3200" dirty="0">
              <a:ln w="0"/>
              <a:effectLst>
                <a:outerShdw blurRad="38100" dist="19050" dir="2700000" algn="tl" rotWithShape="0">
                  <a:schemeClr val="dk1">
                    <a:alpha val="40000"/>
                  </a:schemeClr>
                </a:outerShdw>
              </a:effectLst>
              <a:latin typeface="Calibri" pitchFamily="34" charset="0"/>
            </a:endParaRPr>
          </a:p>
        </p:txBody>
      </p:sp>
      <p:sp>
        <p:nvSpPr>
          <p:cNvPr id="28" name="Rectangle 2"/>
          <p:cNvSpPr>
            <a:spLocks noChangeArrowheads="1"/>
          </p:cNvSpPr>
          <p:nvPr/>
        </p:nvSpPr>
        <p:spPr bwMode="auto">
          <a:xfrm>
            <a:off x="7957666" y="4911444"/>
            <a:ext cx="1785950"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نَبَغوا</a:t>
            </a:r>
            <a:endParaRPr lang="en-US" sz="3200" dirty="0">
              <a:ln w="0"/>
              <a:effectLst>
                <a:outerShdw blurRad="38100" dist="19050" dir="2700000" algn="tl" rotWithShape="0">
                  <a:schemeClr val="dk1">
                    <a:alpha val="40000"/>
                  </a:schemeClr>
                </a:outerShdw>
              </a:effectLst>
              <a:latin typeface="Calibri" pitchFamily="34" charset="0"/>
            </a:endParaRPr>
          </a:p>
        </p:txBody>
      </p:sp>
      <p:sp>
        <p:nvSpPr>
          <p:cNvPr id="29" name="Rectangle 2"/>
          <p:cNvSpPr>
            <a:spLocks noChangeArrowheads="1"/>
          </p:cNvSpPr>
          <p:nvPr/>
        </p:nvSpPr>
        <p:spPr bwMode="auto">
          <a:xfrm>
            <a:off x="7957666" y="5526971"/>
            <a:ext cx="1785950"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العَبْقَريُّ</a:t>
            </a:r>
            <a:endParaRPr lang="en-US" sz="3200" dirty="0">
              <a:ln w="0"/>
              <a:effectLst>
                <a:outerShdw blurRad="38100" dist="19050" dir="2700000" algn="tl" rotWithShape="0">
                  <a:schemeClr val="dk1">
                    <a:alpha val="40000"/>
                  </a:schemeClr>
                </a:outerShdw>
              </a:effectLst>
              <a:latin typeface="Calibri"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1820666313"/>
              </p:ext>
            </p:extLst>
          </p:nvPr>
        </p:nvGraphicFramePr>
        <p:xfrm>
          <a:off x="1923709" y="1986468"/>
          <a:ext cx="2725529" cy="4053840"/>
        </p:xfrm>
        <a:graphic>
          <a:graphicData uri="http://schemas.openxmlformats.org/drawingml/2006/table">
            <a:tbl>
              <a:tblPr firstRow="1" bandRow="1">
                <a:tableStyleId>{00A15C55-8517-42AA-B614-E9B94910E393}</a:tableStyleId>
              </a:tblPr>
              <a:tblGrid>
                <a:gridCol w="2725529">
                  <a:extLst>
                    <a:ext uri="{9D8B030D-6E8A-4147-A177-3AD203B41FA5}">
                      <a16:colId xmlns:a16="http://schemas.microsoft.com/office/drawing/2014/main" val="316733293"/>
                    </a:ext>
                  </a:extLst>
                </a:gridCol>
              </a:tblGrid>
              <a:tr h="370840">
                <a:tc>
                  <a:txBody>
                    <a:bodyPr/>
                    <a:lstStyle/>
                    <a:p>
                      <a:endParaRPr lang="en-US" sz="3200" dirty="0"/>
                    </a:p>
                  </a:txBody>
                  <a:tcPr/>
                </a:tc>
                <a:extLst>
                  <a:ext uri="{0D108BD9-81ED-4DB2-BD59-A6C34878D82A}">
                    <a16:rowId xmlns:a16="http://schemas.microsoft.com/office/drawing/2014/main" val="1958995170"/>
                  </a:ext>
                </a:extLst>
              </a:tr>
              <a:tr h="370840">
                <a:tc>
                  <a:txBody>
                    <a:bodyPr/>
                    <a:lstStyle/>
                    <a:p>
                      <a:endParaRPr lang="en-US" sz="3200"/>
                    </a:p>
                  </a:txBody>
                  <a:tcPr/>
                </a:tc>
                <a:extLst>
                  <a:ext uri="{0D108BD9-81ED-4DB2-BD59-A6C34878D82A}">
                    <a16:rowId xmlns:a16="http://schemas.microsoft.com/office/drawing/2014/main" val="2862417724"/>
                  </a:ext>
                </a:extLst>
              </a:tr>
              <a:tr h="370840">
                <a:tc>
                  <a:txBody>
                    <a:bodyPr/>
                    <a:lstStyle/>
                    <a:p>
                      <a:endParaRPr lang="en-US" sz="3200" dirty="0"/>
                    </a:p>
                  </a:txBody>
                  <a:tcPr/>
                </a:tc>
                <a:extLst>
                  <a:ext uri="{0D108BD9-81ED-4DB2-BD59-A6C34878D82A}">
                    <a16:rowId xmlns:a16="http://schemas.microsoft.com/office/drawing/2014/main" val="2822451079"/>
                  </a:ext>
                </a:extLst>
              </a:tr>
              <a:tr h="380927">
                <a:tc>
                  <a:txBody>
                    <a:bodyPr/>
                    <a:lstStyle/>
                    <a:p>
                      <a:endParaRPr lang="en-US" sz="3200" dirty="0"/>
                    </a:p>
                  </a:txBody>
                  <a:tcPr/>
                </a:tc>
                <a:extLst>
                  <a:ext uri="{0D108BD9-81ED-4DB2-BD59-A6C34878D82A}">
                    <a16:rowId xmlns:a16="http://schemas.microsoft.com/office/drawing/2014/main" val="88288037"/>
                  </a:ext>
                </a:extLst>
              </a:tr>
              <a:tr h="370840">
                <a:tc>
                  <a:txBody>
                    <a:bodyPr/>
                    <a:lstStyle/>
                    <a:p>
                      <a:endParaRPr lang="en-US" sz="3200" dirty="0"/>
                    </a:p>
                  </a:txBody>
                  <a:tcPr/>
                </a:tc>
                <a:extLst>
                  <a:ext uri="{0D108BD9-81ED-4DB2-BD59-A6C34878D82A}">
                    <a16:rowId xmlns:a16="http://schemas.microsoft.com/office/drawing/2014/main" val="709814177"/>
                  </a:ext>
                </a:extLst>
              </a:tr>
              <a:tr h="370840">
                <a:tc>
                  <a:txBody>
                    <a:bodyPr/>
                    <a:lstStyle/>
                    <a:p>
                      <a:endParaRPr lang="en-US" sz="3200"/>
                    </a:p>
                  </a:txBody>
                  <a:tcPr/>
                </a:tc>
                <a:extLst>
                  <a:ext uri="{0D108BD9-81ED-4DB2-BD59-A6C34878D82A}">
                    <a16:rowId xmlns:a16="http://schemas.microsoft.com/office/drawing/2014/main" val="4162516918"/>
                  </a:ext>
                </a:extLst>
              </a:tr>
              <a:tr h="370840">
                <a:tc>
                  <a:txBody>
                    <a:bodyPr/>
                    <a:lstStyle/>
                    <a:p>
                      <a:endParaRPr lang="en-US" sz="3200" dirty="0"/>
                    </a:p>
                  </a:txBody>
                  <a:tcPr/>
                </a:tc>
                <a:extLst>
                  <a:ext uri="{0D108BD9-81ED-4DB2-BD59-A6C34878D82A}">
                    <a16:rowId xmlns:a16="http://schemas.microsoft.com/office/drawing/2014/main" val="2860446250"/>
                  </a:ext>
                </a:extLst>
              </a:tr>
            </a:tbl>
          </a:graphicData>
        </a:graphic>
      </p:graphicFrame>
      <p:sp>
        <p:nvSpPr>
          <p:cNvPr id="31" name="مربع نص 20"/>
          <p:cNvSpPr txBox="1">
            <a:spLocks noChangeArrowheads="1"/>
          </p:cNvSpPr>
          <p:nvPr/>
        </p:nvSpPr>
        <p:spPr bwMode="auto">
          <a:xfrm>
            <a:off x="2932283" y="1902847"/>
            <a:ext cx="500051" cy="646112"/>
          </a:xfrm>
          <a:prstGeom prst="rect">
            <a:avLst/>
          </a:prstGeom>
          <a:noFill/>
          <a:ln w="9525">
            <a:noFill/>
            <a:miter lim="800000"/>
            <a:headEnd/>
            <a:tailEnd/>
          </a:ln>
        </p:spPr>
        <p:txBody>
          <a:bodyPr wrap="square">
            <a:spAutoFit/>
          </a:bodyPr>
          <a:lstStyle/>
          <a:p>
            <a:r>
              <a:rPr lang="ar-EG" sz="3600" b="1" dirty="0">
                <a:solidFill>
                  <a:schemeClr val="bg1"/>
                </a:solidFill>
                <a:latin typeface="Calibri" pitchFamily="34" charset="0"/>
              </a:rPr>
              <a:t>ب</a:t>
            </a:r>
          </a:p>
        </p:txBody>
      </p:sp>
      <p:sp>
        <p:nvSpPr>
          <p:cNvPr id="32" name="Rectangle 2"/>
          <p:cNvSpPr>
            <a:spLocks noChangeArrowheads="1"/>
          </p:cNvSpPr>
          <p:nvPr/>
        </p:nvSpPr>
        <p:spPr bwMode="auto">
          <a:xfrm>
            <a:off x="1976115" y="2644068"/>
            <a:ext cx="2370127"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تَمْنَعُ</a:t>
            </a:r>
            <a:endParaRPr lang="en-US" sz="3200" dirty="0">
              <a:ln w="0"/>
              <a:effectLst>
                <a:outerShdw blurRad="38100" dist="19050" dir="2700000" algn="tl" rotWithShape="0">
                  <a:schemeClr val="dk1">
                    <a:alpha val="40000"/>
                  </a:schemeClr>
                </a:outerShdw>
              </a:effectLst>
              <a:latin typeface="Calibri" pitchFamily="34" charset="0"/>
            </a:endParaRPr>
          </a:p>
        </p:txBody>
      </p:sp>
      <p:sp>
        <p:nvSpPr>
          <p:cNvPr id="33" name="Rectangle 2"/>
          <p:cNvSpPr>
            <a:spLocks noChangeArrowheads="1"/>
          </p:cNvSpPr>
          <p:nvPr/>
        </p:nvSpPr>
        <p:spPr bwMode="auto">
          <a:xfrm>
            <a:off x="1997246" y="3262069"/>
            <a:ext cx="2370127"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لَمَعانًا</a:t>
            </a:r>
            <a:endParaRPr lang="en-US" sz="3200" dirty="0">
              <a:ln w="0"/>
              <a:effectLst>
                <a:outerShdw blurRad="38100" dist="19050" dir="2700000" algn="tl" rotWithShape="0">
                  <a:schemeClr val="dk1">
                    <a:alpha val="40000"/>
                  </a:schemeClr>
                </a:outerShdw>
              </a:effectLst>
              <a:latin typeface="Calibri" pitchFamily="34" charset="0"/>
            </a:endParaRPr>
          </a:p>
        </p:txBody>
      </p:sp>
      <p:sp>
        <p:nvSpPr>
          <p:cNvPr id="34" name="Rectangle 2"/>
          <p:cNvSpPr>
            <a:spLocks noChangeArrowheads="1"/>
          </p:cNvSpPr>
          <p:nvPr/>
        </p:nvSpPr>
        <p:spPr bwMode="auto">
          <a:xfrm>
            <a:off x="1976114" y="3804942"/>
            <a:ext cx="2370127"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حُبٌّ شديدٌ</a:t>
            </a:r>
            <a:endParaRPr lang="en-US" sz="3200" dirty="0">
              <a:ln w="0"/>
              <a:effectLst>
                <a:outerShdw blurRad="38100" dist="19050" dir="2700000" algn="tl" rotWithShape="0">
                  <a:schemeClr val="dk1">
                    <a:alpha val="40000"/>
                  </a:schemeClr>
                </a:outerShdw>
              </a:effectLst>
              <a:latin typeface="Calibri" pitchFamily="34" charset="0"/>
            </a:endParaRPr>
          </a:p>
        </p:txBody>
      </p:sp>
      <p:sp>
        <p:nvSpPr>
          <p:cNvPr id="35" name="Rectangle 2"/>
          <p:cNvSpPr>
            <a:spLocks noChangeArrowheads="1"/>
          </p:cNvSpPr>
          <p:nvPr/>
        </p:nvSpPr>
        <p:spPr bwMode="auto">
          <a:xfrm>
            <a:off x="1834880" y="4371007"/>
            <a:ext cx="2370127"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بَرَعوا وَأَجادوا</a:t>
            </a:r>
            <a:endParaRPr lang="en-US" sz="3200" dirty="0">
              <a:ln w="0"/>
              <a:effectLst>
                <a:outerShdw blurRad="38100" dist="19050" dir="2700000" algn="tl" rotWithShape="0">
                  <a:schemeClr val="dk1">
                    <a:alpha val="40000"/>
                  </a:schemeClr>
                </a:outerShdw>
              </a:effectLst>
              <a:latin typeface="Calibri" pitchFamily="34" charset="0"/>
            </a:endParaRPr>
          </a:p>
        </p:txBody>
      </p:sp>
      <p:sp>
        <p:nvSpPr>
          <p:cNvPr id="36" name="Rectangle 2"/>
          <p:cNvSpPr>
            <a:spLocks noChangeArrowheads="1"/>
          </p:cNvSpPr>
          <p:nvPr/>
        </p:nvSpPr>
        <p:spPr bwMode="auto">
          <a:xfrm>
            <a:off x="1963397" y="4997622"/>
            <a:ext cx="2370127"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الْمُتَمَيِّزُ الْمُبْدِعُ</a:t>
            </a:r>
            <a:endParaRPr lang="en-US" sz="3200" dirty="0">
              <a:ln w="0"/>
              <a:effectLst>
                <a:outerShdw blurRad="38100" dist="19050" dir="2700000" algn="tl" rotWithShape="0">
                  <a:schemeClr val="dk1">
                    <a:alpha val="40000"/>
                  </a:schemeClr>
                </a:outerShdw>
              </a:effectLst>
              <a:latin typeface="Calibri" pitchFamily="34" charset="0"/>
            </a:endParaRPr>
          </a:p>
        </p:txBody>
      </p:sp>
      <p:sp>
        <p:nvSpPr>
          <p:cNvPr id="37" name="Rectangle 2"/>
          <p:cNvSpPr>
            <a:spLocks noChangeArrowheads="1"/>
          </p:cNvSpPr>
          <p:nvPr/>
        </p:nvSpPr>
        <p:spPr bwMode="auto">
          <a:xfrm>
            <a:off x="1997246" y="5600007"/>
            <a:ext cx="2370127" cy="584775"/>
          </a:xfrm>
          <a:prstGeom prst="rect">
            <a:avLst/>
          </a:prstGeom>
          <a:noFill/>
          <a:ln w="9525">
            <a:noFill/>
            <a:miter lim="800000"/>
            <a:headEnd/>
            <a:tailEnd/>
          </a:ln>
        </p:spPr>
        <p:txBody>
          <a:bodyPr wrap="square" anchor="ctr">
            <a:spAutoFit/>
          </a:bodyPr>
          <a:lstStyle/>
          <a:p>
            <a:pPr marL="514350" indent="-514350" algn="ctr" rtl="1"/>
            <a:r>
              <a:rPr lang="ar-SA" sz="3200" dirty="0">
                <a:ln w="0"/>
                <a:effectLst>
                  <a:outerShdw blurRad="38100" dist="19050" dir="2700000" algn="tl" rotWithShape="0">
                    <a:schemeClr val="dk1">
                      <a:alpha val="40000"/>
                    </a:schemeClr>
                  </a:outerShdw>
                </a:effectLst>
                <a:latin typeface="Calibri" pitchFamily="34" charset="0"/>
              </a:rPr>
              <a:t>مُنْشَغِلًا </a:t>
            </a:r>
            <a:r>
              <a:rPr lang="ar-SA" sz="3200" dirty="0" err="1">
                <a:ln w="0"/>
                <a:effectLst>
                  <a:outerShdw blurRad="38100" dist="19050" dir="2700000" algn="tl" rotWithShape="0">
                    <a:schemeClr val="dk1">
                      <a:alpha val="40000"/>
                    </a:schemeClr>
                  </a:outerShdw>
                </a:effectLst>
                <a:latin typeface="Calibri" pitchFamily="34" charset="0"/>
              </a:rPr>
              <a:t>بِهِ</a:t>
            </a:r>
            <a:endParaRPr lang="en-US" sz="3200" dirty="0">
              <a:ln w="0"/>
              <a:effectLst>
                <a:outerShdw blurRad="38100" dist="19050" dir="2700000" algn="tl" rotWithShape="0">
                  <a:schemeClr val="dk1">
                    <a:alpha val="40000"/>
                  </a:schemeClr>
                </a:outerShdw>
              </a:effectLst>
              <a:latin typeface="Calibri" pitchFamily="34" charset="0"/>
            </a:endParaRPr>
          </a:p>
        </p:txBody>
      </p:sp>
      <p:cxnSp>
        <p:nvCxnSpPr>
          <p:cNvPr id="38" name="رابط كسهم مستقيم 28"/>
          <p:cNvCxnSpPr>
            <a:endCxn id="30" idx="3"/>
          </p:cNvCxnSpPr>
          <p:nvPr/>
        </p:nvCxnSpPr>
        <p:spPr>
          <a:xfrm flipH="1">
            <a:off x="4649238" y="2833025"/>
            <a:ext cx="2786531" cy="1180363"/>
          </a:xfrm>
          <a:prstGeom prst="straightConnector1">
            <a:avLst/>
          </a:prstGeom>
          <a:ln w="57150">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39" name="رابط كسهم مستقيم 29"/>
          <p:cNvCxnSpPr/>
          <p:nvPr/>
        </p:nvCxnSpPr>
        <p:spPr>
          <a:xfrm flipH="1" flipV="1">
            <a:off x="4613351" y="2827942"/>
            <a:ext cx="2858305" cy="609197"/>
          </a:xfrm>
          <a:prstGeom prst="straightConnector1">
            <a:avLst/>
          </a:prstGeom>
          <a:ln w="57150">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40" name="رابط كسهم مستقيم 30"/>
          <p:cNvCxnSpPr/>
          <p:nvPr/>
        </p:nvCxnSpPr>
        <p:spPr>
          <a:xfrm flipH="1" flipV="1">
            <a:off x="4634482" y="3420423"/>
            <a:ext cx="2801288" cy="568395"/>
          </a:xfrm>
          <a:prstGeom prst="straightConnector1">
            <a:avLst/>
          </a:prstGeom>
          <a:ln w="57150">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41" name="رابط كسهم مستقيم 31"/>
          <p:cNvCxnSpPr/>
          <p:nvPr/>
        </p:nvCxnSpPr>
        <p:spPr>
          <a:xfrm flipH="1">
            <a:off x="4613351" y="4531090"/>
            <a:ext cx="2848098" cy="1288268"/>
          </a:xfrm>
          <a:prstGeom prst="straightConnector1">
            <a:avLst/>
          </a:prstGeom>
          <a:ln w="57150">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42" name="رابط كسهم مستقيم 32"/>
          <p:cNvCxnSpPr/>
          <p:nvPr/>
        </p:nvCxnSpPr>
        <p:spPr>
          <a:xfrm flipH="1" flipV="1">
            <a:off x="4579502" y="4576216"/>
            <a:ext cx="2869665" cy="611287"/>
          </a:xfrm>
          <a:prstGeom prst="straightConnector1">
            <a:avLst/>
          </a:prstGeom>
          <a:ln w="57150">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43" name="رابط كسهم مستقيم 52"/>
          <p:cNvCxnSpPr/>
          <p:nvPr/>
        </p:nvCxnSpPr>
        <p:spPr>
          <a:xfrm flipH="1" flipV="1">
            <a:off x="4613351" y="5152465"/>
            <a:ext cx="2835817" cy="607953"/>
          </a:xfrm>
          <a:prstGeom prst="straightConnector1">
            <a:avLst/>
          </a:prstGeom>
          <a:ln w="57150">
            <a:solidFill>
              <a:srgbClr val="00B05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068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ثانيا...wav"/>
                                        </p:tgtEl>
                                      </p:cMediaNode>
                                    </p:audio>
                                  </p:sub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3" name="أصل..wav"/>
                                        </p:tgtEl>
                                      </p:cMediaNode>
                                    </p:audio>
                                  </p:sub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from="(-#ppt_w/2)" to="(#ppt_x)" calcmode="lin" valueType="num">
                                      <p:cBhvr>
                                        <p:cTn id="43" dur="300" fill="hold">
                                          <p:stCondLst>
                                            <p:cond delay="0"/>
                                          </p:stCondLst>
                                        </p:cTn>
                                        <p:tgtEl>
                                          <p:spTgt spid="23"/>
                                        </p:tgtEl>
                                        <p:attrNameLst>
                                          <p:attrName>ppt_x</p:attrName>
                                        </p:attrNameLst>
                                      </p:cBhvr>
                                    </p:anim>
                                    <p:anim from="0" to="-1.0" calcmode="lin" valueType="num">
                                      <p:cBhvr>
                                        <p:cTn id="44" dur="100" decel="50000" autoRev="1" fill="hold">
                                          <p:stCondLst>
                                            <p:cond delay="300"/>
                                          </p:stCondLst>
                                        </p:cTn>
                                        <p:tgtEl>
                                          <p:spTgt spid="23"/>
                                        </p:tgtEl>
                                        <p:attrNameLst>
                                          <p:attrName>xshear</p:attrName>
                                        </p:attrNameLst>
                                      </p:cBhvr>
                                    </p:anim>
                                    <p:animScale>
                                      <p:cBhvr>
                                        <p:cTn id="45" dur="100" decel="100000" autoRev="1" fill="hold">
                                          <p:stCondLst>
                                            <p:cond delay="300"/>
                                          </p:stCondLst>
                                        </p:cTn>
                                        <p:tgtEl>
                                          <p:spTgt spid="23"/>
                                        </p:tgtEl>
                                      </p:cBhvr>
                                      <p:from x="100000" y="100000"/>
                                      <p:to x="80000" y="100000"/>
                                    </p:animScale>
                                    <p:anim by="(#ppt_h/3+#ppt_w*0.1)" calcmode="lin" valueType="num">
                                      <p:cBhvr additive="sum">
                                        <p:cTn id="46" dur="100" decel="100000" autoRev="1" fill="hold">
                                          <p:stCondLst>
                                            <p:cond delay="300"/>
                                          </p:stCondLst>
                                        </p:cTn>
                                        <p:tgtEl>
                                          <p:spTgt spid="23"/>
                                        </p:tgtEl>
                                        <p:attrNameLst>
                                          <p:attrName>ppt_x</p:attrName>
                                        </p:attrNameLst>
                                      </p:cBhvr>
                                    </p:anim>
                                  </p:childTnLst>
                                  <p:subTnLst>
                                    <p:audio>
                                      <p:cMediaNode>
                                        <p:cTn display="0" masterRel="sameClick">
                                          <p:stCondLst>
                                            <p:cond evt="begin" delay="0">
                                              <p:tn val="41"/>
                                            </p:cond>
                                          </p:stCondLst>
                                          <p:endCondLst>
                                            <p:cond evt="onStopAudio" delay="0">
                                              <p:tgtEl>
                                                <p:sldTgt/>
                                              </p:tgtEl>
                                            </p:cond>
                                          </p:endCondLst>
                                        </p:cTn>
                                        <p:tgtEl>
                                          <p:sndTgt r:embed="rId4" name="أ.wav"/>
                                        </p:tgtEl>
                                      </p:cMediaNode>
                                    </p:audio>
                                  </p:sub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ppt_x</p:attrName>
                                        </p:attrNameLst>
                                      </p:cBhvr>
                                      <p:tavLst>
                                        <p:tav tm="0">
                                          <p:val>
                                            <p:strVal val="#ppt_x-.2"/>
                                          </p:val>
                                        </p:tav>
                                        <p:tav tm="100000">
                                          <p:val>
                                            <p:strVal val="#ppt_x"/>
                                          </p:val>
                                        </p:tav>
                                      </p:tavLst>
                                    </p:anim>
                                    <p:anim calcmode="lin" valueType="num">
                                      <p:cBhvr>
                                        <p:cTn id="52"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53" dur="500"/>
                                        <p:tgtEl>
                                          <p:spTgt spid="24"/>
                                        </p:tgtEl>
                                      </p:cBhvr>
                                    </p:animEffect>
                                  </p:childTnLst>
                                  <p:subTnLst>
                                    <p:audio>
                                      <p:cMediaNode>
                                        <p:cTn display="0" masterRel="sameClick">
                                          <p:stCondLst>
                                            <p:cond evt="begin" delay="0">
                                              <p:tn val="49"/>
                                            </p:cond>
                                          </p:stCondLst>
                                          <p:endCondLst>
                                            <p:cond evt="onStopAudio" delay="0">
                                              <p:tgtEl>
                                                <p:sldTgt/>
                                              </p:tgtEl>
                                            </p:cond>
                                          </p:endCondLst>
                                        </p:cTn>
                                        <p:tgtEl>
                                          <p:sndTgt r:embed="rId5" name="شغف.wav"/>
                                        </p:tgtEl>
                                      </p:cMediaNode>
                                    </p:audio>
                                  </p:sub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ppt_x</p:attrName>
                                        </p:attrNameLst>
                                      </p:cBhvr>
                                      <p:tavLst>
                                        <p:tav tm="0">
                                          <p:val>
                                            <p:strVal val="#ppt_x-.2"/>
                                          </p:val>
                                        </p:tav>
                                        <p:tav tm="100000">
                                          <p:val>
                                            <p:strVal val="#ppt_x"/>
                                          </p:val>
                                        </p:tav>
                                      </p:tavLst>
                                    </p:anim>
                                    <p:anim calcmode="lin" valueType="num">
                                      <p:cBhvr>
                                        <p:cTn id="59"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0" dur="500"/>
                                        <p:tgtEl>
                                          <p:spTgt spid="25"/>
                                        </p:tgtEl>
                                      </p:cBhvr>
                                    </p:animEffect>
                                  </p:childTnLst>
                                  <p:subTnLst>
                                    <p:audio>
                                      <p:cMediaNode>
                                        <p:cTn display="0" masterRel="sameClick">
                                          <p:stCondLst>
                                            <p:cond evt="begin" delay="0">
                                              <p:tn val="56"/>
                                            </p:cond>
                                          </p:stCondLst>
                                          <p:endCondLst>
                                            <p:cond evt="onStopAudio" delay="0">
                                              <p:tgtEl>
                                                <p:sldTgt/>
                                              </p:tgtEl>
                                            </p:cond>
                                          </p:endCondLst>
                                        </p:cTn>
                                        <p:tgtEl>
                                          <p:sndTgt r:embed="rId6" name="تعزل.wav"/>
                                        </p:tgtEl>
                                      </p:cMediaNode>
                                    </p:audio>
                                  </p:sub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ppt_x</p:attrName>
                                        </p:attrNameLst>
                                      </p:cBhvr>
                                      <p:tavLst>
                                        <p:tav tm="0">
                                          <p:val>
                                            <p:strVal val="#ppt_x-.2"/>
                                          </p:val>
                                        </p:tav>
                                        <p:tav tm="100000">
                                          <p:val>
                                            <p:strVal val="#ppt_x"/>
                                          </p:val>
                                        </p:tav>
                                      </p:tavLst>
                                    </p:anim>
                                    <p:anim calcmode="lin" valueType="num">
                                      <p:cBhvr>
                                        <p:cTn id="66"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67" dur="500"/>
                                        <p:tgtEl>
                                          <p:spTgt spid="26"/>
                                        </p:tgtEl>
                                      </p:cBhvr>
                                    </p:animEffect>
                                  </p:childTnLst>
                                  <p:subTnLst>
                                    <p:audio>
                                      <p:cMediaNode>
                                        <p:cTn display="0" masterRel="sameClick">
                                          <p:stCondLst>
                                            <p:cond evt="begin" delay="0">
                                              <p:tn val="63"/>
                                            </p:cond>
                                          </p:stCondLst>
                                          <p:endCondLst>
                                            <p:cond evt="onStopAudio" delay="0">
                                              <p:tgtEl>
                                                <p:sldTgt/>
                                              </p:tgtEl>
                                            </p:cond>
                                          </p:endCondLst>
                                        </p:cTn>
                                        <p:tgtEl>
                                          <p:sndTgt r:embed="rId7" name="بريقا.wav"/>
                                        </p:tgtEl>
                                      </p:cMediaNode>
                                    </p:audio>
                                  </p:sub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ppt_x</p:attrName>
                                        </p:attrNameLst>
                                      </p:cBhvr>
                                      <p:tavLst>
                                        <p:tav tm="0">
                                          <p:val>
                                            <p:strVal val="#ppt_x-.2"/>
                                          </p:val>
                                        </p:tav>
                                        <p:tav tm="100000">
                                          <p:val>
                                            <p:strVal val="#ppt_x"/>
                                          </p:val>
                                        </p:tav>
                                      </p:tavLst>
                                    </p:anim>
                                    <p:anim calcmode="lin" valueType="num">
                                      <p:cBhvr>
                                        <p:cTn id="73"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4" dur="500"/>
                                        <p:tgtEl>
                                          <p:spTgt spid="27"/>
                                        </p:tgtEl>
                                      </p:cBhvr>
                                    </p:animEffect>
                                  </p:childTnLst>
                                  <p:subTnLst>
                                    <p:audio>
                                      <p:cMediaNode>
                                        <p:cTn display="0" masterRel="sameClick">
                                          <p:stCondLst>
                                            <p:cond evt="begin" delay="0">
                                              <p:tn val="70"/>
                                            </p:cond>
                                          </p:stCondLst>
                                          <p:endCondLst>
                                            <p:cond evt="onStopAudio" delay="0">
                                              <p:tgtEl>
                                                <p:sldTgt/>
                                              </p:tgtEl>
                                            </p:cond>
                                          </p:endCondLst>
                                        </p:cTn>
                                        <p:tgtEl>
                                          <p:sndTgt r:embed="rId8" name="منكبا علية.wav"/>
                                        </p:tgtEl>
                                      </p:cMediaNode>
                                    </p:audio>
                                  </p:sub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ppt_x</p:attrName>
                                        </p:attrNameLst>
                                      </p:cBhvr>
                                      <p:tavLst>
                                        <p:tav tm="0">
                                          <p:val>
                                            <p:strVal val="#ppt_x-.2"/>
                                          </p:val>
                                        </p:tav>
                                        <p:tav tm="100000">
                                          <p:val>
                                            <p:strVal val="#ppt_x"/>
                                          </p:val>
                                        </p:tav>
                                      </p:tavLst>
                                    </p:anim>
                                    <p:anim calcmode="lin" valueType="num">
                                      <p:cBhvr>
                                        <p:cTn id="80"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81" dur="500"/>
                                        <p:tgtEl>
                                          <p:spTgt spid="28"/>
                                        </p:tgtEl>
                                      </p:cBhvr>
                                    </p:animEffect>
                                  </p:childTnLst>
                                  <p:subTnLst>
                                    <p:audio>
                                      <p:cMediaNode>
                                        <p:cTn display="0" masterRel="sameClick">
                                          <p:stCondLst>
                                            <p:cond evt="begin" delay="0">
                                              <p:tn val="77"/>
                                            </p:cond>
                                          </p:stCondLst>
                                          <p:endCondLst>
                                            <p:cond evt="onStopAudio" delay="0">
                                              <p:tgtEl>
                                                <p:sldTgt/>
                                              </p:tgtEl>
                                            </p:cond>
                                          </p:endCondLst>
                                        </p:cTn>
                                        <p:tgtEl>
                                          <p:sndTgt r:embed="rId9" name="نَبَغوا.wav"/>
                                        </p:tgtEl>
                                      </p:cMediaNode>
                                    </p:audio>
                                  </p:subTnLst>
                                </p:cTn>
                              </p:par>
                            </p:childTnLst>
                          </p:cTn>
                        </p:par>
                      </p:childTnLst>
                    </p:cTn>
                  </p:par>
                  <p:par>
                    <p:cTn id="82" fill="hold">
                      <p:stCondLst>
                        <p:cond delay="indefinite"/>
                      </p:stCondLst>
                      <p:childTnLst>
                        <p:par>
                          <p:cTn id="83" fill="hold">
                            <p:stCondLst>
                              <p:cond delay="0"/>
                            </p:stCondLst>
                            <p:childTnLst>
                              <p:par>
                                <p:cTn id="84" presetID="29" presetClass="entr" presetSubtype="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500" fill="hold"/>
                                        <p:tgtEl>
                                          <p:spTgt spid="29"/>
                                        </p:tgtEl>
                                        <p:attrNameLst>
                                          <p:attrName>ppt_x</p:attrName>
                                        </p:attrNameLst>
                                      </p:cBhvr>
                                      <p:tavLst>
                                        <p:tav tm="0">
                                          <p:val>
                                            <p:strVal val="#ppt_x-.2"/>
                                          </p:val>
                                        </p:tav>
                                        <p:tav tm="100000">
                                          <p:val>
                                            <p:strVal val="#ppt_x"/>
                                          </p:val>
                                        </p:tav>
                                      </p:tavLst>
                                    </p:anim>
                                    <p:anim calcmode="lin" valueType="num">
                                      <p:cBhvr>
                                        <p:cTn id="87"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8" dur="500"/>
                                        <p:tgtEl>
                                          <p:spTgt spid="29"/>
                                        </p:tgtEl>
                                      </p:cBhvr>
                                    </p:animEffect>
                                  </p:childTnLst>
                                  <p:subTnLst>
                                    <p:audio>
                                      <p:cMediaNode>
                                        <p:cTn display="0" masterRel="sameClick">
                                          <p:stCondLst>
                                            <p:cond evt="begin" delay="0">
                                              <p:tn val="84"/>
                                            </p:cond>
                                          </p:stCondLst>
                                          <p:endCondLst>
                                            <p:cond evt="onStopAudio" delay="0">
                                              <p:tgtEl>
                                                <p:sldTgt/>
                                              </p:tgtEl>
                                            </p:cond>
                                          </p:endCondLst>
                                        </p:cTn>
                                        <p:tgtEl>
                                          <p:sndTgt r:embed="rId10" name="العبقري.wav"/>
                                        </p:tgtEl>
                                      </p:cMediaNode>
                                    </p:audio>
                                  </p:subTnLst>
                                </p:cTn>
                              </p:par>
                            </p:childTnLst>
                          </p:cTn>
                        </p:par>
                      </p:childTnLst>
                    </p:cTn>
                  </p:par>
                  <p:par>
                    <p:cTn id="89" fill="hold">
                      <p:stCondLst>
                        <p:cond delay="indefinite"/>
                      </p:stCondLst>
                      <p:childTnLst>
                        <p:par>
                          <p:cTn id="90" fill="hold">
                            <p:stCondLst>
                              <p:cond delay="0"/>
                            </p:stCondLst>
                            <p:childTnLst>
                              <p:par>
                                <p:cTn id="91" presetID="25" presetClass="entr" presetSubtype="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25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94" dur="25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95" dur="250" accel="50000" fill="hold">
                                          <p:stCondLst>
                                            <p:cond delay="250"/>
                                          </p:stCondLst>
                                        </p:cTn>
                                        <p:tgtEl>
                                          <p:spTgt spid="31"/>
                                        </p:tgtEl>
                                        <p:attrNameLst>
                                          <p:attrName>ppt_w</p:attrName>
                                        </p:attrNameLst>
                                      </p:cBhvr>
                                      <p:tavLst>
                                        <p:tav tm="0">
                                          <p:val>
                                            <p:strVal val="#ppt_w*.05"/>
                                          </p:val>
                                        </p:tav>
                                        <p:tav tm="100000">
                                          <p:val>
                                            <p:strVal val="#ppt_w"/>
                                          </p:val>
                                        </p:tav>
                                      </p:tavLst>
                                    </p:anim>
                                    <p:anim calcmode="lin" valueType="num">
                                      <p:cBhvr>
                                        <p:cTn id="96" dur="500" fill="hold"/>
                                        <p:tgtEl>
                                          <p:spTgt spid="31"/>
                                        </p:tgtEl>
                                        <p:attrNameLst>
                                          <p:attrName>ppt_h</p:attrName>
                                        </p:attrNameLst>
                                      </p:cBhvr>
                                      <p:tavLst>
                                        <p:tav tm="0">
                                          <p:val>
                                            <p:strVal val="#ppt_h"/>
                                          </p:val>
                                        </p:tav>
                                        <p:tav tm="100000">
                                          <p:val>
                                            <p:strVal val="#ppt_h"/>
                                          </p:val>
                                        </p:tav>
                                      </p:tavLst>
                                    </p:anim>
                                    <p:anim calcmode="lin" valueType="num">
                                      <p:cBhvr>
                                        <p:cTn id="97" dur="25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98" dur="25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99" dur="250" accel="50000" fill="hold">
                                          <p:stCondLst>
                                            <p:cond delay="250"/>
                                          </p:stCondLst>
                                        </p:cTn>
                                        <p:tgtEl>
                                          <p:spTgt spid="31"/>
                                        </p:tgtEl>
                                        <p:attrNameLst>
                                          <p:attrName>ppt_y</p:attrName>
                                        </p:attrNameLst>
                                      </p:cBhvr>
                                      <p:tavLst>
                                        <p:tav tm="0">
                                          <p:val>
                                            <p:strVal val="#ppt_y+.1"/>
                                          </p:val>
                                        </p:tav>
                                        <p:tav tm="100000">
                                          <p:val>
                                            <p:strVal val="#ppt_y"/>
                                          </p:val>
                                        </p:tav>
                                      </p:tavLst>
                                    </p:anim>
                                    <p:animEffect transition="in" filter="fade">
                                      <p:cBhvr>
                                        <p:cTn id="100" dur="500" decel="50000">
                                          <p:stCondLst>
                                            <p:cond delay="0"/>
                                          </p:stCondLst>
                                        </p:cTn>
                                        <p:tgtEl>
                                          <p:spTgt spid="31"/>
                                        </p:tgtEl>
                                      </p:cBhvr>
                                    </p:animEffect>
                                  </p:childTnLst>
                                  <p:subTnLst>
                                    <p:audio>
                                      <p:cMediaNode>
                                        <p:cTn display="0" masterRel="sameClick">
                                          <p:stCondLst>
                                            <p:cond evt="begin" delay="0">
                                              <p:tn val="91"/>
                                            </p:cond>
                                          </p:stCondLst>
                                          <p:endCondLst>
                                            <p:cond evt="onStopAudio" delay="0">
                                              <p:tgtEl>
                                                <p:sldTgt/>
                                              </p:tgtEl>
                                            </p:cond>
                                          </p:endCondLst>
                                        </p:cTn>
                                        <p:tgtEl>
                                          <p:sndTgt r:embed="rId11" name="ب.wav"/>
                                        </p:tgtEl>
                                      </p:cMediaNode>
                                    </p:audio>
                                  </p:subTnLst>
                                </p:cTn>
                              </p:par>
                            </p:childTnLst>
                          </p:cTn>
                        </p:par>
                      </p:childTnLst>
                    </p:cTn>
                  </p:par>
                  <p:par>
                    <p:cTn id="101" fill="hold">
                      <p:stCondLst>
                        <p:cond delay="indefinite"/>
                      </p:stCondLst>
                      <p:childTnLst>
                        <p:par>
                          <p:cTn id="102" fill="hold">
                            <p:stCondLst>
                              <p:cond delay="0"/>
                            </p:stCondLst>
                            <p:childTnLst>
                              <p:par>
                                <p:cTn id="103" presetID="25" presetClass="entr" presetSubtype="0"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25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06" dur="25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07" dur="250" accel="50000" fill="hold">
                                          <p:stCondLst>
                                            <p:cond delay="250"/>
                                          </p:stCondLst>
                                        </p:cTn>
                                        <p:tgtEl>
                                          <p:spTgt spid="32"/>
                                        </p:tgtEl>
                                        <p:attrNameLst>
                                          <p:attrName>ppt_w</p:attrName>
                                        </p:attrNameLst>
                                      </p:cBhvr>
                                      <p:tavLst>
                                        <p:tav tm="0">
                                          <p:val>
                                            <p:strVal val="#ppt_w*.05"/>
                                          </p:val>
                                        </p:tav>
                                        <p:tav tm="100000">
                                          <p:val>
                                            <p:strVal val="#ppt_w"/>
                                          </p:val>
                                        </p:tav>
                                      </p:tavLst>
                                    </p:anim>
                                    <p:anim calcmode="lin" valueType="num">
                                      <p:cBhvr>
                                        <p:cTn id="108" dur="500" fill="hold"/>
                                        <p:tgtEl>
                                          <p:spTgt spid="32"/>
                                        </p:tgtEl>
                                        <p:attrNameLst>
                                          <p:attrName>ppt_h</p:attrName>
                                        </p:attrNameLst>
                                      </p:cBhvr>
                                      <p:tavLst>
                                        <p:tav tm="0">
                                          <p:val>
                                            <p:strVal val="#ppt_h"/>
                                          </p:val>
                                        </p:tav>
                                        <p:tav tm="100000">
                                          <p:val>
                                            <p:strVal val="#ppt_h"/>
                                          </p:val>
                                        </p:tav>
                                      </p:tavLst>
                                    </p:anim>
                                    <p:anim calcmode="lin" valueType="num">
                                      <p:cBhvr>
                                        <p:cTn id="109" dur="25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10" dur="25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11" dur="250" accel="50000" fill="hold">
                                          <p:stCondLst>
                                            <p:cond delay="250"/>
                                          </p:stCondLst>
                                        </p:cTn>
                                        <p:tgtEl>
                                          <p:spTgt spid="32"/>
                                        </p:tgtEl>
                                        <p:attrNameLst>
                                          <p:attrName>ppt_y</p:attrName>
                                        </p:attrNameLst>
                                      </p:cBhvr>
                                      <p:tavLst>
                                        <p:tav tm="0">
                                          <p:val>
                                            <p:strVal val="#ppt_y+.1"/>
                                          </p:val>
                                        </p:tav>
                                        <p:tav tm="100000">
                                          <p:val>
                                            <p:strVal val="#ppt_y"/>
                                          </p:val>
                                        </p:tav>
                                      </p:tavLst>
                                    </p:anim>
                                    <p:animEffect transition="in" filter="fade">
                                      <p:cBhvr>
                                        <p:cTn id="112" dur="500" decel="50000">
                                          <p:stCondLst>
                                            <p:cond delay="0"/>
                                          </p:stCondLst>
                                        </p:cTn>
                                        <p:tgtEl>
                                          <p:spTgt spid="32"/>
                                        </p:tgtEl>
                                      </p:cBhvr>
                                    </p:animEffect>
                                  </p:childTnLst>
                                  <p:subTnLst>
                                    <p:audio>
                                      <p:cMediaNode>
                                        <p:cTn display="0" masterRel="sameClick">
                                          <p:stCondLst>
                                            <p:cond evt="begin" delay="0">
                                              <p:tn val="103"/>
                                            </p:cond>
                                          </p:stCondLst>
                                          <p:endCondLst>
                                            <p:cond evt="onStopAudio" delay="0">
                                              <p:tgtEl>
                                                <p:sldTgt/>
                                              </p:tgtEl>
                                            </p:cond>
                                          </p:endCondLst>
                                        </p:cTn>
                                        <p:tgtEl>
                                          <p:sndTgt r:embed="rId12" name="تمنع.wav"/>
                                        </p:tgtEl>
                                      </p:cMediaNode>
                                    </p:audio>
                                  </p:subTnLst>
                                </p:cTn>
                              </p:par>
                            </p:childTnLst>
                          </p:cTn>
                        </p:par>
                      </p:childTnLst>
                    </p:cTn>
                  </p:par>
                  <p:par>
                    <p:cTn id="113" fill="hold">
                      <p:stCondLst>
                        <p:cond delay="indefinite"/>
                      </p:stCondLst>
                      <p:childTnLst>
                        <p:par>
                          <p:cTn id="114" fill="hold">
                            <p:stCondLst>
                              <p:cond delay="0"/>
                            </p:stCondLst>
                            <p:childTnLst>
                              <p:par>
                                <p:cTn id="115" presetID="25" presetClass="entr" presetSubtype="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 calcmode="lin" valueType="num">
                                      <p:cBhvr>
                                        <p:cTn id="117" dur="25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18" dur="25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19" dur="250" accel="50000" fill="hold">
                                          <p:stCondLst>
                                            <p:cond delay="250"/>
                                          </p:stCondLst>
                                        </p:cTn>
                                        <p:tgtEl>
                                          <p:spTgt spid="33"/>
                                        </p:tgtEl>
                                        <p:attrNameLst>
                                          <p:attrName>ppt_w</p:attrName>
                                        </p:attrNameLst>
                                      </p:cBhvr>
                                      <p:tavLst>
                                        <p:tav tm="0">
                                          <p:val>
                                            <p:strVal val="#ppt_w*.05"/>
                                          </p:val>
                                        </p:tav>
                                        <p:tav tm="100000">
                                          <p:val>
                                            <p:strVal val="#ppt_w"/>
                                          </p:val>
                                        </p:tav>
                                      </p:tavLst>
                                    </p:anim>
                                    <p:anim calcmode="lin" valueType="num">
                                      <p:cBhvr>
                                        <p:cTn id="120" dur="500" fill="hold"/>
                                        <p:tgtEl>
                                          <p:spTgt spid="33"/>
                                        </p:tgtEl>
                                        <p:attrNameLst>
                                          <p:attrName>ppt_h</p:attrName>
                                        </p:attrNameLst>
                                      </p:cBhvr>
                                      <p:tavLst>
                                        <p:tav tm="0">
                                          <p:val>
                                            <p:strVal val="#ppt_h"/>
                                          </p:val>
                                        </p:tav>
                                        <p:tav tm="100000">
                                          <p:val>
                                            <p:strVal val="#ppt_h"/>
                                          </p:val>
                                        </p:tav>
                                      </p:tavLst>
                                    </p:anim>
                                    <p:anim calcmode="lin" valueType="num">
                                      <p:cBhvr>
                                        <p:cTn id="121" dur="25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22" dur="25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23" dur="250" accel="50000" fill="hold">
                                          <p:stCondLst>
                                            <p:cond delay="250"/>
                                          </p:stCondLst>
                                        </p:cTn>
                                        <p:tgtEl>
                                          <p:spTgt spid="33"/>
                                        </p:tgtEl>
                                        <p:attrNameLst>
                                          <p:attrName>ppt_y</p:attrName>
                                        </p:attrNameLst>
                                      </p:cBhvr>
                                      <p:tavLst>
                                        <p:tav tm="0">
                                          <p:val>
                                            <p:strVal val="#ppt_y+.1"/>
                                          </p:val>
                                        </p:tav>
                                        <p:tav tm="100000">
                                          <p:val>
                                            <p:strVal val="#ppt_y"/>
                                          </p:val>
                                        </p:tav>
                                      </p:tavLst>
                                    </p:anim>
                                    <p:animEffect transition="in" filter="fade">
                                      <p:cBhvr>
                                        <p:cTn id="124" dur="500" decel="50000">
                                          <p:stCondLst>
                                            <p:cond delay="0"/>
                                          </p:stCondLst>
                                        </p:cTn>
                                        <p:tgtEl>
                                          <p:spTgt spid="33"/>
                                        </p:tgtEl>
                                      </p:cBhvr>
                                    </p:animEffect>
                                  </p:childTnLst>
                                  <p:subTnLst>
                                    <p:audio>
                                      <p:cMediaNode>
                                        <p:cTn display="0" masterRel="sameClick">
                                          <p:stCondLst>
                                            <p:cond evt="begin" delay="0">
                                              <p:tn val="115"/>
                                            </p:cond>
                                          </p:stCondLst>
                                          <p:endCondLst>
                                            <p:cond evt="onStopAudio" delay="0">
                                              <p:tgtEl>
                                                <p:sldTgt/>
                                              </p:tgtEl>
                                            </p:cond>
                                          </p:endCondLst>
                                        </p:cTn>
                                        <p:tgtEl>
                                          <p:sndTgt r:embed="rId13" name="لمعاناً.wav"/>
                                        </p:tgtEl>
                                      </p:cMediaNode>
                                    </p:audio>
                                  </p:subTnLst>
                                </p:cTn>
                              </p:par>
                            </p:childTnLst>
                          </p:cTn>
                        </p:par>
                      </p:childTnLst>
                    </p:cTn>
                  </p:par>
                  <p:par>
                    <p:cTn id="125" fill="hold">
                      <p:stCondLst>
                        <p:cond delay="indefinite"/>
                      </p:stCondLst>
                      <p:childTnLst>
                        <p:par>
                          <p:cTn id="126" fill="hold">
                            <p:stCondLst>
                              <p:cond delay="0"/>
                            </p:stCondLst>
                            <p:childTnLst>
                              <p:par>
                                <p:cTn id="127" presetID="25" presetClass="entr" presetSubtype="0" fill="hold" grpId="0" nodeType="clickEffect">
                                  <p:stCondLst>
                                    <p:cond delay="0"/>
                                  </p:stCondLst>
                                  <p:childTnLst>
                                    <p:set>
                                      <p:cBhvr>
                                        <p:cTn id="128" dur="1" fill="hold">
                                          <p:stCondLst>
                                            <p:cond delay="0"/>
                                          </p:stCondLst>
                                        </p:cTn>
                                        <p:tgtEl>
                                          <p:spTgt spid="34"/>
                                        </p:tgtEl>
                                        <p:attrNameLst>
                                          <p:attrName>style.visibility</p:attrName>
                                        </p:attrNameLst>
                                      </p:cBhvr>
                                      <p:to>
                                        <p:strVal val="visible"/>
                                      </p:to>
                                    </p:set>
                                    <p:anim calcmode="lin" valueType="num">
                                      <p:cBhvr>
                                        <p:cTn id="129" dur="25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130" dur="25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131" dur="250" accel="50000" fill="hold">
                                          <p:stCondLst>
                                            <p:cond delay="250"/>
                                          </p:stCondLst>
                                        </p:cTn>
                                        <p:tgtEl>
                                          <p:spTgt spid="34"/>
                                        </p:tgtEl>
                                        <p:attrNameLst>
                                          <p:attrName>ppt_w</p:attrName>
                                        </p:attrNameLst>
                                      </p:cBhvr>
                                      <p:tavLst>
                                        <p:tav tm="0">
                                          <p:val>
                                            <p:strVal val="#ppt_w*.05"/>
                                          </p:val>
                                        </p:tav>
                                        <p:tav tm="100000">
                                          <p:val>
                                            <p:strVal val="#ppt_w"/>
                                          </p:val>
                                        </p:tav>
                                      </p:tavLst>
                                    </p:anim>
                                    <p:anim calcmode="lin" valueType="num">
                                      <p:cBhvr>
                                        <p:cTn id="132" dur="500" fill="hold"/>
                                        <p:tgtEl>
                                          <p:spTgt spid="34"/>
                                        </p:tgtEl>
                                        <p:attrNameLst>
                                          <p:attrName>ppt_h</p:attrName>
                                        </p:attrNameLst>
                                      </p:cBhvr>
                                      <p:tavLst>
                                        <p:tav tm="0">
                                          <p:val>
                                            <p:strVal val="#ppt_h"/>
                                          </p:val>
                                        </p:tav>
                                        <p:tav tm="100000">
                                          <p:val>
                                            <p:strVal val="#ppt_h"/>
                                          </p:val>
                                        </p:tav>
                                      </p:tavLst>
                                    </p:anim>
                                    <p:anim calcmode="lin" valueType="num">
                                      <p:cBhvr>
                                        <p:cTn id="133" dur="25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34" dur="25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35" dur="250" accel="50000" fill="hold">
                                          <p:stCondLst>
                                            <p:cond delay="250"/>
                                          </p:stCondLst>
                                        </p:cTn>
                                        <p:tgtEl>
                                          <p:spTgt spid="34"/>
                                        </p:tgtEl>
                                        <p:attrNameLst>
                                          <p:attrName>ppt_y</p:attrName>
                                        </p:attrNameLst>
                                      </p:cBhvr>
                                      <p:tavLst>
                                        <p:tav tm="0">
                                          <p:val>
                                            <p:strVal val="#ppt_y+.1"/>
                                          </p:val>
                                        </p:tav>
                                        <p:tav tm="100000">
                                          <p:val>
                                            <p:strVal val="#ppt_y"/>
                                          </p:val>
                                        </p:tav>
                                      </p:tavLst>
                                    </p:anim>
                                    <p:animEffect transition="in" filter="fade">
                                      <p:cBhvr>
                                        <p:cTn id="136" dur="500" decel="50000">
                                          <p:stCondLst>
                                            <p:cond delay="0"/>
                                          </p:stCondLst>
                                        </p:cTn>
                                        <p:tgtEl>
                                          <p:spTgt spid="34"/>
                                        </p:tgtEl>
                                      </p:cBhvr>
                                    </p:animEffect>
                                  </p:childTnLst>
                                  <p:subTnLst>
                                    <p:audio>
                                      <p:cMediaNode>
                                        <p:cTn display="0" masterRel="sameClick">
                                          <p:stCondLst>
                                            <p:cond evt="begin" delay="0">
                                              <p:tn val="127"/>
                                            </p:cond>
                                          </p:stCondLst>
                                          <p:endCondLst>
                                            <p:cond evt="onStopAudio" delay="0">
                                              <p:tgtEl>
                                                <p:sldTgt/>
                                              </p:tgtEl>
                                            </p:cond>
                                          </p:endCondLst>
                                        </p:cTn>
                                        <p:tgtEl>
                                          <p:sndTgt r:embed="rId14" name="حب شديد.wav"/>
                                        </p:tgtEl>
                                      </p:cMediaNode>
                                    </p:audio>
                                  </p:subTnLst>
                                </p:cTn>
                              </p:par>
                            </p:childTnLst>
                          </p:cTn>
                        </p:par>
                      </p:childTnLst>
                    </p:cTn>
                  </p:par>
                  <p:par>
                    <p:cTn id="137" fill="hold">
                      <p:stCondLst>
                        <p:cond delay="indefinite"/>
                      </p:stCondLst>
                      <p:childTnLst>
                        <p:par>
                          <p:cTn id="138" fill="hold">
                            <p:stCondLst>
                              <p:cond delay="0"/>
                            </p:stCondLst>
                            <p:childTnLst>
                              <p:par>
                                <p:cTn id="139" presetID="25" presetClass="entr" presetSubtype="0"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25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142" dur="25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143" dur="250" accel="50000" fill="hold">
                                          <p:stCondLst>
                                            <p:cond delay="250"/>
                                          </p:stCondLst>
                                        </p:cTn>
                                        <p:tgtEl>
                                          <p:spTgt spid="35"/>
                                        </p:tgtEl>
                                        <p:attrNameLst>
                                          <p:attrName>ppt_w</p:attrName>
                                        </p:attrNameLst>
                                      </p:cBhvr>
                                      <p:tavLst>
                                        <p:tav tm="0">
                                          <p:val>
                                            <p:strVal val="#ppt_w*.05"/>
                                          </p:val>
                                        </p:tav>
                                        <p:tav tm="100000">
                                          <p:val>
                                            <p:strVal val="#ppt_w"/>
                                          </p:val>
                                        </p:tav>
                                      </p:tavLst>
                                    </p:anim>
                                    <p:anim calcmode="lin" valueType="num">
                                      <p:cBhvr>
                                        <p:cTn id="144" dur="500" fill="hold"/>
                                        <p:tgtEl>
                                          <p:spTgt spid="35"/>
                                        </p:tgtEl>
                                        <p:attrNameLst>
                                          <p:attrName>ppt_h</p:attrName>
                                        </p:attrNameLst>
                                      </p:cBhvr>
                                      <p:tavLst>
                                        <p:tav tm="0">
                                          <p:val>
                                            <p:strVal val="#ppt_h"/>
                                          </p:val>
                                        </p:tav>
                                        <p:tav tm="100000">
                                          <p:val>
                                            <p:strVal val="#ppt_h"/>
                                          </p:val>
                                        </p:tav>
                                      </p:tavLst>
                                    </p:anim>
                                    <p:anim calcmode="lin" valueType="num">
                                      <p:cBhvr>
                                        <p:cTn id="145" dur="25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146" dur="25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147" dur="250" accel="50000" fill="hold">
                                          <p:stCondLst>
                                            <p:cond delay="250"/>
                                          </p:stCondLst>
                                        </p:cTn>
                                        <p:tgtEl>
                                          <p:spTgt spid="35"/>
                                        </p:tgtEl>
                                        <p:attrNameLst>
                                          <p:attrName>ppt_y</p:attrName>
                                        </p:attrNameLst>
                                      </p:cBhvr>
                                      <p:tavLst>
                                        <p:tav tm="0">
                                          <p:val>
                                            <p:strVal val="#ppt_y+.1"/>
                                          </p:val>
                                        </p:tav>
                                        <p:tav tm="100000">
                                          <p:val>
                                            <p:strVal val="#ppt_y"/>
                                          </p:val>
                                        </p:tav>
                                      </p:tavLst>
                                    </p:anim>
                                    <p:animEffect transition="in" filter="fade">
                                      <p:cBhvr>
                                        <p:cTn id="148" dur="500" decel="50000">
                                          <p:stCondLst>
                                            <p:cond delay="0"/>
                                          </p:stCondLst>
                                        </p:cTn>
                                        <p:tgtEl>
                                          <p:spTgt spid="35"/>
                                        </p:tgtEl>
                                      </p:cBhvr>
                                    </p:animEffect>
                                  </p:childTnLst>
                                  <p:subTnLst>
                                    <p:audio>
                                      <p:cMediaNode>
                                        <p:cTn display="0" masterRel="sameClick">
                                          <p:stCondLst>
                                            <p:cond evt="begin" delay="0">
                                              <p:tn val="139"/>
                                            </p:cond>
                                          </p:stCondLst>
                                          <p:endCondLst>
                                            <p:cond evt="onStopAudio" delay="0">
                                              <p:tgtEl>
                                                <p:sldTgt/>
                                              </p:tgtEl>
                                            </p:cond>
                                          </p:endCondLst>
                                        </p:cTn>
                                        <p:tgtEl>
                                          <p:sndTgt r:embed="rId15" name="برعوا و...wav"/>
                                        </p:tgtEl>
                                      </p:cMediaNode>
                                    </p:audio>
                                  </p:subTnLst>
                                </p:cTn>
                              </p:par>
                            </p:childTnLst>
                          </p:cTn>
                        </p:par>
                      </p:childTnLst>
                    </p:cTn>
                  </p:par>
                  <p:par>
                    <p:cTn id="149" fill="hold">
                      <p:stCondLst>
                        <p:cond delay="indefinite"/>
                      </p:stCondLst>
                      <p:childTnLst>
                        <p:par>
                          <p:cTn id="150" fill="hold">
                            <p:stCondLst>
                              <p:cond delay="0"/>
                            </p:stCondLst>
                            <p:childTnLst>
                              <p:par>
                                <p:cTn id="151" presetID="25" presetClass="entr" presetSubtype="0" fill="hold" grpId="0" nodeType="clickEffect">
                                  <p:stCondLst>
                                    <p:cond delay="0"/>
                                  </p:stCondLst>
                                  <p:childTnLst>
                                    <p:set>
                                      <p:cBhvr>
                                        <p:cTn id="152" dur="1" fill="hold">
                                          <p:stCondLst>
                                            <p:cond delay="0"/>
                                          </p:stCondLst>
                                        </p:cTn>
                                        <p:tgtEl>
                                          <p:spTgt spid="36"/>
                                        </p:tgtEl>
                                        <p:attrNameLst>
                                          <p:attrName>style.visibility</p:attrName>
                                        </p:attrNameLst>
                                      </p:cBhvr>
                                      <p:to>
                                        <p:strVal val="visible"/>
                                      </p:to>
                                    </p:set>
                                    <p:anim calcmode="lin" valueType="num">
                                      <p:cBhvr>
                                        <p:cTn id="153" dur="25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54" dur="25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55" dur="250" accel="50000" fill="hold">
                                          <p:stCondLst>
                                            <p:cond delay="250"/>
                                          </p:stCondLst>
                                        </p:cTn>
                                        <p:tgtEl>
                                          <p:spTgt spid="36"/>
                                        </p:tgtEl>
                                        <p:attrNameLst>
                                          <p:attrName>ppt_w</p:attrName>
                                        </p:attrNameLst>
                                      </p:cBhvr>
                                      <p:tavLst>
                                        <p:tav tm="0">
                                          <p:val>
                                            <p:strVal val="#ppt_w*.05"/>
                                          </p:val>
                                        </p:tav>
                                        <p:tav tm="100000">
                                          <p:val>
                                            <p:strVal val="#ppt_w"/>
                                          </p:val>
                                        </p:tav>
                                      </p:tavLst>
                                    </p:anim>
                                    <p:anim calcmode="lin" valueType="num">
                                      <p:cBhvr>
                                        <p:cTn id="156" dur="500" fill="hold"/>
                                        <p:tgtEl>
                                          <p:spTgt spid="36"/>
                                        </p:tgtEl>
                                        <p:attrNameLst>
                                          <p:attrName>ppt_h</p:attrName>
                                        </p:attrNameLst>
                                      </p:cBhvr>
                                      <p:tavLst>
                                        <p:tav tm="0">
                                          <p:val>
                                            <p:strVal val="#ppt_h"/>
                                          </p:val>
                                        </p:tav>
                                        <p:tav tm="100000">
                                          <p:val>
                                            <p:strVal val="#ppt_h"/>
                                          </p:val>
                                        </p:tav>
                                      </p:tavLst>
                                    </p:anim>
                                    <p:anim calcmode="lin" valueType="num">
                                      <p:cBhvr>
                                        <p:cTn id="157" dur="25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158" dur="25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159" dur="250" accel="50000" fill="hold">
                                          <p:stCondLst>
                                            <p:cond delay="250"/>
                                          </p:stCondLst>
                                        </p:cTn>
                                        <p:tgtEl>
                                          <p:spTgt spid="36"/>
                                        </p:tgtEl>
                                        <p:attrNameLst>
                                          <p:attrName>ppt_y</p:attrName>
                                        </p:attrNameLst>
                                      </p:cBhvr>
                                      <p:tavLst>
                                        <p:tav tm="0">
                                          <p:val>
                                            <p:strVal val="#ppt_y+.1"/>
                                          </p:val>
                                        </p:tav>
                                        <p:tav tm="100000">
                                          <p:val>
                                            <p:strVal val="#ppt_y"/>
                                          </p:val>
                                        </p:tav>
                                      </p:tavLst>
                                    </p:anim>
                                    <p:animEffect transition="in" filter="fade">
                                      <p:cBhvr>
                                        <p:cTn id="160" dur="500" decel="50000">
                                          <p:stCondLst>
                                            <p:cond delay="0"/>
                                          </p:stCondLst>
                                        </p:cTn>
                                        <p:tgtEl>
                                          <p:spTgt spid="36"/>
                                        </p:tgtEl>
                                      </p:cBhvr>
                                    </p:animEffect>
                                  </p:childTnLst>
                                  <p:subTnLst>
                                    <p:audio>
                                      <p:cMediaNode>
                                        <p:cTn display="0" masterRel="sameClick">
                                          <p:stCondLst>
                                            <p:cond evt="begin" delay="0">
                                              <p:tn val="151"/>
                                            </p:cond>
                                          </p:stCondLst>
                                          <p:endCondLst>
                                            <p:cond evt="onStopAudio" delay="0">
                                              <p:tgtEl>
                                                <p:sldTgt/>
                                              </p:tgtEl>
                                            </p:cond>
                                          </p:endCondLst>
                                        </p:cTn>
                                        <p:tgtEl>
                                          <p:sndTgt r:embed="rId16" name="المتميز المبدع.wav"/>
                                        </p:tgtEl>
                                      </p:cMediaNode>
                                    </p:audio>
                                  </p:subTnLst>
                                </p:cTn>
                              </p:par>
                            </p:childTnLst>
                          </p:cTn>
                        </p:par>
                      </p:childTnLst>
                    </p:cTn>
                  </p:par>
                  <p:par>
                    <p:cTn id="161" fill="hold">
                      <p:stCondLst>
                        <p:cond delay="indefinite"/>
                      </p:stCondLst>
                      <p:childTnLst>
                        <p:par>
                          <p:cTn id="162" fill="hold">
                            <p:stCondLst>
                              <p:cond delay="0"/>
                            </p:stCondLst>
                            <p:childTnLst>
                              <p:par>
                                <p:cTn id="163" presetID="25" presetClass="entr" presetSubtype="0" fill="hold" grpId="0" nodeType="clickEffect">
                                  <p:stCondLst>
                                    <p:cond delay="0"/>
                                  </p:stCondLst>
                                  <p:childTnLst>
                                    <p:set>
                                      <p:cBhvr>
                                        <p:cTn id="164" dur="1" fill="hold">
                                          <p:stCondLst>
                                            <p:cond delay="0"/>
                                          </p:stCondLst>
                                        </p:cTn>
                                        <p:tgtEl>
                                          <p:spTgt spid="37"/>
                                        </p:tgtEl>
                                        <p:attrNameLst>
                                          <p:attrName>style.visibility</p:attrName>
                                        </p:attrNameLst>
                                      </p:cBhvr>
                                      <p:to>
                                        <p:strVal val="visible"/>
                                      </p:to>
                                    </p:set>
                                    <p:anim calcmode="lin" valueType="num">
                                      <p:cBhvr>
                                        <p:cTn id="165" dur="25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66" dur="25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67" dur="250" accel="50000" fill="hold">
                                          <p:stCondLst>
                                            <p:cond delay="250"/>
                                          </p:stCondLst>
                                        </p:cTn>
                                        <p:tgtEl>
                                          <p:spTgt spid="37"/>
                                        </p:tgtEl>
                                        <p:attrNameLst>
                                          <p:attrName>ppt_w</p:attrName>
                                        </p:attrNameLst>
                                      </p:cBhvr>
                                      <p:tavLst>
                                        <p:tav tm="0">
                                          <p:val>
                                            <p:strVal val="#ppt_w*.05"/>
                                          </p:val>
                                        </p:tav>
                                        <p:tav tm="100000">
                                          <p:val>
                                            <p:strVal val="#ppt_w"/>
                                          </p:val>
                                        </p:tav>
                                      </p:tavLst>
                                    </p:anim>
                                    <p:anim calcmode="lin" valueType="num">
                                      <p:cBhvr>
                                        <p:cTn id="168" dur="500" fill="hold"/>
                                        <p:tgtEl>
                                          <p:spTgt spid="37"/>
                                        </p:tgtEl>
                                        <p:attrNameLst>
                                          <p:attrName>ppt_h</p:attrName>
                                        </p:attrNameLst>
                                      </p:cBhvr>
                                      <p:tavLst>
                                        <p:tav tm="0">
                                          <p:val>
                                            <p:strVal val="#ppt_h"/>
                                          </p:val>
                                        </p:tav>
                                        <p:tav tm="100000">
                                          <p:val>
                                            <p:strVal val="#ppt_h"/>
                                          </p:val>
                                        </p:tav>
                                      </p:tavLst>
                                    </p:anim>
                                    <p:anim calcmode="lin" valueType="num">
                                      <p:cBhvr>
                                        <p:cTn id="169" dur="25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70" dur="25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71" dur="250" accel="50000" fill="hold">
                                          <p:stCondLst>
                                            <p:cond delay="250"/>
                                          </p:stCondLst>
                                        </p:cTn>
                                        <p:tgtEl>
                                          <p:spTgt spid="37"/>
                                        </p:tgtEl>
                                        <p:attrNameLst>
                                          <p:attrName>ppt_y</p:attrName>
                                        </p:attrNameLst>
                                      </p:cBhvr>
                                      <p:tavLst>
                                        <p:tav tm="0">
                                          <p:val>
                                            <p:strVal val="#ppt_y+.1"/>
                                          </p:val>
                                        </p:tav>
                                        <p:tav tm="100000">
                                          <p:val>
                                            <p:strVal val="#ppt_y"/>
                                          </p:val>
                                        </p:tav>
                                      </p:tavLst>
                                    </p:anim>
                                    <p:animEffect transition="in" filter="fade">
                                      <p:cBhvr>
                                        <p:cTn id="172" dur="500" decel="50000">
                                          <p:stCondLst>
                                            <p:cond delay="0"/>
                                          </p:stCondLst>
                                        </p:cTn>
                                        <p:tgtEl>
                                          <p:spTgt spid="37"/>
                                        </p:tgtEl>
                                      </p:cBhvr>
                                    </p:animEffect>
                                  </p:childTnLst>
                                  <p:subTnLst>
                                    <p:audio>
                                      <p:cMediaNode>
                                        <p:cTn display="0" masterRel="sameClick">
                                          <p:stCondLst>
                                            <p:cond evt="begin" delay="0">
                                              <p:tn val="163"/>
                                            </p:cond>
                                          </p:stCondLst>
                                          <p:endCondLst>
                                            <p:cond evt="onStopAudio" delay="0">
                                              <p:tgtEl>
                                                <p:sldTgt/>
                                              </p:tgtEl>
                                            </p:cond>
                                          </p:endCondLst>
                                        </p:cTn>
                                        <p:tgtEl>
                                          <p:sndTgt r:embed="rId17" name="منشغلا به.wav"/>
                                        </p:tgtEl>
                                      </p:cMediaNode>
                                    </p:audio>
                                  </p:subTnLst>
                                </p:cTn>
                              </p:par>
                            </p:childTnLst>
                          </p:cTn>
                        </p:par>
                      </p:childTnLst>
                    </p:cTn>
                  </p:par>
                  <p:par>
                    <p:cTn id="173" fill="hold">
                      <p:stCondLst>
                        <p:cond delay="indefinite"/>
                      </p:stCondLst>
                      <p:childTnLst>
                        <p:par>
                          <p:cTn id="174" fill="hold">
                            <p:stCondLst>
                              <p:cond delay="0"/>
                            </p:stCondLst>
                            <p:childTnLst>
                              <p:par>
                                <p:cTn id="175" presetID="22" presetClass="entr" presetSubtype="1" fill="hold" nodeType="clickEffect">
                                  <p:stCondLst>
                                    <p:cond delay="0"/>
                                  </p:stCondLst>
                                  <p:childTnLst>
                                    <p:set>
                                      <p:cBhvr>
                                        <p:cTn id="176" dur="1" fill="hold">
                                          <p:stCondLst>
                                            <p:cond delay="0"/>
                                          </p:stCondLst>
                                        </p:cTn>
                                        <p:tgtEl>
                                          <p:spTgt spid="38"/>
                                        </p:tgtEl>
                                        <p:attrNameLst>
                                          <p:attrName>style.visibility</p:attrName>
                                        </p:attrNameLst>
                                      </p:cBhvr>
                                      <p:to>
                                        <p:strVal val="visible"/>
                                      </p:to>
                                    </p:set>
                                    <p:animEffect transition="in" filter="wipe(up)">
                                      <p:cBhvr>
                                        <p:cTn id="177" dur="500"/>
                                        <p:tgtEl>
                                          <p:spTgt spid="38"/>
                                        </p:tgtEl>
                                      </p:cBhvr>
                                    </p:animEffect>
                                  </p:childTnLst>
                                  <p:subTnLst>
                                    <p:audio>
                                      <p:cMediaNode>
                                        <p:cTn display="0" masterRel="sameClick">
                                          <p:stCondLst>
                                            <p:cond evt="begin" delay="0">
                                              <p:tn val="175"/>
                                            </p:cond>
                                          </p:stCondLst>
                                          <p:endCondLst>
                                            <p:cond evt="onStopAudio" delay="0">
                                              <p:tgtEl>
                                                <p:sldTgt/>
                                              </p:tgtEl>
                                            </p:cond>
                                          </p:endCondLst>
                                        </p:cTn>
                                        <p:tgtEl>
                                          <p:sndTgt r:embed="rId18" name="cp_empty.wav"/>
                                        </p:tgtEl>
                                      </p:cMediaNode>
                                    </p:audio>
                                  </p:sub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nodeType="click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wipe(down)">
                                      <p:cBhvr>
                                        <p:cTn id="182" dur="500"/>
                                        <p:tgtEl>
                                          <p:spTgt spid="39"/>
                                        </p:tgtEl>
                                      </p:cBhvr>
                                    </p:animEffect>
                                  </p:childTnLst>
                                  <p:subTnLst>
                                    <p:audio>
                                      <p:cMediaNode>
                                        <p:cTn display="0" masterRel="sameClick">
                                          <p:stCondLst>
                                            <p:cond evt="begin" delay="0">
                                              <p:tn val="180"/>
                                            </p:cond>
                                          </p:stCondLst>
                                          <p:endCondLst>
                                            <p:cond evt="onStopAudio" delay="0">
                                              <p:tgtEl>
                                                <p:sldTgt/>
                                              </p:tgtEl>
                                            </p:cond>
                                          </p:endCondLst>
                                        </p:cTn>
                                        <p:tgtEl>
                                          <p:sndTgt r:embed="rId18" name="cp_empty.wav"/>
                                        </p:tgtEl>
                                      </p:cMediaNode>
                                    </p:audio>
                                  </p:sub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nodeType="click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down)">
                                      <p:cBhvr>
                                        <p:cTn id="187" dur="500"/>
                                        <p:tgtEl>
                                          <p:spTgt spid="40"/>
                                        </p:tgtEl>
                                      </p:cBhvr>
                                    </p:animEffect>
                                  </p:childTnLst>
                                  <p:subTnLst>
                                    <p:audio>
                                      <p:cMediaNode>
                                        <p:cTn display="0" masterRel="sameClick">
                                          <p:stCondLst>
                                            <p:cond evt="begin" delay="0">
                                              <p:tn val="185"/>
                                            </p:cond>
                                          </p:stCondLst>
                                          <p:endCondLst>
                                            <p:cond evt="onStopAudio" delay="0">
                                              <p:tgtEl>
                                                <p:sldTgt/>
                                              </p:tgtEl>
                                            </p:cond>
                                          </p:endCondLst>
                                        </p:cTn>
                                        <p:tgtEl>
                                          <p:sndTgt r:embed="rId18" name="cp_empty.wav"/>
                                        </p:tgtEl>
                                      </p:cMediaNode>
                                    </p:audio>
                                  </p:subTnLst>
                                </p:cTn>
                              </p:par>
                            </p:childTnLst>
                          </p:cTn>
                        </p:par>
                      </p:childTnLst>
                    </p:cTn>
                  </p:par>
                  <p:par>
                    <p:cTn id="188" fill="hold">
                      <p:stCondLst>
                        <p:cond delay="indefinite"/>
                      </p:stCondLst>
                      <p:childTnLst>
                        <p:par>
                          <p:cTn id="189" fill="hold">
                            <p:stCondLst>
                              <p:cond delay="0"/>
                            </p:stCondLst>
                            <p:childTnLst>
                              <p:par>
                                <p:cTn id="190" presetID="22" presetClass="entr" presetSubtype="1" fill="hold" nodeType="clickEffect">
                                  <p:stCondLst>
                                    <p:cond delay="0"/>
                                  </p:stCondLst>
                                  <p:childTnLst>
                                    <p:set>
                                      <p:cBhvr>
                                        <p:cTn id="191" dur="1" fill="hold">
                                          <p:stCondLst>
                                            <p:cond delay="0"/>
                                          </p:stCondLst>
                                        </p:cTn>
                                        <p:tgtEl>
                                          <p:spTgt spid="41"/>
                                        </p:tgtEl>
                                        <p:attrNameLst>
                                          <p:attrName>style.visibility</p:attrName>
                                        </p:attrNameLst>
                                      </p:cBhvr>
                                      <p:to>
                                        <p:strVal val="visible"/>
                                      </p:to>
                                    </p:set>
                                    <p:animEffect transition="in" filter="wipe(up)">
                                      <p:cBhvr>
                                        <p:cTn id="192" dur="500"/>
                                        <p:tgtEl>
                                          <p:spTgt spid="41"/>
                                        </p:tgtEl>
                                      </p:cBhvr>
                                    </p:animEffect>
                                  </p:childTnLst>
                                  <p:subTnLst>
                                    <p:audio>
                                      <p:cMediaNode>
                                        <p:cTn display="0" masterRel="sameClick">
                                          <p:stCondLst>
                                            <p:cond evt="begin" delay="0">
                                              <p:tn val="190"/>
                                            </p:cond>
                                          </p:stCondLst>
                                          <p:endCondLst>
                                            <p:cond evt="onStopAudio" delay="0">
                                              <p:tgtEl>
                                                <p:sldTgt/>
                                              </p:tgtEl>
                                            </p:cond>
                                          </p:endCondLst>
                                        </p:cTn>
                                        <p:tgtEl>
                                          <p:sndTgt r:embed="rId18" name="cp_empty.wav"/>
                                        </p:tgtEl>
                                      </p:cMediaNode>
                                    </p:audio>
                                  </p:subTnLst>
                                </p:cTn>
                              </p:par>
                            </p:childTnLst>
                          </p:cTn>
                        </p:par>
                      </p:childTnLst>
                    </p:cTn>
                  </p:par>
                  <p:par>
                    <p:cTn id="193" fill="hold">
                      <p:stCondLst>
                        <p:cond delay="indefinite"/>
                      </p:stCondLst>
                      <p:childTnLst>
                        <p:par>
                          <p:cTn id="194" fill="hold">
                            <p:stCondLst>
                              <p:cond delay="0"/>
                            </p:stCondLst>
                            <p:childTnLst>
                              <p:par>
                                <p:cTn id="195" presetID="22" presetClass="entr" presetSubtype="4" fill="hold" nodeType="click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wipe(down)">
                                      <p:cBhvr>
                                        <p:cTn id="197" dur="500"/>
                                        <p:tgtEl>
                                          <p:spTgt spid="42"/>
                                        </p:tgtEl>
                                      </p:cBhvr>
                                    </p:animEffect>
                                  </p:childTnLst>
                                  <p:subTnLst>
                                    <p:audio>
                                      <p:cMediaNode>
                                        <p:cTn display="0" masterRel="sameClick">
                                          <p:stCondLst>
                                            <p:cond evt="begin" delay="0">
                                              <p:tn val="195"/>
                                            </p:cond>
                                          </p:stCondLst>
                                          <p:endCondLst>
                                            <p:cond evt="onStopAudio" delay="0">
                                              <p:tgtEl>
                                                <p:sldTgt/>
                                              </p:tgtEl>
                                            </p:cond>
                                          </p:endCondLst>
                                        </p:cTn>
                                        <p:tgtEl>
                                          <p:sndTgt r:embed="rId18" name="cp_empty.wav"/>
                                        </p:tgtEl>
                                      </p:cMediaNode>
                                    </p:audio>
                                  </p:sub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nodeType="clickEffect">
                                  <p:stCondLst>
                                    <p:cond delay="0"/>
                                  </p:stCondLst>
                                  <p:childTnLst>
                                    <p:set>
                                      <p:cBhvr>
                                        <p:cTn id="201" dur="1" fill="hold">
                                          <p:stCondLst>
                                            <p:cond delay="0"/>
                                          </p:stCondLst>
                                        </p:cTn>
                                        <p:tgtEl>
                                          <p:spTgt spid="43"/>
                                        </p:tgtEl>
                                        <p:attrNameLst>
                                          <p:attrName>style.visibility</p:attrName>
                                        </p:attrNameLst>
                                      </p:cBhvr>
                                      <p:to>
                                        <p:strVal val="visible"/>
                                      </p:to>
                                    </p:set>
                                    <p:animEffect transition="in" filter="wipe(down)">
                                      <p:cBhvr>
                                        <p:cTn id="202" dur="500"/>
                                        <p:tgtEl>
                                          <p:spTgt spid="43"/>
                                        </p:tgtEl>
                                      </p:cBhvr>
                                    </p:animEffect>
                                  </p:childTnLst>
                                  <p:subTnLst>
                                    <p:audio>
                                      <p:cMediaNode>
                                        <p:cTn display="0" masterRel="sameClick">
                                          <p:stCondLst>
                                            <p:cond evt="begin" delay="0">
                                              <p:tn val="200"/>
                                            </p:cond>
                                          </p:stCondLst>
                                          <p:endCondLst>
                                            <p:cond evt="onStopAudio" delay="0">
                                              <p:tgtEl>
                                                <p:sldTgt/>
                                              </p:tgtEl>
                                            </p:cond>
                                          </p:endCondLst>
                                        </p:cTn>
                                        <p:tgtEl>
                                          <p:sndTgt r:embed="rId18"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3" grpId="0"/>
      <p:bldP spid="24" grpId="0"/>
      <p:bldP spid="25" grpId="0"/>
      <p:bldP spid="26" grpId="0"/>
      <p:bldP spid="27" grpId="0"/>
      <p:bldP spid="28" grpId="0"/>
      <p:bldP spid="29"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460973" y="589530"/>
            <a:ext cx="4278645" cy="584775"/>
          </a:xfrm>
          <a:prstGeom prst="rect">
            <a:avLst/>
          </a:prstGeom>
          <a:noFill/>
          <a:ln w="9525">
            <a:noFill/>
            <a:miter lim="800000"/>
            <a:headEnd/>
            <a:tailEnd/>
          </a:ln>
        </p:spPr>
        <p:txBody>
          <a:bodyPr wrap="square" anchor="ctr">
            <a:spAutoFit/>
          </a:bodyPr>
          <a:lstStyle/>
          <a:p>
            <a:pPr algn="r" rtl="1"/>
            <a:r>
              <a:rPr lang="ar-EG" sz="3200" b="1" dirty="0">
                <a:solidFill>
                  <a:srgbClr val="FF0000"/>
                </a:solidFill>
                <a:latin typeface="Calibri" pitchFamily="34" charset="0"/>
              </a:rPr>
              <a:t>2- </a:t>
            </a:r>
            <a:r>
              <a:rPr lang="ar-SA" sz="3200" b="1" dirty="0">
                <a:solidFill>
                  <a:srgbClr val="FF0000"/>
                </a:solidFill>
                <a:latin typeface="Calibri" pitchFamily="34" charset="0"/>
              </a:rPr>
              <a:t>آتِي بِأَضْدادِ الْكَلِماتِ </a:t>
            </a:r>
            <a:r>
              <a:rPr lang="ar-EG" sz="3200" b="1" dirty="0">
                <a:solidFill>
                  <a:srgbClr val="FF0000"/>
                </a:solidFill>
                <a:latin typeface="Calibri" pitchFamily="34" charset="0"/>
              </a:rPr>
              <a:t>الاتية</a:t>
            </a:r>
            <a:r>
              <a:rPr lang="ar-SA" sz="3200" b="1" dirty="0">
                <a:solidFill>
                  <a:srgbClr val="FF0000"/>
                </a:solidFill>
                <a:latin typeface="Calibri" pitchFamily="34" charset="0"/>
              </a:rPr>
              <a:t>:</a:t>
            </a:r>
            <a:endParaRPr lang="en-US" sz="3200" b="1" dirty="0">
              <a:solidFill>
                <a:srgbClr val="FF0000"/>
              </a:solidFill>
              <a:latin typeface="Calibri" pitchFamily="34" charset="0"/>
            </a:endParaRPr>
          </a:p>
        </p:txBody>
      </p:sp>
      <p:sp>
        <p:nvSpPr>
          <p:cNvPr id="15" name="Rectangle 22"/>
          <p:cNvSpPr>
            <a:spLocks noChangeArrowheads="1"/>
          </p:cNvSpPr>
          <p:nvPr/>
        </p:nvSpPr>
        <p:spPr bwMode="auto">
          <a:xfrm>
            <a:off x="7903379" y="1474712"/>
            <a:ext cx="3486852" cy="646331"/>
          </a:xfrm>
          <a:prstGeom prst="rect">
            <a:avLst/>
          </a:prstGeom>
          <a:noFill/>
          <a:ln w="9525">
            <a:noFill/>
            <a:miter lim="800000"/>
            <a:headEnd/>
            <a:tailEnd/>
          </a:ln>
        </p:spPr>
        <p:txBody>
          <a:bodyPr wrap="none">
            <a:spAutoFit/>
            <a:scene3d>
              <a:camera prst="orthographicFront"/>
              <a:lightRig rig="soft" dir="t">
                <a:rot lat="0" lon="0" rev="15600000"/>
              </a:lightRig>
            </a:scene3d>
            <a:sp3d extrusionH="57150" prstMaterial="softEdge">
              <a:bevelT w="25400" h="38100"/>
            </a:sp3d>
          </a:bodyPr>
          <a:lstStyle/>
          <a:p>
            <a:pPr marL="571500" indent="-571500" algn="r" rtl="1">
              <a:buFont typeface="Wingdings" panose="05000000000000000000" pitchFamily="2" charset="2"/>
              <a:buChar char="§"/>
            </a:pPr>
            <a:r>
              <a:rPr lang="ar-SA" sz="3600" b="1" dirty="0">
                <a:ln/>
                <a:solidFill>
                  <a:schemeClr val="accent4"/>
                </a:solidFill>
                <a:latin typeface="Calibri" pitchFamily="34" charset="0"/>
              </a:rPr>
              <a:t>الْجَفافُ</a:t>
            </a:r>
            <a:r>
              <a:rPr lang="ar-EG" sz="3600" b="1" dirty="0">
                <a:ln/>
                <a:solidFill>
                  <a:schemeClr val="accent4"/>
                </a:solidFill>
                <a:latin typeface="Calibri" pitchFamily="34" charset="0"/>
              </a:rPr>
              <a:t> ............</a:t>
            </a:r>
          </a:p>
        </p:txBody>
      </p:sp>
      <p:sp>
        <p:nvSpPr>
          <p:cNvPr id="16" name="Rectangle 23"/>
          <p:cNvSpPr>
            <a:spLocks noChangeArrowheads="1"/>
          </p:cNvSpPr>
          <p:nvPr/>
        </p:nvSpPr>
        <p:spPr bwMode="auto">
          <a:xfrm>
            <a:off x="8399102" y="1342189"/>
            <a:ext cx="764953" cy="584775"/>
          </a:xfrm>
          <a:prstGeom prst="rect">
            <a:avLst/>
          </a:prstGeom>
          <a:noFill/>
          <a:ln w="9525">
            <a:noFill/>
            <a:miter lim="800000"/>
            <a:headEnd/>
            <a:tailEnd/>
          </a:ln>
        </p:spPr>
        <p:txBody>
          <a:bodyPr wrap="none">
            <a:spAutoFit/>
          </a:bodyPr>
          <a:lstStyle/>
          <a:p>
            <a:pPr algn="ctr"/>
            <a:r>
              <a:rPr lang="ar-EG" sz="3200" b="1" dirty="0">
                <a:solidFill>
                  <a:srgbClr val="0000CC"/>
                </a:solidFill>
                <a:latin typeface="Calibri" pitchFamily="34" charset="0"/>
              </a:rPr>
              <a:t>البلل</a:t>
            </a:r>
          </a:p>
        </p:txBody>
      </p:sp>
      <p:sp>
        <p:nvSpPr>
          <p:cNvPr id="17" name="Rectangle 24"/>
          <p:cNvSpPr>
            <a:spLocks noChangeArrowheads="1"/>
          </p:cNvSpPr>
          <p:nvPr/>
        </p:nvSpPr>
        <p:spPr bwMode="auto">
          <a:xfrm>
            <a:off x="7685371" y="2421450"/>
            <a:ext cx="3704860" cy="707886"/>
          </a:xfrm>
          <a:prstGeom prst="rect">
            <a:avLst/>
          </a:prstGeom>
          <a:noFill/>
          <a:ln w="9525">
            <a:noFill/>
            <a:miter lim="800000"/>
            <a:headEnd/>
            <a:tailEnd/>
          </a:ln>
        </p:spPr>
        <p:txBody>
          <a:bodyPr wrap="none">
            <a:spAutoFit/>
            <a:scene3d>
              <a:camera prst="orthographicFront"/>
              <a:lightRig rig="soft" dir="t">
                <a:rot lat="0" lon="0" rev="15600000"/>
              </a:lightRig>
            </a:scene3d>
            <a:sp3d extrusionH="57150" prstMaterial="softEdge">
              <a:bevelT w="25400" h="38100"/>
            </a:sp3d>
          </a:bodyPr>
          <a:lstStyle/>
          <a:p>
            <a:pPr marL="571500" indent="-571500" algn="ctr" rtl="1">
              <a:buFont typeface="Wingdings" panose="05000000000000000000" pitchFamily="2" charset="2"/>
              <a:buChar char="§"/>
            </a:pPr>
            <a:r>
              <a:rPr lang="ar-SA" sz="4000" b="1" dirty="0">
                <a:ln/>
                <a:solidFill>
                  <a:schemeClr val="accent4"/>
                </a:solidFill>
                <a:latin typeface="Calibri" pitchFamily="34" charset="0"/>
              </a:rPr>
              <a:t>الْجَوامِدُ</a:t>
            </a:r>
            <a:r>
              <a:rPr lang="ar-EG" sz="4000" b="1" dirty="0">
                <a:ln/>
                <a:solidFill>
                  <a:schemeClr val="accent4"/>
                </a:solidFill>
                <a:latin typeface="Calibri" pitchFamily="34" charset="0"/>
              </a:rPr>
              <a:t> ...........</a:t>
            </a:r>
            <a:r>
              <a:rPr lang="ar-SA" sz="4000" b="1" dirty="0">
                <a:ln/>
                <a:solidFill>
                  <a:schemeClr val="accent4"/>
                </a:solidFill>
                <a:latin typeface="Calibri" pitchFamily="34" charset="0"/>
              </a:rPr>
              <a:t>	</a:t>
            </a:r>
            <a:endParaRPr lang="ar-EG" sz="4000" b="1" dirty="0">
              <a:ln/>
              <a:solidFill>
                <a:schemeClr val="accent4"/>
              </a:solidFill>
              <a:latin typeface="Calibri" pitchFamily="34" charset="0"/>
            </a:endParaRPr>
          </a:p>
        </p:txBody>
      </p:sp>
      <p:sp>
        <p:nvSpPr>
          <p:cNvPr id="18" name="Rectangle 25"/>
          <p:cNvSpPr>
            <a:spLocks noChangeArrowheads="1"/>
          </p:cNvSpPr>
          <p:nvPr/>
        </p:nvSpPr>
        <p:spPr bwMode="auto">
          <a:xfrm>
            <a:off x="7965919" y="2288927"/>
            <a:ext cx="1314782" cy="646331"/>
          </a:xfrm>
          <a:prstGeom prst="rect">
            <a:avLst/>
          </a:prstGeom>
          <a:noFill/>
          <a:ln w="9525">
            <a:noFill/>
            <a:miter lim="800000"/>
            <a:headEnd/>
            <a:tailEnd/>
          </a:ln>
        </p:spPr>
        <p:txBody>
          <a:bodyPr wrap="none">
            <a:spAutoFit/>
          </a:bodyPr>
          <a:lstStyle/>
          <a:p>
            <a:pPr algn="ctr"/>
            <a:r>
              <a:rPr lang="ar-SA" sz="3600" b="1" dirty="0">
                <a:solidFill>
                  <a:srgbClr val="0000CC"/>
                </a:solidFill>
                <a:latin typeface="Calibri" pitchFamily="34" charset="0"/>
              </a:rPr>
              <a:t>السوائل</a:t>
            </a:r>
            <a:endParaRPr lang="ar-EG" sz="3600" b="1" dirty="0">
              <a:solidFill>
                <a:srgbClr val="0000CC"/>
              </a:solidFill>
              <a:latin typeface="Calibri" pitchFamily="34" charset="0"/>
            </a:endParaRPr>
          </a:p>
        </p:txBody>
      </p:sp>
      <p:sp>
        <p:nvSpPr>
          <p:cNvPr id="19" name="Rectangle 28"/>
          <p:cNvSpPr>
            <a:spLocks noChangeArrowheads="1"/>
          </p:cNvSpPr>
          <p:nvPr/>
        </p:nvSpPr>
        <p:spPr bwMode="auto">
          <a:xfrm>
            <a:off x="8106961" y="3416803"/>
            <a:ext cx="3283270" cy="707886"/>
          </a:xfrm>
          <a:prstGeom prst="rect">
            <a:avLst/>
          </a:prstGeom>
          <a:noFill/>
          <a:ln w="9525">
            <a:noFill/>
            <a:miter lim="800000"/>
            <a:headEnd/>
            <a:tailEnd/>
          </a:ln>
        </p:spPr>
        <p:txBody>
          <a:bodyPr wrap="none">
            <a:spAutoFit/>
            <a:scene3d>
              <a:camera prst="orthographicFront"/>
              <a:lightRig rig="soft" dir="t">
                <a:rot lat="0" lon="0" rev="15600000"/>
              </a:lightRig>
            </a:scene3d>
            <a:sp3d extrusionH="57150" prstMaterial="softEdge">
              <a:bevelT w="25400" h="38100"/>
            </a:sp3d>
          </a:bodyPr>
          <a:lstStyle/>
          <a:p>
            <a:pPr marL="571500" indent="-571500" algn="ctr" rtl="1">
              <a:buFont typeface="Wingdings" panose="05000000000000000000" pitchFamily="2" charset="2"/>
              <a:buChar char="§"/>
            </a:pPr>
            <a:r>
              <a:rPr lang="ar-SA" sz="4000" b="1" dirty="0">
                <a:ln/>
                <a:solidFill>
                  <a:schemeClr val="accent4"/>
                </a:solidFill>
                <a:latin typeface="Calibri" pitchFamily="34" charset="0"/>
              </a:rPr>
              <a:t>تالِفًا</a:t>
            </a:r>
            <a:r>
              <a:rPr lang="ar-EG" sz="4000" b="1" dirty="0">
                <a:ln/>
                <a:solidFill>
                  <a:schemeClr val="accent4"/>
                </a:solidFill>
                <a:latin typeface="Calibri" pitchFamily="34" charset="0"/>
              </a:rPr>
              <a:t> ............</a:t>
            </a:r>
          </a:p>
        </p:txBody>
      </p:sp>
      <p:sp>
        <p:nvSpPr>
          <p:cNvPr id="20" name="Rectangle 29"/>
          <p:cNvSpPr>
            <a:spLocks noChangeArrowheads="1"/>
          </p:cNvSpPr>
          <p:nvPr/>
        </p:nvSpPr>
        <p:spPr bwMode="auto">
          <a:xfrm>
            <a:off x="8476055" y="3297359"/>
            <a:ext cx="1109599" cy="646331"/>
          </a:xfrm>
          <a:prstGeom prst="rect">
            <a:avLst/>
          </a:prstGeom>
          <a:noFill/>
          <a:ln w="9525">
            <a:noFill/>
            <a:miter lim="800000"/>
            <a:headEnd/>
            <a:tailEnd/>
          </a:ln>
        </p:spPr>
        <p:txBody>
          <a:bodyPr wrap="none">
            <a:spAutoFit/>
          </a:bodyPr>
          <a:lstStyle/>
          <a:p>
            <a:pPr algn="ctr" rtl="1"/>
            <a:r>
              <a:rPr lang="ar-SA" sz="3600" b="1" dirty="0">
                <a:solidFill>
                  <a:srgbClr val="0000CC"/>
                </a:solidFill>
                <a:latin typeface="Calibri" pitchFamily="34" charset="0"/>
              </a:rPr>
              <a:t>صالحًا</a:t>
            </a:r>
            <a:endParaRPr lang="en-US" sz="3600" b="1" dirty="0">
              <a:solidFill>
                <a:srgbClr val="0000CC"/>
              </a:solidFill>
              <a:latin typeface="Calibri" pitchFamily="34" charset="0"/>
            </a:endParaRPr>
          </a:p>
        </p:txBody>
      </p:sp>
      <p:sp>
        <p:nvSpPr>
          <p:cNvPr id="21" name="Rectangle 30"/>
          <p:cNvSpPr>
            <a:spLocks noChangeArrowheads="1"/>
          </p:cNvSpPr>
          <p:nvPr/>
        </p:nvSpPr>
        <p:spPr bwMode="auto">
          <a:xfrm>
            <a:off x="7977116" y="4376481"/>
            <a:ext cx="3339377" cy="707886"/>
          </a:xfrm>
          <a:prstGeom prst="rect">
            <a:avLst/>
          </a:prstGeom>
          <a:noFill/>
          <a:ln w="9525">
            <a:noFill/>
            <a:miter lim="800000"/>
            <a:headEnd/>
            <a:tailEnd/>
          </a:ln>
        </p:spPr>
        <p:txBody>
          <a:bodyPr wrap="none">
            <a:spAutoFit/>
            <a:scene3d>
              <a:camera prst="orthographicFront"/>
              <a:lightRig rig="soft" dir="t">
                <a:rot lat="0" lon="0" rev="15600000"/>
              </a:lightRig>
            </a:scene3d>
            <a:sp3d extrusionH="57150" prstMaterial="softEdge">
              <a:bevelT w="25400" h="38100"/>
            </a:sp3d>
          </a:bodyPr>
          <a:lstStyle/>
          <a:p>
            <a:pPr marL="571500" indent="-571500" algn="ctr" rtl="1">
              <a:buFont typeface="Wingdings" panose="05000000000000000000" pitchFamily="2" charset="2"/>
              <a:buChar char="§"/>
            </a:pPr>
            <a:r>
              <a:rPr lang="ar-SA" sz="4000" b="1" dirty="0">
                <a:ln/>
                <a:solidFill>
                  <a:schemeClr val="accent4"/>
                </a:solidFill>
                <a:latin typeface="Calibri" pitchFamily="34" charset="0"/>
              </a:rPr>
              <a:t>الْعاليةُ</a:t>
            </a:r>
            <a:r>
              <a:rPr lang="ar-EG" sz="4000" b="1" dirty="0">
                <a:ln/>
                <a:solidFill>
                  <a:schemeClr val="accent4"/>
                </a:solidFill>
                <a:latin typeface="Calibri" pitchFamily="34" charset="0"/>
              </a:rPr>
              <a:t> ..........</a:t>
            </a:r>
            <a:r>
              <a:rPr lang="ar-SA" sz="4000" b="1" dirty="0">
                <a:ln/>
                <a:solidFill>
                  <a:schemeClr val="accent4"/>
                </a:solidFill>
                <a:latin typeface="Calibri" pitchFamily="34" charset="0"/>
              </a:rPr>
              <a:t>	</a:t>
            </a:r>
            <a:endParaRPr lang="ar-EG" sz="4000" b="1" dirty="0">
              <a:ln/>
              <a:solidFill>
                <a:schemeClr val="accent4"/>
              </a:solidFill>
              <a:latin typeface="Calibri" pitchFamily="34" charset="0"/>
            </a:endParaRPr>
          </a:p>
        </p:txBody>
      </p:sp>
      <p:sp>
        <p:nvSpPr>
          <p:cNvPr id="22" name="Rectangle 31"/>
          <p:cNvSpPr>
            <a:spLocks noChangeArrowheads="1"/>
          </p:cNvSpPr>
          <p:nvPr/>
        </p:nvSpPr>
        <p:spPr bwMode="auto">
          <a:xfrm>
            <a:off x="7984132" y="4257176"/>
            <a:ext cx="1487907" cy="584775"/>
          </a:xfrm>
          <a:prstGeom prst="rect">
            <a:avLst/>
          </a:prstGeom>
          <a:noFill/>
          <a:ln w="9525">
            <a:noFill/>
            <a:miter lim="800000"/>
            <a:headEnd/>
            <a:tailEnd/>
          </a:ln>
        </p:spPr>
        <p:txBody>
          <a:bodyPr wrap="none">
            <a:spAutoFit/>
          </a:bodyPr>
          <a:lstStyle/>
          <a:p>
            <a:pPr algn="ctr"/>
            <a:r>
              <a:rPr lang="ar-SA" sz="3200" b="1" dirty="0">
                <a:solidFill>
                  <a:srgbClr val="0000CC"/>
                </a:solidFill>
                <a:latin typeface="Calibri" pitchFamily="34" charset="0"/>
              </a:rPr>
              <a:t>المنخفضة</a:t>
            </a:r>
            <a:endParaRPr lang="ar-EG" sz="3200" b="1" dirty="0">
              <a:solidFill>
                <a:srgbClr val="0000CC"/>
              </a:solidFill>
              <a:latin typeface="Calibri" pitchFamily="34" charset="0"/>
            </a:endParaRPr>
          </a:p>
        </p:txBody>
      </p:sp>
    </p:spTree>
    <p:extLst>
      <p:ext uri="{BB962C8B-B14F-4D97-AF65-F5344CB8AC3E}">
        <p14:creationId xmlns:p14="http://schemas.microsoft.com/office/powerpoint/2010/main" val="19483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أتي...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الجفاف.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البلل31.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الجوامد.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السوائل.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7" name="تالفا.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8" name="صالحا.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1+#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9" name="العالية.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0" name="المنخفض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0609" y="811845"/>
            <a:ext cx="5656104" cy="523220"/>
          </a:xfrm>
          <a:prstGeom prst="rect">
            <a:avLst/>
          </a:prstGeom>
          <a:noFill/>
        </p:spPr>
        <p:txBody>
          <a:bodyPr wrap="square" rtlCol="1">
            <a:spAutoFit/>
          </a:bodyPr>
          <a:lstStyle/>
          <a:p>
            <a:pPr algn="r" rtl="1" fontAlgn="auto">
              <a:spcBef>
                <a:spcPts val="0"/>
              </a:spcBef>
              <a:spcAft>
                <a:spcPts val="0"/>
              </a:spcAft>
              <a:defRPr/>
            </a:pPr>
            <a:r>
              <a:rPr lang="ar-EG" sz="2800" b="1" dirty="0">
                <a:solidFill>
                  <a:schemeClr val="accent4">
                    <a:lumMod val="50000"/>
                  </a:schemeClr>
                </a:solidFill>
                <a:latin typeface="+mn-lt"/>
                <a:cs typeface="+mn-cs"/>
              </a:rPr>
              <a:t>3. اقرا النص واستخرج منه ما ياتي :-</a:t>
            </a:r>
            <a:endParaRPr lang="en-US" sz="2800" b="1" dirty="0">
              <a:solidFill>
                <a:schemeClr val="accent4">
                  <a:lumMod val="50000"/>
                </a:schemeClr>
              </a:solidFill>
              <a:latin typeface="+mn-lt"/>
              <a:cs typeface="+mn-cs"/>
            </a:endParaRPr>
          </a:p>
        </p:txBody>
      </p:sp>
      <p:sp>
        <p:nvSpPr>
          <p:cNvPr id="3" name="Rectangle 2"/>
          <p:cNvSpPr/>
          <p:nvPr/>
        </p:nvSpPr>
        <p:spPr>
          <a:xfrm>
            <a:off x="4437770" y="1643287"/>
            <a:ext cx="6989671" cy="3539430"/>
          </a:xfrm>
          <a:prstGeom prst="rect">
            <a:avLst/>
          </a:prstGeom>
        </p:spPr>
        <p:txBody>
          <a:bodyPr wrap="square">
            <a:spAutoFit/>
          </a:bodyPr>
          <a:lstStyle/>
          <a:p>
            <a:pPr marL="571500" lvl="0" indent="-571500" algn="justLow" rtl="1">
              <a:buFont typeface="Wingdings" panose="05000000000000000000" pitchFamily="2" charset="2"/>
              <a:buChar char="q"/>
            </a:pPr>
            <a:r>
              <a:rPr lang="ar-EG" sz="3200" dirty="0">
                <a:solidFill>
                  <a:srgbClr val="FF0000"/>
                </a:solidFill>
              </a:rPr>
              <a:t>كلمة مفردها ( سائل ) : ....................</a:t>
            </a:r>
          </a:p>
          <a:p>
            <a:pPr marL="571500" lvl="0" indent="-571500" algn="justLow" rtl="1">
              <a:buFont typeface="Wingdings" panose="05000000000000000000" pitchFamily="2" charset="2"/>
              <a:buChar char="q"/>
            </a:pPr>
            <a:r>
              <a:rPr lang="ar-EG" sz="3200" dirty="0">
                <a:solidFill>
                  <a:srgbClr val="FF0000"/>
                </a:solidFill>
              </a:rPr>
              <a:t>كلمة ضدها (قبيح ) : ......................</a:t>
            </a:r>
          </a:p>
          <a:p>
            <a:pPr marL="571500" lvl="0" indent="-571500" algn="justLow" rtl="1">
              <a:buFont typeface="Wingdings" panose="05000000000000000000" pitchFamily="2" charset="2"/>
              <a:buChar char="q"/>
            </a:pPr>
            <a:r>
              <a:rPr lang="ar-EG" sz="3200" dirty="0">
                <a:solidFill>
                  <a:srgbClr val="FF0000"/>
                </a:solidFill>
              </a:rPr>
              <a:t>كلمة جمعها (اجيال ) : .....................</a:t>
            </a:r>
          </a:p>
          <a:p>
            <a:pPr marL="571500" indent="-571500" algn="justLow" rtl="1">
              <a:buFont typeface="Wingdings" panose="05000000000000000000" pitchFamily="2" charset="2"/>
              <a:buChar char="q"/>
            </a:pPr>
            <a:r>
              <a:rPr lang="ar-EG" sz="3200" dirty="0">
                <a:solidFill>
                  <a:srgbClr val="FF0000"/>
                </a:solidFill>
              </a:rPr>
              <a:t>كلمة مذكرها ( عالي ) : ..................</a:t>
            </a:r>
          </a:p>
          <a:p>
            <a:pPr marL="571500" indent="-571500" algn="justLow" rtl="1">
              <a:buFont typeface="Wingdings" panose="05000000000000000000" pitchFamily="2" charset="2"/>
              <a:buChar char="q"/>
            </a:pPr>
            <a:r>
              <a:rPr lang="ar-EG" sz="3200" dirty="0">
                <a:solidFill>
                  <a:srgbClr val="FF0000"/>
                </a:solidFill>
              </a:rPr>
              <a:t>كلمة مثناها ( نسختان ) : ....................</a:t>
            </a:r>
          </a:p>
          <a:p>
            <a:pPr marL="571500" indent="-571500" algn="justLow" rtl="1">
              <a:buFont typeface="Wingdings" panose="05000000000000000000" pitchFamily="2" charset="2"/>
              <a:buChar char="q"/>
            </a:pPr>
            <a:r>
              <a:rPr lang="ar-EG" sz="3200" dirty="0">
                <a:solidFill>
                  <a:srgbClr val="FF0000"/>
                </a:solidFill>
              </a:rPr>
              <a:t>كلمة مؤنثها (عديدة ) : ......................</a:t>
            </a:r>
          </a:p>
          <a:p>
            <a:pPr marL="571500" indent="-571500" algn="justLow" rtl="1">
              <a:buFont typeface="Wingdings" panose="05000000000000000000" pitchFamily="2" charset="2"/>
              <a:buChar char="q"/>
            </a:pPr>
            <a:r>
              <a:rPr lang="ar-EG" sz="3200" dirty="0">
                <a:solidFill>
                  <a:srgbClr val="FF0000"/>
                </a:solidFill>
              </a:rPr>
              <a:t>كلمة معناها ( زمن ) : .........................</a:t>
            </a:r>
          </a:p>
        </p:txBody>
      </p:sp>
      <p:sp>
        <p:nvSpPr>
          <p:cNvPr id="4" name="Rectangle 3"/>
          <p:cNvSpPr/>
          <p:nvPr/>
        </p:nvSpPr>
        <p:spPr>
          <a:xfrm>
            <a:off x="6122047" y="1643287"/>
            <a:ext cx="896399" cy="584775"/>
          </a:xfrm>
          <a:prstGeom prst="rect">
            <a:avLst/>
          </a:prstGeom>
        </p:spPr>
        <p:txBody>
          <a:bodyPr wrap="none">
            <a:spAutoFit/>
          </a:bodyPr>
          <a:lstStyle/>
          <a:p>
            <a:r>
              <a:rPr lang="ar-EG" sz="3200" b="1" dirty="0">
                <a:solidFill>
                  <a:srgbClr val="0070C0"/>
                </a:solidFill>
              </a:rPr>
              <a:t>سؤال</a:t>
            </a:r>
            <a:endParaRPr lang="en-US" b="1" dirty="0">
              <a:solidFill>
                <a:srgbClr val="0070C0"/>
              </a:solidFill>
            </a:endParaRPr>
          </a:p>
        </p:txBody>
      </p:sp>
      <p:sp>
        <p:nvSpPr>
          <p:cNvPr id="5" name="Rectangle 4"/>
          <p:cNvSpPr/>
          <p:nvPr/>
        </p:nvSpPr>
        <p:spPr>
          <a:xfrm>
            <a:off x="6122046" y="2227617"/>
            <a:ext cx="867545" cy="584775"/>
          </a:xfrm>
          <a:prstGeom prst="rect">
            <a:avLst/>
          </a:prstGeom>
        </p:spPr>
        <p:txBody>
          <a:bodyPr wrap="none">
            <a:spAutoFit/>
          </a:bodyPr>
          <a:lstStyle/>
          <a:p>
            <a:r>
              <a:rPr lang="ar-EG" sz="3200" b="1" dirty="0">
                <a:solidFill>
                  <a:srgbClr val="0070C0"/>
                </a:solidFill>
              </a:rPr>
              <a:t>جميل</a:t>
            </a:r>
            <a:endParaRPr lang="en-US" b="1" dirty="0">
              <a:solidFill>
                <a:srgbClr val="0070C0"/>
              </a:solidFill>
            </a:endParaRPr>
          </a:p>
        </p:txBody>
      </p:sp>
      <p:sp>
        <p:nvSpPr>
          <p:cNvPr id="6" name="Rectangle 5"/>
          <p:cNvSpPr/>
          <p:nvPr/>
        </p:nvSpPr>
        <p:spPr>
          <a:xfrm>
            <a:off x="6093191" y="2658691"/>
            <a:ext cx="697627" cy="584775"/>
          </a:xfrm>
          <a:prstGeom prst="rect">
            <a:avLst/>
          </a:prstGeom>
        </p:spPr>
        <p:txBody>
          <a:bodyPr wrap="none">
            <a:spAutoFit/>
          </a:bodyPr>
          <a:lstStyle/>
          <a:p>
            <a:r>
              <a:rPr lang="ar-EG" sz="3200" b="1" dirty="0">
                <a:solidFill>
                  <a:srgbClr val="0070C0"/>
                </a:solidFill>
              </a:rPr>
              <a:t>جيل</a:t>
            </a:r>
            <a:endParaRPr lang="en-US" b="1" dirty="0">
              <a:solidFill>
                <a:srgbClr val="0070C0"/>
              </a:solidFill>
            </a:endParaRPr>
          </a:p>
        </p:txBody>
      </p:sp>
      <p:sp>
        <p:nvSpPr>
          <p:cNvPr id="7" name="Rectangle 6"/>
          <p:cNvSpPr/>
          <p:nvPr/>
        </p:nvSpPr>
        <p:spPr>
          <a:xfrm>
            <a:off x="6192577" y="3120614"/>
            <a:ext cx="881973" cy="584775"/>
          </a:xfrm>
          <a:prstGeom prst="rect">
            <a:avLst/>
          </a:prstGeom>
        </p:spPr>
        <p:txBody>
          <a:bodyPr wrap="none">
            <a:spAutoFit/>
          </a:bodyPr>
          <a:lstStyle/>
          <a:p>
            <a:r>
              <a:rPr lang="ar-EG" sz="3200" b="1" dirty="0">
                <a:solidFill>
                  <a:srgbClr val="0070C0"/>
                </a:solidFill>
              </a:rPr>
              <a:t>عالية</a:t>
            </a:r>
            <a:endParaRPr lang="en-US" b="1" dirty="0">
              <a:solidFill>
                <a:srgbClr val="0070C0"/>
              </a:solidFill>
            </a:endParaRPr>
          </a:p>
        </p:txBody>
      </p:sp>
      <p:sp>
        <p:nvSpPr>
          <p:cNvPr id="8" name="Rectangle 7"/>
          <p:cNvSpPr/>
          <p:nvPr/>
        </p:nvSpPr>
        <p:spPr>
          <a:xfrm>
            <a:off x="5908845" y="3628316"/>
            <a:ext cx="931665" cy="584775"/>
          </a:xfrm>
          <a:prstGeom prst="rect">
            <a:avLst/>
          </a:prstGeom>
        </p:spPr>
        <p:txBody>
          <a:bodyPr wrap="none">
            <a:spAutoFit/>
          </a:bodyPr>
          <a:lstStyle/>
          <a:p>
            <a:r>
              <a:rPr lang="ar-EG" sz="3200" b="1" dirty="0">
                <a:solidFill>
                  <a:srgbClr val="0070C0"/>
                </a:solidFill>
              </a:rPr>
              <a:t>نسخه</a:t>
            </a:r>
            <a:endParaRPr lang="en-US" b="1" dirty="0">
              <a:solidFill>
                <a:srgbClr val="0070C0"/>
              </a:solidFill>
            </a:endParaRPr>
          </a:p>
        </p:txBody>
      </p:sp>
      <p:sp>
        <p:nvSpPr>
          <p:cNvPr id="9" name="Rectangle 8"/>
          <p:cNvSpPr/>
          <p:nvPr/>
        </p:nvSpPr>
        <p:spPr>
          <a:xfrm>
            <a:off x="5893414" y="4136018"/>
            <a:ext cx="813043" cy="584775"/>
          </a:xfrm>
          <a:prstGeom prst="rect">
            <a:avLst/>
          </a:prstGeom>
        </p:spPr>
        <p:txBody>
          <a:bodyPr wrap="none">
            <a:spAutoFit/>
          </a:bodyPr>
          <a:lstStyle/>
          <a:p>
            <a:r>
              <a:rPr lang="ar-EG" sz="3200" b="1" dirty="0">
                <a:solidFill>
                  <a:srgbClr val="0070C0"/>
                </a:solidFill>
              </a:rPr>
              <a:t>عديد</a:t>
            </a:r>
            <a:endParaRPr lang="en-US" b="1" dirty="0">
              <a:solidFill>
                <a:srgbClr val="0070C0"/>
              </a:solidFill>
            </a:endParaRPr>
          </a:p>
        </p:txBody>
      </p:sp>
      <p:sp>
        <p:nvSpPr>
          <p:cNvPr id="10" name="Rectangle 9"/>
          <p:cNvSpPr/>
          <p:nvPr/>
        </p:nvSpPr>
        <p:spPr>
          <a:xfrm>
            <a:off x="5953665" y="4635759"/>
            <a:ext cx="760144" cy="584775"/>
          </a:xfrm>
          <a:prstGeom prst="rect">
            <a:avLst/>
          </a:prstGeom>
        </p:spPr>
        <p:txBody>
          <a:bodyPr wrap="none">
            <a:spAutoFit/>
          </a:bodyPr>
          <a:lstStyle/>
          <a:p>
            <a:r>
              <a:rPr lang="ar-EG" sz="3200" b="1" dirty="0">
                <a:solidFill>
                  <a:srgbClr val="0070C0"/>
                </a:solidFill>
              </a:rPr>
              <a:t>مدي</a:t>
            </a:r>
            <a:endParaRPr lang="en-US" b="1" dirty="0">
              <a:solidFill>
                <a:srgbClr val="0070C0"/>
              </a:solidFill>
            </a:endParaRPr>
          </a:p>
        </p:txBody>
      </p:sp>
    </p:spTree>
    <p:extLst>
      <p:ext uri="{BB962C8B-B14F-4D97-AF65-F5344CB8AC3E}">
        <p14:creationId xmlns:p14="http://schemas.microsoft.com/office/powerpoint/2010/main" val="410219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6"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7" dur="5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downLef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strips(downLeft)">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trips(downLeft)">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strips(down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strips(down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strips(downLeft)">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strips(downLeft)">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94514" y="2821577"/>
            <a:ext cx="1998617" cy="1084217"/>
          </a:xfrm>
          <a:prstGeom prst="roundRect">
            <a:avLst/>
          </a:prstGeom>
          <a:gradFill flip="none" rotWithShape="1">
            <a:gsLst>
              <a:gs pos="7000">
                <a:srgbClr val="FF3399"/>
              </a:gs>
              <a:gs pos="34000">
                <a:schemeClr val="accent1">
                  <a:lumMod val="45000"/>
                  <a:lumOff val="55000"/>
                </a:schemeClr>
              </a:gs>
              <a:gs pos="69000">
                <a:schemeClr val="accent1">
                  <a:lumMod val="45000"/>
                  <a:lumOff val="55000"/>
                </a:schemeClr>
              </a:gs>
              <a:gs pos="96000">
                <a:srgbClr val="FF99FF"/>
              </a:gs>
            </a:gsLst>
            <a:path path="circle">
              <a:fillToRect l="100000" t="100000"/>
            </a:path>
            <a:tileRect r="-100000" b="-100000"/>
          </a:gradFill>
          <a:ln>
            <a:noFill/>
          </a:ln>
          <a:effectLst>
            <a:innerShdw blurRad="215900">
              <a:prstClr val="black">
                <a:alpha val="9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يمكث</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3" name="Straight Arrow Connector 2"/>
          <p:cNvCxnSpPr/>
          <p:nvPr/>
        </p:nvCxnSpPr>
        <p:spPr>
          <a:xfrm flipV="1">
            <a:off x="7032171" y="2773680"/>
            <a:ext cx="1456509" cy="108857"/>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4" name="Straight Arrow Connector 3"/>
          <p:cNvCxnSpPr/>
          <p:nvPr/>
        </p:nvCxnSpPr>
        <p:spPr>
          <a:xfrm>
            <a:off x="7062649" y="3838303"/>
            <a:ext cx="1426031" cy="47897"/>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5" name="Straight Arrow Connector 4"/>
          <p:cNvCxnSpPr/>
          <p:nvPr/>
        </p:nvCxnSpPr>
        <p:spPr>
          <a:xfrm flipH="1" flipV="1">
            <a:off x="3977640" y="2712720"/>
            <a:ext cx="1132114" cy="108857"/>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flipH="1">
            <a:off x="3962400" y="3825241"/>
            <a:ext cx="1195251" cy="10885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7" name="Snip Diagonal Corner Rectangle 6"/>
          <p:cNvSpPr/>
          <p:nvPr/>
        </p:nvSpPr>
        <p:spPr>
          <a:xfrm>
            <a:off x="8538640" y="2315429"/>
            <a:ext cx="2971800" cy="903438"/>
          </a:xfrm>
          <a:prstGeom prst="snip2DiagRect">
            <a:avLst/>
          </a:prstGeom>
          <a:ln w="5715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ضدها : .............</a:t>
            </a:r>
            <a:endParaRPr lang="en-US" sz="3200" dirty="0"/>
          </a:p>
        </p:txBody>
      </p:sp>
      <p:sp>
        <p:nvSpPr>
          <p:cNvPr id="8" name="Snip Diagonal Corner Rectangle 7"/>
          <p:cNvSpPr/>
          <p:nvPr/>
        </p:nvSpPr>
        <p:spPr>
          <a:xfrm>
            <a:off x="8536577" y="3410532"/>
            <a:ext cx="2971800" cy="903438"/>
          </a:xfrm>
          <a:prstGeom prst="snip2DiagRect">
            <a:avLst/>
          </a:prstGeom>
          <a:ln w="5715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نوعها : .............</a:t>
            </a:r>
            <a:endParaRPr lang="en-US" sz="3200" dirty="0"/>
          </a:p>
        </p:txBody>
      </p:sp>
      <p:sp>
        <p:nvSpPr>
          <p:cNvPr id="9" name="Snip Diagonal Corner Rectangle 8"/>
          <p:cNvSpPr/>
          <p:nvPr/>
        </p:nvSpPr>
        <p:spPr>
          <a:xfrm>
            <a:off x="1005840" y="2315429"/>
            <a:ext cx="2971800" cy="903438"/>
          </a:xfrm>
          <a:prstGeom prst="snip2DiagRect">
            <a:avLst/>
          </a:prstGeom>
          <a:ln w="5715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مرادفها :.............</a:t>
            </a:r>
            <a:endParaRPr lang="en-US" sz="3200" dirty="0"/>
          </a:p>
        </p:txBody>
      </p:sp>
      <p:sp>
        <p:nvSpPr>
          <p:cNvPr id="10" name="Snip Diagonal Corner Rectangle 9"/>
          <p:cNvSpPr/>
          <p:nvPr/>
        </p:nvSpPr>
        <p:spPr>
          <a:xfrm>
            <a:off x="0" y="3410532"/>
            <a:ext cx="3975577" cy="1028946"/>
          </a:xfrm>
          <a:prstGeom prst="snip2DiagRect">
            <a:avLst/>
          </a:prstGeom>
          <a:ln w="5715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الكلمة فى جملة : ..............................</a:t>
            </a:r>
            <a:endParaRPr lang="en-US" sz="3200" dirty="0"/>
          </a:p>
        </p:txBody>
      </p:sp>
      <p:sp>
        <p:nvSpPr>
          <p:cNvPr id="11" name="Rectangle 10"/>
          <p:cNvSpPr/>
          <p:nvPr/>
        </p:nvSpPr>
        <p:spPr>
          <a:xfrm>
            <a:off x="9030788" y="2420332"/>
            <a:ext cx="859531" cy="584775"/>
          </a:xfrm>
          <a:prstGeom prst="rect">
            <a:avLst/>
          </a:prstGeom>
        </p:spPr>
        <p:txBody>
          <a:bodyPr wrap="none">
            <a:spAutoFit/>
          </a:bodyPr>
          <a:lstStyle/>
          <a:p>
            <a:r>
              <a:rPr lang="ar-EG" sz="3200" b="1" dirty="0">
                <a:solidFill>
                  <a:srgbClr val="0070C0"/>
                </a:solidFill>
              </a:rPr>
              <a:t>يغادر</a:t>
            </a:r>
            <a:endParaRPr lang="en-US" b="1" dirty="0">
              <a:solidFill>
                <a:srgbClr val="0070C0"/>
              </a:solidFill>
            </a:endParaRPr>
          </a:p>
        </p:txBody>
      </p:sp>
      <p:sp>
        <p:nvSpPr>
          <p:cNvPr id="12" name="Rectangle 11"/>
          <p:cNvSpPr/>
          <p:nvPr/>
        </p:nvSpPr>
        <p:spPr>
          <a:xfrm>
            <a:off x="9030788" y="3545915"/>
            <a:ext cx="643125" cy="584775"/>
          </a:xfrm>
          <a:prstGeom prst="rect">
            <a:avLst/>
          </a:prstGeom>
        </p:spPr>
        <p:txBody>
          <a:bodyPr wrap="none">
            <a:spAutoFit/>
          </a:bodyPr>
          <a:lstStyle/>
          <a:p>
            <a:r>
              <a:rPr lang="ar-EG" sz="3200" b="1" dirty="0">
                <a:solidFill>
                  <a:srgbClr val="0070C0"/>
                </a:solidFill>
              </a:rPr>
              <a:t>فعل</a:t>
            </a:r>
            <a:endParaRPr lang="en-US" b="1" dirty="0">
              <a:solidFill>
                <a:srgbClr val="0070C0"/>
              </a:solidFill>
            </a:endParaRPr>
          </a:p>
        </p:txBody>
      </p:sp>
      <p:sp>
        <p:nvSpPr>
          <p:cNvPr id="13" name="Rectangle 12"/>
          <p:cNvSpPr/>
          <p:nvPr/>
        </p:nvSpPr>
        <p:spPr>
          <a:xfrm>
            <a:off x="1484733" y="2440364"/>
            <a:ext cx="970137" cy="584775"/>
          </a:xfrm>
          <a:prstGeom prst="rect">
            <a:avLst/>
          </a:prstGeom>
        </p:spPr>
        <p:txBody>
          <a:bodyPr wrap="none">
            <a:spAutoFit/>
          </a:bodyPr>
          <a:lstStyle/>
          <a:p>
            <a:r>
              <a:rPr lang="ar-EG" sz="3200" b="1" dirty="0">
                <a:solidFill>
                  <a:srgbClr val="0070C0"/>
                </a:solidFill>
              </a:rPr>
              <a:t>يستقر</a:t>
            </a:r>
            <a:endParaRPr lang="en-US" b="1" dirty="0">
              <a:solidFill>
                <a:srgbClr val="0070C0"/>
              </a:solidFill>
            </a:endParaRPr>
          </a:p>
        </p:txBody>
      </p:sp>
      <p:sp>
        <p:nvSpPr>
          <p:cNvPr id="14" name="Rectangle 13"/>
          <p:cNvSpPr/>
          <p:nvPr/>
        </p:nvSpPr>
        <p:spPr>
          <a:xfrm>
            <a:off x="330781" y="3825241"/>
            <a:ext cx="3392275" cy="461665"/>
          </a:xfrm>
          <a:prstGeom prst="rect">
            <a:avLst/>
          </a:prstGeom>
        </p:spPr>
        <p:txBody>
          <a:bodyPr wrap="none">
            <a:spAutoFit/>
          </a:bodyPr>
          <a:lstStyle/>
          <a:p>
            <a:pPr algn="ctr"/>
            <a:r>
              <a:rPr lang="ar-EG" sz="2400" b="1" dirty="0">
                <a:solidFill>
                  <a:srgbClr val="0070C0"/>
                </a:solidFill>
              </a:rPr>
              <a:t>الطالب المريض يمكث فى المنزل</a:t>
            </a:r>
            <a:endParaRPr lang="en-US" sz="2000" b="1" dirty="0">
              <a:solidFill>
                <a:srgbClr val="0070C0"/>
              </a:solidFill>
            </a:endParaRPr>
          </a:p>
        </p:txBody>
      </p:sp>
      <p:sp>
        <p:nvSpPr>
          <p:cNvPr id="15" name="TextBox 14"/>
          <p:cNvSpPr txBox="1"/>
          <p:nvPr/>
        </p:nvSpPr>
        <p:spPr>
          <a:xfrm>
            <a:off x="7318518" y="643650"/>
            <a:ext cx="3814241" cy="523220"/>
          </a:xfrm>
          <a:prstGeom prst="rect">
            <a:avLst/>
          </a:prstGeom>
          <a:noFill/>
        </p:spPr>
        <p:txBody>
          <a:bodyPr wrap="square" rtlCol="1">
            <a:spAutoFit/>
          </a:bodyPr>
          <a:lstStyle/>
          <a:p>
            <a:pPr algn="r" rtl="1" fontAlgn="auto">
              <a:spcBef>
                <a:spcPts val="0"/>
              </a:spcBef>
              <a:spcAft>
                <a:spcPts val="0"/>
              </a:spcAft>
              <a:defRPr/>
            </a:pPr>
            <a:r>
              <a:rPr lang="ar-EG" sz="2800" b="1" dirty="0">
                <a:solidFill>
                  <a:schemeClr val="accent4">
                    <a:lumMod val="50000"/>
                  </a:schemeClr>
                </a:solidFill>
                <a:latin typeface="+mn-lt"/>
                <a:cs typeface="+mn-cs"/>
              </a:rPr>
              <a:t>4. اكمل خريطة الكلمة الاتية :</a:t>
            </a:r>
            <a:endParaRPr lang="en-US" sz="2800" b="1" dirty="0">
              <a:solidFill>
                <a:schemeClr val="accent4">
                  <a:lumMod val="50000"/>
                </a:schemeClr>
              </a:solidFill>
              <a:latin typeface="+mn-lt"/>
              <a:cs typeface="+mn-cs"/>
            </a:endParaRPr>
          </a:p>
        </p:txBody>
      </p:sp>
    </p:spTree>
    <p:extLst>
      <p:ext uri="{BB962C8B-B14F-4D97-AF65-F5344CB8AC3E}">
        <p14:creationId xmlns:p14="http://schemas.microsoft.com/office/powerpoint/2010/main" val="283677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out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out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strips(down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strips(downLeft)">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strips(downLeft)">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249781" y="2367128"/>
            <a:ext cx="4580100" cy="1323439"/>
          </a:xfrm>
          <a:prstGeom prst="rect">
            <a:avLst/>
          </a:prstGeom>
          <a:noFill/>
          <a:ln w="9525">
            <a:noFill/>
            <a:miter lim="800000"/>
            <a:headEnd/>
            <a:tailEnd/>
          </a:ln>
        </p:spPr>
        <p:txBody>
          <a:bodyPr wrap="none" anchor="ctr">
            <a:spAutoFit/>
          </a:bodyPr>
          <a:lstStyle/>
          <a:p>
            <a:r>
              <a:rPr lang="ar-SA" sz="8000" b="1" dirty="0">
                <a:solidFill>
                  <a:srgbClr val="00B050"/>
                </a:solidFill>
              </a:rPr>
              <a:t>الأَدَاءُ القِرائِيُّ</a:t>
            </a:r>
          </a:p>
        </p:txBody>
      </p:sp>
    </p:spTree>
    <p:extLst>
      <p:ext uri="{BB962C8B-B14F-4D97-AF65-F5344CB8AC3E}">
        <p14:creationId xmlns:p14="http://schemas.microsoft.com/office/powerpoint/2010/main" val="2377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اداء القراء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9250188" y="506683"/>
            <a:ext cx="2529860" cy="646331"/>
          </a:xfrm>
          <a:prstGeom prst="rect">
            <a:avLst/>
          </a:prstGeom>
        </p:spPr>
        <p:txBody>
          <a:bodyPr wrap="none">
            <a:spAutoFit/>
          </a:bodyPr>
          <a:lstStyle/>
          <a:p>
            <a:pPr algn="ctr" rtl="1" fontAlgn="auto">
              <a:spcBef>
                <a:spcPts val="0"/>
              </a:spcBef>
              <a:spcAft>
                <a:spcPts val="0"/>
              </a:spcAft>
              <a:defRPr/>
            </a:pPr>
            <a:r>
              <a:rPr lang="ar-EG" sz="3600" b="1" dirty="0">
                <a:solidFill>
                  <a:srgbClr val="FF0066"/>
                </a:solidFill>
                <a:latin typeface="Arial" pitchFamily="34" charset="0"/>
                <a:cs typeface="Arial" pitchFamily="34" charset="0"/>
              </a:rPr>
              <a:t>اولا أَقْرَأُ وأُلاحِظُ</a:t>
            </a:r>
            <a:endParaRPr lang="en-US" sz="3600" b="1" dirty="0">
              <a:solidFill>
                <a:srgbClr val="FF0066"/>
              </a:solidFill>
              <a:latin typeface="Arial" pitchFamily="34" charset="0"/>
              <a:cs typeface="Arial"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8052071" y="506683"/>
            <a:ext cx="998248" cy="722456"/>
          </a:xfrm>
          <a:prstGeom prst="rect">
            <a:avLst/>
          </a:prstGeom>
          <a:noFill/>
          <a:ln w="9525">
            <a:noFill/>
            <a:miter lim="800000"/>
            <a:headEnd/>
            <a:tailEnd/>
          </a:ln>
          <a:effectLst/>
        </p:spPr>
      </p:pic>
      <p:sp>
        <p:nvSpPr>
          <p:cNvPr id="4" name="TextBox 3"/>
          <p:cNvSpPr txBox="1"/>
          <p:nvPr/>
        </p:nvSpPr>
        <p:spPr>
          <a:xfrm>
            <a:off x="5976730" y="1229139"/>
            <a:ext cx="5420089" cy="584775"/>
          </a:xfrm>
          <a:prstGeom prst="rect">
            <a:avLst/>
          </a:prstGeom>
          <a:noFill/>
        </p:spPr>
        <p:txBody>
          <a:bodyPr wrap="square" rtlCol="0">
            <a:spAutoFit/>
          </a:bodyPr>
          <a:lstStyle/>
          <a:p>
            <a:pPr algn="r" rtl="1"/>
            <a:r>
              <a:rPr lang="ar-EG" sz="3200" b="1" dirty="0">
                <a:solidFill>
                  <a:schemeClr val="accent6">
                    <a:lumMod val="50000"/>
                  </a:schemeClr>
                </a:solidFill>
              </a:rPr>
              <a:t>1. اقرا الجمل والاحظ الكلمات الملونة : </a:t>
            </a:r>
            <a:endParaRPr lang="en-US" sz="3200" b="1" dirty="0">
              <a:solidFill>
                <a:schemeClr val="accent6">
                  <a:lumMod val="50000"/>
                </a:schemeClr>
              </a:solidFill>
            </a:endParaRPr>
          </a:p>
        </p:txBody>
      </p:sp>
      <p:sp>
        <p:nvSpPr>
          <p:cNvPr id="5" name="TextBox 4"/>
          <p:cNvSpPr txBox="1"/>
          <p:nvPr/>
        </p:nvSpPr>
        <p:spPr>
          <a:xfrm>
            <a:off x="533046" y="1890039"/>
            <a:ext cx="10887368" cy="3046988"/>
          </a:xfrm>
          <a:prstGeom prst="rect">
            <a:avLst/>
          </a:prstGeom>
          <a:noFill/>
        </p:spPr>
        <p:txBody>
          <a:bodyPr wrap="square" rtlCol="0">
            <a:spAutoFit/>
          </a:bodyPr>
          <a:lstStyle/>
          <a:p>
            <a:pPr marL="457200" indent="-457200" algn="r" rtl="1">
              <a:buFont typeface="Arial" panose="020B0604020202020204" pitchFamily="34" charset="0"/>
              <a:buChar char="•"/>
            </a:pPr>
            <a:r>
              <a:rPr lang="ar-EG" sz="3200" dirty="0"/>
              <a:t>كان عمل الوالد دافعا </a:t>
            </a:r>
            <a:r>
              <a:rPr lang="ar-EG" sz="3200" dirty="0">
                <a:solidFill>
                  <a:srgbClr val="FF0000"/>
                </a:solidFill>
              </a:rPr>
              <a:t>لشغف</a:t>
            </a:r>
            <a:r>
              <a:rPr lang="ar-EG" sz="3200" dirty="0"/>
              <a:t> جابر بن حيان بعلم الكيمياء .</a:t>
            </a:r>
          </a:p>
          <a:p>
            <a:pPr marL="457200" indent="-457200" algn="r" rtl="1">
              <a:buFont typeface="Arial" panose="020B0604020202020204" pitchFamily="34" charset="0"/>
              <a:buChar char="•"/>
            </a:pPr>
            <a:r>
              <a:rPr lang="ar-EG" sz="3200" dirty="0"/>
              <a:t>فهو اول من صنع المواد التى </a:t>
            </a:r>
            <a:r>
              <a:rPr lang="ar-EG" sz="3200" dirty="0">
                <a:solidFill>
                  <a:srgbClr val="FF0000"/>
                </a:solidFill>
              </a:rPr>
              <a:t>تعزل</a:t>
            </a:r>
            <a:r>
              <a:rPr lang="ar-EG" sz="3200" dirty="0"/>
              <a:t> البلل عن الثياب .</a:t>
            </a:r>
          </a:p>
          <a:p>
            <a:pPr marL="457200" indent="-457200" algn="r" rtl="1">
              <a:buFont typeface="Arial" panose="020B0604020202020204" pitchFamily="34" charset="0"/>
              <a:buChar char="•"/>
            </a:pPr>
            <a:r>
              <a:rPr lang="ar-EG" sz="3200" dirty="0"/>
              <a:t>كان يمكث فى مختبره </a:t>
            </a:r>
            <a:r>
              <a:rPr lang="ar-EG" sz="3200" dirty="0">
                <a:solidFill>
                  <a:srgbClr val="FF0000"/>
                </a:solidFill>
              </a:rPr>
              <a:t>منكبا</a:t>
            </a:r>
            <a:r>
              <a:rPr lang="ar-EG" sz="3200" dirty="0"/>
              <a:t> على اجراء التجارب ، كما برع فى صناعة انواع من الحبر الملون الذي لا تمحوه النار ، بل تزيده وضوحا </a:t>
            </a:r>
            <a:r>
              <a:rPr lang="ar-EG" sz="3200" dirty="0">
                <a:solidFill>
                  <a:srgbClr val="FF0000"/>
                </a:solidFill>
              </a:rPr>
              <a:t>وبريقا</a:t>
            </a:r>
            <a:r>
              <a:rPr lang="ar-EG" sz="3200" dirty="0"/>
              <a:t> .</a:t>
            </a:r>
          </a:p>
          <a:p>
            <a:pPr marL="457200" indent="-457200" algn="r" rtl="1">
              <a:buFont typeface="Arial" panose="020B0604020202020204" pitchFamily="34" charset="0"/>
              <a:buChar char="•"/>
            </a:pPr>
            <a:r>
              <a:rPr lang="ar-EG" sz="3200" dirty="0"/>
              <a:t>حقا ان جابر بن حيان </a:t>
            </a:r>
            <a:r>
              <a:rPr lang="ar-EG" sz="3200" dirty="0">
                <a:solidFill>
                  <a:srgbClr val="FF0000"/>
                </a:solidFill>
              </a:rPr>
              <a:t>عبقري</a:t>
            </a:r>
            <a:r>
              <a:rPr lang="ar-EG" sz="3200" dirty="0"/>
              <a:t> من عباقرة العرب والمسلمين الذين نبغوا فى علم لم يشتهر فيه احد قبلهم .</a:t>
            </a:r>
            <a:endParaRPr lang="en-US" sz="3200" dirty="0"/>
          </a:p>
        </p:txBody>
      </p:sp>
    </p:spTree>
    <p:extLst>
      <p:ext uri="{BB962C8B-B14F-4D97-AF65-F5344CB8AC3E}">
        <p14:creationId xmlns:p14="http://schemas.microsoft.com/office/powerpoint/2010/main" val="13523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أقرأ وألاحظ.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2"/>
          <p:cNvSpPr>
            <a:spLocks noChangeArrowheads="1"/>
          </p:cNvSpPr>
          <p:nvPr/>
        </p:nvSpPr>
        <p:spPr bwMode="auto">
          <a:xfrm>
            <a:off x="5564487" y="1542363"/>
            <a:ext cx="4711546" cy="1446550"/>
          </a:xfrm>
          <a:prstGeom prst="rect">
            <a:avLst/>
          </a:prstGeom>
          <a:noFill/>
          <a:ln w="9525">
            <a:noFill/>
            <a:miter lim="800000"/>
            <a:headEnd/>
            <a:tailEnd/>
          </a:ln>
        </p:spPr>
        <p:txBody>
          <a:bodyPr wrap="none">
            <a:spAutoFit/>
          </a:bodyPr>
          <a:lstStyle/>
          <a:p>
            <a:pPr algn="ctr"/>
            <a:r>
              <a:rPr lang="ar-SA" sz="8800" b="1" dirty="0">
                <a:solidFill>
                  <a:srgbClr val="E72DC4"/>
                </a:solidFill>
                <a:latin typeface="Calibri" pitchFamily="34" charset="0"/>
              </a:rPr>
              <a:t>الدرس</a:t>
            </a:r>
            <a:r>
              <a:rPr lang="ar-EG" sz="8800" b="1" dirty="0">
                <a:solidFill>
                  <a:srgbClr val="E72DC4"/>
                </a:solidFill>
                <a:latin typeface="Calibri" pitchFamily="34" charset="0"/>
              </a:rPr>
              <a:t> الاول</a:t>
            </a:r>
            <a:endParaRPr lang="en-US" sz="4800" b="1" dirty="0">
              <a:solidFill>
                <a:srgbClr val="E72DC4"/>
              </a:solidFill>
              <a:latin typeface="Calibri" pitchFamily="34" charset="0"/>
            </a:endParaRPr>
          </a:p>
        </p:txBody>
      </p:sp>
      <p:sp>
        <p:nvSpPr>
          <p:cNvPr id="6" name="Rectangle 5"/>
          <p:cNvSpPr>
            <a:spLocks noChangeArrowheads="1"/>
          </p:cNvSpPr>
          <p:nvPr/>
        </p:nvSpPr>
        <p:spPr bwMode="auto">
          <a:xfrm>
            <a:off x="2349777" y="3402763"/>
            <a:ext cx="6429420" cy="923330"/>
          </a:xfrm>
          <a:prstGeom prst="rect">
            <a:avLst/>
          </a:prstGeom>
          <a:noFill/>
          <a:ln w="9525">
            <a:noFill/>
            <a:miter lim="800000"/>
            <a:headEnd/>
            <a:tailEnd/>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5400" b="1" dirty="0">
                <a:solidFill>
                  <a:schemeClr val="tx1">
                    <a:lumMod val="95000"/>
                    <a:lumOff val="5000"/>
                  </a:schemeClr>
                </a:solidFill>
                <a:latin typeface="Calibri" pitchFamily="34" charset="0"/>
              </a:rPr>
              <a:t>أَبو الكيمْياءِ</a:t>
            </a:r>
            <a:r>
              <a:rPr lang="ar-EG" sz="5400" b="1" dirty="0">
                <a:solidFill>
                  <a:schemeClr val="tx1">
                    <a:lumMod val="95000"/>
                    <a:lumOff val="5000"/>
                  </a:schemeClr>
                </a:solidFill>
                <a:latin typeface="Calibri" pitchFamily="34" charset="0"/>
              </a:rPr>
              <a:t>”</a:t>
            </a:r>
            <a:r>
              <a:rPr lang="ar-SA" sz="5400" b="1" dirty="0">
                <a:solidFill>
                  <a:schemeClr val="tx1">
                    <a:lumMod val="95000"/>
                    <a:lumOff val="5000"/>
                  </a:schemeClr>
                </a:solidFill>
                <a:latin typeface="Calibri" pitchFamily="34" charset="0"/>
              </a:rPr>
              <a:t>جابِرُ بنُ حَيَّانَ</a:t>
            </a:r>
            <a:r>
              <a:rPr lang="ar-EG" sz="5400" b="1" dirty="0">
                <a:solidFill>
                  <a:schemeClr val="tx1">
                    <a:lumMod val="95000"/>
                    <a:lumOff val="5000"/>
                  </a:schemeClr>
                </a:solidFill>
                <a:latin typeface="Calibri" pitchFamily="34" charset="0"/>
              </a:rPr>
              <a:t>“</a:t>
            </a:r>
            <a:endParaRPr lang="en-US" sz="5400" b="1" dirty="0">
              <a:solidFill>
                <a:schemeClr val="tx1">
                  <a:lumMod val="95000"/>
                  <a:lumOff val="5000"/>
                </a:schemeClr>
              </a:solidFill>
              <a:latin typeface="Calibri" pitchFamily="34" charset="0"/>
            </a:endParaRPr>
          </a:p>
        </p:txBody>
      </p:sp>
    </p:spTree>
    <p:extLst>
      <p:ext uri="{BB962C8B-B14F-4D97-AF65-F5344CB8AC3E}">
        <p14:creationId xmlns:p14="http://schemas.microsoft.com/office/powerpoint/2010/main" val="7477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300" fill="hold">
                                          <p:stCondLst>
                                            <p:cond delay="0"/>
                                          </p:stCondLst>
                                        </p:cTn>
                                        <p:tgtEl>
                                          <p:spTgt spid="4"/>
                                        </p:tgtEl>
                                        <p:attrNameLst>
                                          <p:attrName>ppt_x</p:attrName>
                                        </p:attrNameLst>
                                      </p:cBhvr>
                                    </p:anim>
                                    <p:anim from="0" to="-1.0" calcmode="lin" valueType="num">
                                      <p:cBhvr>
                                        <p:cTn id="8" dur="100" decel="50000" autoRev="1" fill="hold">
                                          <p:stCondLst>
                                            <p:cond delay="300"/>
                                          </p:stCondLst>
                                        </p:cTn>
                                        <p:tgtEl>
                                          <p:spTgt spid="4"/>
                                        </p:tgtEl>
                                        <p:attrNameLst>
                                          <p:attrName>xshear</p:attrName>
                                        </p:attrNameLst>
                                      </p:cBhvr>
                                    </p:anim>
                                    <p:animScale>
                                      <p:cBhvr>
                                        <p:cTn id="9" dur="100" decel="100000" autoRev="1" fill="hold">
                                          <p:stCondLst>
                                            <p:cond delay="300"/>
                                          </p:stCondLst>
                                        </p:cTn>
                                        <p:tgtEl>
                                          <p:spTgt spid="4"/>
                                        </p:tgtEl>
                                      </p:cBhvr>
                                      <p:from x="100000" y="100000"/>
                                      <p:to x="80000" y="100000"/>
                                    </p:animScale>
                                    <p:anim by="(#ppt_h/3+#ppt_w*0.1)" calcmode="lin" valueType="num">
                                      <p:cBhvr additive="sum">
                                        <p:cTn id="10" dur="100" decel="100000" autoRev="1" fill="hold">
                                          <p:stCondLst>
                                            <p:cond delay="300"/>
                                          </p:stCondLst>
                                        </p:cTn>
                                        <p:tgtEl>
                                          <p:spTgt spid="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الدرس الاو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6607" y="706625"/>
            <a:ext cx="7752282" cy="584775"/>
          </a:xfrm>
          <a:prstGeom prst="rect">
            <a:avLst/>
          </a:prstGeom>
          <a:noFill/>
        </p:spPr>
        <p:txBody>
          <a:bodyPr wrap="square" rtlCol="0">
            <a:spAutoFit/>
          </a:bodyPr>
          <a:lstStyle/>
          <a:p>
            <a:pPr algn="r" rtl="1"/>
            <a:r>
              <a:rPr lang="ar-EG" sz="3200" b="1" dirty="0">
                <a:solidFill>
                  <a:schemeClr val="accent6">
                    <a:lumMod val="50000"/>
                  </a:schemeClr>
                </a:solidFill>
              </a:rPr>
              <a:t>2. أقرا ما ياتي والاحظ الفرق بين (ي ) و (ى):</a:t>
            </a:r>
            <a:endParaRPr lang="en-US" sz="3200" b="1" dirty="0">
              <a:solidFill>
                <a:schemeClr val="accent6">
                  <a:lumMod val="50000"/>
                </a:schemeClr>
              </a:solidFill>
            </a:endParaRPr>
          </a:p>
        </p:txBody>
      </p:sp>
      <p:sp>
        <p:nvSpPr>
          <p:cNvPr id="3" name="TextBox 2"/>
          <p:cNvSpPr txBox="1"/>
          <p:nvPr/>
        </p:nvSpPr>
        <p:spPr>
          <a:xfrm>
            <a:off x="755115" y="1367525"/>
            <a:ext cx="10887368" cy="1569660"/>
          </a:xfrm>
          <a:prstGeom prst="rect">
            <a:avLst/>
          </a:prstGeom>
          <a:noFill/>
        </p:spPr>
        <p:txBody>
          <a:bodyPr wrap="square" rtlCol="0">
            <a:spAutoFit/>
          </a:bodyPr>
          <a:lstStyle/>
          <a:p>
            <a:pPr marL="457200" indent="-457200" algn="r" rtl="1">
              <a:buFont typeface="Arial" panose="020B0604020202020204" pitchFamily="34" charset="0"/>
              <a:buChar char="•"/>
            </a:pPr>
            <a:r>
              <a:rPr lang="ar-EG" sz="3200" dirty="0">
                <a:solidFill>
                  <a:srgbClr val="FF0000"/>
                </a:solidFill>
              </a:rPr>
              <a:t>كان يمكث فى مختبر منكبا على اجراء التجارب الدقيقة على انواع من الاوراق يضعها فى محاليل خاصة ويصب عليها خليطا من السوائل التى ابتكرها ثم يدعها حتى تجف الى ان توصل الى اختراع الورق المقام للنار .</a:t>
            </a:r>
            <a:endParaRPr lang="en-US" sz="3200" dirty="0">
              <a:solidFill>
                <a:srgbClr val="FF0000"/>
              </a:solidFill>
            </a:endParaRPr>
          </a:p>
        </p:txBody>
      </p:sp>
      <p:sp>
        <p:nvSpPr>
          <p:cNvPr id="4" name="TextBox 3"/>
          <p:cNvSpPr txBox="1"/>
          <p:nvPr/>
        </p:nvSpPr>
        <p:spPr>
          <a:xfrm>
            <a:off x="7145383" y="3013310"/>
            <a:ext cx="4473506" cy="584775"/>
          </a:xfrm>
          <a:prstGeom prst="rect">
            <a:avLst/>
          </a:prstGeom>
          <a:noFill/>
        </p:spPr>
        <p:txBody>
          <a:bodyPr wrap="square" rtlCol="0">
            <a:spAutoFit/>
          </a:bodyPr>
          <a:lstStyle/>
          <a:p>
            <a:pPr algn="r" rtl="1"/>
            <a:r>
              <a:rPr lang="ar-EG" sz="3200" b="1" dirty="0">
                <a:solidFill>
                  <a:schemeClr val="accent6">
                    <a:lumMod val="50000"/>
                  </a:schemeClr>
                </a:solidFill>
              </a:rPr>
              <a:t>3. اقرا الجملة بصوت معبر :</a:t>
            </a:r>
            <a:endParaRPr lang="en-US" sz="3200" b="1" dirty="0">
              <a:solidFill>
                <a:schemeClr val="accent6">
                  <a:lumMod val="50000"/>
                </a:schemeClr>
              </a:solidFill>
            </a:endParaRPr>
          </a:p>
        </p:txBody>
      </p:sp>
      <p:sp>
        <p:nvSpPr>
          <p:cNvPr id="5" name="TextBox 4"/>
          <p:cNvSpPr txBox="1"/>
          <p:nvPr/>
        </p:nvSpPr>
        <p:spPr>
          <a:xfrm>
            <a:off x="3749039" y="3967034"/>
            <a:ext cx="7893443" cy="584775"/>
          </a:xfrm>
          <a:prstGeom prst="rect">
            <a:avLst/>
          </a:prstGeom>
          <a:noFill/>
        </p:spPr>
        <p:txBody>
          <a:bodyPr wrap="square" rtlCol="0">
            <a:spAutoFit/>
          </a:bodyPr>
          <a:lstStyle/>
          <a:p>
            <a:pPr marL="457200" indent="-457200" algn="r" rtl="1">
              <a:buFont typeface="Arial" panose="020B0604020202020204" pitchFamily="34" charset="0"/>
              <a:buChar char="•"/>
            </a:pPr>
            <a:r>
              <a:rPr lang="ar-EG" sz="3200" dirty="0">
                <a:solidFill>
                  <a:srgbClr val="FF0000"/>
                </a:solidFill>
              </a:rPr>
              <a:t>لعل جيل اليوم يعترفون بفضله ويسيرون على خطاه .</a:t>
            </a:r>
            <a:endParaRPr lang="en-US" sz="3200" dirty="0">
              <a:solidFill>
                <a:srgbClr val="FF0000"/>
              </a:solidFill>
            </a:endParaRPr>
          </a:p>
        </p:txBody>
      </p:sp>
    </p:spTree>
    <p:extLst>
      <p:ext uri="{BB962C8B-B14F-4D97-AF65-F5344CB8AC3E}">
        <p14:creationId xmlns:p14="http://schemas.microsoft.com/office/powerpoint/2010/main" val="351980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296869" y="2356787"/>
            <a:ext cx="5960286" cy="1446550"/>
          </a:xfrm>
          <a:prstGeom prst="rect">
            <a:avLst/>
          </a:prstGeom>
          <a:noFill/>
          <a:ln w="9525">
            <a:noFill/>
            <a:miter lim="800000"/>
            <a:headEnd/>
            <a:tailEnd/>
          </a:ln>
        </p:spPr>
        <p:txBody>
          <a:bodyPr wrap="none" anchor="ctr">
            <a:spAutoFit/>
          </a:bodyPr>
          <a:lstStyle/>
          <a:p>
            <a:r>
              <a:rPr lang="ar-SA" sz="8800" b="1" dirty="0">
                <a:solidFill>
                  <a:srgbClr val="660033"/>
                </a:solidFill>
              </a:rPr>
              <a:t>التَّرَاكِيبُ اللُّغَوِيَّةُ</a:t>
            </a:r>
          </a:p>
        </p:txBody>
      </p:sp>
    </p:spTree>
    <p:extLst>
      <p:ext uri="{BB962C8B-B14F-4D97-AF65-F5344CB8AC3E}">
        <p14:creationId xmlns:p14="http://schemas.microsoft.com/office/powerpoint/2010/main" val="120616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تَّراكيبُ اللُّغَوي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8" cstate="print"/>
          <a:stretch>
            <a:fillRect/>
          </a:stretch>
        </p:blipFill>
        <p:spPr bwMode="auto">
          <a:xfrm>
            <a:off x="6527917" y="520969"/>
            <a:ext cx="1348223" cy="781178"/>
          </a:xfrm>
          <a:prstGeom prst="rect">
            <a:avLst/>
          </a:prstGeom>
          <a:noFill/>
          <a:ln w="9525">
            <a:noFill/>
            <a:miter lim="800000"/>
            <a:headEnd/>
            <a:tailEnd/>
          </a:ln>
          <a:effectLst/>
        </p:spPr>
      </p:pic>
      <p:sp>
        <p:nvSpPr>
          <p:cNvPr id="3" name="مستطيل 4"/>
          <p:cNvSpPr/>
          <p:nvPr/>
        </p:nvSpPr>
        <p:spPr>
          <a:xfrm>
            <a:off x="10877276" y="520969"/>
            <a:ext cx="10112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fontAlgn="auto">
              <a:spcBef>
                <a:spcPts val="0"/>
              </a:spcBef>
              <a:spcAft>
                <a:spcPts val="0"/>
              </a:spcAft>
              <a:defRPr/>
            </a:pPr>
            <a:r>
              <a:rPr lang="ar-EG" sz="3600" b="1" dirty="0">
                <a:solidFill>
                  <a:srgbClr val="FF0000"/>
                </a:solidFill>
              </a:rPr>
              <a:t>أولاً</a:t>
            </a:r>
            <a:endParaRPr lang="en-US" sz="3600" b="1" dirty="0">
              <a:solidFill>
                <a:srgbClr val="FF0000"/>
              </a:solidFill>
            </a:endParaRPr>
          </a:p>
        </p:txBody>
      </p:sp>
      <p:sp>
        <p:nvSpPr>
          <p:cNvPr id="4" name="مستطيل 5"/>
          <p:cNvSpPr/>
          <p:nvPr/>
        </p:nvSpPr>
        <p:spPr>
          <a:xfrm>
            <a:off x="7981932" y="652920"/>
            <a:ext cx="2895344"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EG" sz="3600" b="1" dirty="0">
                <a:solidFill>
                  <a:srgbClr val="FF0000"/>
                </a:solidFill>
                <a:latin typeface="Times New Roman" pitchFamily="18" charset="0"/>
                <a:cs typeface="Times New Roman" pitchFamily="18" charset="0"/>
              </a:rPr>
              <a:t>أَسْتَخْرِجُ مِنَ النَّصَّ</a:t>
            </a:r>
          </a:p>
        </p:txBody>
      </p:sp>
      <p:sp>
        <p:nvSpPr>
          <p:cNvPr id="5" name="TextBox 4"/>
          <p:cNvSpPr txBox="1"/>
          <p:nvPr/>
        </p:nvSpPr>
        <p:spPr>
          <a:xfrm>
            <a:off x="4388582" y="1594756"/>
            <a:ext cx="7186700" cy="1077218"/>
          </a:xfrm>
          <a:prstGeom prst="rect">
            <a:avLst/>
          </a:prstGeom>
          <a:noFill/>
        </p:spPr>
        <p:txBody>
          <a:bodyPr wrap="square" rtlCol="0">
            <a:spAutoFit/>
          </a:bodyPr>
          <a:lstStyle/>
          <a:p>
            <a:pPr marL="514350" indent="-514350" algn="r" rtl="1">
              <a:buAutoNum type="arabicPeriod"/>
            </a:pPr>
            <a:r>
              <a:rPr lang="ar-EG" sz="3200" b="1" dirty="0">
                <a:solidFill>
                  <a:schemeClr val="accent6">
                    <a:lumMod val="50000"/>
                  </a:schemeClr>
                </a:solidFill>
              </a:rPr>
              <a:t>اربع كلمات تبدا بهمزة وصل:</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6" name="TextBox 5"/>
          <p:cNvSpPr txBox="1"/>
          <p:nvPr/>
        </p:nvSpPr>
        <p:spPr>
          <a:xfrm>
            <a:off x="5240945" y="2964583"/>
            <a:ext cx="6334337" cy="1077218"/>
          </a:xfrm>
          <a:prstGeom prst="rect">
            <a:avLst/>
          </a:prstGeom>
          <a:noFill/>
        </p:spPr>
        <p:txBody>
          <a:bodyPr wrap="square" rtlCol="0">
            <a:spAutoFit/>
          </a:bodyPr>
          <a:lstStyle/>
          <a:p>
            <a:pPr algn="r" rtl="1"/>
            <a:r>
              <a:rPr lang="ar-EG" sz="3200" b="1" dirty="0">
                <a:solidFill>
                  <a:schemeClr val="accent6">
                    <a:lumMod val="50000"/>
                  </a:schemeClr>
                </a:solidFill>
              </a:rPr>
              <a:t>2. اربع كلمات تبدا بهمزة قطع:</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7" name="TextBox 6"/>
          <p:cNvSpPr txBox="1"/>
          <p:nvPr/>
        </p:nvSpPr>
        <p:spPr>
          <a:xfrm>
            <a:off x="4492488" y="4334410"/>
            <a:ext cx="7082794" cy="1077218"/>
          </a:xfrm>
          <a:prstGeom prst="rect">
            <a:avLst/>
          </a:prstGeom>
          <a:noFill/>
        </p:spPr>
        <p:txBody>
          <a:bodyPr wrap="square" rtlCol="0">
            <a:spAutoFit/>
          </a:bodyPr>
          <a:lstStyle/>
          <a:p>
            <a:pPr algn="r" rtl="1"/>
            <a:r>
              <a:rPr lang="ar-EG" sz="3200" b="1" dirty="0">
                <a:solidFill>
                  <a:schemeClr val="accent6">
                    <a:lumMod val="50000"/>
                  </a:schemeClr>
                </a:solidFill>
              </a:rPr>
              <a:t>3. اربع كلمات تنتهي بتاء مربوطة :</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8" name="TextBox 7"/>
          <p:cNvSpPr txBox="1"/>
          <p:nvPr/>
        </p:nvSpPr>
        <p:spPr>
          <a:xfrm>
            <a:off x="4492488" y="5553610"/>
            <a:ext cx="7082794" cy="1077218"/>
          </a:xfrm>
          <a:prstGeom prst="rect">
            <a:avLst/>
          </a:prstGeom>
          <a:noFill/>
        </p:spPr>
        <p:txBody>
          <a:bodyPr wrap="square" rtlCol="0">
            <a:spAutoFit/>
          </a:bodyPr>
          <a:lstStyle/>
          <a:p>
            <a:pPr algn="r" rtl="1"/>
            <a:r>
              <a:rPr lang="ar-EG" sz="3200" b="1" dirty="0">
                <a:solidFill>
                  <a:schemeClr val="accent6">
                    <a:lumMod val="50000"/>
                  </a:schemeClr>
                </a:solidFill>
              </a:rPr>
              <a:t>4. اربع كلمات تنتهي بهاء:</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9" name="Rectangle 7"/>
          <p:cNvSpPr>
            <a:spLocks noChangeArrowheads="1"/>
          </p:cNvSpPr>
          <p:nvPr/>
        </p:nvSpPr>
        <p:spPr bwMode="auto">
          <a:xfrm>
            <a:off x="9978387" y="4800152"/>
            <a:ext cx="1224756" cy="584775"/>
          </a:xfrm>
          <a:prstGeom prst="rect">
            <a:avLst/>
          </a:prstGeom>
          <a:noFill/>
          <a:ln w="9525">
            <a:noFill/>
            <a:miter lim="800000"/>
            <a:headEnd/>
            <a:tailEnd/>
          </a:ln>
        </p:spPr>
        <p:txBody>
          <a:bodyPr wrap="square">
            <a:spAutoFit/>
          </a:bodyPr>
          <a:lstStyle/>
          <a:p>
            <a:pPr algn="ctr" rtl="1"/>
            <a:r>
              <a:rPr lang="ar-SA" sz="3200" b="1" dirty="0">
                <a:latin typeface="Calibri" pitchFamily="34" charset="0"/>
              </a:rPr>
              <a:t>صِناعَ</a:t>
            </a:r>
            <a:r>
              <a:rPr lang="ar-SA" sz="3200" b="1" dirty="0">
                <a:solidFill>
                  <a:srgbClr val="FF0000"/>
                </a:solidFill>
                <a:latin typeface="Calibri" pitchFamily="34" charset="0"/>
              </a:rPr>
              <a:t>ةُ</a:t>
            </a:r>
            <a:endParaRPr lang="en-US" sz="3200" b="1" dirty="0">
              <a:solidFill>
                <a:srgbClr val="FF0000"/>
              </a:solidFill>
              <a:latin typeface="Calibri" pitchFamily="34" charset="0"/>
            </a:endParaRPr>
          </a:p>
        </p:txBody>
      </p:sp>
      <p:sp>
        <p:nvSpPr>
          <p:cNvPr id="10" name="Rectangle 6"/>
          <p:cNvSpPr>
            <a:spLocks noChangeArrowheads="1"/>
          </p:cNvSpPr>
          <p:nvPr/>
        </p:nvSpPr>
        <p:spPr bwMode="auto">
          <a:xfrm>
            <a:off x="8686788" y="4840203"/>
            <a:ext cx="1291599" cy="584775"/>
          </a:xfrm>
          <a:prstGeom prst="rect">
            <a:avLst/>
          </a:prstGeom>
          <a:noFill/>
          <a:ln w="9525">
            <a:noFill/>
            <a:miter lim="800000"/>
            <a:headEnd/>
            <a:tailEnd/>
          </a:ln>
        </p:spPr>
        <p:txBody>
          <a:bodyPr wrap="square">
            <a:spAutoFit/>
          </a:bodyPr>
          <a:lstStyle/>
          <a:p>
            <a:pPr algn="ctr" rtl="1"/>
            <a:r>
              <a:rPr lang="en-US" sz="3200" b="1" dirty="0">
                <a:latin typeface="Calibri" pitchFamily="34" charset="0"/>
              </a:rPr>
              <a:t> </a:t>
            </a:r>
            <a:r>
              <a:rPr lang="ar-SA" sz="3200" b="1" dirty="0">
                <a:latin typeface="Calibri" pitchFamily="34" charset="0"/>
              </a:rPr>
              <a:t>خاصَّ</a:t>
            </a:r>
            <a:r>
              <a:rPr lang="ar-SA" sz="3200" b="1" dirty="0">
                <a:solidFill>
                  <a:srgbClr val="FF0000"/>
                </a:solidFill>
                <a:latin typeface="Calibri" pitchFamily="34" charset="0"/>
              </a:rPr>
              <a:t>ة</a:t>
            </a:r>
            <a:r>
              <a:rPr lang="ar-EG" sz="3200" b="1" dirty="0">
                <a:solidFill>
                  <a:srgbClr val="FF0000"/>
                </a:solidFill>
                <a:latin typeface="Calibri" pitchFamily="34" charset="0"/>
              </a:rPr>
              <a:t>ٌ</a:t>
            </a:r>
            <a:r>
              <a:rPr lang="ar-SA" sz="3200" b="1" dirty="0">
                <a:latin typeface="Calibri" pitchFamily="34" charset="0"/>
              </a:rPr>
              <a:t> </a:t>
            </a:r>
            <a:endParaRPr lang="en-US" sz="3200" b="1" dirty="0">
              <a:solidFill>
                <a:srgbClr val="C00000"/>
              </a:solidFill>
              <a:latin typeface="Calibri" pitchFamily="34" charset="0"/>
            </a:endParaRPr>
          </a:p>
        </p:txBody>
      </p:sp>
      <p:sp>
        <p:nvSpPr>
          <p:cNvPr id="11" name="Rectangle 9"/>
          <p:cNvSpPr>
            <a:spLocks noChangeArrowheads="1"/>
          </p:cNvSpPr>
          <p:nvPr/>
        </p:nvSpPr>
        <p:spPr bwMode="auto">
          <a:xfrm>
            <a:off x="6316870" y="4800153"/>
            <a:ext cx="2714625" cy="584775"/>
          </a:xfrm>
          <a:prstGeom prst="rect">
            <a:avLst/>
          </a:prstGeom>
          <a:noFill/>
          <a:ln w="9525">
            <a:noFill/>
            <a:miter lim="800000"/>
            <a:headEnd/>
            <a:tailEnd/>
          </a:ln>
        </p:spPr>
        <p:txBody>
          <a:bodyPr>
            <a:spAutoFit/>
          </a:bodyPr>
          <a:lstStyle/>
          <a:p>
            <a:pPr algn="ctr" rtl="1"/>
            <a:r>
              <a:rPr lang="en-US" sz="3200" b="1" dirty="0">
                <a:latin typeface="Calibri" pitchFamily="34" charset="0"/>
              </a:rPr>
              <a:t> </a:t>
            </a:r>
            <a:r>
              <a:rPr lang="ar-SA" sz="3200" b="1" dirty="0">
                <a:latin typeface="Calibri" pitchFamily="34" charset="0"/>
              </a:rPr>
              <a:t>مَرَّ</a:t>
            </a:r>
            <a:r>
              <a:rPr lang="ar-SA" sz="3200" b="1" dirty="0">
                <a:solidFill>
                  <a:srgbClr val="FF0000"/>
                </a:solidFill>
                <a:latin typeface="Calibri" pitchFamily="34" charset="0"/>
              </a:rPr>
              <a:t>ة</a:t>
            </a:r>
            <a:r>
              <a:rPr lang="ar-EG" sz="3200" b="1" dirty="0">
                <a:solidFill>
                  <a:srgbClr val="FF0000"/>
                </a:solidFill>
                <a:latin typeface="Calibri" pitchFamily="34" charset="0"/>
              </a:rPr>
              <a:t>ٌ</a:t>
            </a:r>
            <a:endParaRPr lang="en-US" sz="3200" b="1" dirty="0">
              <a:solidFill>
                <a:srgbClr val="FF0000"/>
              </a:solidFill>
              <a:latin typeface="Calibri" pitchFamily="34" charset="0"/>
            </a:endParaRPr>
          </a:p>
        </p:txBody>
      </p:sp>
      <p:sp>
        <p:nvSpPr>
          <p:cNvPr id="12" name="Rectangle 8"/>
          <p:cNvSpPr>
            <a:spLocks noChangeArrowheads="1"/>
          </p:cNvSpPr>
          <p:nvPr/>
        </p:nvSpPr>
        <p:spPr bwMode="auto">
          <a:xfrm>
            <a:off x="10090338" y="5973474"/>
            <a:ext cx="1112805" cy="584775"/>
          </a:xfrm>
          <a:prstGeom prst="rect">
            <a:avLst/>
          </a:prstGeom>
          <a:noFill/>
          <a:ln w="9525">
            <a:noFill/>
            <a:miter lim="800000"/>
            <a:headEnd/>
            <a:tailEnd/>
          </a:ln>
        </p:spPr>
        <p:txBody>
          <a:bodyPr wrap="none">
            <a:spAutoFit/>
          </a:bodyPr>
          <a:lstStyle/>
          <a:p>
            <a:pPr algn="ctr" rtl="1"/>
            <a:r>
              <a:rPr lang="ar-SA" sz="3200" b="1" dirty="0">
                <a:latin typeface="Calibri" pitchFamily="34" charset="0"/>
              </a:rPr>
              <a:t>مُخْتَبَرِ</a:t>
            </a:r>
            <a:r>
              <a:rPr lang="ar-SA" sz="3200" b="1" dirty="0">
                <a:solidFill>
                  <a:srgbClr val="FF0000"/>
                </a:solidFill>
                <a:latin typeface="Calibri" pitchFamily="34" charset="0"/>
              </a:rPr>
              <a:t>هِ</a:t>
            </a:r>
            <a:endParaRPr lang="en-US" sz="3200" b="1" dirty="0">
              <a:solidFill>
                <a:srgbClr val="FF0000"/>
              </a:solidFill>
              <a:latin typeface="Calibri" pitchFamily="34" charset="0"/>
            </a:endParaRPr>
          </a:p>
        </p:txBody>
      </p:sp>
      <p:sp>
        <p:nvSpPr>
          <p:cNvPr id="13" name="Rectangle 11"/>
          <p:cNvSpPr>
            <a:spLocks noChangeArrowheads="1"/>
          </p:cNvSpPr>
          <p:nvPr/>
        </p:nvSpPr>
        <p:spPr bwMode="auto">
          <a:xfrm>
            <a:off x="8725439" y="5973474"/>
            <a:ext cx="801822" cy="584775"/>
          </a:xfrm>
          <a:prstGeom prst="rect">
            <a:avLst/>
          </a:prstGeom>
          <a:noFill/>
          <a:ln w="9525">
            <a:noFill/>
            <a:miter lim="800000"/>
            <a:headEnd/>
            <a:tailEnd/>
          </a:ln>
        </p:spPr>
        <p:txBody>
          <a:bodyPr wrap="none">
            <a:spAutoFit/>
          </a:bodyPr>
          <a:lstStyle/>
          <a:p>
            <a:pPr algn="ctr" rtl="1"/>
            <a:r>
              <a:rPr lang="ar-SA" sz="3200" b="1" dirty="0">
                <a:latin typeface="Calibri" pitchFamily="34" charset="0"/>
              </a:rPr>
              <a:t> قَبْلَ</a:t>
            </a:r>
            <a:r>
              <a:rPr lang="ar-SA" sz="3200" b="1" dirty="0">
                <a:solidFill>
                  <a:srgbClr val="FF0000"/>
                </a:solidFill>
                <a:latin typeface="Calibri" pitchFamily="34" charset="0"/>
              </a:rPr>
              <a:t>هُ</a:t>
            </a:r>
            <a:endParaRPr lang="en-US" sz="3200" b="1" dirty="0">
              <a:solidFill>
                <a:srgbClr val="FF0000"/>
              </a:solidFill>
              <a:latin typeface="Calibri" pitchFamily="34" charset="0"/>
            </a:endParaRPr>
          </a:p>
        </p:txBody>
      </p:sp>
      <p:sp>
        <p:nvSpPr>
          <p:cNvPr id="14" name="Rectangle 13"/>
          <p:cNvSpPr>
            <a:spLocks noChangeArrowheads="1"/>
          </p:cNvSpPr>
          <p:nvPr/>
        </p:nvSpPr>
        <p:spPr bwMode="auto">
          <a:xfrm>
            <a:off x="6930987" y="6004406"/>
            <a:ext cx="1008609" cy="584775"/>
          </a:xfrm>
          <a:prstGeom prst="rect">
            <a:avLst/>
          </a:prstGeom>
          <a:noFill/>
          <a:ln w="9525">
            <a:noFill/>
            <a:miter lim="800000"/>
            <a:headEnd/>
            <a:tailEnd/>
          </a:ln>
        </p:spPr>
        <p:txBody>
          <a:bodyPr wrap="none">
            <a:spAutoFit/>
          </a:bodyPr>
          <a:lstStyle/>
          <a:p>
            <a:pPr algn="ctr" rtl="1"/>
            <a:r>
              <a:rPr lang="ar-SA" sz="3200" b="1" dirty="0">
                <a:latin typeface="Calibri" pitchFamily="34" charset="0"/>
              </a:rPr>
              <a:t>تَمْحو</a:t>
            </a:r>
            <a:r>
              <a:rPr lang="ar-SA" sz="3200" b="1" dirty="0">
                <a:solidFill>
                  <a:srgbClr val="FF0000"/>
                </a:solidFill>
                <a:latin typeface="Calibri" pitchFamily="34" charset="0"/>
              </a:rPr>
              <a:t>هُ</a:t>
            </a:r>
            <a:endParaRPr lang="en-US" sz="3200" b="1" dirty="0">
              <a:solidFill>
                <a:srgbClr val="FF0000"/>
              </a:solidFill>
              <a:latin typeface="Calibri" pitchFamily="34" charset="0"/>
            </a:endParaRPr>
          </a:p>
        </p:txBody>
      </p:sp>
      <p:sp>
        <p:nvSpPr>
          <p:cNvPr id="15" name="Rectangle 14"/>
          <p:cNvSpPr/>
          <p:nvPr/>
        </p:nvSpPr>
        <p:spPr>
          <a:xfrm>
            <a:off x="10194534" y="2101958"/>
            <a:ext cx="1008609" cy="584775"/>
          </a:xfrm>
          <a:prstGeom prst="rect">
            <a:avLst/>
          </a:prstGeom>
        </p:spPr>
        <p:txBody>
          <a:bodyPr wrap="none">
            <a:spAutoFit/>
          </a:bodyPr>
          <a:lstStyle/>
          <a:p>
            <a:r>
              <a:rPr lang="ar-EG" sz="3200" b="1" dirty="0">
                <a:solidFill>
                  <a:srgbClr val="002060"/>
                </a:solidFill>
              </a:rPr>
              <a:t>المهنة</a:t>
            </a:r>
            <a:endParaRPr lang="en-US" dirty="0">
              <a:solidFill>
                <a:srgbClr val="002060"/>
              </a:solidFill>
            </a:endParaRPr>
          </a:p>
        </p:txBody>
      </p:sp>
      <p:sp>
        <p:nvSpPr>
          <p:cNvPr id="16" name="Rectangle 15"/>
          <p:cNvSpPr/>
          <p:nvPr/>
        </p:nvSpPr>
        <p:spPr>
          <a:xfrm>
            <a:off x="8358073" y="2106262"/>
            <a:ext cx="1346844" cy="584775"/>
          </a:xfrm>
          <a:prstGeom prst="rect">
            <a:avLst/>
          </a:prstGeom>
        </p:spPr>
        <p:txBody>
          <a:bodyPr wrap="none">
            <a:spAutoFit/>
          </a:bodyPr>
          <a:lstStyle/>
          <a:p>
            <a:r>
              <a:rPr lang="ar-EG" sz="3200" b="1" dirty="0">
                <a:solidFill>
                  <a:srgbClr val="002060"/>
                </a:solidFill>
              </a:rPr>
              <a:t>استحضر</a:t>
            </a:r>
            <a:endParaRPr lang="en-US" dirty="0">
              <a:solidFill>
                <a:srgbClr val="002060"/>
              </a:solidFill>
            </a:endParaRPr>
          </a:p>
        </p:txBody>
      </p:sp>
      <p:sp>
        <p:nvSpPr>
          <p:cNvPr id="17" name="Rectangle 16"/>
          <p:cNvSpPr/>
          <p:nvPr/>
        </p:nvSpPr>
        <p:spPr>
          <a:xfrm>
            <a:off x="7116345" y="2108022"/>
            <a:ext cx="1091966" cy="584775"/>
          </a:xfrm>
          <a:prstGeom prst="rect">
            <a:avLst/>
          </a:prstGeom>
        </p:spPr>
        <p:txBody>
          <a:bodyPr wrap="none">
            <a:spAutoFit/>
          </a:bodyPr>
          <a:lstStyle/>
          <a:p>
            <a:r>
              <a:rPr lang="ar-EG" sz="3200" b="1" dirty="0">
                <a:solidFill>
                  <a:srgbClr val="002060"/>
                </a:solidFill>
              </a:rPr>
              <a:t>اختراع</a:t>
            </a:r>
            <a:endParaRPr lang="en-US" dirty="0">
              <a:solidFill>
                <a:srgbClr val="002060"/>
              </a:solidFill>
            </a:endParaRPr>
          </a:p>
        </p:txBody>
      </p:sp>
      <p:sp>
        <p:nvSpPr>
          <p:cNvPr id="18" name="Rectangle 17"/>
          <p:cNvSpPr/>
          <p:nvPr/>
        </p:nvSpPr>
        <p:spPr>
          <a:xfrm>
            <a:off x="5513043" y="2097654"/>
            <a:ext cx="1213794" cy="584775"/>
          </a:xfrm>
          <a:prstGeom prst="rect">
            <a:avLst/>
          </a:prstGeom>
        </p:spPr>
        <p:txBody>
          <a:bodyPr wrap="none">
            <a:spAutoFit/>
          </a:bodyPr>
          <a:lstStyle/>
          <a:p>
            <a:r>
              <a:rPr lang="ar-EG" sz="3200" b="1" dirty="0">
                <a:solidFill>
                  <a:srgbClr val="002060"/>
                </a:solidFill>
              </a:rPr>
              <a:t>استغرق</a:t>
            </a:r>
            <a:endParaRPr lang="en-US" dirty="0">
              <a:solidFill>
                <a:srgbClr val="002060"/>
              </a:solidFill>
            </a:endParaRPr>
          </a:p>
        </p:txBody>
      </p:sp>
      <p:sp>
        <p:nvSpPr>
          <p:cNvPr id="19" name="Rectangle 18"/>
          <p:cNvSpPr/>
          <p:nvPr/>
        </p:nvSpPr>
        <p:spPr>
          <a:xfrm>
            <a:off x="9839547" y="3437416"/>
            <a:ext cx="1648208" cy="584775"/>
          </a:xfrm>
          <a:prstGeom prst="rect">
            <a:avLst/>
          </a:prstGeom>
        </p:spPr>
        <p:txBody>
          <a:bodyPr wrap="none">
            <a:spAutoFit/>
          </a:bodyPr>
          <a:lstStyle/>
          <a:p>
            <a:r>
              <a:rPr lang="ar-EG" sz="3200" b="1" dirty="0">
                <a:solidFill>
                  <a:srgbClr val="002060"/>
                </a:solidFill>
              </a:rPr>
              <a:t>ابو عبد الله</a:t>
            </a:r>
            <a:endParaRPr lang="en-US" dirty="0">
              <a:solidFill>
                <a:srgbClr val="002060"/>
              </a:solidFill>
            </a:endParaRPr>
          </a:p>
        </p:txBody>
      </p:sp>
      <p:sp>
        <p:nvSpPr>
          <p:cNvPr id="20" name="Rectangle 19"/>
          <p:cNvSpPr/>
          <p:nvPr/>
        </p:nvSpPr>
        <p:spPr>
          <a:xfrm>
            <a:off x="8748007" y="3405559"/>
            <a:ext cx="681597" cy="584775"/>
          </a:xfrm>
          <a:prstGeom prst="rect">
            <a:avLst/>
          </a:prstGeom>
        </p:spPr>
        <p:txBody>
          <a:bodyPr wrap="none">
            <a:spAutoFit/>
          </a:bodyPr>
          <a:lstStyle/>
          <a:p>
            <a:r>
              <a:rPr lang="ar-EG" sz="3200" b="1" dirty="0">
                <a:solidFill>
                  <a:srgbClr val="002060"/>
                </a:solidFill>
              </a:rPr>
              <a:t>ألف</a:t>
            </a:r>
            <a:endParaRPr lang="en-US" dirty="0">
              <a:solidFill>
                <a:srgbClr val="002060"/>
              </a:solidFill>
            </a:endParaRPr>
          </a:p>
        </p:txBody>
      </p:sp>
      <p:sp>
        <p:nvSpPr>
          <p:cNvPr id="21" name="Rectangle 20"/>
          <p:cNvSpPr/>
          <p:nvPr/>
        </p:nvSpPr>
        <p:spPr>
          <a:xfrm>
            <a:off x="7381451" y="3437416"/>
            <a:ext cx="646331" cy="584775"/>
          </a:xfrm>
          <a:prstGeom prst="rect">
            <a:avLst/>
          </a:prstGeom>
        </p:spPr>
        <p:txBody>
          <a:bodyPr wrap="none">
            <a:spAutoFit/>
          </a:bodyPr>
          <a:lstStyle/>
          <a:p>
            <a:r>
              <a:rPr lang="ar-EG" sz="3200" b="1" dirty="0">
                <a:solidFill>
                  <a:srgbClr val="002060"/>
                </a:solidFill>
              </a:rPr>
              <a:t>أول</a:t>
            </a:r>
            <a:endParaRPr lang="en-US" dirty="0">
              <a:solidFill>
                <a:srgbClr val="002060"/>
              </a:solidFill>
            </a:endParaRPr>
          </a:p>
        </p:txBody>
      </p:sp>
      <p:sp>
        <p:nvSpPr>
          <p:cNvPr id="22" name="Rectangle 21"/>
          <p:cNvSpPr/>
          <p:nvPr/>
        </p:nvSpPr>
        <p:spPr>
          <a:xfrm>
            <a:off x="5822055" y="3392932"/>
            <a:ext cx="885179" cy="584775"/>
          </a:xfrm>
          <a:prstGeom prst="rect">
            <a:avLst/>
          </a:prstGeom>
        </p:spPr>
        <p:txBody>
          <a:bodyPr wrap="none">
            <a:spAutoFit/>
          </a:bodyPr>
          <a:lstStyle/>
          <a:p>
            <a:r>
              <a:rPr lang="ar-EG" sz="3200" b="1" dirty="0">
                <a:solidFill>
                  <a:srgbClr val="002060"/>
                </a:solidFill>
              </a:rPr>
              <a:t>أنواع</a:t>
            </a:r>
            <a:endParaRPr lang="en-US" dirty="0">
              <a:solidFill>
                <a:srgbClr val="002060"/>
              </a:solidFill>
            </a:endParaRPr>
          </a:p>
        </p:txBody>
      </p:sp>
      <p:sp>
        <p:nvSpPr>
          <p:cNvPr id="23" name="Rectangle 22"/>
          <p:cNvSpPr/>
          <p:nvPr/>
        </p:nvSpPr>
        <p:spPr>
          <a:xfrm>
            <a:off x="5513043" y="4786803"/>
            <a:ext cx="1083951" cy="584775"/>
          </a:xfrm>
          <a:prstGeom prst="rect">
            <a:avLst/>
          </a:prstGeom>
        </p:spPr>
        <p:txBody>
          <a:bodyPr wrap="none">
            <a:spAutoFit/>
          </a:bodyPr>
          <a:lstStyle/>
          <a:p>
            <a:r>
              <a:rPr lang="ar-EG" sz="3200" b="1" dirty="0">
                <a:solidFill>
                  <a:srgbClr val="002060"/>
                </a:solidFill>
              </a:rPr>
              <a:t>الادوية</a:t>
            </a:r>
            <a:endParaRPr lang="en-US" dirty="0">
              <a:solidFill>
                <a:srgbClr val="002060"/>
              </a:solidFill>
            </a:endParaRPr>
          </a:p>
        </p:txBody>
      </p:sp>
      <p:sp>
        <p:nvSpPr>
          <p:cNvPr id="24" name="Rectangle 23"/>
          <p:cNvSpPr/>
          <p:nvPr/>
        </p:nvSpPr>
        <p:spPr>
          <a:xfrm>
            <a:off x="5513043" y="5977079"/>
            <a:ext cx="1015021" cy="584775"/>
          </a:xfrm>
          <a:prstGeom prst="rect">
            <a:avLst/>
          </a:prstGeom>
        </p:spPr>
        <p:txBody>
          <a:bodyPr wrap="none">
            <a:spAutoFit/>
          </a:bodyPr>
          <a:lstStyle/>
          <a:p>
            <a:r>
              <a:rPr lang="ar-EG" sz="3200" b="1" dirty="0">
                <a:solidFill>
                  <a:srgbClr val="002060"/>
                </a:solidFill>
              </a:rPr>
              <a:t>أستاذة</a:t>
            </a:r>
            <a:endParaRPr lang="en-US" dirty="0">
              <a:solidFill>
                <a:srgbClr val="002060"/>
              </a:solidFill>
            </a:endParaRPr>
          </a:p>
        </p:txBody>
      </p:sp>
    </p:spTree>
    <p:extLst>
      <p:ext uri="{BB962C8B-B14F-4D97-AF65-F5344CB8AC3E}">
        <p14:creationId xmlns:p14="http://schemas.microsoft.com/office/powerpoint/2010/main" val="426874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subTnLst>
                                    <p:audio>
                                      <p:cMediaNode>
                                        <p:cTn display="0" masterRel="sameClick">
                                          <p:stCondLst>
                                            <p:cond evt="begin" delay="0">
                                              <p:tn val="25"/>
                                            </p:cond>
                                          </p:stCondLst>
                                          <p:endCondLst>
                                            <p:cond evt="onStopAudio" delay="0">
                                              <p:tgtEl>
                                                <p:sldTgt/>
                                              </p:tgtEl>
                                            </p:cond>
                                          </p:endCondLst>
                                        </p:cTn>
                                        <p:tgtEl>
                                          <p:sndTgt r:embed="rId2" name="صناعة.wav"/>
                                        </p:tgtEl>
                                      </p:cMediaNode>
                                    </p:audio>
                                  </p:sub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3" name="خاصة.wav"/>
                                        </p:tgtEl>
                                      </p:cMediaNode>
                                    </p:audio>
                                  </p:sub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subTnLst>
                                    <p:audio>
                                      <p:cMediaNode>
                                        <p:cTn display="0" masterRel="sameClick">
                                          <p:stCondLst>
                                            <p:cond evt="begin" delay="0">
                                              <p:tn val="35"/>
                                            </p:cond>
                                          </p:stCondLst>
                                          <p:endCondLst>
                                            <p:cond evt="onStopAudio" delay="0">
                                              <p:tgtEl>
                                                <p:sldTgt/>
                                              </p:tgtEl>
                                            </p:cond>
                                          </p:endCondLst>
                                        </p:cTn>
                                        <p:tgtEl>
                                          <p:sndTgt r:embed="rId4" name="مرة.wav"/>
                                        </p:tgtEl>
                                      </p:cMediaNode>
                                    </p:audio>
                                  </p:sub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5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5" name="مختبره.wav"/>
                                        </p:tgtEl>
                                      </p:cMediaNode>
                                    </p:audio>
                                  </p:sub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500"/>
                                        <p:tgtEl>
                                          <p:spTgt spid="13"/>
                                        </p:tgtEl>
                                      </p:cBhvr>
                                    </p:animEffect>
                                  </p:childTnLst>
                                  <p:subTnLst>
                                    <p:audio>
                                      <p:cMediaNode>
                                        <p:cTn display="0" masterRel="sameClick">
                                          <p:stCondLst>
                                            <p:cond evt="begin" delay="0">
                                              <p:tn val="45"/>
                                            </p:cond>
                                          </p:stCondLst>
                                          <p:endCondLst>
                                            <p:cond evt="onStopAudio" delay="0">
                                              <p:tgtEl>
                                                <p:sldTgt/>
                                              </p:tgtEl>
                                            </p:cond>
                                          </p:endCondLst>
                                        </p:cTn>
                                        <p:tgtEl>
                                          <p:sndTgt r:embed="rId6" name="قبله.wav"/>
                                        </p:tgtEl>
                                      </p:cMediaNode>
                                    </p:audio>
                                  </p:sub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strips(downLeft)">
                                      <p:cBhvr>
                                        <p:cTn id="52" dur="500"/>
                                        <p:tgtEl>
                                          <p:spTgt spid="14"/>
                                        </p:tgtEl>
                                      </p:cBhvr>
                                    </p:animEffect>
                                  </p:childTnLst>
                                  <p:subTnLst>
                                    <p:audio>
                                      <p:cMediaNode>
                                        <p:cTn display="0" masterRel="sameClick">
                                          <p:stCondLst>
                                            <p:cond evt="begin" delay="0">
                                              <p:tn val="50"/>
                                            </p:cond>
                                          </p:stCondLst>
                                          <p:endCondLst>
                                            <p:cond evt="onStopAudio" delay="0">
                                              <p:tgtEl>
                                                <p:sldTgt/>
                                              </p:tgtEl>
                                            </p:cond>
                                          </p:endCondLst>
                                        </p:cTn>
                                        <p:tgtEl>
                                          <p:sndTgt r:embed="rId7" name="تمحو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9068" y="826130"/>
            <a:ext cx="7186700" cy="1077218"/>
          </a:xfrm>
          <a:prstGeom prst="rect">
            <a:avLst/>
          </a:prstGeom>
          <a:noFill/>
        </p:spPr>
        <p:txBody>
          <a:bodyPr wrap="square" rtlCol="0">
            <a:spAutoFit/>
          </a:bodyPr>
          <a:lstStyle/>
          <a:p>
            <a:pPr algn="r" rtl="1"/>
            <a:r>
              <a:rPr lang="ar-EG" sz="3200" b="1" dirty="0">
                <a:solidFill>
                  <a:schemeClr val="accent6">
                    <a:lumMod val="50000"/>
                  </a:schemeClr>
                </a:solidFill>
              </a:rPr>
              <a:t>5. اربع كلمات منونه تنوين كسر (.............،............،...........،..............)</a:t>
            </a:r>
            <a:endParaRPr lang="en-US" sz="3200" b="1" dirty="0">
              <a:solidFill>
                <a:schemeClr val="accent6">
                  <a:lumMod val="50000"/>
                </a:schemeClr>
              </a:solidFill>
            </a:endParaRPr>
          </a:p>
        </p:txBody>
      </p:sp>
      <p:sp>
        <p:nvSpPr>
          <p:cNvPr id="3" name="TextBox 2"/>
          <p:cNvSpPr txBox="1"/>
          <p:nvPr/>
        </p:nvSpPr>
        <p:spPr>
          <a:xfrm>
            <a:off x="5161431" y="2195957"/>
            <a:ext cx="6334337" cy="1077218"/>
          </a:xfrm>
          <a:prstGeom prst="rect">
            <a:avLst/>
          </a:prstGeom>
          <a:noFill/>
        </p:spPr>
        <p:txBody>
          <a:bodyPr wrap="square" rtlCol="0">
            <a:spAutoFit/>
          </a:bodyPr>
          <a:lstStyle/>
          <a:p>
            <a:pPr algn="r" rtl="1"/>
            <a:r>
              <a:rPr lang="ar-EG" sz="3200" b="1" dirty="0">
                <a:solidFill>
                  <a:schemeClr val="accent6">
                    <a:lumMod val="50000"/>
                  </a:schemeClr>
                </a:solidFill>
              </a:rPr>
              <a:t>6. اربع كلمات منونة تنوين ضم </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4" name="TextBox 3"/>
          <p:cNvSpPr txBox="1"/>
          <p:nvPr/>
        </p:nvSpPr>
        <p:spPr>
          <a:xfrm>
            <a:off x="4412974" y="3565784"/>
            <a:ext cx="7082794" cy="1077218"/>
          </a:xfrm>
          <a:prstGeom prst="rect">
            <a:avLst/>
          </a:prstGeom>
          <a:noFill/>
        </p:spPr>
        <p:txBody>
          <a:bodyPr wrap="square" rtlCol="0">
            <a:spAutoFit/>
          </a:bodyPr>
          <a:lstStyle/>
          <a:p>
            <a:pPr algn="r" rtl="1"/>
            <a:r>
              <a:rPr lang="ar-EG" sz="3200" b="1" dirty="0">
                <a:solidFill>
                  <a:schemeClr val="accent6">
                    <a:lumMod val="50000"/>
                  </a:schemeClr>
                </a:solidFill>
              </a:rPr>
              <a:t>7. اربع كلمات منونة تنوين فتح </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5" name="TextBox 4"/>
          <p:cNvSpPr txBox="1"/>
          <p:nvPr/>
        </p:nvSpPr>
        <p:spPr>
          <a:xfrm>
            <a:off x="4412974" y="4784984"/>
            <a:ext cx="7082794" cy="1077218"/>
          </a:xfrm>
          <a:prstGeom prst="rect">
            <a:avLst/>
          </a:prstGeom>
          <a:noFill/>
        </p:spPr>
        <p:txBody>
          <a:bodyPr wrap="square" rtlCol="0">
            <a:spAutoFit/>
          </a:bodyPr>
          <a:lstStyle/>
          <a:p>
            <a:pPr algn="r" rtl="1"/>
            <a:r>
              <a:rPr lang="ar-EG" sz="3200" b="1" dirty="0">
                <a:solidFill>
                  <a:schemeClr val="accent6">
                    <a:lumMod val="50000"/>
                  </a:schemeClr>
                </a:solidFill>
              </a:rPr>
              <a:t>8. اربع كلمات اخرها حرق مضعف</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pic>
        <p:nvPicPr>
          <p:cNvPr id="6" name="Picture 5"/>
          <p:cNvPicPr>
            <a:picLocks noChangeAspect="1"/>
          </p:cNvPicPr>
          <p:nvPr/>
        </p:nvPicPr>
        <p:blipFill>
          <a:blip r:embed="rId2"/>
          <a:stretch>
            <a:fillRect/>
          </a:stretch>
        </p:blipFill>
        <p:spPr>
          <a:xfrm>
            <a:off x="880068" y="4643002"/>
            <a:ext cx="3429000" cy="1323975"/>
          </a:xfrm>
          <a:prstGeom prst="rect">
            <a:avLst/>
          </a:prstGeom>
        </p:spPr>
      </p:pic>
      <p:sp>
        <p:nvSpPr>
          <p:cNvPr id="7" name="Rectangle 6"/>
          <p:cNvSpPr/>
          <p:nvPr/>
        </p:nvSpPr>
        <p:spPr>
          <a:xfrm>
            <a:off x="10285974" y="1236556"/>
            <a:ext cx="630301" cy="584775"/>
          </a:xfrm>
          <a:prstGeom prst="rect">
            <a:avLst/>
          </a:prstGeom>
        </p:spPr>
        <p:txBody>
          <a:bodyPr wrap="none">
            <a:spAutoFit/>
          </a:bodyPr>
          <a:lstStyle/>
          <a:p>
            <a:r>
              <a:rPr lang="ar-EG" sz="3200" b="1" dirty="0">
                <a:solidFill>
                  <a:srgbClr val="002060"/>
                </a:solidFill>
              </a:rPr>
              <a:t>يوم</a:t>
            </a:r>
            <a:endParaRPr lang="en-US" dirty="0">
              <a:solidFill>
                <a:srgbClr val="002060"/>
              </a:solidFill>
            </a:endParaRPr>
          </a:p>
        </p:txBody>
      </p:sp>
      <p:sp>
        <p:nvSpPr>
          <p:cNvPr id="8" name="Rectangle 7"/>
          <p:cNvSpPr/>
          <p:nvPr/>
        </p:nvSpPr>
        <p:spPr>
          <a:xfrm>
            <a:off x="8486231" y="1242620"/>
            <a:ext cx="806631" cy="584775"/>
          </a:xfrm>
          <a:prstGeom prst="rect">
            <a:avLst/>
          </a:prstGeom>
        </p:spPr>
        <p:txBody>
          <a:bodyPr wrap="none">
            <a:spAutoFit/>
          </a:bodyPr>
          <a:lstStyle/>
          <a:p>
            <a:r>
              <a:rPr lang="ar-EG" sz="3200" b="1" dirty="0">
                <a:solidFill>
                  <a:srgbClr val="002060"/>
                </a:solidFill>
              </a:rPr>
              <a:t>كتاب</a:t>
            </a:r>
            <a:endParaRPr lang="en-US" dirty="0">
              <a:solidFill>
                <a:srgbClr val="002060"/>
              </a:solidFill>
            </a:endParaRPr>
          </a:p>
        </p:txBody>
      </p:sp>
      <p:sp>
        <p:nvSpPr>
          <p:cNvPr id="9" name="Rectangle 8"/>
          <p:cNvSpPr/>
          <p:nvPr/>
        </p:nvSpPr>
        <p:spPr>
          <a:xfrm>
            <a:off x="7207785" y="1242620"/>
            <a:ext cx="864339" cy="584775"/>
          </a:xfrm>
          <a:prstGeom prst="rect">
            <a:avLst/>
          </a:prstGeom>
        </p:spPr>
        <p:txBody>
          <a:bodyPr wrap="none">
            <a:spAutoFit/>
          </a:bodyPr>
          <a:lstStyle/>
          <a:p>
            <a:r>
              <a:rPr lang="ar-EG" sz="3200" b="1" dirty="0">
                <a:solidFill>
                  <a:srgbClr val="002060"/>
                </a:solidFill>
              </a:rPr>
              <a:t>ضخم</a:t>
            </a:r>
            <a:endParaRPr lang="en-US" dirty="0">
              <a:solidFill>
                <a:srgbClr val="002060"/>
              </a:solidFill>
            </a:endParaRPr>
          </a:p>
        </p:txBody>
      </p:sp>
      <p:sp>
        <p:nvSpPr>
          <p:cNvPr id="10" name="Rectangle 9"/>
          <p:cNvSpPr/>
          <p:nvPr/>
        </p:nvSpPr>
        <p:spPr>
          <a:xfrm>
            <a:off x="5604483" y="1232252"/>
            <a:ext cx="982961" cy="584775"/>
          </a:xfrm>
          <a:prstGeom prst="rect">
            <a:avLst/>
          </a:prstGeom>
        </p:spPr>
        <p:txBody>
          <a:bodyPr wrap="none">
            <a:spAutoFit/>
          </a:bodyPr>
          <a:lstStyle/>
          <a:p>
            <a:r>
              <a:rPr lang="ar-EG" sz="3200" b="1" dirty="0">
                <a:solidFill>
                  <a:srgbClr val="002060"/>
                </a:solidFill>
              </a:rPr>
              <a:t>خاصة</a:t>
            </a:r>
            <a:endParaRPr lang="en-US" dirty="0">
              <a:solidFill>
                <a:srgbClr val="002060"/>
              </a:solidFill>
            </a:endParaRPr>
          </a:p>
        </p:txBody>
      </p:sp>
      <p:sp>
        <p:nvSpPr>
          <p:cNvPr id="11" name="Rectangle 10"/>
          <p:cNvSpPr/>
          <p:nvPr/>
        </p:nvSpPr>
        <p:spPr>
          <a:xfrm>
            <a:off x="10508043" y="2606383"/>
            <a:ext cx="630301" cy="584775"/>
          </a:xfrm>
          <a:prstGeom prst="rect">
            <a:avLst/>
          </a:prstGeom>
        </p:spPr>
        <p:txBody>
          <a:bodyPr wrap="none">
            <a:spAutoFit/>
          </a:bodyPr>
          <a:lstStyle/>
          <a:p>
            <a:r>
              <a:rPr lang="ar-EG" sz="3200" b="1" dirty="0">
                <a:solidFill>
                  <a:srgbClr val="002060"/>
                </a:solidFill>
              </a:rPr>
              <a:t>يوم</a:t>
            </a:r>
            <a:endParaRPr lang="en-US" dirty="0">
              <a:solidFill>
                <a:srgbClr val="002060"/>
              </a:solidFill>
            </a:endParaRPr>
          </a:p>
        </p:txBody>
      </p:sp>
      <p:sp>
        <p:nvSpPr>
          <p:cNvPr id="12" name="Rectangle 11"/>
          <p:cNvSpPr/>
          <p:nvPr/>
        </p:nvSpPr>
        <p:spPr>
          <a:xfrm>
            <a:off x="8708300" y="2612447"/>
            <a:ext cx="806631" cy="584775"/>
          </a:xfrm>
          <a:prstGeom prst="rect">
            <a:avLst/>
          </a:prstGeom>
        </p:spPr>
        <p:txBody>
          <a:bodyPr wrap="none">
            <a:spAutoFit/>
          </a:bodyPr>
          <a:lstStyle/>
          <a:p>
            <a:r>
              <a:rPr lang="ar-EG" sz="3200" b="1" dirty="0">
                <a:solidFill>
                  <a:srgbClr val="002060"/>
                </a:solidFill>
              </a:rPr>
              <a:t>كتاب</a:t>
            </a:r>
            <a:endParaRPr lang="en-US" dirty="0">
              <a:solidFill>
                <a:srgbClr val="002060"/>
              </a:solidFill>
            </a:endParaRPr>
          </a:p>
        </p:txBody>
      </p:sp>
      <p:sp>
        <p:nvSpPr>
          <p:cNvPr id="13" name="Rectangle 12"/>
          <p:cNvSpPr/>
          <p:nvPr/>
        </p:nvSpPr>
        <p:spPr>
          <a:xfrm>
            <a:off x="7429854" y="2612447"/>
            <a:ext cx="864339" cy="584775"/>
          </a:xfrm>
          <a:prstGeom prst="rect">
            <a:avLst/>
          </a:prstGeom>
        </p:spPr>
        <p:txBody>
          <a:bodyPr wrap="none">
            <a:spAutoFit/>
          </a:bodyPr>
          <a:lstStyle/>
          <a:p>
            <a:r>
              <a:rPr lang="ar-EG" sz="3200" b="1" dirty="0">
                <a:solidFill>
                  <a:srgbClr val="002060"/>
                </a:solidFill>
              </a:rPr>
              <a:t>ضخم</a:t>
            </a:r>
            <a:endParaRPr lang="en-US" dirty="0">
              <a:solidFill>
                <a:srgbClr val="002060"/>
              </a:solidFill>
            </a:endParaRPr>
          </a:p>
        </p:txBody>
      </p:sp>
      <p:sp>
        <p:nvSpPr>
          <p:cNvPr id="14" name="Rectangle 13"/>
          <p:cNvSpPr/>
          <p:nvPr/>
        </p:nvSpPr>
        <p:spPr>
          <a:xfrm>
            <a:off x="5826552" y="2602079"/>
            <a:ext cx="982961" cy="584775"/>
          </a:xfrm>
          <a:prstGeom prst="rect">
            <a:avLst/>
          </a:prstGeom>
        </p:spPr>
        <p:txBody>
          <a:bodyPr wrap="none">
            <a:spAutoFit/>
          </a:bodyPr>
          <a:lstStyle/>
          <a:p>
            <a:r>
              <a:rPr lang="ar-EG" sz="3200" b="1" dirty="0">
                <a:solidFill>
                  <a:srgbClr val="002060"/>
                </a:solidFill>
              </a:rPr>
              <a:t>خاصة</a:t>
            </a:r>
            <a:endParaRPr lang="en-US" dirty="0">
              <a:solidFill>
                <a:srgbClr val="002060"/>
              </a:solidFill>
            </a:endParaRPr>
          </a:p>
        </p:txBody>
      </p:sp>
      <p:sp>
        <p:nvSpPr>
          <p:cNvPr id="15" name="Rectangle 14"/>
          <p:cNvSpPr/>
          <p:nvPr/>
        </p:nvSpPr>
        <p:spPr>
          <a:xfrm>
            <a:off x="10271580" y="4064345"/>
            <a:ext cx="960519" cy="584775"/>
          </a:xfrm>
          <a:prstGeom prst="rect">
            <a:avLst/>
          </a:prstGeom>
        </p:spPr>
        <p:txBody>
          <a:bodyPr wrap="none">
            <a:spAutoFit/>
          </a:bodyPr>
          <a:lstStyle/>
          <a:p>
            <a:r>
              <a:rPr lang="ar-EG" sz="3200" b="1" dirty="0">
                <a:solidFill>
                  <a:srgbClr val="002060"/>
                </a:solidFill>
              </a:rPr>
              <a:t>جالسا</a:t>
            </a:r>
            <a:endParaRPr lang="en-US" dirty="0">
              <a:solidFill>
                <a:srgbClr val="002060"/>
              </a:solidFill>
            </a:endParaRPr>
          </a:p>
        </p:txBody>
      </p:sp>
      <p:sp>
        <p:nvSpPr>
          <p:cNvPr id="16" name="Rectangle 15"/>
          <p:cNvSpPr/>
          <p:nvPr/>
        </p:nvSpPr>
        <p:spPr>
          <a:xfrm>
            <a:off x="8616860" y="4070807"/>
            <a:ext cx="1088760" cy="584775"/>
          </a:xfrm>
          <a:prstGeom prst="rect">
            <a:avLst/>
          </a:prstGeom>
        </p:spPr>
        <p:txBody>
          <a:bodyPr wrap="none">
            <a:spAutoFit/>
          </a:bodyPr>
          <a:lstStyle/>
          <a:p>
            <a:r>
              <a:rPr lang="ar-EG" sz="3200" b="1" dirty="0">
                <a:solidFill>
                  <a:srgbClr val="002060"/>
                </a:solidFill>
              </a:rPr>
              <a:t>صيدليا</a:t>
            </a:r>
            <a:endParaRPr lang="en-US" dirty="0">
              <a:solidFill>
                <a:srgbClr val="002060"/>
              </a:solidFill>
            </a:endParaRPr>
          </a:p>
        </p:txBody>
      </p:sp>
      <p:sp>
        <p:nvSpPr>
          <p:cNvPr id="17" name="Rectangle 16"/>
          <p:cNvSpPr/>
          <p:nvPr/>
        </p:nvSpPr>
        <p:spPr>
          <a:xfrm>
            <a:off x="7338414" y="4070807"/>
            <a:ext cx="963725" cy="584775"/>
          </a:xfrm>
          <a:prstGeom prst="rect">
            <a:avLst/>
          </a:prstGeom>
        </p:spPr>
        <p:txBody>
          <a:bodyPr wrap="none">
            <a:spAutoFit/>
          </a:bodyPr>
          <a:lstStyle/>
          <a:p>
            <a:r>
              <a:rPr lang="ar-EG" sz="3200" b="1" dirty="0">
                <a:solidFill>
                  <a:srgbClr val="002060"/>
                </a:solidFill>
              </a:rPr>
              <a:t>طويلة</a:t>
            </a:r>
            <a:endParaRPr lang="en-US" dirty="0">
              <a:solidFill>
                <a:srgbClr val="002060"/>
              </a:solidFill>
            </a:endParaRPr>
          </a:p>
        </p:txBody>
      </p:sp>
      <p:sp>
        <p:nvSpPr>
          <p:cNvPr id="18" name="Rectangle 17"/>
          <p:cNvSpPr/>
          <p:nvPr/>
        </p:nvSpPr>
        <p:spPr>
          <a:xfrm>
            <a:off x="5548266" y="4070807"/>
            <a:ext cx="784189" cy="584775"/>
          </a:xfrm>
          <a:prstGeom prst="rect">
            <a:avLst/>
          </a:prstGeom>
        </p:spPr>
        <p:txBody>
          <a:bodyPr wrap="none">
            <a:spAutoFit/>
          </a:bodyPr>
          <a:lstStyle/>
          <a:p>
            <a:r>
              <a:rPr lang="ar-EG" sz="3200" b="1" dirty="0">
                <a:solidFill>
                  <a:srgbClr val="002060"/>
                </a:solidFill>
              </a:rPr>
              <a:t>دافعا</a:t>
            </a:r>
            <a:endParaRPr lang="en-US" dirty="0">
              <a:solidFill>
                <a:srgbClr val="002060"/>
              </a:solidFill>
            </a:endParaRPr>
          </a:p>
        </p:txBody>
      </p:sp>
      <p:sp>
        <p:nvSpPr>
          <p:cNvPr id="19" name="Rectangle 18"/>
          <p:cNvSpPr/>
          <p:nvPr/>
        </p:nvSpPr>
        <p:spPr>
          <a:xfrm>
            <a:off x="10177825" y="5270965"/>
            <a:ext cx="1045479" cy="584775"/>
          </a:xfrm>
          <a:prstGeom prst="rect">
            <a:avLst/>
          </a:prstGeom>
        </p:spPr>
        <p:txBody>
          <a:bodyPr wrap="none">
            <a:spAutoFit/>
          </a:bodyPr>
          <a:lstStyle/>
          <a:p>
            <a:r>
              <a:rPr lang="ar-EG" sz="3200" b="1" dirty="0">
                <a:solidFill>
                  <a:srgbClr val="002060"/>
                </a:solidFill>
              </a:rPr>
              <a:t>الملون</a:t>
            </a:r>
            <a:endParaRPr lang="en-US" dirty="0">
              <a:solidFill>
                <a:srgbClr val="002060"/>
              </a:solidFill>
            </a:endParaRPr>
          </a:p>
        </p:txBody>
      </p:sp>
      <p:sp>
        <p:nvSpPr>
          <p:cNvPr id="20" name="Rectangle 19"/>
          <p:cNvSpPr/>
          <p:nvPr/>
        </p:nvSpPr>
        <p:spPr>
          <a:xfrm>
            <a:off x="8523105" y="5277427"/>
            <a:ext cx="756938" cy="584775"/>
          </a:xfrm>
          <a:prstGeom prst="rect">
            <a:avLst/>
          </a:prstGeom>
        </p:spPr>
        <p:txBody>
          <a:bodyPr wrap="none">
            <a:spAutoFit/>
          </a:bodyPr>
          <a:lstStyle/>
          <a:p>
            <a:r>
              <a:rPr lang="ar-EG" sz="3200" b="1" dirty="0">
                <a:solidFill>
                  <a:srgbClr val="002060"/>
                </a:solidFill>
              </a:rPr>
              <a:t>النار</a:t>
            </a:r>
            <a:endParaRPr lang="en-US" dirty="0">
              <a:solidFill>
                <a:srgbClr val="002060"/>
              </a:solidFill>
            </a:endParaRPr>
          </a:p>
        </p:txBody>
      </p:sp>
      <p:sp>
        <p:nvSpPr>
          <p:cNvPr id="21" name="Rectangle 20"/>
          <p:cNvSpPr/>
          <p:nvPr/>
        </p:nvSpPr>
        <p:spPr>
          <a:xfrm>
            <a:off x="7244659" y="5277427"/>
            <a:ext cx="957313" cy="584775"/>
          </a:xfrm>
          <a:prstGeom prst="rect">
            <a:avLst/>
          </a:prstGeom>
        </p:spPr>
        <p:txBody>
          <a:bodyPr wrap="none">
            <a:spAutoFit/>
          </a:bodyPr>
          <a:lstStyle/>
          <a:p>
            <a:r>
              <a:rPr lang="ar-EG" sz="3200" b="1" dirty="0">
                <a:solidFill>
                  <a:srgbClr val="002060"/>
                </a:solidFill>
              </a:rPr>
              <a:t>المواد</a:t>
            </a:r>
            <a:endParaRPr lang="en-US" dirty="0">
              <a:solidFill>
                <a:srgbClr val="002060"/>
              </a:solidFill>
            </a:endParaRPr>
          </a:p>
        </p:txBody>
      </p:sp>
      <p:sp>
        <p:nvSpPr>
          <p:cNvPr id="22" name="Rectangle 21"/>
          <p:cNvSpPr/>
          <p:nvPr/>
        </p:nvSpPr>
        <p:spPr>
          <a:xfrm>
            <a:off x="5454511" y="5277427"/>
            <a:ext cx="1096775" cy="584775"/>
          </a:xfrm>
          <a:prstGeom prst="rect">
            <a:avLst/>
          </a:prstGeom>
        </p:spPr>
        <p:txBody>
          <a:bodyPr wrap="none">
            <a:spAutoFit/>
          </a:bodyPr>
          <a:lstStyle/>
          <a:p>
            <a:r>
              <a:rPr lang="ar-EG" sz="3200" b="1" dirty="0">
                <a:solidFill>
                  <a:srgbClr val="002060"/>
                </a:solidFill>
              </a:rPr>
              <a:t>الزجاج</a:t>
            </a:r>
            <a:endParaRPr lang="en-US" dirty="0">
              <a:solidFill>
                <a:srgbClr val="002060"/>
              </a:solidFill>
            </a:endParaRPr>
          </a:p>
        </p:txBody>
      </p:sp>
    </p:spTree>
    <p:extLst>
      <p:ext uri="{BB962C8B-B14F-4D97-AF65-F5344CB8AC3E}">
        <p14:creationId xmlns:p14="http://schemas.microsoft.com/office/powerpoint/2010/main" val="14417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bwMode="auto">
          <a:xfrm>
            <a:off x="10816045" y="446182"/>
            <a:ext cx="1047206" cy="584775"/>
          </a:xfrm>
          <a:prstGeom prst="rect">
            <a:avLst/>
          </a:prstGeom>
          <a:noFill/>
        </p:spPr>
        <p:txBody>
          <a:bodyPr wrap="square" rtlCol="1">
            <a:spAutoFit/>
          </a:bodyPr>
          <a:lstStyle/>
          <a:p>
            <a:pPr algn="ctr" rtl="1" fontAlgn="auto">
              <a:spcBef>
                <a:spcPts val="0"/>
              </a:spcBef>
              <a:spcAft>
                <a:spcPts val="0"/>
              </a:spcAft>
              <a:defRPr/>
            </a:pPr>
            <a:r>
              <a:rPr lang="ar-EG" sz="3200" b="1" dirty="0">
                <a:solidFill>
                  <a:srgbClr val="FF0000"/>
                </a:solidFill>
              </a:rPr>
              <a:t>ثانيا</a:t>
            </a:r>
            <a:endParaRPr lang="ar-EG" sz="3200" b="1" dirty="0">
              <a:solidFill>
                <a:srgbClr val="FF0000"/>
              </a:solidFill>
              <a:cs typeface="Traditional Arabic" pitchFamily="2" charset="-78"/>
            </a:endParaRPr>
          </a:p>
        </p:txBody>
      </p:sp>
      <p:sp>
        <p:nvSpPr>
          <p:cNvPr id="6" name="TextBox 5"/>
          <p:cNvSpPr txBox="1"/>
          <p:nvPr/>
        </p:nvSpPr>
        <p:spPr bwMode="auto">
          <a:xfrm>
            <a:off x="7641772" y="446181"/>
            <a:ext cx="3273197" cy="584775"/>
          </a:xfrm>
          <a:prstGeom prst="rect">
            <a:avLst/>
          </a:prstGeom>
          <a:noFill/>
        </p:spPr>
        <p:txBody>
          <a:bodyPr wrap="square" rtlCol="1">
            <a:spAutoFit/>
          </a:bodyPr>
          <a:lstStyle/>
          <a:p>
            <a:pPr algn="r" rtl="1" fontAlgn="auto">
              <a:spcBef>
                <a:spcPts val="0"/>
              </a:spcBef>
              <a:spcAft>
                <a:spcPts val="0"/>
              </a:spcAft>
              <a:defRPr/>
            </a:pPr>
            <a:r>
              <a:rPr lang="ar-EG" sz="3200" b="1" dirty="0">
                <a:solidFill>
                  <a:srgbClr val="FF0000"/>
                </a:solidFill>
                <a:latin typeface="+mn-lt"/>
                <a:cs typeface="+mn-cs"/>
              </a:rPr>
              <a:t>اكتب حسب المطلوب :</a:t>
            </a:r>
            <a:endParaRPr lang="en-US" sz="3200" b="1" dirty="0">
              <a:solidFill>
                <a:srgbClr val="FF0000"/>
              </a:solidFill>
              <a:latin typeface="+mn-lt"/>
              <a:cs typeface="+mn-cs"/>
            </a:endParaRPr>
          </a:p>
        </p:txBody>
      </p:sp>
      <p:pic>
        <p:nvPicPr>
          <p:cNvPr id="7" name="Picture 6"/>
          <p:cNvPicPr>
            <a:picLocks noChangeAspect="1"/>
          </p:cNvPicPr>
          <p:nvPr/>
        </p:nvPicPr>
        <p:blipFill>
          <a:blip r:embed="rId3"/>
          <a:stretch>
            <a:fillRect/>
          </a:stretch>
        </p:blipFill>
        <p:spPr>
          <a:xfrm>
            <a:off x="6879772" y="495680"/>
            <a:ext cx="762000" cy="485775"/>
          </a:xfrm>
          <a:prstGeom prst="rect">
            <a:avLst/>
          </a:prstGeom>
        </p:spPr>
      </p:pic>
      <p:sp>
        <p:nvSpPr>
          <p:cNvPr id="8" name="TextBox 7"/>
          <p:cNvSpPr txBox="1"/>
          <p:nvPr/>
        </p:nvSpPr>
        <p:spPr>
          <a:xfrm>
            <a:off x="1658983" y="1041653"/>
            <a:ext cx="9493162" cy="584775"/>
          </a:xfrm>
          <a:prstGeom prst="rect">
            <a:avLst/>
          </a:prstGeom>
          <a:noFill/>
        </p:spPr>
        <p:txBody>
          <a:bodyPr wrap="square" rtlCol="0">
            <a:spAutoFit/>
          </a:bodyPr>
          <a:lstStyle/>
          <a:p>
            <a:pPr algn="r" rtl="1"/>
            <a:r>
              <a:rPr lang="ar-EG" sz="3200" b="1" dirty="0">
                <a:solidFill>
                  <a:schemeClr val="accent6">
                    <a:lumMod val="50000"/>
                  </a:schemeClr>
                </a:solidFill>
              </a:rPr>
              <a:t>ا. اكمل الجمل الاتية بكلمات تحوي (ال) الشمسية او ( ال) القمرية  :</a:t>
            </a:r>
            <a:endParaRPr lang="en-US" sz="3200" b="1" dirty="0">
              <a:solidFill>
                <a:schemeClr val="accent6">
                  <a:lumMod val="50000"/>
                </a:schemeClr>
              </a:solidFill>
            </a:endParaRPr>
          </a:p>
        </p:txBody>
      </p:sp>
      <p:sp>
        <p:nvSpPr>
          <p:cNvPr id="9" name="TextBox 8"/>
          <p:cNvSpPr txBox="1"/>
          <p:nvPr/>
        </p:nvSpPr>
        <p:spPr>
          <a:xfrm>
            <a:off x="1361757" y="1704770"/>
            <a:ext cx="10305104" cy="2554545"/>
          </a:xfrm>
          <a:prstGeom prst="rect">
            <a:avLst/>
          </a:prstGeom>
          <a:noFill/>
        </p:spPr>
        <p:txBody>
          <a:bodyPr wrap="square" rtlCol="0">
            <a:spAutoFit/>
          </a:bodyPr>
          <a:lstStyle/>
          <a:p>
            <a:pPr marL="457200" indent="-457200" algn="r" rtl="1">
              <a:buFont typeface="Arial" panose="020B0604020202020204" pitchFamily="34" charset="0"/>
              <a:buChar char="•"/>
            </a:pPr>
            <a:r>
              <a:rPr lang="ar-EG" sz="3200" b="1" dirty="0">
                <a:solidFill>
                  <a:srgbClr val="00B0F0"/>
                </a:solidFill>
              </a:rPr>
              <a:t>اخترع جابر بن حيان نوعا من ..............، لا تؤثر فيه ....................</a:t>
            </a:r>
          </a:p>
          <a:p>
            <a:pPr marL="457200" indent="-457200" algn="r" rtl="1">
              <a:buFont typeface="Arial" panose="020B0604020202020204" pitchFamily="34" charset="0"/>
              <a:buChar char="•"/>
            </a:pPr>
            <a:r>
              <a:rPr lang="ar-EG" sz="3200" b="1" dirty="0">
                <a:solidFill>
                  <a:srgbClr val="00B0F0"/>
                </a:solidFill>
              </a:rPr>
              <a:t>جابر بن حيان اول من صنع ................، التى تعزل .................... عن ................</a:t>
            </a:r>
            <a:endParaRPr lang="ar-EG" sz="3200" dirty="0">
              <a:solidFill>
                <a:srgbClr val="00B0F0"/>
              </a:solidFill>
            </a:endParaRPr>
          </a:p>
          <a:p>
            <a:pPr marL="457200" indent="-457200" algn="r" rtl="1">
              <a:buFont typeface="Arial" panose="020B0604020202020204" pitchFamily="34" charset="0"/>
              <a:buChar char="•"/>
            </a:pPr>
            <a:r>
              <a:rPr lang="ar-EG" sz="3200" b="1" dirty="0">
                <a:solidFill>
                  <a:srgbClr val="00B0F0"/>
                </a:solidFill>
              </a:rPr>
              <a:t>الف جابر بن حيان عددا من ...................................</a:t>
            </a:r>
          </a:p>
          <a:p>
            <a:pPr marL="457200" indent="-457200" algn="r" rtl="1">
              <a:buFont typeface="Arial" panose="020B0604020202020204" pitchFamily="34" charset="0"/>
              <a:buChar char="•"/>
            </a:pPr>
            <a:r>
              <a:rPr lang="ar-EG" sz="3200" b="1" dirty="0">
                <a:solidFill>
                  <a:srgbClr val="00B0F0"/>
                </a:solidFill>
              </a:rPr>
              <a:t>عمل جابر بن حيان فى تركيب .....................، و .......................</a:t>
            </a:r>
            <a:endParaRPr lang="en-US" sz="3200" b="1" dirty="0">
              <a:solidFill>
                <a:srgbClr val="00B0F0"/>
              </a:solidFill>
            </a:endParaRPr>
          </a:p>
        </p:txBody>
      </p:sp>
      <p:sp>
        <p:nvSpPr>
          <p:cNvPr id="10" name="TextBox 9"/>
          <p:cNvSpPr txBox="1"/>
          <p:nvPr/>
        </p:nvSpPr>
        <p:spPr>
          <a:xfrm>
            <a:off x="877118" y="4305016"/>
            <a:ext cx="10789743" cy="584775"/>
          </a:xfrm>
          <a:prstGeom prst="rect">
            <a:avLst/>
          </a:prstGeom>
          <a:noFill/>
        </p:spPr>
        <p:txBody>
          <a:bodyPr wrap="square" rtlCol="0">
            <a:spAutoFit/>
          </a:bodyPr>
          <a:lstStyle/>
          <a:p>
            <a:pPr algn="r" rtl="1"/>
            <a:r>
              <a:rPr lang="ar-EG" sz="3200" b="1" dirty="0">
                <a:solidFill>
                  <a:schemeClr val="accent6">
                    <a:lumMod val="50000"/>
                  </a:schemeClr>
                </a:solidFill>
              </a:rPr>
              <a:t>ب. أكمل ما ياتى بكلمات نختومة بالف مقصورة ( ى) على نمط المثال الاول :</a:t>
            </a:r>
            <a:endParaRPr lang="en-US" sz="3200" b="1" dirty="0">
              <a:solidFill>
                <a:schemeClr val="accent6">
                  <a:lumMod val="50000"/>
                </a:schemeClr>
              </a:solidFill>
            </a:endParaRPr>
          </a:p>
        </p:txBody>
      </p:sp>
      <p:sp>
        <p:nvSpPr>
          <p:cNvPr id="11" name="Rounded Rectangle 10"/>
          <p:cNvSpPr/>
          <p:nvPr/>
        </p:nvSpPr>
        <p:spPr>
          <a:xfrm>
            <a:off x="10120133" y="5194311"/>
            <a:ext cx="1857235" cy="7598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a:solidFill>
                  <a:srgbClr val="0070C0"/>
                </a:solidFill>
              </a:rPr>
              <a:t>هدي</a:t>
            </a:r>
            <a:endParaRPr lang="en-US" sz="3200" dirty="0">
              <a:solidFill>
                <a:srgbClr val="0070C0"/>
              </a:solidFill>
            </a:endParaRPr>
          </a:p>
        </p:txBody>
      </p:sp>
      <p:sp>
        <p:nvSpPr>
          <p:cNvPr id="12" name="Rounded Rectangle 11"/>
          <p:cNvSpPr/>
          <p:nvPr/>
        </p:nvSpPr>
        <p:spPr>
          <a:xfrm>
            <a:off x="8156488" y="5208380"/>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متى</a:t>
            </a:r>
            <a:endParaRPr lang="en-US" sz="3200" dirty="0">
              <a:solidFill>
                <a:srgbClr val="0070C0"/>
              </a:solidFill>
            </a:endParaRPr>
          </a:p>
        </p:txBody>
      </p:sp>
      <p:sp>
        <p:nvSpPr>
          <p:cNvPr id="13" name="Rounded Rectangle 12"/>
          <p:cNvSpPr/>
          <p:nvPr/>
        </p:nvSpPr>
        <p:spPr>
          <a:xfrm>
            <a:off x="5929541" y="5208380"/>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شذي</a:t>
            </a:r>
            <a:endParaRPr lang="en-US" sz="3200" dirty="0">
              <a:solidFill>
                <a:srgbClr val="0070C0"/>
              </a:solidFill>
            </a:endParaRPr>
          </a:p>
        </p:txBody>
      </p:sp>
      <p:sp>
        <p:nvSpPr>
          <p:cNvPr id="14" name="Rounded Rectangle 13"/>
          <p:cNvSpPr/>
          <p:nvPr/>
        </p:nvSpPr>
        <p:spPr>
          <a:xfrm>
            <a:off x="3451181" y="5208380"/>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ندي</a:t>
            </a:r>
            <a:endParaRPr lang="en-US" sz="3200" dirty="0">
              <a:solidFill>
                <a:srgbClr val="0070C0"/>
              </a:solidFill>
            </a:endParaRPr>
          </a:p>
        </p:txBody>
      </p:sp>
      <p:sp>
        <p:nvSpPr>
          <p:cNvPr id="15" name="Rounded Rectangle 14"/>
          <p:cNvSpPr/>
          <p:nvPr/>
        </p:nvSpPr>
        <p:spPr>
          <a:xfrm>
            <a:off x="1224234" y="5194311"/>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صدي</a:t>
            </a:r>
            <a:endParaRPr lang="en-US" sz="3200" dirty="0">
              <a:solidFill>
                <a:srgbClr val="0070C0"/>
              </a:solidFill>
            </a:endParaRPr>
          </a:p>
        </p:txBody>
      </p:sp>
      <p:sp>
        <p:nvSpPr>
          <p:cNvPr id="16" name="TextBox 15"/>
          <p:cNvSpPr txBox="1"/>
          <p:nvPr/>
        </p:nvSpPr>
        <p:spPr>
          <a:xfrm>
            <a:off x="5693229" y="2207140"/>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المواد </a:t>
            </a:r>
            <a:endParaRPr lang="en-US" sz="3200" b="1" dirty="0">
              <a:solidFill>
                <a:schemeClr val="accent2">
                  <a:lumMod val="50000"/>
                </a:schemeClr>
              </a:solidFill>
            </a:endParaRPr>
          </a:p>
        </p:txBody>
      </p:sp>
      <p:sp>
        <p:nvSpPr>
          <p:cNvPr id="17" name="TextBox 16"/>
          <p:cNvSpPr txBox="1"/>
          <p:nvPr/>
        </p:nvSpPr>
        <p:spPr>
          <a:xfrm>
            <a:off x="2032498" y="2207139"/>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البلل</a:t>
            </a:r>
            <a:endParaRPr lang="en-US" sz="3200" b="1" dirty="0">
              <a:solidFill>
                <a:schemeClr val="accent2">
                  <a:lumMod val="50000"/>
                </a:schemeClr>
              </a:solidFill>
            </a:endParaRPr>
          </a:p>
        </p:txBody>
      </p:sp>
      <p:sp>
        <p:nvSpPr>
          <p:cNvPr id="18" name="TextBox 17"/>
          <p:cNvSpPr txBox="1"/>
          <p:nvPr/>
        </p:nvSpPr>
        <p:spPr>
          <a:xfrm>
            <a:off x="8964752" y="2689654"/>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الثياب</a:t>
            </a:r>
            <a:endParaRPr lang="en-US" sz="3200" b="1" dirty="0">
              <a:solidFill>
                <a:schemeClr val="accent2">
                  <a:lumMod val="50000"/>
                </a:schemeClr>
              </a:solidFill>
            </a:endParaRPr>
          </a:p>
        </p:txBody>
      </p:sp>
      <p:sp>
        <p:nvSpPr>
          <p:cNvPr id="19" name="TextBox 18"/>
          <p:cNvSpPr txBox="1"/>
          <p:nvPr/>
        </p:nvSpPr>
        <p:spPr>
          <a:xfrm>
            <a:off x="5488217" y="1622364"/>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الورق </a:t>
            </a:r>
            <a:endParaRPr lang="en-US" sz="3200" b="1" dirty="0">
              <a:solidFill>
                <a:schemeClr val="accent2">
                  <a:lumMod val="50000"/>
                </a:schemeClr>
              </a:solidFill>
            </a:endParaRPr>
          </a:p>
        </p:txBody>
      </p:sp>
      <p:sp>
        <p:nvSpPr>
          <p:cNvPr id="20" name="TextBox 19"/>
          <p:cNvSpPr txBox="1"/>
          <p:nvPr/>
        </p:nvSpPr>
        <p:spPr>
          <a:xfrm>
            <a:off x="1883638" y="1608817"/>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النار </a:t>
            </a:r>
            <a:endParaRPr lang="en-US" sz="3200" b="1" dirty="0">
              <a:solidFill>
                <a:schemeClr val="accent2">
                  <a:lumMod val="50000"/>
                </a:schemeClr>
              </a:solidFill>
            </a:endParaRPr>
          </a:p>
        </p:txBody>
      </p:sp>
      <p:sp>
        <p:nvSpPr>
          <p:cNvPr id="21" name="TextBox 20"/>
          <p:cNvSpPr txBox="1"/>
          <p:nvPr/>
        </p:nvSpPr>
        <p:spPr>
          <a:xfrm>
            <a:off x="5043401" y="3089840"/>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الكتب </a:t>
            </a:r>
            <a:endParaRPr lang="en-US" sz="3200" b="1" dirty="0">
              <a:solidFill>
                <a:schemeClr val="accent2">
                  <a:lumMod val="50000"/>
                </a:schemeClr>
              </a:solidFill>
            </a:endParaRPr>
          </a:p>
        </p:txBody>
      </p:sp>
      <p:sp>
        <p:nvSpPr>
          <p:cNvPr id="22" name="TextBox 21"/>
          <p:cNvSpPr txBox="1"/>
          <p:nvPr/>
        </p:nvSpPr>
        <p:spPr>
          <a:xfrm>
            <a:off x="5030338" y="3592210"/>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العطور </a:t>
            </a:r>
            <a:endParaRPr lang="en-US" sz="3200" b="1" dirty="0">
              <a:solidFill>
                <a:schemeClr val="accent2">
                  <a:lumMod val="50000"/>
                </a:schemeClr>
              </a:solidFill>
            </a:endParaRPr>
          </a:p>
        </p:txBody>
      </p:sp>
      <p:sp>
        <p:nvSpPr>
          <p:cNvPr id="23" name="TextBox 22"/>
          <p:cNvSpPr txBox="1"/>
          <p:nvPr/>
        </p:nvSpPr>
        <p:spPr>
          <a:xfrm>
            <a:off x="2056991" y="3674540"/>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الادوية </a:t>
            </a:r>
            <a:endParaRPr lang="en-US" sz="3200" b="1" dirty="0">
              <a:solidFill>
                <a:schemeClr val="accent2">
                  <a:lumMod val="50000"/>
                </a:schemeClr>
              </a:solidFill>
            </a:endParaRPr>
          </a:p>
        </p:txBody>
      </p:sp>
    </p:spTree>
    <p:extLst>
      <p:ext uri="{BB962C8B-B14F-4D97-AF65-F5344CB8AC3E}">
        <p14:creationId xmlns:p14="http://schemas.microsoft.com/office/powerpoint/2010/main" val="34061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ثالثاً.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anim calcmode="lin" valueType="num">
                                      <p:cBhvr>
                                        <p:cTn id="52" dur="500" fill="hold"/>
                                        <p:tgtEl>
                                          <p:spTgt spid="18"/>
                                        </p:tgtEl>
                                        <p:attrNameLst>
                                          <p:attrName>ppt_x</p:attrName>
                                        </p:attrNameLst>
                                      </p:cBhvr>
                                      <p:tavLst>
                                        <p:tav tm="0">
                                          <p:val>
                                            <p:strVal val="#ppt_x"/>
                                          </p:val>
                                        </p:tav>
                                        <p:tav tm="100000">
                                          <p:val>
                                            <p:strVal val="#ppt_x"/>
                                          </p:val>
                                        </p:tav>
                                      </p:tavLst>
                                    </p:anim>
                                    <p:anim calcmode="lin" valueType="num">
                                      <p:cBhvr>
                                        <p:cTn id="5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strVal val="#ppt_x"/>
                                          </p:val>
                                        </p:tav>
                                        <p:tav tm="100000">
                                          <p:val>
                                            <p:strVal val="#ppt_x"/>
                                          </p:val>
                                        </p:tav>
                                      </p:tavLst>
                                    </p:anim>
                                    <p:anim calcmode="lin" valueType="num">
                                      <p:cBhvr>
                                        <p:cTn id="6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strVal val="#ppt_x"/>
                                          </p:val>
                                        </p:tav>
                                        <p:tav tm="100000">
                                          <p:val>
                                            <p:strVal val="#ppt_x"/>
                                          </p:val>
                                        </p:tav>
                                      </p:tavLst>
                                    </p:anim>
                                    <p:anim calcmode="lin" valueType="num">
                                      <p:cBhvr>
                                        <p:cTn id="6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anim calcmode="lin" valueType="num">
                                      <p:cBhvr>
                                        <p:cTn id="73" dur="500" fill="hold"/>
                                        <p:tgtEl>
                                          <p:spTgt spid="21"/>
                                        </p:tgtEl>
                                        <p:attrNameLst>
                                          <p:attrName>ppt_x</p:attrName>
                                        </p:attrNameLst>
                                      </p:cBhvr>
                                      <p:tavLst>
                                        <p:tav tm="0">
                                          <p:val>
                                            <p:strVal val="#ppt_x"/>
                                          </p:val>
                                        </p:tav>
                                        <p:tav tm="100000">
                                          <p:val>
                                            <p:strVal val="#ppt_x"/>
                                          </p:val>
                                        </p:tav>
                                      </p:tavLst>
                                    </p:anim>
                                    <p:anim calcmode="lin" valueType="num">
                                      <p:cBhvr>
                                        <p:cTn id="7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anim calcmode="lin" valueType="num">
                                      <p:cBhvr>
                                        <p:cTn id="80" dur="500" fill="hold"/>
                                        <p:tgtEl>
                                          <p:spTgt spid="22"/>
                                        </p:tgtEl>
                                        <p:attrNameLst>
                                          <p:attrName>ppt_x</p:attrName>
                                        </p:attrNameLst>
                                      </p:cBhvr>
                                      <p:tavLst>
                                        <p:tav tm="0">
                                          <p:val>
                                            <p:strVal val="#ppt_x"/>
                                          </p:val>
                                        </p:tav>
                                        <p:tav tm="100000">
                                          <p:val>
                                            <p:strVal val="#ppt_x"/>
                                          </p:val>
                                        </p:tav>
                                      </p:tavLst>
                                    </p:anim>
                                    <p:anim calcmode="lin" valueType="num">
                                      <p:cBhvr>
                                        <p:cTn id="8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anim calcmode="lin" valueType="num">
                                      <p:cBhvr>
                                        <p:cTn id="87" dur="500" fill="hold"/>
                                        <p:tgtEl>
                                          <p:spTgt spid="23"/>
                                        </p:tgtEl>
                                        <p:attrNameLst>
                                          <p:attrName>ppt_x</p:attrName>
                                        </p:attrNameLst>
                                      </p:cBhvr>
                                      <p:tavLst>
                                        <p:tav tm="0">
                                          <p:val>
                                            <p:strVal val="#ppt_x"/>
                                          </p:val>
                                        </p:tav>
                                        <p:tav tm="100000">
                                          <p:val>
                                            <p:strVal val="#ppt_x"/>
                                          </p:val>
                                        </p:tav>
                                      </p:tavLst>
                                    </p:anim>
                                    <p:anim calcmode="lin" valueType="num">
                                      <p:cBhvr>
                                        <p:cTn id="8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P spid="17" grpId="0"/>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1176" y="582102"/>
            <a:ext cx="10789743" cy="584775"/>
          </a:xfrm>
          <a:prstGeom prst="rect">
            <a:avLst/>
          </a:prstGeom>
          <a:noFill/>
        </p:spPr>
        <p:txBody>
          <a:bodyPr wrap="square" rtlCol="0">
            <a:spAutoFit/>
          </a:bodyPr>
          <a:lstStyle/>
          <a:p>
            <a:pPr algn="r" rtl="1"/>
            <a:r>
              <a:rPr lang="ar-EG" sz="3200" b="1" dirty="0">
                <a:solidFill>
                  <a:schemeClr val="accent6">
                    <a:lumMod val="50000"/>
                  </a:schemeClr>
                </a:solidFill>
              </a:rPr>
              <a:t>ب. أكمل ما ياتى بكلمات مختومة بالف مقصورة ( ى) على نمط المثال الاول :</a:t>
            </a:r>
            <a:endParaRPr lang="en-US" sz="3200" b="1" dirty="0">
              <a:solidFill>
                <a:schemeClr val="accent6">
                  <a:lumMod val="50000"/>
                </a:schemeClr>
              </a:solidFill>
            </a:endParaRPr>
          </a:p>
        </p:txBody>
      </p:sp>
      <p:sp>
        <p:nvSpPr>
          <p:cNvPr id="3" name="Rounded Rectangle 2"/>
          <p:cNvSpPr/>
          <p:nvPr/>
        </p:nvSpPr>
        <p:spPr>
          <a:xfrm>
            <a:off x="9924191" y="1471397"/>
            <a:ext cx="1857235" cy="7598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a:solidFill>
                  <a:srgbClr val="0070C0"/>
                </a:solidFill>
              </a:rPr>
              <a:t>هد</a:t>
            </a:r>
            <a:r>
              <a:rPr lang="ar-EG" sz="3200" dirty="0">
                <a:solidFill>
                  <a:srgbClr val="FF0000"/>
                </a:solidFill>
              </a:rPr>
              <a:t>ي</a:t>
            </a:r>
            <a:endParaRPr lang="en-US" sz="3200" dirty="0">
              <a:solidFill>
                <a:srgbClr val="FF0000"/>
              </a:solidFill>
            </a:endParaRPr>
          </a:p>
        </p:txBody>
      </p:sp>
      <p:sp>
        <p:nvSpPr>
          <p:cNvPr id="4" name="Rounded Rectangle 3"/>
          <p:cNvSpPr/>
          <p:nvPr/>
        </p:nvSpPr>
        <p:spPr>
          <a:xfrm>
            <a:off x="7960546" y="1485466"/>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صناعي</a:t>
            </a:r>
            <a:endParaRPr lang="en-US" sz="3200" dirty="0">
              <a:solidFill>
                <a:srgbClr val="0070C0"/>
              </a:solidFill>
            </a:endParaRPr>
          </a:p>
        </p:txBody>
      </p:sp>
      <p:sp>
        <p:nvSpPr>
          <p:cNvPr id="5" name="Rounded Rectangle 4"/>
          <p:cNvSpPr/>
          <p:nvPr/>
        </p:nvSpPr>
        <p:spPr>
          <a:xfrm>
            <a:off x="5733599" y="1485466"/>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روائي</a:t>
            </a:r>
            <a:endParaRPr lang="en-US" sz="3200" dirty="0">
              <a:solidFill>
                <a:srgbClr val="0070C0"/>
              </a:solidFill>
            </a:endParaRPr>
          </a:p>
        </p:txBody>
      </p:sp>
      <p:sp>
        <p:nvSpPr>
          <p:cNvPr id="6" name="Rounded Rectangle 5"/>
          <p:cNvSpPr/>
          <p:nvPr/>
        </p:nvSpPr>
        <p:spPr>
          <a:xfrm>
            <a:off x="3255239" y="1485466"/>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قضائي</a:t>
            </a:r>
            <a:endParaRPr lang="en-US" sz="3200" dirty="0">
              <a:solidFill>
                <a:srgbClr val="0070C0"/>
              </a:solidFill>
            </a:endParaRPr>
          </a:p>
        </p:txBody>
      </p:sp>
      <p:sp>
        <p:nvSpPr>
          <p:cNvPr id="7" name="Rounded Rectangle 6"/>
          <p:cNvSpPr/>
          <p:nvPr/>
        </p:nvSpPr>
        <p:spPr>
          <a:xfrm>
            <a:off x="1028292" y="1471397"/>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علاجي</a:t>
            </a:r>
            <a:endParaRPr lang="en-US" sz="3200" dirty="0">
              <a:solidFill>
                <a:srgbClr val="0070C0"/>
              </a:solidFill>
            </a:endParaRPr>
          </a:p>
        </p:txBody>
      </p:sp>
      <p:sp>
        <p:nvSpPr>
          <p:cNvPr id="8" name="TextBox 7"/>
          <p:cNvSpPr txBox="1"/>
          <p:nvPr/>
        </p:nvSpPr>
        <p:spPr>
          <a:xfrm>
            <a:off x="681176" y="2517855"/>
            <a:ext cx="10789743" cy="584775"/>
          </a:xfrm>
          <a:prstGeom prst="rect">
            <a:avLst/>
          </a:prstGeom>
          <a:noFill/>
        </p:spPr>
        <p:txBody>
          <a:bodyPr wrap="square" rtlCol="0">
            <a:spAutoFit/>
          </a:bodyPr>
          <a:lstStyle/>
          <a:p>
            <a:pPr algn="r" rtl="1"/>
            <a:r>
              <a:rPr lang="ar-EG" sz="3200" b="1" dirty="0">
                <a:solidFill>
                  <a:schemeClr val="accent6">
                    <a:lumMod val="50000"/>
                  </a:schemeClr>
                </a:solidFill>
              </a:rPr>
              <a:t>ج. أكمل ما ياتى بكلمات مختومة بياء (ي ) على نمط المثال الاول :</a:t>
            </a:r>
            <a:endParaRPr lang="en-US" sz="3200" b="1" dirty="0">
              <a:solidFill>
                <a:schemeClr val="accent6">
                  <a:lumMod val="50000"/>
                </a:schemeClr>
              </a:solidFill>
            </a:endParaRPr>
          </a:p>
        </p:txBody>
      </p:sp>
      <p:sp>
        <p:nvSpPr>
          <p:cNvPr id="9" name="Rounded Rectangle 8"/>
          <p:cNvSpPr/>
          <p:nvPr/>
        </p:nvSpPr>
        <p:spPr>
          <a:xfrm>
            <a:off x="9939072" y="3355884"/>
            <a:ext cx="1857235" cy="7598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a:solidFill>
                  <a:srgbClr val="0070C0"/>
                </a:solidFill>
              </a:rPr>
              <a:t>عالم</a:t>
            </a:r>
            <a:r>
              <a:rPr lang="ar-EG" sz="3200" dirty="0">
                <a:solidFill>
                  <a:srgbClr val="FF0000"/>
                </a:solidFill>
              </a:rPr>
              <a:t>ي</a:t>
            </a:r>
            <a:endParaRPr lang="en-US" sz="3200" dirty="0">
              <a:solidFill>
                <a:srgbClr val="FF0000"/>
              </a:solidFill>
            </a:endParaRPr>
          </a:p>
        </p:txBody>
      </p:sp>
      <p:sp>
        <p:nvSpPr>
          <p:cNvPr id="10" name="Rounded Rectangle 9"/>
          <p:cNvSpPr/>
          <p:nvPr/>
        </p:nvSpPr>
        <p:spPr>
          <a:xfrm>
            <a:off x="7975427" y="3369953"/>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صناعي</a:t>
            </a:r>
          </a:p>
        </p:txBody>
      </p:sp>
      <p:sp>
        <p:nvSpPr>
          <p:cNvPr id="11" name="Rounded Rectangle 10"/>
          <p:cNvSpPr/>
          <p:nvPr/>
        </p:nvSpPr>
        <p:spPr>
          <a:xfrm>
            <a:off x="5748480" y="3369953"/>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روائي</a:t>
            </a:r>
            <a:endParaRPr lang="en-US" sz="3200" dirty="0">
              <a:solidFill>
                <a:srgbClr val="0070C0"/>
              </a:solidFill>
            </a:endParaRPr>
          </a:p>
        </p:txBody>
      </p:sp>
      <p:sp>
        <p:nvSpPr>
          <p:cNvPr id="12" name="Rounded Rectangle 11"/>
          <p:cNvSpPr/>
          <p:nvPr/>
        </p:nvSpPr>
        <p:spPr>
          <a:xfrm>
            <a:off x="3270120" y="3369953"/>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قضائي</a:t>
            </a:r>
            <a:endParaRPr lang="en-US" sz="3200" dirty="0">
              <a:solidFill>
                <a:srgbClr val="0070C0"/>
              </a:solidFill>
            </a:endParaRPr>
          </a:p>
        </p:txBody>
      </p:sp>
      <p:sp>
        <p:nvSpPr>
          <p:cNvPr id="13" name="Rounded Rectangle 12"/>
          <p:cNvSpPr/>
          <p:nvPr/>
        </p:nvSpPr>
        <p:spPr>
          <a:xfrm>
            <a:off x="1043173" y="3355884"/>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علاجي</a:t>
            </a:r>
            <a:endParaRPr lang="en-US" sz="3200" dirty="0">
              <a:solidFill>
                <a:srgbClr val="0070C0"/>
              </a:solidFill>
            </a:endParaRPr>
          </a:p>
        </p:txBody>
      </p:sp>
      <p:sp>
        <p:nvSpPr>
          <p:cNvPr id="14" name="TextBox 13"/>
          <p:cNvSpPr txBox="1"/>
          <p:nvPr/>
        </p:nvSpPr>
        <p:spPr>
          <a:xfrm>
            <a:off x="681176" y="4339629"/>
            <a:ext cx="10789743" cy="584775"/>
          </a:xfrm>
          <a:prstGeom prst="rect">
            <a:avLst/>
          </a:prstGeom>
          <a:noFill/>
        </p:spPr>
        <p:txBody>
          <a:bodyPr wrap="square" rtlCol="0">
            <a:spAutoFit/>
          </a:bodyPr>
          <a:lstStyle/>
          <a:p>
            <a:pPr algn="r" rtl="1"/>
            <a:r>
              <a:rPr lang="ar-EG" sz="3200" b="1" dirty="0">
                <a:solidFill>
                  <a:schemeClr val="accent6">
                    <a:lumMod val="50000"/>
                  </a:schemeClr>
                </a:solidFill>
              </a:rPr>
              <a:t>د. أكمل ما ياتى بكلمات مختومة بالف قائمة (</a:t>
            </a:r>
            <a:r>
              <a:rPr lang="en-US" sz="3200" b="1" dirty="0">
                <a:solidFill>
                  <a:schemeClr val="accent6">
                    <a:lumMod val="50000"/>
                  </a:schemeClr>
                </a:solidFill>
              </a:rPr>
              <a:t> L </a:t>
            </a:r>
            <a:r>
              <a:rPr lang="ar-EG" sz="3200" b="1" dirty="0">
                <a:solidFill>
                  <a:schemeClr val="accent6">
                    <a:lumMod val="50000"/>
                  </a:schemeClr>
                </a:solidFill>
              </a:rPr>
              <a:t> )على نمط المثال الاول :</a:t>
            </a:r>
            <a:endParaRPr lang="en-US" sz="3200" b="1" dirty="0">
              <a:solidFill>
                <a:schemeClr val="accent6">
                  <a:lumMod val="50000"/>
                </a:schemeClr>
              </a:solidFill>
            </a:endParaRPr>
          </a:p>
        </p:txBody>
      </p:sp>
      <p:sp>
        <p:nvSpPr>
          <p:cNvPr id="15" name="Rounded Rectangle 14"/>
          <p:cNvSpPr/>
          <p:nvPr/>
        </p:nvSpPr>
        <p:spPr>
          <a:xfrm>
            <a:off x="9924190" y="5324622"/>
            <a:ext cx="1857235" cy="7598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a:solidFill>
                  <a:srgbClr val="0070C0"/>
                </a:solidFill>
              </a:rPr>
              <a:t>مراي</a:t>
            </a:r>
            <a:r>
              <a:rPr lang="ar-EG" sz="3200" dirty="0">
                <a:solidFill>
                  <a:srgbClr val="FF0000"/>
                </a:solidFill>
              </a:rPr>
              <a:t>ا</a:t>
            </a:r>
            <a:endParaRPr lang="en-US" sz="3200" dirty="0">
              <a:solidFill>
                <a:srgbClr val="FF0000"/>
              </a:solidFill>
            </a:endParaRPr>
          </a:p>
        </p:txBody>
      </p:sp>
      <p:sp>
        <p:nvSpPr>
          <p:cNvPr id="16" name="Rounded Rectangle 15"/>
          <p:cNvSpPr/>
          <p:nvPr/>
        </p:nvSpPr>
        <p:spPr>
          <a:xfrm>
            <a:off x="7960545" y="5338691"/>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صبايا</a:t>
            </a:r>
            <a:endParaRPr lang="en-US" sz="3200" dirty="0">
              <a:solidFill>
                <a:srgbClr val="0070C0"/>
              </a:solidFill>
            </a:endParaRPr>
          </a:p>
        </p:txBody>
      </p:sp>
      <p:sp>
        <p:nvSpPr>
          <p:cNvPr id="17" name="Rounded Rectangle 16"/>
          <p:cNvSpPr/>
          <p:nvPr/>
        </p:nvSpPr>
        <p:spPr>
          <a:xfrm>
            <a:off x="5733598" y="5338691"/>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حنايا</a:t>
            </a:r>
            <a:endParaRPr lang="en-US" sz="3200" dirty="0">
              <a:solidFill>
                <a:srgbClr val="0070C0"/>
              </a:solidFill>
            </a:endParaRPr>
          </a:p>
        </p:txBody>
      </p:sp>
      <p:sp>
        <p:nvSpPr>
          <p:cNvPr id="18" name="Rounded Rectangle 17"/>
          <p:cNvSpPr/>
          <p:nvPr/>
        </p:nvSpPr>
        <p:spPr>
          <a:xfrm>
            <a:off x="3255238" y="5338691"/>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منايا</a:t>
            </a:r>
            <a:endParaRPr lang="en-US" sz="3200" dirty="0">
              <a:solidFill>
                <a:srgbClr val="0070C0"/>
              </a:solidFill>
            </a:endParaRPr>
          </a:p>
        </p:txBody>
      </p:sp>
      <p:sp>
        <p:nvSpPr>
          <p:cNvPr id="19" name="Rounded Rectangle 18"/>
          <p:cNvSpPr/>
          <p:nvPr/>
        </p:nvSpPr>
        <p:spPr>
          <a:xfrm>
            <a:off x="1028291" y="5324622"/>
            <a:ext cx="1616529" cy="74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EG" sz="3200" dirty="0">
                <a:solidFill>
                  <a:srgbClr val="0070C0"/>
                </a:solidFill>
              </a:rPr>
              <a:t>ثريا</a:t>
            </a:r>
            <a:endParaRPr lang="en-US" sz="3200" dirty="0">
              <a:solidFill>
                <a:srgbClr val="0070C0"/>
              </a:solidFill>
            </a:endParaRPr>
          </a:p>
        </p:txBody>
      </p:sp>
    </p:spTree>
    <p:extLst>
      <p:ext uri="{BB962C8B-B14F-4D97-AF65-F5344CB8AC3E}">
        <p14:creationId xmlns:p14="http://schemas.microsoft.com/office/powerpoint/2010/main" val="33558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bwMode="auto">
          <a:xfrm>
            <a:off x="10852772" y="486658"/>
            <a:ext cx="1047206" cy="646331"/>
          </a:xfrm>
          <a:prstGeom prst="rect">
            <a:avLst/>
          </a:prstGeom>
          <a:noFill/>
        </p:spPr>
        <p:txBody>
          <a:bodyPr wrap="square" rtlCol="1">
            <a:spAutoFit/>
          </a:bodyPr>
          <a:lstStyle/>
          <a:p>
            <a:pPr algn="ctr" rtl="1" fontAlgn="auto">
              <a:spcBef>
                <a:spcPts val="0"/>
              </a:spcBef>
              <a:spcAft>
                <a:spcPts val="0"/>
              </a:spcAft>
              <a:defRPr/>
            </a:pPr>
            <a:r>
              <a:rPr lang="ar-EG" sz="3600" b="1" dirty="0">
                <a:solidFill>
                  <a:srgbClr val="002060"/>
                </a:solidFill>
              </a:rPr>
              <a:t>ثالثاً</a:t>
            </a:r>
            <a:endParaRPr lang="ar-EG" sz="3600" b="1" dirty="0">
              <a:solidFill>
                <a:srgbClr val="002060"/>
              </a:solidFill>
              <a:cs typeface="Traditional Arabic" pitchFamily="2" charset="-78"/>
            </a:endParaRPr>
          </a:p>
        </p:txBody>
      </p:sp>
      <p:sp>
        <p:nvSpPr>
          <p:cNvPr id="3" name="TextBox 2"/>
          <p:cNvSpPr txBox="1"/>
          <p:nvPr/>
        </p:nvSpPr>
        <p:spPr bwMode="auto">
          <a:xfrm>
            <a:off x="7743813" y="486658"/>
            <a:ext cx="3273197" cy="584775"/>
          </a:xfrm>
          <a:prstGeom prst="rect">
            <a:avLst/>
          </a:prstGeom>
          <a:noFill/>
        </p:spPr>
        <p:txBody>
          <a:bodyPr wrap="square" rtlCol="1">
            <a:spAutoFit/>
          </a:bodyPr>
          <a:lstStyle/>
          <a:p>
            <a:pPr algn="r" rtl="1" fontAlgn="auto">
              <a:spcBef>
                <a:spcPts val="0"/>
              </a:spcBef>
              <a:spcAft>
                <a:spcPts val="0"/>
              </a:spcAft>
              <a:defRPr/>
            </a:pPr>
            <a:r>
              <a:rPr lang="ar-EG" sz="3200" b="1" dirty="0">
                <a:solidFill>
                  <a:srgbClr val="FF0000"/>
                </a:solidFill>
                <a:latin typeface="+mn-lt"/>
                <a:cs typeface="+mn-cs"/>
              </a:rPr>
              <a:t>اكتب حسب المطلوب :</a:t>
            </a:r>
            <a:endParaRPr lang="en-US" sz="3200" b="1" dirty="0">
              <a:solidFill>
                <a:srgbClr val="FF0000"/>
              </a:solidFill>
              <a:latin typeface="+mn-lt"/>
              <a:cs typeface="+mn-cs"/>
            </a:endParaRPr>
          </a:p>
        </p:txBody>
      </p:sp>
      <p:pic>
        <p:nvPicPr>
          <p:cNvPr id="4" name="Picture 3"/>
          <p:cNvPicPr>
            <a:picLocks noChangeAspect="1"/>
          </p:cNvPicPr>
          <p:nvPr/>
        </p:nvPicPr>
        <p:blipFill>
          <a:blip r:embed="rId3"/>
          <a:stretch>
            <a:fillRect/>
          </a:stretch>
        </p:blipFill>
        <p:spPr>
          <a:xfrm>
            <a:off x="6981813" y="536157"/>
            <a:ext cx="762000" cy="485775"/>
          </a:xfrm>
          <a:prstGeom prst="rect">
            <a:avLst/>
          </a:prstGeom>
        </p:spPr>
      </p:pic>
      <p:sp>
        <p:nvSpPr>
          <p:cNvPr id="5" name="TextBox 4"/>
          <p:cNvSpPr txBox="1"/>
          <p:nvPr/>
        </p:nvSpPr>
        <p:spPr>
          <a:xfrm>
            <a:off x="2299523" y="1275912"/>
            <a:ext cx="9364579" cy="584775"/>
          </a:xfrm>
          <a:prstGeom prst="rect">
            <a:avLst/>
          </a:prstGeom>
          <a:noFill/>
        </p:spPr>
        <p:txBody>
          <a:bodyPr wrap="square" rtlCol="0">
            <a:spAutoFit/>
          </a:bodyPr>
          <a:lstStyle/>
          <a:p>
            <a:pPr algn="r" rtl="1"/>
            <a:r>
              <a:rPr lang="ar-EG" sz="3200" b="1" dirty="0">
                <a:solidFill>
                  <a:schemeClr val="accent6">
                    <a:lumMod val="50000"/>
                  </a:schemeClr>
                </a:solidFill>
              </a:rPr>
              <a:t>1. اكتب الجمل الاتية مظبوطة بالشكل : ( املاء منسوخ )</a:t>
            </a:r>
            <a:endParaRPr lang="en-US" sz="3200" b="1" dirty="0">
              <a:solidFill>
                <a:schemeClr val="accent6">
                  <a:lumMod val="50000"/>
                </a:schemeClr>
              </a:solidFill>
            </a:endParaRPr>
          </a:p>
        </p:txBody>
      </p:sp>
      <p:sp>
        <p:nvSpPr>
          <p:cNvPr id="7" name="Rectangle 4"/>
          <p:cNvSpPr>
            <a:spLocks noChangeArrowheads="1"/>
          </p:cNvSpPr>
          <p:nvPr/>
        </p:nvSpPr>
        <p:spPr bwMode="auto">
          <a:xfrm>
            <a:off x="613954" y="2284484"/>
            <a:ext cx="11050148" cy="4031873"/>
          </a:xfrm>
          <a:prstGeom prst="rect">
            <a:avLst/>
          </a:prstGeom>
          <a:noFill/>
          <a:ln w="9525">
            <a:noFill/>
            <a:miter lim="800000"/>
            <a:headEnd/>
            <a:tailEnd/>
          </a:ln>
        </p:spPr>
        <p:txBody>
          <a:bodyPr wrap="square">
            <a:spAutoFit/>
          </a:bodyPr>
          <a:lstStyle/>
          <a:p>
            <a:pPr algn="r" rtl="1"/>
            <a:r>
              <a:rPr lang="ar-SA" sz="3200" b="1" dirty="0">
                <a:solidFill>
                  <a:srgbClr val="002060"/>
                </a:solidFill>
                <a:latin typeface="Calibri" pitchFamily="34" charset="0"/>
              </a:rPr>
              <a:t> أَبو </a:t>
            </a:r>
            <a:r>
              <a:rPr lang="ar-EG" sz="3200" b="1" dirty="0">
                <a:solidFill>
                  <a:srgbClr val="002060"/>
                </a:solidFill>
                <a:latin typeface="Calibri" pitchFamily="34" charset="0"/>
              </a:rPr>
              <a:t>الكيمياء</a:t>
            </a:r>
            <a:r>
              <a:rPr lang="ar-SA" sz="3200" b="1" dirty="0">
                <a:solidFill>
                  <a:srgbClr val="002060"/>
                </a:solidFill>
                <a:latin typeface="Calibri" pitchFamily="34" charset="0"/>
              </a:rPr>
              <a:t>عَبْدِ اللَّهِ جابِرُ بنُ حَيَّانَ الكوفي، </a:t>
            </a:r>
            <a:r>
              <a:rPr lang="ar-EG" sz="3200" b="1" dirty="0">
                <a:solidFill>
                  <a:srgbClr val="002060"/>
                </a:solidFill>
                <a:latin typeface="Calibri" pitchFamily="34" charset="0"/>
              </a:rPr>
              <a:t>كان </a:t>
            </a:r>
            <a:r>
              <a:rPr lang="ar-SA" sz="3200" b="1" dirty="0">
                <a:solidFill>
                  <a:srgbClr val="002060"/>
                </a:solidFill>
                <a:latin typeface="Calibri" pitchFamily="34" charset="0"/>
              </a:rPr>
              <a:t>والِدُهُ صَيْدَليًّا مارَسَ هَذِهِ الْمِهْنَةَ مُدَّةً طَويلَةً، فَكانَ عَمَلُهُ دافِعًا لِشَغَفِ جابرِ بِعِلْمِ الكيمْياءِ. </a:t>
            </a:r>
            <a:endParaRPr lang="ar-EG" sz="3200" b="1" dirty="0">
              <a:solidFill>
                <a:srgbClr val="002060"/>
              </a:solidFill>
              <a:latin typeface="Calibri" pitchFamily="34" charset="0"/>
            </a:endParaRPr>
          </a:p>
          <a:p>
            <a:pPr algn="r" rtl="1"/>
            <a:r>
              <a:rPr lang="ar-SA" sz="3200" b="1" dirty="0">
                <a:solidFill>
                  <a:srgbClr val="002060"/>
                </a:solidFill>
                <a:latin typeface="Calibri" pitchFamily="34" charset="0"/>
              </a:rPr>
              <a:t>أَلَّفَ جابِرٌ عَدَدًا كَبيرًا مِنَ الكُتُبِ في عُلومٍ مُخْتَلِفَةٍ، وَلَهُ عَديدُ مِنَ الِاخْتِراعاتِ؛ فَهُوَ أَوَّلُ مَنِ اسْتَحْضَرَ ماءَ الذَّهَبِ، وَأَوَّلُ مَنْ صَنَعَ الْمَوادَّ الَّتي تَعْزِلُ البَلَلَ عَنِ الثِّيابِ.</a:t>
            </a:r>
            <a:endParaRPr lang="ar-EG" sz="3200" b="1" dirty="0">
              <a:solidFill>
                <a:srgbClr val="002060"/>
              </a:solidFill>
              <a:latin typeface="Calibri" pitchFamily="34" charset="0"/>
            </a:endParaRPr>
          </a:p>
          <a:p>
            <a:pPr algn="r" rtl="1"/>
            <a:r>
              <a:rPr lang="ar-EG" sz="3200" b="1" dirty="0">
                <a:solidFill>
                  <a:srgbClr val="002060"/>
                </a:solidFill>
                <a:latin typeface="Calibri" pitchFamily="34" charset="0"/>
              </a:rPr>
              <a:t>...............................................................................................................................................................................................................................................................................................................................................................................................</a:t>
            </a:r>
            <a:endParaRPr lang="en-US" sz="3200" b="1" dirty="0">
              <a:solidFill>
                <a:srgbClr val="002060"/>
              </a:solidFill>
              <a:latin typeface="Calibri" pitchFamily="34" charset="0"/>
            </a:endParaRPr>
          </a:p>
        </p:txBody>
      </p:sp>
      <p:sp>
        <p:nvSpPr>
          <p:cNvPr id="9" name="Rectangle 8"/>
          <p:cNvSpPr/>
          <p:nvPr/>
        </p:nvSpPr>
        <p:spPr>
          <a:xfrm>
            <a:off x="678753" y="4254254"/>
            <a:ext cx="10920549" cy="2062103"/>
          </a:xfrm>
          <a:prstGeom prst="rect">
            <a:avLst/>
          </a:prstGeom>
        </p:spPr>
        <p:txBody>
          <a:bodyPr wrap="square">
            <a:spAutoFit/>
          </a:bodyPr>
          <a:lstStyle/>
          <a:p>
            <a:pPr lvl="0" algn="r" rtl="1"/>
            <a:r>
              <a:rPr lang="ar-SA" sz="3200" b="1" dirty="0">
                <a:solidFill>
                  <a:schemeClr val="accent4">
                    <a:lumMod val="50000"/>
                  </a:schemeClr>
                </a:solidFill>
                <a:latin typeface="Calibri" pitchFamily="34" charset="0"/>
              </a:rPr>
              <a:t> أَبو </a:t>
            </a:r>
            <a:r>
              <a:rPr lang="ar-EG" sz="3200" b="1" dirty="0">
                <a:solidFill>
                  <a:schemeClr val="accent4">
                    <a:lumMod val="50000"/>
                  </a:schemeClr>
                </a:solidFill>
                <a:latin typeface="Calibri" pitchFamily="34" charset="0"/>
              </a:rPr>
              <a:t>الكيمياء</a:t>
            </a:r>
            <a:r>
              <a:rPr lang="ar-SA" sz="3200" b="1" dirty="0">
                <a:solidFill>
                  <a:schemeClr val="accent4">
                    <a:lumMod val="50000"/>
                  </a:schemeClr>
                </a:solidFill>
                <a:latin typeface="Calibri" pitchFamily="34" charset="0"/>
              </a:rPr>
              <a:t>عَبْدِ اللَّهِ جابِرُ بنُ حَيَّانَ الكوفي، </a:t>
            </a:r>
            <a:r>
              <a:rPr lang="ar-EG" sz="3200" b="1" dirty="0">
                <a:solidFill>
                  <a:schemeClr val="accent4">
                    <a:lumMod val="50000"/>
                  </a:schemeClr>
                </a:solidFill>
                <a:latin typeface="Calibri" pitchFamily="34" charset="0"/>
              </a:rPr>
              <a:t>كان </a:t>
            </a:r>
            <a:r>
              <a:rPr lang="ar-SA" sz="3200" b="1" dirty="0">
                <a:solidFill>
                  <a:schemeClr val="accent4">
                    <a:lumMod val="50000"/>
                  </a:schemeClr>
                </a:solidFill>
                <a:latin typeface="Calibri" pitchFamily="34" charset="0"/>
              </a:rPr>
              <a:t>والِدُهُ صَيْدَليًّا مارَسَ هَذِهِ الْمِهْنَةَ مُدَّةً طَويلَةً، فَكانَ عَمَلُهُ دافِعًا لِشَغَفِ جابرِ بِعِلْمِ الكيمْياءِ. </a:t>
            </a:r>
            <a:endParaRPr lang="ar-EG" sz="3200" b="1" dirty="0">
              <a:solidFill>
                <a:schemeClr val="accent4">
                  <a:lumMod val="50000"/>
                </a:schemeClr>
              </a:solidFill>
              <a:latin typeface="Calibri" pitchFamily="34" charset="0"/>
            </a:endParaRPr>
          </a:p>
          <a:p>
            <a:pPr lvl="0" algn="r" rtl="1"/>
            <a:r>
              <a:rPr lang="ar-SA" sz="3200" b="1" dirty="0">
                <a:solidFill>
                  <a:schemeClr val="accent4">
                    <a:lumMod val="50000"/>
                  </a:schemeClr>
                </a:solidFill>
                <a:latin typeface="Calibri" pitchFamily="34" charset="0"/>
              </a:rPr>
              <a:t>أَلَّفَ جابِرٌ عَدَدًا كَبيرًا مِنَ الكُتُبِ في عُلومٍ مُخْتَلِفَةٍ، وَلَهُ عَديدُ مِنَ الِاخْتِراعاتِ؛ فَهُوَ أَوَّلُ مَنِ اسْتَحْضَرَ ماءَ الذَّهَبِ، وَأَوَّلُ مَنْ صَنَعَ الْمَوادَّ الَّتي تَعْزِلُ البَلَلَ عَنِ الثِّيابِ.</a:t>
            </a:r>
            <a:endParaRPr lang="ar-EG" sz="3200" b="1" dirty="0">
              <a:solidFill>
                <a:schemeClr val="accent4">
                  <a:lumMod val="50000"/>
                </a:schemeClr>
              </a:solidFill>
              <a:latin typeface="Calibri" pitchFamily="34" charset="0"/>
            </a:endParaRPr>
          </a:p>
        </p:txBody>
      </p:sp>
    </p:spTree>
    <p:extLst>
      <p:ext uri="{BB962C8B-B14F-4D97-AF65-F5344CB8AC3E}">
        <p14:creationId xmlns:p14="http://schemas.microsoft.com/office/powerpoint/2010/main" val="25799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ثالثاً.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639879"/>
            <a:ext cx="10410909" cy="584775"/>
          </a:xfrm>
          <a:prstGeom prst="rect">
            <a:avLst/>
          </a:prstGeom>
          <a:noFill/>
        </p:spPr>
        <p:txBody>
          <a:bodyPr wrap="square" rtlCol="0">
            <a:spAutoFit/>
          </a:bodyPr>
          <a:lstStyle/>
          <a:p>
            <a:pPr algn="r" rtl="1"/>
            <a:r>
              <a:rPr lang="ar-EG" sz="3200" b="1" dirty="0">
                <a:solidFill>
                  <a:srgbClr val="00B0F0"/>
                </a:solidFill>
              </a:rPr>
              <a:t>2. الاحظ الجمل الاتية ، ثم اكتبها فى دفتري أملاء من معلمي: (أملاء منظور )</a:t>
            </a:r>
            <a:endParaRPr lang="en-US" sz="3200" b="1" dirty="0">
              <a:solidFill>
                <a:srgbClr val="00B0F0"/>
              </a:solidFill>
            </a:endParaRPr>
          </a:p>
        </p:txBody>
      </p:sp>
      <p:sp>
        <p:nvSpPr>
          <p:cNvPr id="3" name="Rectangle 2"/>
          <p:cNvSpPr/>
          <p:nvPr/>
        </p:nvSpPr>
        <p:spPr>
          <a:xfrm>
            <a:off x="966556" y="1563037"/>
            <a:ext cx="10672355" cy="2062103"/>
          </a:xfrm>
          <a:prstGeom prst="rect">
            <a:avLst/>
          </a:prstGeom>
        </p:spPr>
        <p:txBody>
          <a:bodyPr wrap="square">
            <a:spAutoFit/>
          </a:bodyPr>
          <a:lstStyle/>
          <a:p>
            <a:pPr algn="r" rtl="1"/>
            <a:r>
              <a:rPr lang="ar-SA" sz="3200" b="1" dirty="0">
                <a:solidFill>
                  <a:schemeClr val="accent4">
                    <a:lumMod val="50000"/>
                  </a:schemeClr>
                </a:solidFill>
                <a:latin typeface="Calibri" pitchFamily="34" charset="0"/>
              </a:rPr>
              <a:t>وَعَمِلَ في تَرْكيبِ العُطورِ وَالأَدْويَةِ، وَتَطْويرِ صِناعَةِ الزُّجاجِ وَالْمَصابيحِ وَالمَرايا الْمُزَخْرَفَةِ بِالنُّقوشِ الإِسْلاميَّةِ.</a:t>
            </a:r>
            <a:endParaRPr lang="ar-EG" sz="3200" b="1" dirty="0">
              <a:solidFill>
                <a:schemeClr val="accent4">
                  <a:lumMod val="50000"/>
                </a:schemeClr>
              </a:solidFill>
              <a:latin typeface="Calibri" pitchFamily="34" charset="0"/>
            </a:endParaRPr>
          </a:p>
          <a:p>
            <a:pPr algn="r" rtl="1"/>
            <a:r>
              <a:rPr lang="ar-EG" sz="3200" b="1" dirty="0">
                <a:solidFill>
                  <a:schemeClr val="accent4">
                    <a:lumMod val="50000"/>
                  </a:schemeClr>
                </a:solidFill>
                <a:latin typeface="Calibri" pitchFamily="34" charset="0"/>
              </a:rPr>
              <a:t> كما </a:t>
            </a:r>
            <a:r>
              <a:rPr lang="ar-SA" sz="3200" b="1" dirty="0">
                <a:solidFill>
                  <a:schemeClr val="accent4">
                    <a:lumMod val="50000"/>
                  </a:schemeClr>
                </a:solidFill>
                <a:latin typeface="Calibri" pitchFamily="34" charset="0"/>
              </a:rPr>
              <a:t>بَرَعَ </a:t>
            </a:r>
            <a:r>
              <a:rPr lang="ar-EG" sz="3200" b="1" dirty="0">
                <a:solidFill>
                  <a:schemeClr val="accent4">
                    <a:lumMod val="50000"/>
                  </a:schemeClr>
                </a:solidFill>
                <a:latin typeface="Calibri" pitchFamily="34" charset="0"/>
              </a:rPr>
              <a:t>في صناعة أنواع </a:t>
            </a:r>
            <a:r>
              <a:rPr lang="ar-SA" sz="3200" b="1" dirty="0">
                <a:solidFill>
                  <a:schemeClr val="accent4">
                    <a:lumMod val="50000"/>
                  </a:schemeClr>
                </a:solidFill>
                <a:latin typeface="Calibri" pitchFamily="34" charset="0"/>
              </a:rPr>
              <a:t>مِنَ الحِبْرِ الْمُلَوَّنِ الَّذي لا تَمْحوهُ النَّارُ بَلْ تَزيدُهُ وُضوحًا وَبَريقًا وَثَباتًا.</a:t>
            </a:r>
            <a:endParaRPr lang="en-US" sz="3200" b="1" dirty="0">
              <a:solidFill>
                <a:schemeClr val="accent4">
                  <a:lumMod val="50000"/>
                </a:schemeClr>
              </a:solidFill>
              <a:latin typeface="Calibri" pitchFamily="34" charset="0"/>
            </a:endParaRPr>
          </a:p>
        </p:txBody>
      </p:sp>
      <p:sp>
        <p:nvSpPr>
          <p:cNvPr id="4" name="TextBox 3"/>
          <p:cNvSpPr txBox="1"/>
          <p:nvPr/>
        </p:nvSpPr>
        <p:spPr>
          <a:xfrm>
            <a:off x="1398863" y="3963524"/>
            <a:ext cx="10202091" cy="584775"/>
          </a:xfrm>
          <a:prstGeom prst="rect">
            <a:avLst/>
          </a:prstGeom>
          <a:noFill/>
        </p:spPr>
        <p:txBody>
          <a:bodyPr wrap="square" rtlCol="0">
            <a:spAutoFit/>
          </a:bodyPr>
          <a:lstStyle/>
          <a:p>
            <a:pPr algn="r" rtl="1"/>
            <a:r>
              <a:rPr lang="ar-EG" sz="3200" b="1" dirty="0">
                <a:solidFill>
                  <a:srgbClr val="00B0F0"/>
                </a:solidFill>
              </a:rPr>
              <a:t>3. اكتب فى دفتري ما يملي على معلمي : ( أملاء اختياري من اختبار المعلم) </a:t>
            </a:r>
            <a:endParaRPr lang="en-US" sz="3200" b="1" dirty="0">
              <a:solidFill>
                <a:srgbClr val="00B0F0"/>
              </a:solidFill>
            </a:endParaRPr>
          </a:p>
        </p:txBody>
      </p:sp>
    </p:spTree>
    <p:extLst>
      <p:ext uri="{BB962C8B-B14F-4D97-AF65-F5344CB8AC3E}">
        <p14:creationId xmlns:p14="http://schemas.microsoft.com/office/powerpoint/2010/main" val="95831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805748" y="1458372"/>
            <a:ext cx="4894747" cy="584775"/>
          </a:xfrm>
          <a:prstGeom prst="rect">
            <a:avLst/>
          </a:prstGeom>
          <a:noFill/>
          <a:ln w="9525">
            <a:noFill/>
            <a:miter lim="800000"/>
            <a:headEnd/>
            <a:tailEnd/>
          </a:ln>
        </p:spPr>
        <p:txBody>
          <a:bodyPr wrap="square" anchor="ctr">
            <a:spAutoFit/>
          </a:bodyPr>
          <a:lstStyle/>
          <a:p>
            <a:pPr algn="r" rtl="1"/>
            <a:r>
              <a:rPr lang="ar-SA" sz="3200" b="1" dirty="0">
                <a:solidFill>
                  <a:srgbClr val="0070C0"/>
                </a:solidFill>
                <a:latin typeface="Calibri" pitchFamily="34" charset="0"/>
              </a:rPr>
              <a:t>بِمُحاكاةِ المثالِ الأَوَّلِ أُكْمِلُ الْفَراغَ:</a:t>
            </a:r>
            <a:endParaRPr lang="en-US" sz="3200" b="1" dirty="0">
              <a:solidFill>
                <a:srgbClr val="0070C0"/>
              </a:solidFill>
              <a:latin typeface="Calibri" pitchFamily="34" charset="0"/>
            </a:endParaRPr>
          </a:p>
        </p:txBody>
      </p:sp>
      <p:sp>
        <p:nvSpPr>
          <p:cNvPr id="3" name="Rectangle 1"/>
          <p:cNvSpPr>
            <a:spLocks noChangeArrowheads="1"/>
          </p:cNvSpPr>
          <p:nvPr/>
        </p:nvSpPr>
        <p:spPr bwMode="auto">
          <a:xfrm>
            <a:off x="1526083" y="2289369"/>
            <a:ext cx="9839870" cy="584775"/>
          </a:xfrm>
          <a:prstGeom prst="rect">
            <a:avLst/>
          </a:prstGeom>
          <a:noFill/>
          <a:ln w="9525">
            <a:noFill/>
            <a:miter lim="800000"/>
            <a:headEnd/>
            <a:tailEnd/>
          </a:ln>
        </p:spPr>
        <p:txBody>
          <a:bodyPr wrap="square" anchor="ctr">
            <a:spAutoFit/>
          </a:bodyPr>
          <a:lstStyle/>
          <a:p>
            <a:pPr algn="r" rtl="1"/>
            <a:r>
              <a:rPr lang="ar-SA" sz="3200" b="1" dirty="0">
                <a:solidFill>
                  <a:srgbClr val="002060"/>
                </a:solidFill>
                <a:latin typeface="Calibri" pitchFamily="34" charset="0"/>
              </a:rPr>
              <a:t>اِعْتَرَفَ بِفَضْلِهِ عُلَماءُ الشَّرْقِ وَالغَرْبِ، فَل</a:t>
            </a:r>
            <a:r>
              <a:rPr lang="ar-SA" sz="3200" b="1" dirty="0">
                <a:solidFill>
                  <a:srgbClr val="FF0000"/>
                </a:solidFill>
                <a:latin typeface="Calibri" pitchFamily="34" charset="0"/>
              </a:rPr>
              <a:t>َعَلَّ</a:t>
            </a:r>
            <a:r>
              <a:rPr lang="ar-SA" sz="3200" b="1" dirty="0">
                <a:solidFill>
                  <a:srgbClr val="002060"/>
                </a:solidFill>
                <a:latin typeface="Calibri" pitchFamily="34" charset="0"/>
              </a:rPr>
              <a:t> جيلَ الْيَوْمِ يَعْتَرِفونَ بِفَضْلِهِ.</a:t>
            </a:r>
            <a:endParaRPr lang="en-US" sz="3200" b="1" dirty="0">
              <a:solidFill>
                <a:srgbClr val="002060"/>
              </a:solidFill>
              <a:latin typeface="Calibri" pitchFamily="34" charset="0"/>
            </a:endParaRPr>
          </a:p>
        </p:txBody>
      </p:sp>
      <p:sp>
        <p:nvSpPr>
          <p:cNvPr id="4" name="Rectangle 1"/>
          <p:cNvSpPr>
            <a:spLocks noChangeArrowheads="1"/>
          </p:cNvSpPr>
          <p:nvPr/>
        </p:nvSpPr>
        <p:spPr bwMode="auto">
          <a:xfrm>
            <a:off x="4399911" y="2881277"/>
            <a:ext cx="6966042" cy="1077218"/>
          </a:xfrm>
          <a:prstGeom prst="rect">
            <a:avLst/>
          </a:prstGeom>
          <a:noFill/>
          <a:ln w="9525">
            <a:noFill/>
            <a:miter lim="800000"/>
            <a:headEnd/>
            <a:tailEnd/>
          </a:ln>
        </p:spPr>
        <p:txBody>
          <a:bodyPr wrap="square" anchor="ctr">
            <a:spAutoFit/>
          </a:bodyPr>
          <a:lstStyle/>
          <a:p>
            <a:pPr algn="r" rtl="1"/>
            <a:r>
              <a:rPr lang="ar-SA" sz="3200" b="1" dirty="0">
                <a:solidFill>
                  <a:srgbClr val="002060"/>
                </a:solidFill>
                <a:latin typeface="Calibri" pitchFamily="34" charset="0"/>
              </a:rPr>
              <a:t>اِخْتَرَعَ ابن حَيَّانَ الْوَرَقَ الْمُقاوِمَ لِلنَّارِ </a:t>
            </a:r>
            <a:r>
              <a:rPr lang="ar-SA" sz="3200" b="1" dirty="0">
                <a:solidFill>
                  <a:srgbClr val="FF0000"/>
                </a:solidFill>
                <a:latin typeface="Calibri" pitchFamily="34" charset="0"/>
              </a:rPr>
              <a:t>لَعَلَّ</a:t>
            </a:r>
            <a:r>
              <a:rPr lang="ar-SA" sz="3200" b="1" dirty="0">
                <a:solidFill>
                  <a:srgbClr val="002060"/>
                </a:solidFill>
                <a:latin typeface="Calibri" pitchFamily="34" charset="0"/>
              </a:rPr>
              <a:t> النَّاسَ</a:t>
            </a:r>
            <a:r>
              <a:rPr lang="en-US" sz="3200" b="1" dirty="0">
                <a:solidFill>
                  <a:srgbClr val="002060"/>
                </a:solidFill>
                <a:latin typeface="Calibri" pitchFamily="34" charset="0"/>
              </a:rPr>
              <a:t> </a:t>
            </a:r>
            <a:r>
              <a:rPr lang="ar-EG" sz="3200" b="1" dirty="0">
                <a:solidFill>
                  <a:srgbClr val="002060"/>
                </a:solidFill>
                <a:latin typeface="Calibri" pitchFamily="34" charset="0"/>
              </a:rPr>
              <a:t>....................................................</a:t>
            </a:r>
            <a:endParaRPr lang="en-US" sz="3200" b="1" dirty="0">
              <a:solidFill>
                <a:srgbClr val="002060"/>
              </a:solidFill>
              <a:latin typeface="Calibri" pitchFamily="34" charset="0"/>
            </a:endParaRPr>
          </a:p>
        </p:txBody>
      </p:sp>
      <p:sp>
        <p:nvSpPr>
          <p:cNvPr id="5" name="Rectangle 1"/>
          <p:cNvSpPr>
            <a:spLocks noChangeArrowheads="1"/>
          </p:cNvSpPr>
          <p:nvPr/>
        </p:nvSpPr>
        <p:spPr bwMode="auto">
          <a:xfrm>
            <a:off x="6320169" y="3373720"/>
            <a:ext cx="4381328" cy="584775"/>
          </a:xfrm>
          <a:prstGeom prst="rect">
            <a:avLst/>
          </a:prstGeom>
          <a:noFill/>
          <a:ln w="9525">
            <a:noFill/>
            <a:miter lim="800000"/>
            <a:headEnd/>
            <a:tailEnd/>
          </a:ln>
        </p:spPr>
        <p:txBody>
          <a:bodyPr wrap="none" anchor="ctr">
            <a:spAutoFit/>
          </a:bodyPr>
          <a:lstStyle/>
          <a:p>
            <a:pPr algn="ctr" rtl="1"/>
            <a:r>
              <a:rPr lang="ar-SA" sz="3200" b="1" dirty="0">
                <a:solidFill>
                  <a:schemeClr val="accent4">
                    <a:lumMod val="50000"/>
                  </a:schemeClr>
                </a:solidFill>
                <a:latin typeface="Calibri" pitchFamily="34" charset="0"/>
              </a:rPr>
              <a:t>يقدرون علماء المسلمين قدرهم.</a:t>
            </a:r>
            <a:endParaRPr lang="en-US" sz="3200" dirty="0">
              <a:solidFill>
                <a:schemeClr val="accent4">
                  <a:lumMod val="50000"/>
                </a:schemeClr>
              </a:solidFill>
              <a:latin typeface="Calibri" pitchFamily="34" charset="0"/>
            </a:endParaRPr>
          </a:p>
        </p:txBody>
      </p:sp>
      <p:sp>
        <p:nvSpPr>
          <p:cNvPr id="6" name="Rectangle 1"/>
          <p:cNvSpPr>
            <a:spLocks noChangeArrowheads="1"/>
          </p:cNvSpPr>
          <p:nvPr/>
        </p:nvSpPr>
        <p:spPr bwMode="auto">
          <a:xfrm>
            <a:off x="2680234" y="4158550"/>
            <a:ext cx="8861235" cy="584775"/>
          </a:xfrm>
          <a:prstGeom prst="rect">
            <a:avLst/>
          </a:prstGeom>
          <a:noFill/>
          <a:ln w="9525">
            <a:noFill/>
            <a:miter lim="800000"/>
            <a:headEnd/>
            <a:tailEnd/>
          </a:ln>
        </p:spPr>
        <p:txBody>
          <a:bodyPr wrap="square" anchor="ctr">
            <a:spAutoFit/>
          </a:bodyPr>
          <a:lstStyle/>
          <a:p>
            <a:pPr algn="r" rtl="1"/>
            <a:r>
              <a:rPr lang="ar-SA" sz="3200" b="1" dirty="0">
                <a:solidFill>
                  <a:srgbClr val="002060"/>
                </a:solidFill>
                <a:latin typeface="Calibri" pitchFamily="34" charset="0"/>
              </a:rPr>
              <a:t> غَلَّفَ ابن حَيَّانَ الْكِتابَ بِغِلافٍ جَميلٍ </a:t>
            </a:r>
            <a:r>
              <a:rPr lang="ar-SA" sz="3200" b="1" dirty="0">
                <a:solidFill>
                  <a:srgbClr val="FF0000"/>
                </a:solidFill>
                <a:latin typeface="Calibri" pitchFamily="34" charset="0"/>
              </a:rPr>
              <a:t>لَعَلَّ</a:t>
            </a:r>
            <a:r>
              <a:rPr lang="ar-EG" sz="3200" b="1" dirty="0">
                <a:solidFill>
                  <a:srgbClr val="FF0000"/>
                </a:solidFill>
                <a:latin typeface="Calibri" pitchFamily="34" charset="0"/>
              </a:rPr>
              <a:t> </a:t>
            </a:r>
            <a:r>
              <a:rPr lang="ar-EG" sz="3200" b="1" dirty="0">
                <a:solidFill>
                  <a:srgbClr val="002060"/>
                </a:solidFill>
                <a:latin typeface="Calibri" pitchFamily="34" charset="0"/>
              </a:rPr>
              <a:t>.............</a:t>
            </a:r>
            <a:r>
              <a:rPr lang="ar-SA" sz="3200" b="1" dirty="0">
                <a:solidFill>
                  <a:srgbClr val="002060"/>
                </a:solidFill>
                <a:latin typeface="Calibri" pitchFamily="34" charset="0"/>
              </a:rPr>
              <a:t>يُعْجَبُ بِهِ.</a:t>
            </a:r>
            <a:endParaRPr lang="en-US" sz="3200" b="1" dirty="0">
              <a:solidFill>
                <a:srgbClr val="002060"/>
              </a:solidFill>
              <a:latin typeface="Calibri" pitchFamily="34" charset="0"/>
            </a:endParaRPr>
          </a:p>
        </p:txBody>
      </p:sp>
      <p:sp>
        <p:nvSpPr>
          <p:cNvPr id="7" name="Rectangle 1"/>
          <p:cNvSpPr>
            <a:spLocks noChangeArrowheads="1"/>
          </p:cNvSpPr>
          <p:nvPr/>
        </p:nvSpPr>
        <p:spPr bwMode="auto">
          <a:xfrm>
            <a:off x="4845248" y="4074971"/>
            <a:ext cx="1116013" cy="646113"/>
          </a:xfrm>
          <a:prstGeom prst="rect">
            <a:avLst/>
          </a:prstGeom>
          <a:noFill/>
          <a:ln w="9525">
            <a:noFill/>
            <a:miter lim="800000"/>
            <a:headEnd/>
            <a:tailEnd/>
          </a:ln>
        </p:spPr>
        <p:txBody>
          <a:bodyPr wrap="none" anchor="ctr">
            <a:spAutoFit/>
          </a:bodyPr>
          <a:lstStyle/>
          <a:p>
            <a:pPr algn="ctr" rtl="1"/>
            <a:r>
              <a:rPr lang="ar-SA" sz="3600" b="1" dirty="0">
                <a:solidFill>
                  <a:schemeClr val="accent4">
                    <a:lumMod val="50000"/>
                  </a:schemeClr>
                </a:solidFill>
                <a:latin typeface="Calibri" pitchFamily="34" charset="0"/>
              </a:rPr>
              <a:t>أستاذه</a:t>
            </a:r>
            <a:endParaRPr lang="en-US" sz="3600" b="1" dirty="0">
              <a:solidFill>
                <a:schemeClr val="accent4">
                  <a:lumMod val="50000"/>
                </a:schemeClr>
              </a:solidFill>
              <a:latin typeface="Calibri" pitchFamily="34" charset="0"/>
            </a:endParaRPr>
          </a:p>
        </p:txBody>
      </p:sp>
      <p:sp>
        <p:nvSpPr>
          <p:cNvPr id="8" name="Rectangle 1"/>
          <p:cNvSpPr>
            <a:spLocks noChangeArrowheads="1"/>
          </p:cNvSpPr>
          <p:nvPr/>
        </p:nvSpPr>
        <p:spPr bwMode="auto">
          <a:xfrm>
            <a:off x="1526083" y="4950513"/>
            <a:ext cx="9839870" cy="584775"/>
          </a:xfrm>
          <a:prstGeom prst="rect">
            <a:avLst/>
          </a:prstGeom>
          <a:noFill/>
          <a:ln w="9525">
            <a:noFill/>
            <a:miter lim="800000"/>
            <a:headEnd/>
            <a:tailEnd/>
          </a:ln>
        </p:spPr>
        <p:txBody>
          <a:bodyPr wrap="square" anchor="ctr">
            <a:spAutoFit/>
          </a:bodyPr>
          <a:lstStyle/>
          <a:p>
            <a:pPr algn="r" rtl="1"/>
            <a:r>
              <a:rPr lang="ar-SA" sz="3200" b="1" dirty="0">
                <a:solidFill>
                  <a:srgbClr val="002060"/>
                </a:solidFill>
                <a:latin typeface="Calibri" pitchFamily="34" charset="0"/>
              </a:rPr>
              <a:t> صَرَخَ الْحاضِرونَ مُسْتَنْكِرينَ </a:t>
            </a:r>
            <a:r>
              <a:rPr lang="ar-SA" sz="3200" b="1" dirty="0">
                <a:solidFill>
                  <a:srgbClr val="FF0000"/>
                </a:solidFill>
                <a:latin typeface="Calibri" pitchFamily="34" charset="0"/>
              </a:rPr>
              <a:t>لَعَلَّ</a:t>
            </a:r>
            <a:r>
              <a:rPr lang="ar-EG" sz="3200" b="1" dirty="0">
                <a:solidFill>
                  <a:srgbClr val="002060"/>
                </a:solidFill>
                <a:latin typeface="Calibri" pitchFamily="34" charset="0"/>
              </a:rPr>
              <a:t> .............................................</a:t>
            </a:r>
            <a:endParaRPr lang="en-US" sz="3200" b="1" dirty="0">
              <a:solidFill>
                <a:srgbClr val="002060"/>
              </a:solidFill>
              <a:latin typeface="Calibri" pitchFamily="34" charset="0"/>
            </a:endParaRPr>
          </a:p>
        </p:txBody>
      </p:sp>
      <p:sp>
        <p:nvSpPr>
          <p:cNvPr id="9" name="Rectangle 1"/>
          <p:cNvSpPr>
            <a:spLocks noChangeArrowheads="1"/>
          </p:cNvSpPr>
          <p:nvPr/>
        </p:nvSpPr>
        <p:spPr bwMode="auto">
          <a:xfrm>
            <a:off x="2073034" y="4896354"/>
            <a:ext cx="4573688" cy="584775"/>
          </a:xfrm>
          <a:prstGeom prst="rect">
            <a:avLst/>
          </a:prstGeom>
          <a:noFill/>
          <a:ln w="9525">
            <a:noFill/>
            <a:miter lim="800000"/>
            <a:headEnd/>
            <a:tailEnd/>
          </a:ln>
        </p:spPr>
        <p:txBody>
          <a:bodyPr wrap="none" anchor="ctr">
            <a:spAutoFit/>
          </a:bodyPr>
          <a:lstStyle/>
          <a:p>
            <a:pPr algn="ctr" rtl="1"/>
            <a:r>
              <a:rPr lang="ar-SA" sz="3200" b="1" dirty="0">
                <a:solidFill>
                  <a:schemeClr val="accent4">
                    <a:lumMod val="50000"/>
                  </a:schemeClr>
                </a:solidFill>
                <a:latin typeface="Calibri" pitchFamily="34" charset="0"/>
              </a:rPr>
              <a:t>ابن حيان لا يلقي الكتاب في النار</a:t>
            </a:r>
            <a:r>
              <a:rPr lang="ar-EG" sz="3200" b="1" dirty="0">
                <a:solidFill>
                  <a:schemeClr val="accent4">
                    <a:lumMod val="50000"/>
                  </a:schemeClr>
                </a:solidFill>
                <a:latin typeface="Calibri" pitchFamily="34" charset="0"/>
              </a:rPr>
              <a:t>.</a:t>
            </a:r>
            <a:endParaRPr lang="en-US" sz="3200" b="1" dirty="0">
              <a:solidFill>
                <a:schemeClr val="accent4">
                  <a:lumMod val="50000"/>
                </a:schemeClr>
              </a:solidFill>
              <a:latin typeface="Calibri" pitchFamily="34" charset="0"/>
            </a:endParaRPr>
          </a:p>
        </p:txBody>
      </p:sp>
      <p:sp>
        <p:nvSpPr>
          <p:cNvPr id="10" name="TextBox 3"/>
          <p:cNvSpPr txBox="1"/>
          <p:nvPr/>
        </p:nvSpPr>
        <p:spPr bwMode="auto">
          <a:xfrm>
            <a:off x="9915681" y="571024"/>
            <a:ext cx="1571633" cy="646331"/>
          </a:xfrm>
          <a:prstGeom prst="rect">
            <a:avLst/>
          </a:prstGeom>
          <a:noFill/>
        </p:spPr>
        <p:txBody>
          <a:bodyPr rtlCol="1">
            <a:spAutoFit/>
          </a:bodyPr>
          <a:lstStyle/>
          <a:p>
            <a:pPr algn="ctr" rtl="1" fontAlgn="auto">
              <a:spcBef>
                <a:spcPts val="0"/>
              </a:spcBef>
              <a:spcAft>
                <a:spcPts val="0"/>
              </a:spcAft>
              <a:defRPr/>
            </a:pPr>
            <a:r>
              <a:rPr lang="ar-EG" sz="3600" b="1" dirty="0">
                <a:solidFill>
                  <a:srgbClr val="990000"/>
                </a:solidFill>
              </a:rPr>
              <a:t>رابعا</a:t>
            </a:r>
            <a:endParaRPr lang="ar-EG" sz="3600" b="1" dirty="0">
              <a:solidFill>
                <a:srgbClr val="990000"/>
              </a:solidFill>
              <a:cs typeface="Traditional Arabic" pitchFamily="2" charset="-78"/>
            </a:endParaRPr>
          </a:p>
        </p:txBody>
      </p:sp>
      <p:sp>
        <p:nvSpPr>
          <p:cNvPr id="11" name="TextBox 4"/>
          <p:cNvSpPr txBox="1"/>
          <p:nvPr/>
        </p:nvSpPr>
        <p:spPr bwMode="auto">
          <a:xfrm>
            <a:off x="8491697" y="571023"/>
            <a:ext cx="2209800" cy="646331"/>
          </a:xfrm>
          <a:prstGeom prst="rect">
            <a:avLst/>
          </a:prstGeom>
          <a:noFill/>
        </p:spPr>
        <p:txBody>
          <a:bodyPr wrap="square" rtlCol="1">
            <a:spAutoFit/>
          </a:bodyPr>
          <a:lstStyle/>
          <a:p>
            <a:pPr algn="ctr" rtl="1" fontAlgn="auto">
              <a:spcBef>
                <a:spcPts val="0"/>
              </a:spcBef>
              <a:spcAft>
                <a:spcPts val="0"/>
              </a:spcAft>
              <a:defRPr/>
            </a:pPr>
            <a:r>
              <a:rPr lang="ar-EG" sz="3600" b="1" dirty="0">
                <a:solidFill>
                  <a:srgbClr val="990000"/>
                </a:solidFill>
                <a:latin typeface="+mn-lt"/>
                <a:cs typeface="+mn-cs"/>
              </a:rPr>
              <a:t>أَسْتَخْدِمُ</a:t>
            </a:r>
          </a:p>
        </p:txBody>
      </p:sp>
    </p:spTree>
    <p:extLst>
      <p:ext uri="{BB962C8B-B14F-4D97-AF65-F5344CB8AC3E}">
        <p14:creationId xmlns:p14="http://schemas.microsoft.com/office/powerpoint/2010/main" val="367875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strVal val="#ppt_w+.3"/>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animEffect transition="in" filter="fade">
                                      <p:cBhvr>
                                        <p:cTn id="17"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2" name="أستخدم.wav"/>
                                        </p:tgtEl>
                                      </p:cMediaNode>
                                    </p:audio>
                                  </p:sub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450" decel="100000" fill="hold"/>
                                        <p:tgtEl>
                                          <p:spTgt spid="2"/>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بمحاكاه المثال...wav"/>
                                        </p:tgtEl>
                                      </p:cMediaNode>
                                    </p:audio>
                                  </p:sub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strVal val="#ppt_w*2.5"/>
                                          </p:val>
                                        </p:tav>
                                        <p:tav tm="100000">
                                          <p:val>
                                            <p:strVal val="#ppt_w"/>
                                          </p:val>
                                        </p:tav>
                                      </p:tavLst>
                                    </p:anim>
                                    <p:anim calcmode="lin" valueType="num">
                                      <p:cBhvr>
                                        <p:cTn id="31" dur="500" fill="hold"/>
                                        <p:tgtEl>
                                          <p:spTgt spid="3"/>
                                        </p:tgtEl>
                                        <p:attrNameLst>
                                          <p:attrName>ppt_h</p:attrName>
                                        </p:attrNameLst>
                                      </p:cBhvr>
                                      <p:tavLst>
                                        <p:tav tm="0">
                                          <p:val>
                                            <p:strVal val="#ppt_h*0.01"/>
                                          </p:val>
                                        </p:tav>
                                        <p:tav tm="100000">
                                          <p:val>
                                            <p:strVal val="#ppt_h"/>
                                          </p:val>
                                        </p:tav>
                                      </p:tavLst>
                                    </p:anim>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h+1"/>
                                          </p:val>
                                        </p:tav>
                                        <p:tav tm="100000">
                                          <p:val>
                                            <p:strVal val="#ppt_y"/>
                                          </p:val>
                                        </p:tav>
                                      </p:tavLst>
                                    </p:anim>
                                    <p:animEffect transition="in" filter="fade">
                                      <p:cBhvr>
                                        <p:cTn id="34"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4" name="اعترف بفضله.wav"/>
                                        </p:tgtEl>
                                      </p:cMediaNode>
                                    </p:audio>
                                  </p:sub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ppt_x</p:attrName>
                                        </p:attrNameLst>
                                      </p:cBhvr>
                                      <p:tavLst>
                                        <p:tav tm="0">
                                          <p:val>
                                            <p:strVal val="#ppt_x-.2"/>
                                          </p:val>
                                        </p:tav>
                                        <p:tav tm="100000">
                                          <p:val>
                                            <p:strVal val="#ppt_x"/>
                                          </p:val>
                                        </p:tav>
                                      </p:tavLst>
                                    </p:anim>
                                    <p:anim calcmode="lin" valueType="num">
                                      <p:cBhvr>
                                        <p:cTn id="40"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1" dur="500"/>
                                        <p:tgtEl>
                                          <p:spTgt spid="4"/>
                                        </p:tgtEl>
                                      </p:cBhvr>
                                    </p:animEffect>
                                  </p:childTnLst>
                                  <p:subTnLst>
                                    <p:audio>
                                      <p:cMediaNode>
                                        <p:cTn display="0" masterRel="sameClick">
                                          <p:stCondLst>
                                            <p:cond evt="begin" delay="0">
                                              <p:tn val="37"/>
                                            </p:cond>
                                          </p:stCondLst>
                                          <p:endCondLst>
                                            <p:cond evt="onStopAudio" delay="0">
                                              <p:tgtEl>
                                                <p:sldTgt/>
                                              </p:tgtEl>
                                            </p:cond>
                                          </p:endCondLst>
                                        </p:cTn>
                                        <p:tgtEl>
                                          <p:sndTgt r:embed="rId5" name="اخترع17.wav"/>
                                        </p:tgtEl>
                                      </p:cMediaNode>
                                    </p:audio>
                                  </p:sub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
                                        </p:tgtEl>
                                        <p:attrNameLst>
                                          <p:attrName>ppt_y</p:attrName>
                                        </p:attrNameLst>
                                      </p:cBhvr>
                                      <p:tavLst>
                                        <p:tav tm="0">
                                          <p:val>
                                            <p:strVal val="#ppt_y"/>
                                          </p:val>
                                        </p:tav>
                                        <p:tav tm="100000">
                                          <p:val>
                                            <p:strVal val="#ppt_y"/>
                                          </p:val>
                                        </p:tav>
                                      </p:tavLst>
                                    </p:anim>
                                    <p:anim calcmode="lin" valueType="num">
                                      <p:cBhvr>
                                        <p:cTn id="4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6" name="يقدرون علماء...wav"/>
                                        </p:tgtEl>
                                      </p:cMediaNode>
                                    </p:audio>
                                  </p:sub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from="(-#ppt_w/2)" to="(#ppt_x)" calcmode="lin" valueType="num">
                                      <p:cBhvr>
                                        <p:cTn id="55" dur="300" fill="hold">
                                          <p:stCondLst>
                                            <p:cond delay="0"/>
                                          </p:stCondLst>
                                        </p:cTn>
                                        <p:tgtEl>
                                          <p:spTgt spid="6"/>
                                        </p:tgtEl>
                                        <p:attrNameLst>
                                          <p:attrName>ppt_x</p:attrName>
                                        </p:attrNameLst>
                                      </p:cBhvr>
                                    </p:anim>
                                    <p:anim from="0" to="-1.0" calcmode="lin" valueType="num">
                                      <p:cBhvr>
                                        <p:cTn id="56" dur="100" decel="50000" autoRev="1" fill="hold">
                                          <p:stCondLst>
                                            <p:cond delay="300"/>
                                          </p:stCondLst>
                                        </p:cTn>
                                        <p:tgtEl>
                                          <p:spTgt spid="6"/>
                                        </p:tgtEl>
                                        <p:attrNameLst>
                                          <p:attrName>xshear</p:attrName>
                                        </p:attrNameLst>
                                      </p:cBhvr>
                                    </p:anim>
                                    <p:animScale>
                                      <p:cBhvr>
                                        <p:cTn id="57" dur="100" decel="100000" autoRev="1" fill="hold">
                                          <p:stCondLst>
                                            <p:cond delay="300"/>
                                          </p:stCondLst>
                                        </p:cTn>
                                        <p:tgtEl>
                                          <p:spTgt spid="6"/>
                                        </p:tgtEl>
                                      </p:cBhvr>
                                      <p:from x="100000" y="100000"/>
                                      <p:to x="80000" y="100000"/>
                                    </p:animScale>
                                    <p:anim by="(#ppt_h/3+#ppt_w*0.1)" calcmode="lin" valueType="num">
                                      <p:cBhvr additive="sum">
                                        <p:cTn id="58" dur="100" decel="100000" autoRev="1" fill="hold">
                                          <p:stCondLst>
                                            <p:cond delay="300"/>
                                          </p:stCondLst>
                                        </p:cTn>
                                        <p:tgtEl>
                                          <p:spTgt spid="6"/>
                                        </p:tgtEl>
                                        <p:attrNameLst>
                                          <p:attrName>ppt_x</p:attrName>
                                        </p:attrNameLst>
                                      </p:cBhvr>
                                    </p:anim>
                                  </p:childTnLst>
                                  <p:subTnLst>
                                    <p:audio>
                                      <p:cMediaNode>
                                        <p:cTn display="0" masterRel="sameClick">
                                          <p:stCondLst>
                                            <p:cond evt="begin" delay="0">
                                              <p:tn val="53"/>
                                            </p:cond>
                                          </p:stCondLst>
                                          <p:endCondLst>
                                            <p:cond evt="onStopAudio" delay="0">
                                              <p:tgtEl>
                                                <p:sldTgt/>
                                              </p:tgtEl>
                                            </p:cond>
                                          </p:endCondLst>
                                        </p:cTn>
                                        <p:tgtEl>
                                          <p:sndTgt r:embed="rId7" name="غلف18.wav"/>
                                        </p:tgtEl>
                                      </p:cMediaNode>
                                    </p:audio>
                                  </p:sub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5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65" dur="500" fill="hold"/>
                                        <p:tgtEl>
                                          <p:spTgt spid="7"/>
                                        </p:tgtEl>
                                        <p:attrNameLst>
                                          <p:attrName>ppt_y</p:attrName>
                                        </p:attrNameLst>
                                      </p:cBhvr>
                                      <p:tavLst>
                                        <p:tav tm="0">
                                          <p:val>
                                            <p:strVal val="#ppt_y"/>
                                          </p:val>
                                        </p:tav>
                                        <p:tav tm="100000">
                                          <p:val>
                                            <p:strVal val="#ppt_y"/>
                                          </p:val>
                                        </p:tav>
                                      </p:tavLst>
                                    </p:anim>
                                    <p:animEffect transition="in" filter="fade">
                                      <p:cBhvr>
                                        <p:cTn id="66" dur="500"/>
                                        <p:tgtEl>
                                          <p:spTgt spid="7"/>
                                        </p:tgtEl>
                                      </p:cBhvr>
                                    </p:animEffect>
                                  </p:childTnLst>
                                  <p:subTnLst>
                                    <p:audio>
                                      <p:cMediaNode>
                                        <p:cTn display="0" masterRel="sameClick">
                                          <p:stCondLst>
                                            <p:cond evt="begin" delay="0">
                                              <p:tn val="61"/>
                                            </p:cond>
                                          </p:stCondLst>
                                          <p:endCondLst>
                                            <p:cond evt="onStopAudio" delay="0">
                                              <p:tgtEl>
                                                <p:sldTgt/>
                                              </p:tgtEl>
                                            </p:cond>
                                          </p:endCondLst>
                                        </p:cTn>
                                        <p:tgtEl>
                                          <p:sndTgt r:embed="rId8" name="استاذة...wav"/>
                                        </p:tgtEl>
                                      </p:cMediaNode>
                                    </p:audio>
                                  </p:subTnLst>
                                </p:cTn>
                              </p:par>
                            </p:childTnLst>
                          </p:cTn>
                        </p:par>
                      </p:childTnLst>
                    </p:cTn>
                  </p:par>
                  <p:par>
                    <p:cTn id="67" fill="hold">
                      <p:stCondLst>
                        <p:cond delay="indefinite"/>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Scale>
                                      <p:cBhvr>
                                        <p:cTn id="71"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500" decel="50000" fill="hold">
                                          <p:stCondLst>
                                            <p:cond delay="0"/>
                                          </p:stCondLst>
                                        </p:cTn>
                                        <p:tgtEl>
                                          <p:spTgt spid="8"/>
                                        </p:tgtEl>
                                        <p:attrNameLst>
                                          <p:attrName>ppt_x</p:attrName>
                                          <p:attrName>ppt_y</p:attrName>
                                        </p:attrNameLst>
                                      </p:cBhvr>
                                    </p:animMotion>
                                    <p:animEffect transition="in" filter="fade">
                                      <p:cBhvr>
                                        <p:cTn id="73" dur="500"/>
                                        <p:tgtEl>
                                          <p:spTgt spid="8"/>
                                        </p:tgtEl>
                                      </p:cBhvr>
                                    </p:animEffect>
                                  </p:childTnLst>
                                  <p:subTnLst>
                                    <p:audio>
                                      <p:cMediaNode>
                                        <p:cTn display="0" masterRel="sameClick">
                                          <p:stCondLst>
                                            <p:cond evt="begin" delay="0">
                                              <p:tn val="69"/>
                                            </p:cond>
                                          </p:stCondLst>
                                          <p:endCondLst>
                                            <p:cond evt="onStopAudio" delay="0">
                                              <p:tgtEl>
                                                <p:sldTgt/>
                                              </p:tgtEl>
                                            </p:cond>
                                          </p:endCondLst>
                                        </p:cTn>
                                        <p:tgtEl>
                                          <p:sndTgt r:embed="rId9" name="صرخ 19.wav"/>
                                        </p:tgtEl>
                                      </p:cMediaNode>
                                    </p:audio>
                                  </p:subTnLst>
                                </p:cTn>
                              </p:par>
                            </p:childTnLst>
                          </p:cTn>
                        </p:par>
                      </p:childTnLst>
                    </p:cTn>
                  </p:par>
                  <p:par>
                    <p:cTn id="74" fill="hold">
                      <p:stCondLst>
                        <p:cond delay="indefinite"/>
                      </p:stCondLst>
                      <p:childTnLst>
                        <p:par>
                          <p:cTn id="75" fill="hold">
                            <p:stCondLst>
                              <p:cond delay="0"/>
                            </p:stCondLst>
                            <p:childTnLst>
                              <p:par>
                                <p:cTn id="76" presetID="54" presetClass="entr" presetSubtype="0" accel="10000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500" fill="hold"/>
                                        <p:tgtEl>
                                          <p:spTgt spid="9"/>
                                        </p:tgtEl>
                                        <p:attrNameLst>
                                          <p:attrName>ppt_w</p:attrName>
                                        </p:attrNameLst>
                                      </p:cBhvr>
                                      <p:tavLst>
                                        <p:tav tm="0">
                                          <p:val>
                                            <p:strVal val="#ppt_w*0.05"/>
                                          </p:val>
                                        </p:tav>
                                        <p:tav tm="100000">
                                          <p:val>
                                            <p:strVal val="#ppt_w"/>
                                          </p:val>
                                        </p:tav>
                                      </p:tavLst>
                                    </p:anim>
                                    <p:anim calcmode="lin" valueType="num">
                                      <p:cBhvr>
                                        <p:cTn id="79" dur="500" fill="hold"/>
                                        <p:tgtEl>
                                          <p:spTgt spid="9"/>
                                        </p:tgtEl>
                                        <p:attrNameLst>
                                          <p:attrName>ppt_h</p:attrName>
                                        </p:attrNameLst>
                                      </p:cBhvr>
                                      <p:tavLst>
                                        <p:tav tm="0">
                                          <p:val>
                                            <p:strVal val="#ppt_h"/>
                                          </p:val>
                                        </p:tav>
                                        <p:tav tm="100000">
                                          <p:val>
                                            <p:strVal val="#ppt_h"/>
                                          </p:val>
                                        </p:tav>
                                      </p:tavLst>
                                    </p:anim>
                                    <p:anim calcmode="lin" valueType="num">
                                      <p:cBhvr>
                                        <p:cTn id="80" dur="500" fill="hold"/>
                                        <p:tgtEl>
                                          <p:spTgt spid="9"/>
                                        </p:tgtEl>
                                        <p:attrNameLst>
                                          <p:attrName>ppt_x</p:attrName>
                                        </p:attrNameLst>
                                      </p:cBhvr>
                                      <p:tavLst>
                                        <p:tav tm="0">
                                          <p:val>
                                            <p:strVal val="#ppt_x-.2"/>
                                          </p:val>
                                        </p:tav>
                                        <p:tav tm="100000">
                                          <p:val>
                                            <p:strVal val="#ppt_x"/>
                                          </p:val>
                                        </p:tav>
                                      </p:tavLst>
                                    </p:anim>
                                    <p:anim calcmode="lin" valueType="num">
                                      <p:cBhvr>
                                        <p:cTn id="81" dur="500" fill="hold"/>
                                        <p:tgtEl>
                                          <p:spTgt spid="9"/>
                                        </p:tgtEl>
                                        <p:attrNameLst>
                                          <p:attrName>ppt_y</p:attrName>
                                        </p:attrNameLst>
                                      </p:cBhvr>
                                      <p:tavLst>
                                        <p:tav tm="0">
                                          <p:val>
                                            <p:strVal val="#ppt_y"/>
                                          </p:val>
                                        </p:tav>
                                        <p:tav tm="100000">
                                          <p:val>
                                            <p:strVal val="#ppt_y"/>
                                          </p:val>
                                        </p:tav>
                                      </p:tavLst>
                                    </p:anim>
                                    <p:animEffect transition="in" filter="fade">
                                      <p:cBhvr>
                                        <p:cTn id="82" dur="500"/>
                                        <p:tgtEl>
                                          <p:spTgt spid="9"/>
                                        </p:tgtEl>
                                      </p:cBhvr>
                                    </p:animEffect>
                                  </p:childTnLst>
                                  <p:subTnLst>
                                    <p:audio>
                                      <p:cMediaNode>
                                        <p:cTn display="0" masterRel="sameClick">
                                          <p:stCondLst>
                                            <p:cond evt="begin" delay="0">
                                              <p:tn val="76"/>
                                            </p:cond>
                                          </p:stCondLst>
                                          <p:endCondLst>
                                            <p:cond evt="onStopAudio" delay="0">
                                              <p:tgtEl>
                                                <p:sldTgt/>
                                              </p:tgtEl>
                                            </p:cond>
                                          </p:endCondLst>
                                        </p:cTn>
                                        <p:tgtEl>
                                          <p:sndTgt r:embed="rId10" name="ابن حيان ل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bwMode="auto">
          <a:xfrm>
            <a:off x="10506209" y="370004"/>
            <a:ext cx="1571633" cy="584775"/>
          </a:xfrm>
          <a:prstGeom prst="rect">
            <a:avLst/>
          </a:prstGeom>
          <a:noFill/>
        </p:spPr>
        <p:txBody>
          <a:bodyPr rtlCol="1">
            <a:spAutoFit/>
          </a:bodyPr>
          <a:lstStyle/>
          <a:p>
            <a:pPr algn="ctr" rtl="1" fontAlgn="auto">
              <a:spcBef>
                <a:spcPts val="0"/>
              </a:spcBef>
              <a:spcAft>
                <a:spcPts val="0"/>
              </a:spcAft>
              <a:defRPr/>
            </a:pPr>
            <a:r>
              <a:rPr lang="ar-EG" sz="3200" b="1" dirty="0">
                <a:solidFill>
                  <a:srgbClr val="660033"/>
                </a:solidFill>
              </a:rPr>
              <a:t>خامسا</a:t>
            </a:r>
            <a:endParaRPr lang="ar-EG" sz="3200" b="1" dirty="0">
              <a:solidFill>
                <a:srgbClr val="660033"/>
              </a:solidFill>
              <a:cs typeface="Traditional Arabic" pitchFamily="2" charset="-78"/>
            </a:endParaRPr>
          </a:p>
        </p:txBody>
      </p:sp>
      <p:sp>
        <p:nvSpPr>
          <p:cNvPr id="3" name="TextBox 2"/>
          <p:cNvSpPr txBox="1"/>
          <p:nvPr/>
        </p:nvSpPr>
        <p:spPr bwMode="auto">
          <a:xfrm>
            <a:off x="9012616" y="370003"/>
            <a:ext cx="2133600" cy="584775"/>
          </a:xfrm>
          <a:prstGeom prst="rect">
            <a:avLst/>
          </a:prstGeom>
          <a:noFill/>
        </p:spPr>
        <p:txBody>
          <a:bodyPr wrap="square" rtlCol="1">
            <a:spAutoFit/>
          </a:bodyPr>
          <a:lstStyle/>
          <a:p>
            <a:pPr algn="ctr" rtl="1" fontAlgn="auto">
              <a:spcBef>
                <a:spcPts val="0"/>
              </a:spcBef>
              <a:spcAft>
                <a:spcPts val="0"/>
              </a:spcAft>
              <a:defRPr/>
            </a:pPr>
            <a:r>
              <a:rPr lang="ar-EG" sz="3200" b="1" dirty="0">
                <a:solidFill>
                  <a:srgbClr val="660033"/>
                </a:solidFill>
                <a:latin typeface="+mn-lt"/>
                <a:cs typeface="+mn-cs"/>
              </a:rPr>
              <a:t>أُحَوَّلُ</a:t>
            </a:r>
          </a:p>
        </p:txBody>
      </p:sp>
      <p:pic>
        <p:nvPicPr>
          <p:cNvPr id="4" name="Picture 2"/>
          <p:cNvPicPr>
            <a:picLocks noChangeAspect="1" noChangeArrowheads="1"/>
          </p:cNvPicPr>
          <p:nvPr/>
        </p:nvPicPr>
        <p:blipFill>
          <a:blip r:embed="rId8" cstate="print"/>
          <a:srcRect/>
          <a:stretch>
            <a:fillRect/>
          </a:stretch>
        </p:blipFill>
        <p:spPr bwMode="auto">
          <a:xfrm>
            <a:off x="8199828" y="278917"/>
            <a:ext cx="1148964" cy="675861"/>
          </a:xfrm>
          <a:prstGeom prst="rect">
            <a:avLst/>
          </a:prstGeom>
          <a:noFill/>
          <a:ln w="9525">
            <a:noFill/>
            <a:miter lim="800000"/>
            <a:headEnd/>
            <a:tailEnd/>
          </a:ln>
          <a:effectLst/>
        </p:spPr>
      </p:pic>
      <p:sp>
        <p:nvSpPr>
          <p:cNvPr id="5" name="Rectangle 1"/>
          <p:cNvSpPr>
            <a:spLocks noChangeArrowheads="1"/>
          </p:cNvSpPr>
          <p:nvPr/>
        </p:nvSpPr>
        <p:spPr bwMode="auto">
          <a:xfrm>
            <a:off x="5812038" y="1227117"/>
            <a:ext cx="5924544" cy="584775"/>
          </a:xfrm>
          <a:prstGeom prst="rect">
            <a:avLst/>
          </a:prstGeom>
          <a:noFill/>
          <a:ln w="9525">
            <a:noFill/>
            <a:miter lim="800000"/>
            <a:headEnd/>
            <a:tailEnd/>
          </a:ln>
        </p:spPr>
        <p:txBody>
          <a:bodyPr wrap="square" anchor="ctr">
            <a:spAutoFit/>
          </a:bodyPr>
          <a:lstStyle/>
          <a:p>
            <a:pPr algn="r" rtl="1"/>
            <a:r>
              <a:rPr lang="ar-EG" sz="3200" b="1" dirty="0">
                <a:solidFill>
                  <a:srgbClr val="FF0000"/>
                </a:solidFill>
                <a:latin typeface="Calibri" pitchFamily="34" charset="0"/>
              </a:rPr>
              <a:t>1- </a:t>
            </a:r>
            <a:r>
              <a:rPr lang="ar-SA" sz="3200" b="1" dirty="0">
                <a:solidFill>
                  <a:srgbClr val="FF0000"/>
                </a:solidFill>
                <a:latin typeface="Calibri" pitchFamily="34" charset="0"/>
              </a:rPr>
              <a:t>أَبْدَأُ الْجُمْلَةَ بِالْعَلَمِ وَأُعيدُ كِتابَتَها:</a:t>
            </a:r>
            <a:endParaRPr lang="en-US" sz="3200" b="1" dirty="0">
              <a:solidFill>
                <a:srgbClr val="FF0000"/>
              </a:solidFill>
              <a:latin typeface="Calibri" pitchFamily="34" charset="0"/>
            </a:endParaRPr>
          </a:p>
        </p:txBody>
      </p:sp>
      <p:sp>
        <p:nvSpPr>
          <p:cNvPr id="6" name="Rectangle 22"/>
          <p:cNvSpPr>
            <a:spLocks noChangeArrowheads="1"/>
          </p:cNvSpPr>
          <p:nvPr/>
        </p:nvSpPr>
        <p:spPr bwMode="auto">
          <a:xfrm>
            <a:off x="4395688" y="2173991"/>
            <a:ext cx="7010400" cy="1077218"/>
          </a:xfrm>
          <a:prstGeom prst="rect">
            <a:avLst/>
          </a:prstGeom>
          <a:noFill/>
          <a:ln w="9525">
            <a:noFill/>
            <a:miter lim="800000"/>
            <a:headEnd/>
            <a:tailEnd/>
          </a:ln>
        </p:spPr>
        <p:txBody>
          <a:bodyPr>
            <a:spAutoFit/>
          </a:bodyPr>
          <a:lstStyle/>
          <a:p>
            <a:pPr algn="r" rtl="1"/>
            <a:r>
              <a:rPr lang="ar-SA" sz="3200" b="1" dirty="0">
                <a:solidFill>
                  <a:srgbClr val="E72DC4"/>
                </a:solidFill>
                <a:latin typeface="Calibri" pitchFamily="34" charset="0"/>
              </a:rPr>
              <a:t>اِخْتَرَعَ جابِرُ بنُ حَيَّانَ الْوَرَقَ الْمُقاوِمَ النَّارَ.</a:t>
            </a:r>
            <a:endParaRPr lang="ar-EG" sz="3200" b="1" dirty="0">
              <a:solidFill>
                <a:srgbClr val="E72DC4"/>
              </a:solidFill>
              <a:latin typeface="Calibri" pitchFamily="34" charset="0"/>
            </a:endParaRPr>
          </a:p>
          <a:p>
            <a:pPr algn="r" rtl="1"/>
            <a:r>
              <a:rPr lang="ar-EG" sz="3200" b="1" dirty="0">
                <a:solidFill>
                  <a:srgbClr val="E72DC4"/>
                </a:solidFill>
                <a:latin typeface="Calibri" pitchFamily="34" charset="0"/>
              </a:rPr>
              <a:t>............................................................</a:t>
            </a:r>
            <a:endParaRPr lang="en-US" sz="3200" b="1" dirty="0">
              <a:solidFill>
                <a:srgbClr val="E72DC4"/>
              </a:solidFill>
              <a:latin typeface="Calibri" pitchFamily="34" charset="0"/>
            </a:endParaRPr>
          </a:p>
        </p:txBody>
      </p:sp>
      <p:sp>
        <p:nvSpPr>
          <p:cNvPr id="7" name="Rectangle 26"/>
          <p:cNvSpPr>
            <a:spLocks noChangeArrowheads="1"/>
          </p:cNvSpPr>
          <p:nvPr/>
        </p:nvSpPr>
        <p:spPr bwMode="auto">
          <a:xfrm>
            <a:off x="4694628" y="2666434"/>
            <a:ext cx="7010400" cy="584775"/>
          </a:xfrm>
          <a:prstGeom prst="rect">
            <a:avLst/>
          </a:prstGeom>
          <a:noFill/>
          <a:ln w="9525">
            <a:noFill/>
            <a:miter lim="800000"/>
            <a:headEnd/>
            <a:tailEnd/>
          </a:ln>
        </p:spPr>
        <p:txBody>
          <a:bodyPr>
            <a:spAutoFit/>
          </a:bodyPr>
          <a:lstStyle/>
          <a:p>
            <a:pPr algn="ctr" rtl="1"/>
            <a:r>
              <a:rPr lang="ar-SA" sz="3200" b="1" dirty="0">
                <a:solidFill>
                  <a:srgbClr val="0000CC"/>
                </a:solidFill>
                <a:latin typeface="Calibri" pitchFamily="34" charset="0"/>
              </a:rPr>
              <a:t>جابر بن حيان اخترع الورق المقاوم النار.</a:t>
            </a:r>
            <a:endParaRPr lang="en-US" sz="3200" dirty="0">
              <a:solidFill>
                <a:srgbClr val="0000CC"/>
              </a:solidFill>
              <a:latin typeface="Calibri" pitchFamily="34" charset="0"/>
            </a:endParaRPr>
          </a:p>
        </p:txBody>
      </p:sp>
      <p:sp>
        <p:nvSpPr>
          <p:cNvPr id="8" name="Rectangle 7"/>
          <p:cNvSpPr>
            <a:spLocks noChangeArrowheads="1"/>
          </p:cNvSpPr>
          <p:nvPr/>
        </p:nvSpPr>
        <p:spPr bwMode="auto">
          <a:xfrm>
            <a:off x="4615317" y="3743652"/>
            <a:ext cx="7010400" cy="1077218"/>
          </a:xfrm>
          <a:prstGeom prst="rect">
            <a:avLst/>
          </a:prstGeom>
          <a:noFill/>
          <a:ln w="9525">
            <a:noFill/>
            <a:miter lim="800000"/>
            <a:headEnd/>
            <a:tailEnd/>
          </a:ln>
        </p:spPr>
        <p:txBody>
          <a:bodyPr>
            <a:spAutoFit/>
          </a:bodyPr>
          <a:lstStyle/>
          <a:p>
            <a:pPr algn="r" rtl="1"/>
            <a:r>
              <a:rPr lang="ar-SA" sz="3200" b="1" dirty="0">
                <a:solidFill>
                  <a:srgbClr val="E72DC4"/>
                </a:solidFill>
                <a:latin typeface="Calibri" pitchFamily="34" charset="0"/>
              </a:rPr>
              <a:t>مِنْ عُلَماءِ الْكِيمْياءِ أَبو عَبْدِ اللَّهِ جابِرُ بنُ حَيَّانَ.</a:t>
            </a:r>
            <a:endParaRPr lang="ar-EG" sz="3200" b="1" dirty="0">
              <a:solidFill>
                <a:srgbClr val="E72DC4"/>
              </a:solidFill>
              <a:latin typeface="Calibri" pitchFamily="34" charset="0"/>
            </a:endParaRPr>
          </a:p>
          <a:p>
            <a:pPr algn="r" rtl="1"/>
            <a:r>
              <a:rPr lang="ar-EG" sz="3200" b="1" dirty="0">
                <a:solidFill>
                  <a:srgbClr val="E72DC4"/>
                </a:solidFill>
                <a:latin typeface="Calibri" pitchFamily="34" charset="0"/>
              </a:rPr>
              <a:t>............................................................</a:t>
            </a:r>
            <a:endParaRPr lang="en-US" sz="3200" b="1" dirty="0">
              <a:solidFill>
                <a:srgbClr val="E72DC4"/>
              </a:solidFill>
              <a:latin typeface="Calibri" pitchFamily="34" charset="0"/>
            </a:endParaRPr>
          </a:p>
        </p:txBody>
      </p:sp>
      <p:sp>
        <p:nvSpPr>
          <p:cNvPr id="9" name="Rectangle 8"/>
          <p:cNvSpPr>
            <a:spLocks noChangeArrowheads="1"/>
          </p:cNvSpPr>
          <p:nvPr/>
        </p:nvSpPr>
        <p:spPr bwMode="auto">
          <a:xfrm>
            <a:off x="4726182" y="4236095"/>
            <a:ext cx="7010400" cy="584775"/>
          </a:xfrm>
          <a:prstGeom prst="rect">
            <a:avLst/>
          </a:prstGeom>
          <a:noFill/>
          <a:ln w="9525">
            <a:noFill/>
            <a:miter lim="800000"/>
            <a:headEnd/>
            <a:tailEnd/>
          </a:ln>
        </p:spPr>
        <p:txBody>
          <a:bodyPr>
            <a:spAutoFit/>
          </a:bodyPr>
          <a:lstStyle/>
          <a:p>
            <a:pPr algn="ctr" rtl="1"/>
            <a:r>
              <a:rPr lang="ar-SA" sz="3200" b="1" dirty="0">
                <a:solidFill>
                  <a:srgbClr val="0000CC"/>
                </a:solidFill>
                <a:latin typeface="Calibri" pitchFamily="34" charset="0"/>
              </a:rPr>
              <a:t>أَبو عَبْدِ اللَّهِ جابِرُ بنُ حَيَّانَ مِنْ عُلَماءِ الْكِيمْياءِ.</a:t>
            </a:r>
            <a:endParaRPr lang="en-US" sz="3200" dirty="0">
              <a:solidFill>
                <a:srgbClr val="0000CC"/>
              </a:solidFill>
              <a:latin typeface="Calibri" pitchFamily="34" charset="0"/>
            </a:endParaRPr>
          </a:p>
        </p:txBody>
      </p:sp>
    </p:spTree>
    <p:extLst>
      <p:ext uri="{BB962C8B-B14F-4D97-AF65-F5344CB8AC3E}">
        <p14:creationId xmlns:p14="http://schemas.microsoft.com/office/powerpoint/2010/main" val="260367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أحول.wav"/>
                                        </p:tgtEl>
                                      </p:cMediaNode>
                                    </p:audio>
                                  </p:sub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in)">
                                      <p:cBhvr>
                                        <p:cTn id="20" dur="500"/>
                                        <p:tgtEl>
                                          <p:spTgt spid="4"/>
                                        </p:tgtEl>
                                      </p:cBhvr>
                                    </p:animEffect>
                                  </p:childTnLst>
                                </p:cTn>
                              </p:par>
                              <p:par>
                                <p:cTn id="21" presetID="39" presetClass="entr" presetSubtype="0" ac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ابدا الجملة...wav"/>
                                        </p:tgtEl>
                                      </p:cMediaNode>
                                    </p:audio>
                                  </p:sub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ppt_h/2"/>
                                          </p:val>
                                        </p:tav>
                                        <p:tav tm="100000">
                                          <p:val>
                                            <p:strVal val="#ppt_y"/>
                                          </p:val>
                                        </p:tav>
                                      </p:tavLst>
                                    </p:anim>
                                    <p:anim calcmode="lin" valueType="num">
                                      <p:cBhvr>
                                        <p:cTn id="33" dur="500" fill="hold"/>
                                        <p:tgtEl>
                                          <p:spTgt spid="6"/>
                                        </p:tgtEl>
                                        <p:attrNameLst>
                                          <p:attrName>ppt_w</p:attrName>
                                        </p:attrNameLst>
                                      </p:cBhvr>
                                      <p:tavLst>
                                        <p:tav tm="0">
                                          <p:val>
                                            <p:strVal val="#ppt_w"/>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4" name="اخترع جابر؟؟.wav"/>
                                        </p:tgtEl>
                                      </p:cMediaNode>
                                    </p:audio>
                                  </p:sub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5" name="جابر بن ..wav"/>
                                        </p:tgtEl>
                                      </p:cMediaNode>
                                    </p:audio>
                                  </p:subTnLst>
                                </p:cTn>
                              </p:par>
                              <p:par>
                                <p:cTn id="41" presetID="54" presetClass="entr" presetSubtype="0" ac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strVal val="#ppt_w*0.05"/>
                                          </p:val>
                                        </p:tav>
                                        <p:tav tm="100000">
                                          <p:val>
                                            <p:strVal val="#ppt_w"/>
                                          </p:val>
                                        </p:tav>
                                      </p:tavLst>
                                    </p:anim>
                                    <p:anim calcmode="lin" valueType="num">
                                      <p:cBhvr>
                                        <p:cTn id="44" dur="500" fill="hold"/>
                                        <p:tgtEl>
                                          <p:spTgt spid="8"/>
                                        </p:tgtEl>
                                        <p:attrNameLst>
                                          <p:attrName>ppt_h</p:attrName>
                                        </p:attrNameLst>
                                      </p:cBhvr>
                                      <p:tavLst>
                                        <p:tav tm="0">
                                          <p:val>
                                            <p:strVal val="#ppt_h"/>
                                          </p:val>
                                        </p:tav>
                                        <p:tav tm="100000">
                                          <p:val>
                                            <p:strVal val="#ppt_h"/>
                                          </p:val>
                                        </p:tav>
                                      </p:tavLst>
                                    </p:anim>
                                    <p:anim calcmode="lin" valueType="num">
                                      <p:cBhvr>
                                        <p:cTn id="45" dur="500" fill="hold"/>
                                        <p:tgtEl>
                                          <p:spTgt spid="8"/>
                                        </p:tgtEl>
                                        <p:attrNameLst>
                                          <p:attrName>ppt_x</p:attrName>
                                        </p:attrNameLst>
                                      </p:cBhvr>
                                      <p:tavLst>
                                        <p:tav tm="0">
                                          <p:val>
                                            <p:strVal val="#ppt_x-.2"/>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animEffect transition="in" filter="fade">
                                      <p:cBhvr>
                                        <p:cTn id="47" dur="5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6" name="من علماء ..wav"/>
                                        </p:tgtEl>
                                      </p:cMediaNode>
                                    </p:audio>
                                  </p:subTnLst>
                                </p:cTn>
                              </p:par>
                            </p:childTnLst>
                          </p:cTn>
                        </p:par>
                      </p:childTnLst>
                    </p:cTn>
                  </p:par>
                  <p:par>
                    <p:cTn id="48" fill="hold">
                      <p:stCondLst>
                        <p:cond delay="indefinite"/>
                      </p:stCondLst>
                      <p:childTnLst>
                        <p:par>
                          <p:cTn id="49" fill="hold">
                            <p:stCondLst>
                              <p:cond delay="0"/>
                            </p:stCondLst>
                            <p:childTnLst>
                              <p:par>
                                <p:cTn id="50" presetID="7"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7" name="أبو عبدا الل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902226" y="595509"/>
            <a:ext cx="8693426" cy="1569660"/>
          </a:xfrm>
          <a:prstGeom prst="rect">
            <a:avLst/>
          </a:prstGeom>
          <a:noFill/>
          <a:ln w="9525">
            <a:noFill/>
            <a:miter lim="800000"/>
            <a:headEnd/>
            <a:tailEnd/>
          </a:ln>
        </p:spPr>
        <p:txBody>
          <a:bodyPr wrap="square">
            <a:spAutoFit/>
          </a:bodyPr>
          <a:lstStyle/>
          <a:p>
            <a:pPr algn="r" rtl="1"/>
            <a:r>
              <a:rPr lang="ar-SA" sz="3200" b="1" dirty="0">
                <a:solidFill>
                  <a:schemeClr val="accent6">
                    <a:lumMod val="50000"/>
                  </a:schemeClr>
                </a:solidFill>
                <a:latin typeface="Calibri" pitchFamily="34" charset="0"/>
              </a:rPr>
              <a:t>هُوَ أَبو عَبْدِ اللَّهِ جابِرُ بنُ حَيَّانَ الكوفي، </a:t>
            </a:r>
            <a:r>
              <a:rPr lang="ar-EG" sz="3200" b="1" dirty="0">
                <a:solidFill>
                  <a:schemeClr val="accent6">
                    <a:lumMod val="50000"/>
                  </a:schemeClr>
                </a:solidFill>
                <a:latin typeface="Calibri" pitchFamily="34" charset="0"/>
              </a:rPr>
              <a:t>كان </a:t>
            </a:r>
            <a:r>
              <a:rPr lang="ar-SA" sz="3200" b="1" dirty="0">
                <a:solidFill>
                  <a:schemeClr val="accent6">
                    <a:lumMod val="50000"/>
                  </a:schemeClr>
                </a:solidFill>
                <a:latin typeface="Calibri" pitchFamily="34" charset="0"/>
              </a:rPr>
              <a:t>والِدُهُ صَيْدَليًّا مارَسَ هَذِهِ الْمِهْنَةَ مُدَّةً طَويلَةً، فَكانَ عَمَلُهُ دافِعًا لِشَغَفِ جابرِ بِعِلْمِ الكيمْياءِ.</a:t>
            </a:r>
            <a:endParaRPr lang="en-US" sz="3200" b="1" dirty="0">
              <a:solidFill>
                <a:schemeClr val="accent6">
                  <a:lumMod val="50000"/>
                </a:schemeClr>
              </a:solidFill>
              <a:latin typeface="Calibri" pitchFamily="34" charset="0"/>
            </a:endParaRPr>
          </a:p>
        </p:txBody>
      </p:sp>
      <p:sp>
        <p:nvSpPr>
          <p:cNvPr id="3" name="Rectangle 9"/>
          <p:cNvSpPr>
            <a:spLocks noChangeArrowheads="1"/>
          </p:cNvSpPr>
          <p:nvPr/>
        </p:nvSpPr>
        <p:spPr bwMode="auto">
          <a:xfrm>
            <a:off x="3127513" y="2165169"/>
            <a:ext cx="8468139" cy="1569660"/>
          </a:xfrm>
          <a:prstGeom prst="rect">
            <a:avLst/>
          </a:prstGeom>
          <a:noFill/>
          <a:ln w="9525">
            <a:noFill/>
            <a:miter lim="800000"/>
            <a:headEnd/>
            <a:tailEnd/>
          </a:ln>
        </p:spPr>
        <p:txBody>
          <a:bodyPr wrap="square">
            <a:spAutoFit/>
          </a:bodyPr>
          <a:lstStyle/>
          <a:p>
            <a:pPr algn="r" rtl="1"/>
            <a:r>
              <a:rPr lang="ar-SA" sz="3200" b="1" dirty="0">
                <a:solidFill>
                  <a:schemeClr val="accent6">
                    <a:lumMod val="50000"/>
                  </a:schemeClr>
                </a:solidFill>
                <a:latin typeface="Calibri" pitchFamily="34" charset="0"/>
              </a:rPr>
              <a:t>أَلَّفَ جابِرٌ عَدَدًا كَبيرًا مِنَ الكُتُبِ في عُلومٍ مُخْتَلِفَةٍ، وَلَهُ عَديدُ مِنَ الِاخْتِراعاتِ؛ فَهُوَ أَوَّلُ مَنِ اسْتَحْضَرَ ماءَ الذَّهَبِ، وَأَوَّلُ مَنْ صَنَعَ الْمَوادَّ الَّتي تَعْزِلُ البَلَلَ عَنِ الثِّيابِ.</a:t>
            </a:r>
            <a:endParaRPr lang="en-US" sz="3200" b="1" dirty="0">
              <a:solidFill>
                <a:schemeClr val="accent6">
                  <a:lumMod val="50000"/>
                </a:schemeClr>
              </a:solidFill>
              <a:latin typeface="Calibri" pitchFamily="34" charset="0"/>
            </a:endParaRPr>
          </a:p>
        </p:txBody>
      </p:sp>
      <p:sp>
        <p:nvSpPr>
          <p:cNvPr id="4" name="Rectangle 4"/>
          <p:cNvSpPr>
            <a:spLocks noChangeArrowheads="1"/>
          </p:cNvSpPr>
          <p:nvPr/>
        </p:nvSpPr>
        <p:spPr bwMode="auto">
          <a:xfrm>
            <a:off x="3296471" y="3734829"/>
            <a:ext cx="8299181" cy="1077218"/>
          </a:xfrm>
          <a:prstGeom prst="rect">
            <a:avLst/>
          </a:prstGeom>
          <a:noFill/>
          <a:ln w="9525">
            <a:noFill/>
            <a:miter lim="800000"/>
            <a:headEnd/>
            <a:tailEnd/>
          </a:ln>
        </p:spPr>
        <p:txBody>
          <a:bodyPr wrap="square">
            <a:spAutoFit/>
          </a:bodyPr>
          <a:lstStyle/>
          <a:p>
            <a:pPr algn="r" rtl="1"/>
            <a:r>
              <a:rPr lang="ar-SA" sz="3200" b="1" dirty="0">
                <a:solidFill>
                  <a:schemeClr val="accent6">
                    <a:lumMod val="50000"/>
                  </a:schemeClr>
                </a:solidFill>
                <a:latin typeface="Calibri" pitchFamily="34" charset="0"/>
              </a:rPr>
              <a:t>وَعَمِلَ في تَرْكيبِ العُطورِ وَالأَدْويَةِ، وَتَطْويرِ صِناعَةِ الزُّجاجِ وَالْمَصابيحِ وَالمَرايا الْمُزَخْرَفَةِ بِالنُّقوشِ الإِسْلاميَّةِ.</a:t>
            </a:r>
            <a:endParaRPr lang="en-US" sz="3200" b="1" dirty="0">
              <a:solidFill>
                <a:schemeClr val="accent6">
                  <a:lumMod val="50000"/>
                </a:schemeClr>
              </a:solidFill>
              <a:latin typeface="Calibri" pitchFamily="34" charset="0"/>
            </a:endParaRPr>
          </a:p>
        </p:txBody>
      </p:sp>
      <p:sp>
        <p:nvSpPr>
          <p:cNvPr id="5" name="Rectangle 4"/>
          <p:cNvSpPr>
            <a:spLocks noChangeArrowheads="1"/>
          </p:cNvSpPr>
          <p:nvPr/>
        </p:nvSpPr>
        <p:spPr bwMode="auto">
          <a:xfrm>
            <a:off x="3763617" y="4812047"/>
            <a:ext cx="8133515" cy="1077218"/>
          </a:xfrm>
          <a:prstGeom prst="rect">
            <a:avLst/>
          </a:prstGeom>
          <a:noFill/>
          <a:ln w="9525">
            <a:noFill/>
            <a:miter lim="800000"/>
            <a:headEnd/>
            <a:tailEnd/>
          </a:ln>
        </p:spPr>
        <p:txBody>
          <a:bodyPr wrap="square">
            <a:spAutoFit/>
          </a:bodyPr>
          <a:lstStyle/>
          <a:p>
            <a:pPr algn="ctr" rtl="1"/>
            <a:r>
              <a:rPr lang="ar-EG" sz="3200" b="1" dirty="0">
                <a:solidFill>
                  <a:schemeClr val="accent6">
                    <a:lumMod val="50000"/>
                  </a:schemeClr>
                </a:solidFill>
                <a:latin typeface="Calibri" pitchFamily="34" charset="0"/>
              </a:rPr>
              <a:t> كما </a:t>
            </a:r>
            <a:r>
              <a:rPr lang="ar-SA" sz="3200" b="1" dirty="0">
                <a:solidFill>
                  <a:schemeClr val="accent6">
                    <a:lumMod val="50000"/>
                  </a:schemeClr>
                </a:solidFill>
                <a:latin typeface="Calibri" pitchFamily="34" charset="0"/>
              </a:rPr>
              <a:t>بَرَعَ </a:t>
            </a:r>
            <a:r>
              <a:rPr lang="ar-EG" sz="3200" b="1" dirty="0">
                <a:solidFill>
                  <a:schemeClr val="accent6">
                    <a:lumMod val="50000"/>
                  </a:schemeClr>
                </a:solidFill>
                <a:latin typeface="Calibri" pitchFamily="34" charset="0"/>
              </a:rPr>
              <a:t>في صناعة أنواع </a:t>
            </a:r>
            <a:r>
              <a:rPr lang="ar-SA" sz="3200" b="1" dirty="0">
                <a:solidFill>
                  <a:schemeClr val="accent6">
                    <a:lumMod val="50000"/>
                  </a:schemeClr>
                </a:solidFill>
                <a:latin typeface="Calibri" pitchFamily="34" charset="0"/>
              </a:rPr>
              <a:t>مِنَ الحِبْرِ الْمُلَوَّنِ الَّذي لا تَمْحوهُ النَّارُ بَلْ تَزيدُهُ وُضوحًا وَبَريقًا وَثَباتًا.</a:t>
            </a:r>
            <a:endParaRPr lang="en-US" sz="3200" b="1" dirty="0">
              <a:solidFill>
                <a:schemeClr val="accent6">
                  <a:lumMod val="50000"/>
                </a:schemeClr>
              </a:solidFill>
              <a:latin typeface="Calibri" pitchFamily="34" charset="0"/>
            </a:endParaRPr>
          </a:p>
        </p:txBody>
      </p:sp>
      <p:pic>
        <p:nvPicPr>
          <p:cNvPr id="6" name="Picture 12"/>
          <p:cNvPicPr>
            <a:picLocks noChangeAspect="1" noChangeArrowheads="1"/>
          </p:cNvPicPr>
          <p:nvPr/>
        </p:nvPicPr>
        <p:blipFill>
          <a:blip r:embed="rId2" cstate="print"/>
          <a:stretch>
            <a:fillRect/>
          </a:stretch>
        </p:blipFill>
        <p:spPr bwMode="auto">
          <a:xfrm>
            <a:off x="414780" y="844438"/>
            <a:ext cx="2628254" cy="3429000"/>
          </a:xfrm>
          <a:prstGeom prst="rect">
            <a:avLst/>
          </a:prstGeom>
          <a:noFill/>
          <a:ln w="9525">
            <a:noFill/>
            <a:miter lim="800000"/>
            <a:headEnd/>
            <a:tailEnd/>
          </a:ln>
          <a:effectLst/>
        </p:spPr>
      </p:pic>
    </p:spTree>
    <p:extLst>
      <p:ext uri="{BB962C8B-B14F-4D97-AF65-F5344CB8AC3E}">
        <p14:creationId xmlns:p14="http://schemas.microsoft.com/office/powerpoint/2010/main" val="364763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75483" y="629615"/>
            <a:ext cx="8358214" cy="584775"/>
          </a:xfrm>
          <a:prstGeom prst="rect">
            <a:avLst/>
          </a:prstGeom>
          <a:noFill/>
          <a:ln w="9525">
            <a:noFill/>
            <a:miter lim="800000"/>
            <a:headEnd/>
            <a:tailEnd/>
          </a:ln>
        </p:spPr>
        <p:txBody>
          <a:bodyPr wrap="square" anchor="ctr">
            <a:spAutoFit/>
          </a:bodyPr>
          <a:lstStyle/>
          <a:p>
            <a:pPr algn="r" rtl="1"/>
            <a:r>
              <a:rPr lang="ar-EG" sz="3200" b="1" dirty="0">
                <a:solidFill>
                  <a:srgbClr val="C00000"/>
                </a:solidFill>
                <a:latin typeface="Calibri" pitchFamily="34" charset="0"/>
              </a:rPr>
              <a:t>2- </a:t>
            </a:r>
            <a:r>
              <a:rPr lang="ar-SA" sz="3200" b="1" dirty="0">
                <a:solidFill>
                  <a:srgbClr val="C00000"/>
                </a:solidFill>
                <a:latin typeface="Calibri" pitchFamily="34" charset="0"/>
              </a:rPr>
              <a:t>أُحَوِّلُ الكَلِمَةَ المُلَوَّنَةَ إلى عَلَمٍ، ثُمَّ أُعيدُ كِتابَةَ الجُمْلَةِ:</a:t>
            </a:r>
            <a:endParaRPr lang="en-US" sz="3200" b="1" dirty="0">
              <a:solidFill>
                <a:srgbClr val="C00000"/>
              </a:solidFill>
              <a:latin typeface="Calibri" pitchFamily="34" charset="0"/>
            </a:endParaRPr>
          </a:p>
        </p:txBody>
      </p:sp>
      <p:sp>
        <p:nvSpPr>
          <p:cNvPr id="3" name="Rectangle 16"/>
          <p:cNvSpPr/>
          <p:nvPr/>
        </p:nvSpPr>
        <p:spPr>
          <a:xfrm>
            <a:off x="4623297" y="1737127"/>
            <a:ext cx="7010400" cy="1077218"/>
          </a:xfrm>
          <a:prstGeom prst="rect">
            <a:avLst/>
          </a:prstGeom>
        </p:spPr>
        <p:txBody>
          <a:bodyPr>
            <a:spAutoFit/>
          </a:bodyPr>
          <a:lstStyle/>
          <a:p>
            <a:pPr algn="r" rtl="1" fontAlgn="auto">
              <a:spcBef>
                <a:spcPts val="0"/>
              </a:spcBef>
              <a:spcAft>
                <a:spcPts val="0"/>
              </a:spcAft>
              <a:defRPr/>
            </a:pPr>
            <a:r>
              <a:rPr lang="ar-SA" sz="3200" b="1" dirty="0">
                <a:solidFill>
                  <a:srgbClr val="E72DC4"/>
                </a:solidFill>
                <a:latin typeface="+mn-lt"/>
                <a:cs typeface="+mn-cs"/>
              </a:rPr>
              <a:t>يُقَدَّرُ </a:t>
            </a:r>
            <a:r>
              <a:rPr lang="ar-SA" sz="3200" b="1" dirty="0">
                <a:solidFill>
                  <a:srgbClr val="002060"/>
                </a:solidFill>
                <a:latin typeface="+mn-lt"/>
                <a:cs typeface="+mn-cs"/>
              </a:rPr>
              <a:t>التِّلْميذُ</a:t>
            </a:r>
            <a:r>
              <a:rPr lang="ar-SA" sz="3200" b="1" dirty="0">
                <a:solidFill>
                  <a:srgbClr val="E72DC4"/>
                </a:solidFill>
                <a:latin typeface="+mn-lt"/>
                <a:cs typeface="+mn-cs"/>
              </a:rPr>
              <a:t> عُلَماءَ الْمُسْلمينَ.</a:t>
            </a:r>
            <a:endParaRPr lang="ar-EG" sz="3200" b="1" dirty="0">
              <a:solidFill>
                <a:srgbClr val="E72DC4"/>
              </a:solidFill>
              <a:latin typeface="+mn-lt"/>
              <a:cs typeface="+mn-cs"/>
            </a:endParaRPr>
          </a:p>
          <a:p>
            <a:pPr algn="r" rtl="1" fontAlgn="auto">
              <a:spcBef>
                <a:spcPts val="0"/>
              </a:spcBef>
              <a:spcAft>
                <a:spcPts val="0"/>
              </a:spcAft>
              <a:defRPr/>
            </a:pPr>
            <a:r>
              <a:rPr lang="ar-EG" sz="3200" b="1" dirty="0">
                <a:solidFill>
                  <a:srgbClr val="E72DC4"/>
                </a:solidFill>
              </a:rPr>
              <a:t>.........................................................</a:t>
            </a:r>
            <a:endParaRPr lang="en-US" sz="3200" b="1" dirty="0">
              <a:solidFill>
                <a:srgbClr val="E72DC4"/>
              </a:solidFill>
              <a:latin typeface="+mn-lt"/>
              <a:cs typeface="+mn-cs"/>
            </a:endParaRPr>
          </a:p>
        </p:txBody>
      </p:sp>
      <p:sp>
        <p:nvSpPr>
          <p:cNvPr id="4" name="Rectangle 17"/>
          <p:cNvSpPr>
            <a:spLocks noChangeArrowheads="1"/>
          </p:cNvSpPr>
          <p:nvPr/>
        </p:nvSpPr>
        <p:spPr bwMode="auto">
          <a:xfrm>
            <a:off x="5181600" y="2168233"/>
            <a:ext cx="7010400" cy="584775"/>
          </a:xfrm>
          <a:prstGeom prst="rect">
            <a:avLst/>
          </a:prstGeom>
          <a:noFill/>
          <a:ln w="9525">
            <a:noFill/>
            <a:miter lim="800000"/>
            <a:headEnd/>
            <a:tailEnd/>
          </a:ln>
        </p:spPr>
        <p:txBody>
          <a:bodyPr>
            <a:spAutoFit/>
          </a:bodyPr>
          <a:lstStyle/>
          <a:p>
            <a:pPr algn="ctr" rtl="1"/>
            <a:r>
              <a:rPr lang="ar-SA" sz="3200" b="1" dirty="0">
                <a:solidFill>
                  <a:srgbClr val="0000CC"/>
                </a:solidFill>
                <a:latin typeface="Calibri" pitchFamily="34" charset="0"/>
              </a:rPr>
              <a:t>يُقَدَّرُ محمد عُلَماءَ الْمُسْلمينَ.</a:t>
            </a:r>
            <a:endParaRPr lang="en-US" sz="3200" dirty="0">
              <a:solidFill>
                <a:srgbClr val="0000CC"/>
              </a:solidFill>
              <a:latin typeface="Calibri" pitchFamily="34" charset="0"/>
            </a:endParaRPr>
          </a:p>
        </p:txBody>
      </p:sp>
      <p:sp>
        <p:nvSpPr>
          <p:cNvPr id="5" name="Rectangle 7"/>
          <p:cNvSpPr>
            <a:spLocks noChangeArrowheads="1"/>
          </p:cNvSpPr>
          <p:nvPr/>
        </p:nvSpPr>
        <p:spPr bwMode="auto">
          <a:xfrm>
            <a:off x="4800576" y="3383795"/>
            <a:ext cx="7010400" cy="1077218"/>
          </a:xfrm>
          <a:prstGeom prst="rect">
            <a:avLst/>
          </a:prstGeom>
          <a:noFill/>
          <a:ln w="9525">
            <a:noFill/>
            <a:miter lim="800000"/>
            <a:headEnd/>
            <a:tailEnd/>
          </a:ln>
        </p:spPr>
        <p:txBody>
          <a:bodyPr>
            <a:spAutoFit/>
          </a:bodyPr>
          <a:lstStyle/>
          <a:p>
            <a:pPr algn="ctr" rtl="1"/>
            <a:r>
              <a:rPr lang="ar-SA" sz="3200" b="1" dirty="0">
                <a:solidFill>
                  <a:srgbClr val="E72DC4"/>
                </a:solidFill>
                <a:latin typeface="Calibri" pitchFamily="34" charset="0"/>
              </a:rPr>
              <a:t>تَفْتَخِرُ </a:t>
            </a:r>
            <a:r>
              <a:rPr lang="ar-SA" sz="3200" b="1" dirty="0">
                <a:solidFill>
                  <a:srgbClr val="002060"/>
                </a:solidFill>
                <a:latin typeface="Calibri" pitchFamily="34" charset="0"/>
              </a:rPr>
              <a:t>التِّلْميذَةُ</a:t>
            </a:r>
            <a:r>
              <a:rPr lang="ar-SA" sz="3200" b="1" dirty="0">
                <a:solidFill>
                  <a:srgbClr val="E72DC4"/>
                </a:solidFill>
                <a:latin typeface="Calibri" pitchFamily="34" charset="0"/>
              </a:rPr>
              <a:t> بِاخْتِراعاتِ الْعُلَماءِ الْمُسْلِمينَ.</a:t>
            </a:r>
            <a:endParaRPr lang="ar-EG" sz="3200" b="1" dirty="0">
              <a:solidFill>
                <a:srgbClr val="E72DC4"/>
              </a:solidFill>
              <a:latin typeface="Calibri" pitchFamily="34" charset="0"/>
            </a:endParaRPr>
          </a:p>
          <a:p>
            <a:pPr algn="ctr" rtl="1"/>
            <a:r>
              <a:rPr lang="ar-EG" sz="3200" b="1" dirty="0">
                <a:solidFill>
                  <a:srgbClr val="E72DC4"/>
                </a:solidFill>
                <a:latin typeface="Calibri" pitchFamily="34" charset="0"/>
              </a:rPr>
              <a:t>..........................................................</a:t>
            </a:r>
            <a:endParaRPr lang="en-US" sz="3200" b="1" dirty="0">
              <a:solidFill>
                <a:srgbClr val="E72DC4"/>
              </a:solidFill>
              <a:latin typeface="Calibri" pitchFamily="34" charset="0"/>
            </a:endParaRPr>
          </a:p>
        </p:txBody>
      </p:sp>
      <p:sp>
        <p:nvSpPr>
          <p:cNvPr id="6" name="Rectangle 8"/>
          <p:cNvSpPr>
            <a:spLocks noChangeArrowheads="1"/>
          </p:cNvSpPr>
          <p:nvPr/>
        </p:nvSpPr>
        <p:spPr bwMode="auto">
          <a:xfrm>
            <a:off x="5181600" y="3922404"/>
            <a:ext cx="7010400" cy="584775"/>
          </a:xfrm>
          <a:prstGeom prst="rect">
            <a:avLst/>
          </a:prstGeom>
          <a:noFill/>
          <a:ln w="9525">
            <a:noFill/>
            <a:miter lim="800000"/>
            <a:headEnd/>
            <a:tailEnd/>
          </a:ln>
        </p:spPr>
        <p:txBody>
          <a:bodyPr>
            <a:spAutoFit/>
          </a:bodyPr>
          <a:lstStyle/>
          <a:p>
            <a:pPr algn="ctr" rtl="1"/>
            <a:r>
              <a:rPr lang="ar-SA" sz="3200" b="1" dirty="0">
                <a:solidFill>
                  <a:srgbClr val="0000CC"/>
                </a:solidFill>
                <a:latin typeface="Calibri" pitchFamily="34" charset="0"/>
              </a:rPr>
              <a:t>تَفْتَخِرُ مها بِاخْتِراعاتِ الْعُلَماءِ الْمُسْلِمينَ.</a:t>
            </a:r>
            <a:endParaRPr lang="en-US" sz="3200" dirty="0">
              <a:solidFill>
                <a:srgbClr val="0000CC"/>
              </a:solidFill>
              <a:latin typeface="Calibri" pitchFamily="34" charset="0"/>
            </a:endParaRPr>
          </a:p>
        </p:txBody>
      </p:sp>
    </p:spTree>
    <p:extLst>
      <p:ext uri="{BB962C8B-B14F-4D97-AF65-F5344CB8AC3E}">
        <p14:creationId xmlns:p14="http://schemas.microsoft.com/office/powerpoint/2010/main" val="7727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احول الكلمة...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يقدر التلميذ ..wav"/>
                                        </p:tgtEl>
                                      </p:cMediaNode>
                                    </p:audio>
                                  </p:sub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500" autoRev="1" fill="hold">
                                          <p:stCondLst>
                                            <p:cond delay="0"/>
                                          </p:stCondLst>
                                        </p:cTn>
                                        <p:tgtEl>
                                          <p:spTgt spid="4"/>
                                        </p:tgtEl>
                                        <p:attrNameLst>
                                          <p:attrName>ppt_w</p:attrName>
                                        </p:attrNameLst>
                                      </p:cBhvr>
                                    </p:anim>
                                    <p:anim by="(#ppt_w*0.50)" calcmode="lin" valueType="num">
                                      <p:cBhvr>
                                        <p:cTn id="18" dur="500" decel="50000" autoRev="1" fill="hold">
                                          <p:stCondLst>
                                            <p:cond delay="0"/>
                                          </p:stCondLst>
                                        </p:cTn>
                                        <p:tgtEl>
                                          <p:spTgt spid="4"/>
                                        </p:tgtEl>
                                        <p:attrNameLst>
                                          <p:attrName>ppt_x</p:attrName>
                                        </p:attrNameLst>
                                      </p:cBhvr>
                                    </p:anim>
                                    <p:anim from="(-#ppt_h/2)" to="(#ppt_y)" calcmode="lin" valueType="num">
                                      <p:cBhvr>
                                        <p:cTn id="19" dur="1000" fill="hold">
                                          <p:stCondLst>
                                            <p:cond delay="0"/>
                                          </p:stCondLst>
                                        </p:cTn>
                                        <p:tgtEl>
                                          <p:spTgt spid="4"/>
                                        </p:tgtEl>
                                        <p:attrNameLst>
                                          <p:attrName>ppt_y</p:attrName>
                                        </p:attrNameLst>
                                      </p:cBhvr>
                                    </p:anim>
                                    <p:animRot by="21600000">
                                      <p:cBhvr>
                                        <p:cTn id="20" dur="1000" fill="hold">
                                          <p:stCondLst>
                                            <p:cond delay="0"/>
                                          </p:stCondLst>
                                        </p:cTn>
                                        <p:tgtEl>
                                          <p:spTgt spid="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يقدر محمد ..wav"/>
                                        </p:tgtEl>
                                      </p:cMediaNode>
                                    </p:audio>
                                  </p:subTnLst>
                                </p:cTn>
                              </p:par>
                              <p:par>
                                <p:cTn id="21" presetID="5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5" name="تفتخر ..wav"/>
                                        </p:tgtEl>
                                      </p:cMediaNode>
                                    </p:audio>
                                  </p:sub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to="" calcmode="lin" valueType="num">
                                      <p:cBhvr>
                                        <p:cTn id="30" dur="1" fill="hold"/>
                                        <p:tgtEl>
                                          <p:spTgt spid="6"/>
                                        </p:tgtEl>
                                        <p:attrNameLst>
                                          <p:attrName/>
                                        </p:attrNameLst>
                                      </p:cBhvr>
                                    </p:anim>
                                  </p:childTnLst>
                                  <p:subTnLst>
                                    <p:audio>
                                      <p:cMediaNode>
                                        <p:cTn display="0" masterRel="sameClick">
                                          <p:stCondLst>
                                            <p:cond evt="begin" delay="0">
                                              <p:tn val="28"/>
                                            </p:cond>
                                          </p:stCondLst>
                                          <p:endCondLst>
                                            <p:cond evt="onStopAudio" delay="0">
                                              <p:tgtEl>
                                                <p:sldTgt/>
                                              </p:tgtEl>
                                            </p:cond>
                                          </p:endCondLst>
                                        </p:cTn>
                                        <p:tgtEl>
                                          <p:sndTgt r:embed="rId6" name="تفتخر مه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09257" y="2277386"/>
            <a:ext cx="3634939" cy="1323439"/>
          </a:xfrm>
          <a:prstGeom prst="rect">
            <a:avLst/>
          </a:prstGeom>
          <a:noFill/>
        </p:spPr>
        <p:txBody>
          <a:bodyPr wrap="square" rtlCol="0">
            <a:spAutoFit/>
          </a:bodyPr>
          <a:lstStyle/>
          <a:p>
            <a:pPr algn="r" rtl="1"/>
            <a:r>
              <a:rPr lang="ar-EG" sz="8000" b="1" dirty="0">
                <a:solidFill>
                  <a:srgbClr val="FF3399"/>
                </a:solidFill>
              </a:rPr>
              <a:t>الخـــط</a:t>
            </a:r>
            <a:endParaRPr lang="en-US" sz="8000" b="1" dirty="0">
              <a:solidFill>
                <a:srgbClr val="FF3399"/>
              </a:solidFill>
            </a:endParaRPr>
          </a:p>
        </p:txBody>
      </p:sp>
    </p:spTree>
    <p:extLst>
      <p:ext uri="{BB962C8B-B14F-4D97-AF65-F5344CB8AC3E}">
        <p14:creationId xmlns:p14="http://schemas.microsoft.com/office/powerpoint/2010/main" val="1067280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5198" y="389140"/>
            <a:ext cx="2910840" cy="584775"/>
          </a:xfrm>
          <a:prstGeom prst="rect">
            <a:avLst/>
          </a:prstGeom>
          <a:noFill/>
        </p:spPr>
        <p:txBody>
          <a:bodyPr wrap="square" rtlCol="0">
            <a:spAutoFit/>
          </a:bodyPr>
          <a:lstStyle/>
          <a:p>
            <a:pPr algn="r" rtl="1"/>
            <a:r>
              <a:rPr lang="ar-EG" sz="3200" b="1" dirty="0">
                <a:solidFill>
                  <a:srgbClr val="FF3399"/>
                </a:solidFill>
              </a:rPr>
              <a:t>ارسم بخطى الجميل </a:t>
            </a:r>
            <a:endParaRPr lang="en-US" sz="3600" b="1" dirty="0">
              <a:solidFill>
                <a:srgbClr val="FF3399"/>
              </a:solidFill>
            </a:endParaRPr>
          </a:p>
        </p:txBody>
      </p:sp>
      <p:pic>
        <p:nvPicPr>
          <p:cNvPr id="3" name="Picture 2"/>
          <p:cNvPicPr>
            <a:picLocks noChangeAspect="1"/>
          </p:cNvPicPr>
          <p:nvPr/>
        </p:nvPicPr>
        <p:blipFill>
          <a:blip r:embed="rId2"/>
          <a:stretch>
            <a:fillRect/>
          </a:stretch>
        </p:blipFill>
        <p:spPr>
          <a:xfrm>
            <a:off x="7215115" y="319577"/>
            <a:ext cx="771525" cy="723900"/>
          </a:xfrm>
          <a:prstGeom prst="rect">
            <a:avLst/>
          </a:prstGeom>
        </p:spPr>
      </p:pic>
      <p:sp>
        <p:nvSpPr>
          <p:cNvPr id="4" name="TextBox 1"/>
          <p:cNvSpPr txBox="1"/>
          <p:nvPr/>
        </p:nvSpPr>
        <p:spPr>
          <a:xfrm>
            <a:off x="2083998" y="1235492"/>
            <a:ext cx="9344297" cy="584775"/>
          </a:xfrm>
          <a:prstGeom prst="rect">
            <a:avLst/>
          </a:prstGeom>
          <a:noFill/>
        </p:spPr>
        <p:txBody>
          <a:bodyPr wrap="square" rtlCol="1">
            <a:spAutoFit/>
          </a:bodyPr>
          <a:lstStyle/>
          <a:p>
            <a:pPr algn="r" rtl="1" fontAlgn="auto">
              <a:spcBef>
                <a:spcPts val="0"/>
              </a:spcBef>
              <a:spcAft>
                <a:spcPts val="0"/>
              </a:spcAft>
              <a:defRPr/>
            </a:pPr>
            <a:r>
              <a:rPr lang="ar-EG" sz="3200" dirty="0">
                <a:ln w="0"/>
                <a:solidFill>
                  <a:schemeClr val="accent1"/>
                </a:solidFill>
                <a:effectLst>
                  <a:outerShdw blurRad="38100" dist="25400" dir="5400000" algn="ctr" rotWithShape="0">
                    <a:srgbClr val="6E747A">
                      <a:alpha val="43000"/>
                    </a:srgbClr>
                  </a:outerShdw>
                </a:effectLst>
                <a:latin typeface="+mn-lt"/>
                <a:cs typeface="+mn-cs"/>
              </a:rPr>
              <a:t>أقرا الاية الكريمة ، ثم أرسمها بخط النسخ مبتدئا من السطر الاخير:</a:t>
            </a:r>
            <a:endParaRPr lang="en-US" sz="3200" dirty="0">
              <a:ln w="0"/>
              <a:solidFill>
                <a:schemeClr val="accent1"/>
              </a:solidFill>
              <a:effectLst>
                <a:outerShdw blurRad="38100" dist="25400" dir="5400000" algn="ctr" rotWithShape="0">
                  <a:srgbClr val="6E747A">
                    <a:alpha val="43000"/>
                  </a:srgbClr>
                </a:outerShdw>
              </a:effectLst>
              <a:latin typeface="+mn-lt"/>
              <a:cs typeface="+mn-cs"/>
            </a:endParaRPr>
          </a:p>
        </p:txBody>
      </p:sp>
      <p:sp>
        <p:nvSpPr>
          <p:cNvPr id="5" name="TextBox 4"/>
          <p:cNvSpPr txBox="1"/>
          <p:nvPr/>
        </p:nvSpPr>
        <p:spPr>
          <a:xfrm>
            <a:off x="7875198" y="2012282"/>
            <a:ext cx="3741419" cy="584775"/>
          </a:xfrm>
          <a:prstGeom prst="rect">
            <a:avLst/>
          </a:prstGeom>
          <a:noFill/>
        </p:spPr>
        <p:txBody>
          <a:bodyPr wrap="square" rtlCol="0">
            <a:spAutoFit/>
          </a:bodyPr>
          <a:lstStyle/>
          <a:p>
            <a:pPr algn="r" rtl="1"/>
            <a:r>
              <a:rPr lang="ar-EG" sz="3200" b="1" dirty="0">
                <a:solidFill>
                  <a:schemeClr val="accent2">
                    <a:lumMod val="50000"/>
                  </a:schemeClr>
                </a:solidFill>
              </a:rPr>
              <a:t>قال الله تعالي :</a:t>
            </a:r>
            <a:endParaRPr lang="en-US" sz="3600" b="1" dirty="0">
              <a:solidFill>
                <a:schemeClr val="accent2">
                  <a:lumMod val="50000"/>
                </a:schemeClr>
              </a:solidFill>
            </a:endParaRPr>
          </a:p>
        </p:txBody>
      </p:sp>
      <p:sp>
        <p:nvSpPr>
          <p:cNvPr id="6" name="TextBox 5"/>
          <p:cNvSpPr txBox="1"/>
          <p:nvPr/>
        </p:nvSpPr>
        <p:spPr>
          <a:xfrm>
            <a:off x="1870638" y="2789072"/>
            <a:ext cx="9250680" cy="2862322"/>
          </a:xfrm>
          <a:prstGeom prst="rect">
            <a:avLst/>
          </a:prstGeom>
          <a:noFill/>
        </p:spPr>
        <p:txBody>
          <a:bodyPr wrap="square" rtlCol="0">
            <a:spAutoFit/>
          </a:bodyPr>
          <a:lstStyle/>
          <a:p>
            <a:pPr algn="ctr" rtl="1"/>
            <a:r>
              <a:rPr lang="ar-EG" sz="3600" b="1" dirty="0">
                <a:solidFill>
                  <a:schemeClr val="accent2">
                    <a:lumMod val="50000"/>
                  </a:schemeClr>
                </a:solidFill>
              </a:rPr>
              <a:t>" أنما يخشي الله من عبادة العلماء"</a:t>
            </a:r>
          </a:p>
          <a:p>
            <a:pPr algn="ctr" rtl="1"/>
            <a:r>
              <a:rPr lang="ar-EG" sz="3600" b="1" dirty="0">
                <a:solidFill>
                  <a:schemeClr val="accent2">
                    <a:lumMod val="50000"/>
                  </a:schemeClr>
                </a:solidFill>
              </a:rPr>
              <a:t>...........................................................................................................................................................................................................................................................................................</a:t>
            </a:r>
            <a:endParaRPr lang="en-US" sz="4000" b="1" dirty="0">
              <a:solidFill>
                <a:schemeClr val="accent2">
                  <a:lumMod val="50000"/>
                </a:schemeClr>
              </a:solidFill>
            </a:endParaRPr>
          </a:p>
        </p:txBody>
      </p:sp>
      <p:sp>
        <p:nvSpPr>
          <p:cNvPr id="7" name="Rounded Rectangle 6"/>
          <p:cNvSpPr/>
          <p:nvPr/>
        </p:nvSpPr>
        <p:spPr>
          <a:xfrm>
            <a:off x="1263215" y="5651394"/>
            <a:ext cx="10165080" cy="85344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b="1" dirty="0">
                <a:solidFill>
                  <a:srgbClr val="0070C0"/>
                </a:solidFill>
              </a:rPr>
              <a:t>استفيد من قواعد كتابة الحروف بالرجوع الى : إتعلم فن الخط (صفحة 14 )</a:t>
            </a:r>
            <a:endParaRPr lang="en-US" sz="3200" b="1" dirty="0">
              <a:solidFill>
                <a:srgbClr val="0070C0"/>
              </a:solidFill>
            </a:endParaRPr>
          </a:p>
        </p:txBody>
      </p:sp>
      <p:sp>
        <p:nvSpPr>
          <p:cNvPr id="8" name="Rectangle 7"/>
          <p:cNvSpPr/>
          <p:nvPr/>
        </p:nvSpPr>
        <p:spPr>
          <a:xfrm>
            <a:off x="4050787" y="3364301"/>
            <a:ext cx="4903907" cy="646331"/>
          </a:xfrm>
          <a:prstGeom prst="rect">
            <a:avLst/>
          </a:prstGeom>
        </p:spPr>
        <p:txBody>
          <a:bodyPr wrap="none">
            <a:spAutoFit/>
          </a:bodyPr>
          <a:lstStyle/>
          <a:p>
            <a:r>
              <a:rPr lang="ar-EG" sz="3600" b="1" dirty="0">
                <a:solidFill>
                  <a:schemeClr val="bg2">
                    <a:lumMod val="75000"/>
                  </a:schemeClr>
                </a:solidFill>
              </a:rPr>
              <a:t>أنما يخشي الله من عبادة العلماء</a:t>
            </a:r>
            <a:endParaRPr lang="en-US" dirty="0">
              <a:solidFill>
                <a:schemeClr val="bg2">
                  <a:lumMod val="75000"/>
                </a:schemeClr>
              </a:solidFill>
            </a:endParaRPr>
          </a:p>
        </p:txBody>
      </p:sp>
      <p:sp>
        <p:nvSpPr>
          <p:cNvPr id="9" name="Rectangle 8"/>
          <p:cNvSpPr/>
          <p:nvPr/>
        </p:nvSpPr>
        <p:spPr>
          <a:xfrm>
            <a:off x="3918946" y="3897068"/>
            <a:ext cx="4903907" cy="646331"/>
          </a:xfrm>
          <a:prstGeom prst="rect">
            <a:avLst/>
          </a:prstGeom>
        </p:spPr>
        <p:txBody>
          <a:bodyPr wrap="none">
            <a:spAutoFit/>
          </a:bodyPr>
          <a:lstStyle/>
          <a:p>
            <a:r>
              <a:rPr lang="ar-EG" sz="3600" b="1" dirty="0">
                <a:solidFill>
                  <a:schemeClr val="bg2">
                    <a:lumMod val="75000"/>
                  </a:schemeClr>
                </a:solidFill>
              </a:rPr>
              <a:t>أنما يخشي الله من عبادة العلماء</a:t>
            </a:r>
            <a:endParaRPr lang="en-US" dirty="0">
              <a:solidFill>
                <a:schemeClr val="bg2">
                  <a:lumMod val="75000"/>
                </a:schemeClr>
              </a:solidFill>
            </a:endParaRPr>
          </a:p>
        </p:txBody>
      </p:sp>
      <p:sp>
        <p:nvSpPr>
          <p:cNvPr id="10" name="Rectangle 9"/>
          <p:cNvSpPr/>
          <p:nvPr/>
        </p:nvSpPr>
        <p:spPr>
          <a:xfrm>
            <a:off x="4050787" y="4436745"/>
            <a:ext cx="4903907" cy="646331"/>
          </a:xfrm>
          <a:prstGeom prst="rect">
            <a:avLst/>
          </a:prstGeom>
        </p:spPr>
        <p:txBody>
          <a:bodyPr wrap="none">
            <a:spAutoFit/>
          </a:bodyPr>
          <a:lstStyle/>
          <a:p>
            <a:r>
              <a:rPr lang="ar-EG" sz="3600" b="1" dirty="0">
                <a:solidFill>
                  <a:schemeClr val="bg2">
                    <a:lumMod val="75000"/>
                  </a:schemeClr>
                </a:solidFill>
              </a:rPr>
              <a:t>أنما يخشي الله من عبادة العلماء</a:t>
            </a:r>
            <a:endParaRPr lang="en-US" dirty="0">
              <a:solidFill>
                <a:schemeClr val="bg2">
                  <a:lumMod val="75000"/>
                </a:schemeClr>
              </a:solidFill>
            </a:endParaRPr>
          </a:p>
        </p:txBody>
      </p:sp>
      <p:sp>
        <p:nvSpPr>
          <p:cNvPr id="11" name="Rectangle 10"/>
          <p:cNvSpPr/>
          <p:nvPr/>
        </p:nvSpPr>
        <p:spPr>
          <a:xfrm>
            <a:off x="3918946" y="4969512"/>
            <a:ext cx="4903907" cy="646331"/>
          </a:xfrm>
          <a:prstGeom prst="rect">
            <a:avLst/>
          </a:prstGeom>
        </p:spPr>
        <p:txBody>
          <a:bodyPr wrap="none">
            <a:spAutoFit/>
          </a:bodyPr>
          <a:lstStyle/>
          <a:p>
            <a:r>
              <a:rPr lang="ar-EG" sz="3600" b="1" dirty="0">
                <a:solidFill>
                  <a:schemeClr val="bg2">
                    <a:lumMod val="75000"/>
                  </a:schemeClr>
                </a:solidFill>
              </a:rPr>
              <a:t>أنما يخشي الله من عبادة العلماء</a:t>
            </a:r>
            <a:endParaRPr lang="en-US" dirty="0">
              <a:solidFill>
                <a:schemeClr val="bg2">
                  <a:lumMod val="75000"/>
                </a:schemeClr>
              </a:solidFill>
            </a:endParaRPr>
          </a:p>
        </p:txBody>
      </p:sp>
    </p:spTree>
    <p:extLst>
      <p:ext uri="{BB962C8B-B14F-4D97-AF65-F5344CB8AC3E}">
        <p14:creationId xmlns:p14="http://schemas.microsoft.com/office/powerpoint/2010/main" val="407042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anim calcmode="lin" valueType="num">
                                      <p:cBhvr>
                                        <p:cTn id="42" dur="500" fill="hold"/>
                                        <p:tgtEl>
                                          <p:spTgt spid="8"/>
                                        </p:tgtEl>
                                        <p:attrNameLst>
                                          <p:attrName>ppt_x</p:attrName>
                                        </p:attrNameLst>
                                      </p:cBhvr>
                                      <p:tavLst>
                                        <p:tav tm="0">
                                          <p:val>
                                            <p:strVal val="#ppt_x"/>
                                          </p:val>
                                        </p:tav>
                                        <p:tav tm="100000">
                                          <p:val>
                                            <p:strVal val="#ppt_x"/>
                                          </p:val>
                                        </p:tav>
                                      </p:tavLst>
                                    </p:anim>
                                    <p:anim calcmode="lin" valueType="num">
                                      <p:cBhvr>
                                        <p:cTn id="4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anim calcmode="lin" valueType="num">
                                      <p:cBhvr>
                                        <p:cTn id="49" dur="500" fill="hold"/>
                                        <p:tgtEl>
                                          <p:spTgt spid="9"/>
                                        </p:tgtEl>
                                        <p:attrNameLst>
                                          <p:attrName>ppt_x</p:attrName>
                                        </p:attrNameLst>
                                      </p:cBhvr>
                                      <p:tavLst>
                                        <p:tav tm="0">
                                          <p:val>
                                            <p:strVal val="#ppt_x"/>
                                          </p:val>
                                        </p:tav>
                                        <p:tav tm="100000">
                                          <p:val>
                                            <p:strVal val="#ppt_x"/>
                                          </p:val>
                                        </p:tav>
                                      </p:tavLst>
                                    </p:anim>
                                    <p:anim calcmode="lin" valueType="num">
                                      <p:cBhvr>
                                        <p:cTn id="5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lowchart: Process 4"/>
          <p:cNvSpPr/>
          <p:nvPr/>
        </p:nvSpPr>
        <p:spPr>
          <a:xfrm>
            <a:off x="3415947" y="2451261"/>
            <a:ext cx="4706319" cy="161440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13800" b="1" dirty="0">
                <a:solidFill>
                  <a:srgbClr val="0070C0"/>
                </a:solidFill>
              </a:rPr>
              <a:t>التَّعبِيرُ</a:t>
            </a:r>
            <a:endParaRPr lang="en-US" sz="13800" b="1" dirty="0">
              <a:solidFill>
                <a:srgbClr val="0070C0"/>
              </a:solidFill>
            </a:endParaRPr>
          </a:p>
        </p:txBody>
      </p:sp>
    </p:spTree>
    <p:extLst>
      <p:ext uri="{BB962C8B-B14F-4D97-AF65-F5344CB8AC3E}">
        <p14:creationId xmlns:p14="http://schemas.microsoft.com/office/powerpoint/2010/main" val="353583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تعبي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98852" y="1697014"/>
            <a:ext cx="8077200" cy="4478149"/>
          </a:xfrm>
          <a:prstGeom prst="rect">
            <a:avLst/>
          </a:prstGeom>
          <a:noFill/>
          <a:ln w="9525">
            <a:noFill/>
            <a:miter lim="800000"/>
            <a:headEnd/>
            <a:tailEnd/>
          </a:ln>
        </p:spPr>
        <p:txBody>
          <a:bodyPr anchor="ctr">
            <a:spAutoFit/>
          </a:bodyPr>
          <a:lstStyle/>
          <a:p>
            <a:pPr algn="r" rtl="1" eaLnBrk="0" hangingPunct="0"/>
            <a:r>
              <a:rPr lang="ar-SA" sz="2800" b="1" dirty="0">
                <a:latin typeface="Traditional Arabic" pitchFamily="18" charset="-78"/>
                <a:cs typeface="Times New Roman" pitchFamily="18" charset="0"/>
              </a:rPr>
              <a:t>إِلى الْعالِمِ الْجَليلِ.</a:t>
            </a:r>
            <a:r>
              <a:rPr lang="ar-EG" sz="1100" b="1" dirty="0">
                <a:latin typeface="Traditional Arabic" pitchFamily="18" charset="-78"/>
                <a:cs typeface="Times New Roman" pitchFamily="18" charset="0"/>
              </a:rPr>
              <a:t>..........................................................</a:t>
            </a:r>
            <a:endParaRPr lang="en-US" sz="1100" b="1" dirty="0">
              <a:cs typeface="Times New Roman" pitchFamily="18" charset="0"/>
            </a:endParaRPr>
          </a:p>
          <a:p>
            <a:pPr algn="r" rtl="1" eaLnBrk="0" hangingPunct="0"/>
            <a:r>
              <a:rPr lang="ar-SA" sz="2800" b="1" dirty="0">
                <a:latin typeface="Traditional Arabic" pitchFamily="18" charset="-78"/>
                <a:cs typeface="Times New Roman" pitchFamily="18" charset="0"/>
              </a:rPr>
              <a:t>لَقَدْ أَضَفْتَ لِلْعِلْمِ الْكَثيرَ مِنَ الإِنْجازاتِ</a:t>
            </a:r>
            <a:r>
              <a:rPr lang="ar-EG" sz="2800" b="1" dirty="0">
                <a:latin typeface="Traditional Arabic" pitchFamily="18" charset="-78"/>
                <a:cs typeface="Times New Roman" pitchFamily="18" charset="0"/>
              </a:rPr>
              <a:t> </a:t>
            </a:r>
            <a:r>
              <a:rPr lang="ar-SA" sz="2800" b="1" dirty="0">
                <a:latin typeface="Traditional Arabic" pitchFamily="18" charset="-78"/>
                <a:cs typeface="Times New Roman" pitchFamily="18" charset="0"/>
              </a:rPr>
              <a:t>الَّتي</a:t>
            </a:r>
            <a:r>
              <a:rPr lang="ar-EG" sz="2800" b="1" dirty="0">
                <a:latin typeface="Traditional Arabic" pitchFamily="18" charset="-78"/>
                <a:cs typeface="Times New Roman" pitchFamily="18" charset="0"/>
              </a:rPr>
              <a:t>  </a:t>
            </a:r>
            <a:r>
              <a:rPr lang="ar-EG" sz="1100" b="1" dirty="0">
                <a:latin typeface="Traditional Arabic" pitchFamily="18" charset="-78"/>
                <a:cs typeface="Times New Roman" pitchFamily="18" charset="0"/>
              </a:rPr>
              <a:t>.....................................................................................</a:t>
            </a:r>
            <a:endParaRPr lang="en-US" sz="1100" b="1" dirty="0"/>
          </a:p>
          <a:p>
            <a:pPr algn="r" rtl="1" eaLnBrk="0" hangingPunct="0"/>
            <a:r>
              <a:rPr lang="ar-SA" sz="2800" b="1" dirty="0">
                <a:latin typeface="Traditional Arabic" pitchFamily="18" charset="-78"/>
              </a:rPr>
              <a:t>وَلَقَدْ أَخَذَ عَنْكَ عُلَماءُ.</a:t>
            </a:r>
            <a:r>
              <a:rPr lang="ar-EG" sz="1100" b="1" dirty="0">
                <a:latin typeface="Traditional Arabic" pitchFamily="18" charset="-78"/>
              </a:rPr>
              <a:t>.................................................</a:t>
            </a:r>
            <a:r>
              <a:rPr lang="ar-SA" sz="1100" b="1" dirty="0">
                <a:latin typeface="Traditional Arabic" pitchFamily="18" charset="-78"/>
              </a:rPr>
              <a:t>.</a:t>
            </a:r>
            <a:endParaRPr lang="en-US" sz="1100" b="1" dirty="0"/>
          </a:p>
          <a:p>
            <a:pPr algn="r" rtl="1" eaLnBrk="0" hangingPunct="0"/>
            <a:r>
              <a:rPr lang="ar-SA" sz="2800" b="1" dirty="0">
                <a:latin typeface="Traditional Arabic" pitchFamily="18" charset="-78"/>
              </a:rPr>
              <a:t>فَأَنْتَ بِذَلِكَ تَسْتَحِقُّ أَنْ تُوصَفَ بِأَنَّكَ</a:t>
            </a:r>
            <a:r>
              <a:rPr lang="ar-EG" sz="2800" b="1" dirty="0">
                <a:latin typeface="Traditional Arabic" pitchFamily="18" charset="-78"/>
              </a:rPr>
              <a:t>         </a:t>
            </a:r>
          </a:p>
          <a:p>
            <a:pPr algn="r" rtl="1" eaLnBrk="0" hangingPunct="0"/>
            <a:endParaRPr lang="ar-EG" sz="2800" b="1" dirty="0">
              <a:latin typeface="Traditional Arabic" pitchFamily="18" charset="-78"/>
            </a:endParaRPr>
          </a:p>
          <a:p>
            <a:pPr algn="r" rtl="1" eaLnBrk="0" hangingPunct="0"/>
            <a:r>
              <a:rPr lang="ar-EG" sz="1100" b="1" dirty="0">
                <a:latin typeface="Traditional Arabic" pitchFamily="18" charset="-78"/>
              </a:rPr>
              <a:t>................................................................................................................................................</a:t>
            </a:r>
            <a:endParaRPr lang="ar-EG" sz="2800" b="1" dirty="0">
              <a:latin typeface="Traditional Arabic" pitchFamily="18" charset="-78"/>
            </a:endParaRPr>
          </a:p>
          <a:p>
            <a:pPr algn="r" rtl="1" eaLnBrk="0" hangingPunct="0"/>
            <a:endParaRPr lang="ar-EG" sz="1100" b="1" dirty="0">
              <a:latin typeface="Traditional Arabic" pitchFamily="18" charset="-78"/>
            </a:endParaRPr>
          </a:p>
          <a:p>
            <a:pPr algn="r" rtl="1" eaLnBrk="0" hangingPunct="0"/>
            <a:r>
              <a:rPr lang="ar-EG" sz="1100" b="1" dirty="0">
                <a:latin typeface="Traditional Arabic" pitchFamily="18" charset="-78"/>
              </a:rPr>
              <a:t>......................................................................................................................................................................</a:t>
            </a:r>
            <a:endParaRPr lang="en-US" sz="1100" b="1" dirty="0"/>
          </a:p>
          <a:p>
            <a:pPr algn="ctr" rtl="1" eaLnBrk="0" hangingPunct="0"/>
            <a:endParaRPr lang="ar-EG" sz="2800" b="1" dirty="0">
              <a:latin typeface="Traditional Arabic" pitchFamily="18" charset="-78"/>
            </a:endParaRPr>
          </a:p>
          <a:p>
            <a:pPr algn="ctr" rtl="1" eaLnBrk="0" hangingPunct="0"/>
            <a:r>
              <a:rPr lang="ar-SA" sz="2800" b="1" dirty="0">
                <a:latin typeface="Traditional Arabic" pitchFamily="18" charset="-78"/>
              </a:rPr>
              <a:t>فَشُكْرًا </a:t>
            </a:r>
            <a:r>
              <a:rPr lang="ar-SA" sz="2800" b="1" dirty="0" err="1">
                <a:latin typeface="Traditional Arabic" pitchFamily="18" charset="-78"/>
              </a:rPr>
              <a:t>لَكَ</a:t>
            </a:r>
            <a:endParaRPr lang="en-US" sz="1100" b="1" dirty="0"/>
          </a:p>
          <a:p>
            <a:pPr algn="ctr" rtl="1" eaLnBrk="0" hangingPunct="0"/>
            <a:r>
              <a:rPr lang="ar-SA" sz="2800" b="1" dirty="0">
                <a:latin typeface="Traditional Arabic" pitchFamily="18" charset="-78"/>
              </a:rPr>
              <a:t>المرسل:.</a:t>
            </a:r>
            <a:r>
              <a:rPr lang="ar-EG" sz="1100" b="1" dirty="0">
                <a:latin typeface="Traditional Arabic" pitchFamily="18" charset="-78"/>
              </a:rPr>
              <a:t>.................................................................</a:t>
            </a:r>
            <a:r>
              <a:rPr lang="ar-SA" sz="1100" b="1" dirty="0">
                <a:latin typeface="Traditional Arabic" pitchFamily="18" charset="-78"/>
              </a:rPr>
              <a:t>.</a:t>
            </a:r>
            <a:endParaRPr lang="en-US" sz="1100" b="1" dirty="0"/>
          </a:p>
          <a:p>
            <a:pPr algn="ctr" rtl="1" eaLnBrk="0" hangingPunct="0"/>
            <a:r>
              <a:rPr lang="ar-SA" sz="2800" b="1" dirty="0" err="1">
                <a:latin typeface="Traditional Arabic" pitchFamily="18" charset="-78"/>
              </a:rPr>
              <a:t>الت</a:t>
            </a:r>
            <a:r>
              <a:rPr lang="ar-EG" sz="2800" b="1" dirty="0">
                <a:latin typeface="Traditional Arabic" pitchFamily="18" charset="-78"/>
              </a:rPr>
              <a:t>ــــ</a:t>
            </a:r>
            <a:r>
              <a:rPr lang="ar-SA" sz="2800" b="1" dirty="0" err="1">
                <a:latin typeface="Traditional Arabic" pitchFamily="18" charset="-78"/>
              </a:rPr>
              <a:t>اريخ</a:t>
            </a:r>
            <a:r>
              <a:rPr lang="ar-SA" sz="2800" b="1" dirty="0">
                <a:latin typeface="Traditional Arabic" pitchFamily="18" charset="-78"/>
              </a:rPr>
              <a:t>:.</a:t>
            </a:r>
            <a:r>
              <a:rPr lang="ar-EG" sz="1100" b="1" dirty="0">
                <a:latin typeface="Traditional Arabic" pitchFamily="18" charset="-78"/>
              </a:rPr>
              <a:t>.........................................................................</a:t>
            </a:r>
            <a:r>
              <a:rPr lang="ar-SA" sz="1100" b="1" dirty="0">
                <a:latin typeface="Traditional Arabic" pitchFamily="18" charset="-78"/>
              </a:rPr>
              <a:t>.</a:t>
            </a:r>
            <a:endParaRPr lang="ar-SA" sz="1100" b="1" dirty="0"/>
          </a:p>
        </p:txBody>
      </p:sp>
      <p:sp>
        <p:nvSpPr>
          <p:cNvPr id="3" name="Rectangle 14"/>
          <p:cNvSpPr>
            <a:spLocks noChangeArrowheads="1"/>
          </p:cNvSpPr>
          <p:nvPr/>
        </p:nvSpPr>
        <p:spPr bwMode="auto">
          <a:xfrm>
            <a:off x="4017938" y="2173926"/>
            <a:ext cx="2414582" cy="523220"/>
          </a:xfrm>
          <a:prstGeom prst="rect">
            <a:avLst/>
          </a:prstGeom>
          <a:noFill/>
          <a:ln w="9525">
            <a:noFill/>
            <a:miter lim="800000"/>
            <a:headEnd/>
            <a:tailEnd/>
          </a:ln>
        </p:spPr>
        <p:txBody>
          <a:bodyPr wrap="square">
            <a:spAutoFit/>
          </a:bodyPr>
          <a:lstStyle/>
          <a:p>
            <a:pPr algn="ctr" rtl="1"/>
            <a:r>
              <a:rPr lang="ar-SA" sz="2800" b="1" dirty="0">
                <a:solidFill>
                  <a:srgbClr val="0000FF"/>
                </a:solidFill>
                <a:latin typeface="Traditional Arabic" pitchFamily="18" charset="-78"/>
                <a:cs typeface="Times New Roman" pitchFamily="18" charset="0"/>
              </a:rPr>
              <a:t>وأفادت الناس.</a:t>
            </a:r>
            <a:endParaRPr lang="en-US" sz="2800" dirty="0">
              <a:solidFill>
                <a:srgbClr val="0000FF"/>
              </a:solidFill>
              <a:latin typeface="Calibri" pitchFamily="34" charset="0"/>
              <a:cs typeface="Times New Roman" pitchFamily="18" charset="0"/>
            </a:endParaRPr>
          </a:p>
        </p:txBody>
      </p:sp>
      <p:sp>
        <p:nvSpPr>
          <p:cNvPr id="4" name="Rectangle 13"/>
          <p:cNvSpPr>
            <a:spLocks noChangeArrowheads="1"/>
          </p:cNvSpPr>
          <p:nvPr/>
        </p:nvSpPr>
        <p:spPr bwMode="auto">
          <a:xfrm>
            <a:off x="7304086" y="1745298"/>
            <a:ext cx="2214578" cy="523220"/>
          </a:xfrm>
          <a:prstGeom prst="rect">
            <a:avLst/>
          </a:prstGeom>
          <a:noFill/>
          <a:ln w="9525">
            <a:noFill/>
            <a:miter lim="800000"/>
            <a:headEnd/>
            <a:tailEnd/>
          </a:ln>
        </p:spPr>
        <p:txBody>
          <a:bodyPr wrap="square">
            <a:spAutoFit/>
          </a:bodyPr>
          <a:lstStyle/>
          <a:p>
            <a:pPr algn="ctr" rtl="1"/>
            <a:r>
              <a:rPr lang="ar-SA" sz="2800" b="1" dirty="0">
                <a:solidFill>
                  <a:srgbClr val="0000FF"/>
                </a:solidFill>
                <a:latin typeface="Traditional Arabic" pitchFamily="18" charset="-78"/>
                <a:cs typeface="Times New Roman" pitchFamily="18" charset="0"/>
              </a:rPr>
              <a:t>جابِرِ بنِ حَيَّانَ</a:t>
            </a:r>
            <a:endParaRPr lang="en-US" sz="2800" dirty="0">
              <a:solidFill>
                <a:srgbClr val="0000FF"/>
              </a:solidFill>
              <a:latin typeface="Calibri" pitchFamily="34" charset="0"/>
              <a:cs typeface="Times New Roman" pitchFamily="18" charset="0"/>
            </a:endParaRPr>
          </a:p>
        </p:txBody>
      </p:sp>
      <p:sp>
        <p:nvSpPr>
          <p:cNvPr id="5" name="Rectangle 15"/>
          <p:cNvSpPr>
            <a:spLocks noChangeArrowheads="1"/>
          </p:cNvSpPr>
          <p:nvPr/>
        </p:nvSpPr>
        <p:spPr bwMode="auto">
          <a:xfrm>
            <a:off x="6651636" y="2625708"/>
            <a:ext cx="2438400" cy="523220"/>
          </a:xfrm>
          <a:prstGeom prst="rect">
            <a:avLst/>
          </a:prstGeom>
          <a:noFill/>
          <a:ln w="9525">
            <a:noFill/>
            <a:miter lim="800000"/>
            <a:headEnd/>
            <a:tailEnd/>
          </a:ln>
        </p:spPr>
        <p:txBody>
          <a:bodyPr>
            <a:spAutoFit/>
          </a:bodyPr>
          <a:lstStyle/>
          <a:p>
            <a:pPr algn="ctr" rtl="1"/>
            <a:r>
              <a:rPr lang="ar-SA" sz="2800" b="1" dirty="0">
                <a:solidFill>
                  <a:srgbClr val="0000FF"/>
                </a:solidFill>
                <a:latin typeface="Traditional Arabic" pitchFamily="18" charset="-78"/>
                <a:cs typeface="Times New Roman" pitchFamily="18" charset="0"/>
              </a:rPr>
              <a:t>الشرق والغرب</a:t>
            </a:r>
            <a:endParaRPr lang="en-US" sz="2800" dirty="0">
              <a:solidFill>
                <a:srgbClr val="0000FF"/>
              </a:solidFill>
              <a:latin typeface="Calibri" pitchFamily="34" charset="0"/>
              <a:cs typeface="Times New Roman" pitchFamily="18" charset="0"/>
            </a:endParaRPr>
          </a:p>
        </p:txBody>
      </p:sp>
      <p:sp>
        <p:nvSpPr>
          <p:cNvPr id="6" name="Rectangle 16"/>
          <p:cNvSpPr>
            <a:spLocks noChangeArrowheads="1"/>
          </p:cNvSpPr>
          <p:nvPr/>
        </p:nvSpPr>
        <p:spPr bwMode="auto">
          <a:xfrm>
            <a:off x="4227538" y="3625840"/>
            <a:ext cx="6934200" cy="954107"/>
          </a:xfrm>
          <a:prstGeom prst="rect">
            <a:avLst/>
          </a:prstGeom>
          <a:noFill/>
          <a:ln w="9525">
            <a:noFill/>
            <a:miter lim="800000"/>
            <a:headEnd/>
            <a:tailEnd/>
          </a:ln>
        </p:spPr>
        <p:txBody>
          <a:bodyPr>
            <a:spAutoFit/>
          </a:bodyPr>
          <a:lstStyle/>
          <a:p>
            <a:pPr algn="r" rtl="1"/>
            <a:r>
              <a:rPr lang="ar-SA" sz="2800" b="1" dirty="0">
                <a:solidFill>
                  <a:srgbClr val="0000FF"/>
                </a:solidFill>
                <a:latin typeface="Traditional Arabic" pitchFamily="18" charset="-78"/>
                <a:cs typeface="Times New Roman" pitchFamily="18" charset="0"/>
              </a:rPr>
              <a:t>عبقري من عباقرة العرب والمسلمين الذين نبغوا في علم لم يشتهر فيه أحد قبلك</a:t>
            </a:r>
            <a:endParaRPr lang="en-US" sz="2800" dirty="0">
              <a:solidFill>
                <a:srgbClr val="0000FF"/>
              </a:solidFill>
              <a:latin typeface="Calibri" pitchFamily="34" charset="0"/>
              <a:cs typeface="Times New Roman" pitchFamily="18" charset="0"/>
            </a:endParaRPr>
          </a:p>
        </p:txBody>
      </p:sp>
      <p:sp>
        <p:nvSpPr>
          <p:cNvPr id="7" name="Rectangle 17"/>
          <p:cNvSpPr>
            <a:spLocks noChangeArrowheads="1"/>
          </p:cNvSpPr>
          <p:nvPr/>
        </p:nvSpPr>
        <p:spPr bwMode="auto">
          <a:xfrm>
            <a:off x="5735760" y="5235564"/>
            <a:ext cx="2639888" cy="523220"/>
          </a:xfrm>
          <a:prstGeom prst="rect">
            <a:avLst/>
          </a:prstGeom>
          <a:noFill/>
          <a:ln w="9525">
            <a:noFill/>
            <a:miter lim="800000"/>
            <a:headEnd/>
            <a:tailEnd/>
          </a:ln>
        </p:spPr>
        <p:txBody>
          <a:bodyPr wrap="square">
            <a:spAutoFit/>
          </a:bodyPr>
          <a:lstStyle/>
          <a:p>
            <a:pPr algn="ctr" rtl="1"/>
            <a:r>
              <a:rPr lang="ar-SA" sz="2800" b="1" dirty="0">
                <a:solidFill>
                  <a:srgbClr val="0000FF"/>
                </a:solidFill>
                <a:latin typeface="Traditional Arabic" pitchFamily="18" charset="-78"/>
                <a:cs typeface="Times New Roman" pitchFamily="18" charset="0"/>
              </a:rPr>
              <a:t>الطالب محمد</a:t>
            </a:r>
            <a:endParaRPr lang="en-US" sz="2800" dirty="0">
              <a:solidFill>
                <a:srgbClr val="0000FF"/>
              </a:solidFill>
              <a:latin typeface="Calibri" pitchFamily="34" charset="0"/>
              <a:cs typeface="Times New Roman" pitchFamily="18" charset="0"/>
            </a:endParaRPr>
          </a:p>
        </p:txBody>
      </p:sp>
      <p:sp>
        <p:nvSpPr>
          <p:cNvPr id="8" name="Rectangle 18"/>
          <p:cNvSpPr>
            <a:spLocks noChangeArrowheads="1"/>
          </p:cNvSpPr>
          <p:nvPr/>
        </p:nvSpPr>
        <p:spPr bwMode="auto">
          <a:xfrm>
            <a:off x="4875194" y="5718164"/>
            <a:ext cx="3195654" cy="523220"/>
          </a:xfrm>
          <a:prstGeom prst="rect">
            <a:avLst/>
          </a:prstGeom>
          <a:noFill/>
          <a:ln w="9525">
            <a:noFill/>
            <a:miter lim="800000"/>
            <a:headEnd/>
            <a:tailEnd/>
          </a:ln>
        </p:spPr>
        <p:txBody>
          <a:bodyPr wrap="square">
            <a:spAutoFit/>
          </a:bodyPr>
          <a:lstStyle/>
          <a:p>
            <a:pPr algn="ctr" rtl="1"/>
            <a:r>
              <a:rPr lang="ar-SA" sz="2800" b="1" dirty="0">
                <a:solidFill>
                  <a:srgbClr val="0000FF"/>
                </a:solidFill>
                <a:latin typeface="Traditional Arabic" pitchFamily="18" charset="-78"/>
                <a:cs typeface="Times New Roman" pitchFamily="18" charset="0"/>
              </a:rPr>
              <a:t>السابع من رجب 1433</a:t>
            </a:r>
            <a:endParaRPr lang="en-US" sz="2800" dirty="0">
              <a:solidFill>
                <a:srgbClr val="0000FF"/>
              </a:solidFill>
              <a:latin typeface="Calibri" pitchFamily="34" charset="0"/>
              <a:cs typeface="Times New Roman" pitchFamily="18" charset="0"/>
            </a:endParaRPr>
          </a:p>
        </p:txBody>
      </p:sp>
      <p:sp>
        <p:nvSpPr>
          <p:cNvPr id="9" name="Rectangle 8"/>
          <p:cNvSpPr>
            <a:spLocks noChangeArrowheads="1"/>
          </p:cNvSpPr>
          <p:nvPr/>
        </p:nvSpPr>
        <p:spPr bwMode="auto">
          <a:xfrm>
            <a:off x="5446698" y="1242388"/>
            <a:ext cx="3929090" cy="523220"/>
          </a:xfrm>
          <a:prstGeom prst="rect">
            <a:avLst/>
          </a:prstGeom>
          <a:noFill/>
          <a:ln w="9525">
            <a:noFill/>
            <a:miter lim="800000"/>
            <a:headEnd/>
            <a:tailEnd/>
          </a:ln>
        </p:spPr>
        <p:txBody>
          <a:bodyPr wrap="square" anchor="ctr">
            <a:spAutoFit/>
          </a:bodyPr>
          <a:lstStyle/>
          <a:p>
            <a:pPr algn="ctr" rtl="1"/>
            <a:r>
              <a:rPr lang="ar-SA" sz="2800" b="1" dirty="0">
                <a:solidFill>
                  <a:srgbClr val="FF0000"/>
                </a:solidFill>
                <a:latin typeface="Traditional Arabic" pitchFamily="18" charset="-78"/>
                <a:cs typeface="Times New Roman" pitchFamily="18" charset="0"/>
              </a:rPr>
              <a:t>بِسمِ اللَّهِ الرَّحَمْنِ الرَحيمِ</a:t>
            </a:r>
            <a:endParaRPr lang="en-US" sz="1100" b="1" dirty="0">
              <a:solidFill>
                <a:srgbClr val="FF0000"/>
              </a:solidFill>
              <a:cs typeface="Times New Roman" pitchFamily="18" charset="0"/>
            </a:endParaRPr>
          </a:p>
        </p:txBody>
      </p:sp>
      <p:sp>
        <p:nvSpPr>
          <p:cNvPr id="10" name="Rectangle 1"/>
          <p:cNvSpPr>
            <a:spLocks noChangeArrowheads="1"/>
          </p:cNvSpPr>
          <p:nvPr/>
        </p:nvSpPr>
        <p:spPr bwMode="auto">
          <a:xfrm>
            <a:off x="3442502" y="657613"/>
            <a:ext cx="8277260" cy="584775"/>
          </a:xfrm>
          <a:prstGeom prst="rect">
            <a:avLst/>
          </a:prstGeom>
          <a:noFill/>
          <a:ln w="9525">
            <a:noFill/>
            <a:miter lim="800000"/>
            <a:headEnd/>
            <a:tailEnd/>
          </a:ln>
        </p:spPr>
        <p:txBody>
          <a:bodyPr wrap="square" anchor="ctr">
            <a:spAutoFit/>
          </a:bodyPr>
          <a:lstStyle/>
          <a:p>
            <a:pPr algn="ctr" rtl="1"/>
            <a:r>
              <a:rPr lang="ar-SA" sz="3200" b="1" dirty="0">
                <a:solidFill>
                  <a:schemeClr val="bg2">
                    <a:lumMod val="50000"/>
                  </a:schemeClr>
                </a:solidFill>
                <a:latin typeface="Calibri" pitchFamily="34" charset="0"/>
              </a:rPr>
              <a:t>أُكْمِلُ كِتابَةَ رِسَالَةِ شُكْرٍ إِلى الْعالِمِ الْجَليلِ جابِرِ بنِ حَيَّانَ</a:t>
            </a:r>
            <a:r>
              <a:rPr lang="ar-EG" sz="3200" b="1" dirty="0">
                <a:solidFill>
                  <a:schemeClr val="bg2">
                    <a:lumMod val="50000"/>
                  </a:schemeClr>
                </a:solidFill>
                <a:latin typeface="Calibri" pitchFamily="34" charset="0"/>
              </a:rPr>
              <a:t>.</a:t>
            </a:r>
            <a:endParaRPr lang="en-US" sz="3200" b="1" dirty="0">
              <a:solidFill>
                <a:schemeClr val="bg2">
                  <a:lumMod val="50000"/>
                </a:schemeClr>
              </a:solidFill>
              <a:latin typeface="Calibri" pitchFamily="34" charset="0"/>
            </a:endParaRPr>
          </a:p>
        </p:txBody>
      </p:sp>
      <p:sp>
        <p:nvSpPr>
          <p:cNvPr id="11" name="Rounded Rectangle 10"/>
          <p:cNvSpPr/>
          <p:nvPr/>
        </p:nvSpPr>
        <p:spPr>
          <a:xfrm>
            <a:off x="54583" y="4531895"/>
            <a:ext cx="4017938" cy="1953491"/>
          </a:xfrm>
          <a:prstGeom prst="roundRect">
            <a:avLst/>
          </a:prstGeom>
          <a:gradFill flip="none" rotWithShape="1">
            <a:gsLst>
              <a:gs pos="18000">
                <a:schemeClr val="bg1"/>
              </a:gs>
              <a:gs pos="84000">
                <a:schemeClr val="bg1">
                  <a:lumMod val="95000"/>
                </a:schemeClr>
              </a:gs>
              <a:gs pos="96000">
                <a:schemeClr val="bg1">
                  <a:lumMod val="85000"/>
                </a:schemeClr>
              </a:gs>
            </a:gsLst>
            <a:path path="circle">
              <a:fillToRect l="50000" t="50000" r="50000" b="50000"/>
            </a:path>
            <a:tileRect/>
          </a:gradFill>
          <a:ln w="76200">
            <a:solidFill>
              <a:schemeClr val="bg1"/>
            </a:solid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ar-EG" sz="2800" b="1" dirty="0">
                <a:ln w="6600">
                  <a:solidFill>
                    <a:schemeClr val="accent2"/>
                  </a:solidFill>
                  <a:prstDash val="solid"/>
                </a:ln>
                <a:solidFill>
                  <a:srgbClr val="FFFFFF"/>
                </a:solidFill>
                <a:effectLst>
                  <a:outerShdw dist="38100" dir="2700000" algn="tl" rotWithShape="0">
                    <a:schemeClr val="accent2"/>
                  </a:outerShdw>
                </a:effectLst>
              </a:rPr>
              <a:t>اكتب ما لا يقل عن ثلاثة اسطرعن اختراع جابر بن حيان للورق الذي لا تؤثر فيه النار.</a:t>
            </a:r>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Flowchart: Alternate Process 11"/>
          <p:cNvSpPr/>
          <p:nvPr/>
        </p:nvSpPr>
        <p:spPr>
          <a:xfrm>
            <a:off x="1211498" y="3625840"/>
            <a:ext cx="3024880" cy="906055"/>
          </a:xfrm>
          <a:prstGeom prst="flowChartAlternateProcess">
            <a:avLst/>
          </a:prstGeom>
          <a:solidFill>
            <a:srgbClr val="FFCC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dirty="0"/>
              <a:t>فى دفتر واجباتي المنزلية</a:t>
            </a:r>
            <a:endParaRPr lang="en-US" sz="2800" dirty="0"/>
          </a:p>
        </p:txBody>
      </p:sp>
      <p:pic>
        <p:nvPicPr>
          <p:cNvPr id="13" name="Picture 12"/>
          <p:cNvPicPr>
            <a:picLocks noChangeAspect="1"/>
          </p:cNvPicPr>
          <p:nvPr/>
        </p:nvPicPr>
        <p:blipFill>
          <a:blip r:embed="rId16"/>
          <a:stretch>
            <a:fillRect/>
          </a:stretch>
        </p:blipFill>
        <p:spPr>
          <a:xfrm>
            <a:off x="432684" y="3821815"/>
            <a:ext cx="623796" cy="710080"/>
          </a:xfrm>
          <a:prstGeom prst="rect">
            <a:avLst/>
          </a:prstGeom>
        </p:spPr>
      </p:pic>
    </p:spTree>
    <p:extLst>
      <p:ext uri="{BB962C8B-B14F-4D97-AF65-F5344CB8AC3E}">
        <p14:creationId xmlns:p14="http://schemas.microsoft.com/office/powerpoint/2010/main" val="39639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الى العالم...wav"/>
                                        </p:tgtEl>
                                      </p:cMediaNode>
                                    </p:audio>
                                  </p:sub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5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Effect transition="in" filter="fade">
                                      <p:cBhvr>
                                        <p:cTn id="15"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جابر بن حيان.wav"/>
                                        </p:tgtEl>
                                      </p:cMediaNode>
                                    </p:audio>
                                  </p:sub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2">
                                            <p:txEl>
                                              <p:pRg st="1" end="1"/>
                                            </p:txEl>
                                          </p:spTgt>
                                        </p:tgtEl>
                                      </p:cBhvr>
                                    </p:animEffect>
                                    <p:animScale>
                                      <p:cBhvr>
                                        <p:cTn id="20" dur="250" autoRev="1" fill="hold"/>
                                        <p:tgtEl>
                                          <p:spTgt spid="2">
                                            <p:txEl>
                                              <p:pRg st="1" end="1"/>
                                            </p:txEl>
                                          </p:spTgt>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4" name="لقد اضفت .wav"/>
                                        </p:tgtEl>
                                      </p:cMediaNode>
                                    </p:audio>
                                  </p:sub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downLeft)">
                                      <p:cBhvr>
                                        <p:cTn id="25" dur="5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5" name="وافادت الناس.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2">
                                            <p:txEl>
                                              <p:pRg st="2" end="2"/>
                                            </p:txEl>
                                          </p:spTgt>
                                        </p:tgtEl>
                                      </p:cBhvr>
                                    </p:animEffect>
                                    <p:animScale>
                                      <p:cBhvr>
                                        <p:cTn id="30" dur="250" autoRev="1" fill="hold"/>
                                        <p:tgtEl>
                                          <p:spTgt spid="2">
                                            <p:txEl>
                                              <p:pRg st="2" end="2"/>
                                            </p:txEl>
                                          </p:spTgt>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6" name="ولقد ..wav"/>
                                        </p:tgtEl>
                                      </p:cMediaNode>
                                    </p:audio>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2">
                                            <p:txEl>
                                              <p:pRg st="3" end="3"/>
                                            </p:txEl>
                                          </p:spTgt>
                                        </p:tgtEl>
                                      </p:cBhvr>
                                    </p:animEffect>
                                    <p:animScale>
                                      <p:cBhvr>
                                        <p:cTn id="40" dur="250" autoRev="1" fill="hold"/>
                                        <p:tgtEl>
                                          <p:spTgt spid="2">
                                            <p:txEl>
                                              <p:pRg st="3" end="3"/>
                                            </p:txEl>
                                          </p:spTgt>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7" name="فأنت ..wav"/>
                                        </p:tgtEl>
                                      </p:cMediaNode>
                                    </p:audio>
                                  </p:sub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2">
                                            <p:txEl>
                                              <p:pRg st="5" end="5"/>
                                            </p:txEl>
                                          </p:spTgt>
                                        </p:tgtEl>
                                      </p:cBhvr>
                                    </p:animEffect>
                                    <p:animScale>
                                      <p:cBhvr>
                                        <p:cTn id="45" dur="250" autoRev="1" fill="hold"/>
                                        <p:tgtEl>
                                          <p:spTgt spid="2">
                                            <p:txEl>
                                              <p:pRg st="5" end="5"/>
                                            </p:txEl>
                                          </p:spTgt>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7" name="فأنت ..wav"/>
                                        </p:tgtEl>
                                      </p:cMediaNode>
                                    </p:audio>
                                  </p:sub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
                                            <p:txEl>
                                              <p:pRg st="7" end="7"/>
                                            </p:txEl>
                                          </p:spTgt>
                                        </p:tgtEl>
                                      </p:cBhvr>
                                    </p:animEffect>
                                    <p:animScale>
                                      <p:cBhvr>
                                        <p:cTn id="50" dur="250" autoRev="1" fill="hold"/>
                                        <p:tgtEl>
                                          <p:spTgt spid="2">
                                            <p:txEl>
                                              <p:pRg st="7" end="7"/>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5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57" dur="500" fill="hold"/>
                                        <p:tgtEl>
                                          <p:spTgt spid="6"/>
                                        </p:tgtEl>
                                        <p:attrNameLst>
                                          <p:attrName>ppt_y</p:attrName>
                                        </p:attrNameLst>
                                      </p:cBhvr>
                                      <p:tavLst>
                                        <p:tav tm="0">
                                          <p:val>
                                            <p:strVal val="#ppt_y"/>
                                          </p:val>
                                        </p:tav>
                                        <p:tav tm="100000">
                                          <p:val>
                                            <p:strVal val="#ppt_y"/>
                                          </p:val>
                                        </p:tav>
                                      </p:tavLst>
                                    </p:anim>
                                    <p:animEffect transition="in" filter="fade">
                                      <p:cBhvr>
                                        <p:cTn id="58" dur="500"/>
                                        <p:tgtEl>
                                          <p:spTgt spid="6"/>
                                        </p:tgtEl>
                                      </p:cBhvr>
                                    </p:animEffect>
                                  </p:childTnLst>
                                  <p:subTnLst>
                                    <p:audio>
                                      <p:cMediaNode>
                                        <p:cTn display="0" masterRel="sameClick">
                                          <p:stCondLst>
                                            <p:cond evt="begin" delay="0">
                                              <p:tn val="53"/>
                                            </p:cond>
                                          </p:stCondLst>
                                          <p:endCondLst>
                                            <p:cond evt="onStopAudio" delay="0">
                                              <p:tgtEl>
                                                <p:sldTgt/>
                                              </p:tgtEl>
                                            </p:cond>
                                          </p:endCondLst>
                                        </p:cTn>
                                        <p:tgtEl>
                                          <p:sndTgt r:embed="rId8" name="عبقري من ...wav"/>
                                        </p:tgtEl>
                                      </p:cMediaNode>
                                    </p:audio>
                                  </p:sub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2">
                                            <p:txEl>
                                              <p:pRg st="9" end="9"/>
                                            </p:txEl>
                                          </p:spTgt>
                                        </p:tgtEl>
                                      </p:cBhvr>
                                    </p:animEffect>
                                    <p:animScale>
                                      <p:cBhvr>
                                        <p:cTn id="63" dur="250" autoRev="1" fill="hold"/>
                                        <p:tgtEl>
                                          <p:spTgt spid="2">
                                            <p:txEl>
                                              <p:pRg st="9" end="9"/>
                                            </p:txEl>
                                          </p:spTgt>
                                        </p:tgtEl>
                                      </p:cBhvr>
                                      <p:by x="105000" y="105000"/>
                                    </p:animScale>
                                  </p:childTnLst>
                                  <p:subTnLst>
                                    <p:audio>
                                      <p:cMediaNode>
                                        <p:cTn display="0" masterRel="sameClick">
                                          <p:stCondLst>
                                            <p:cond evt="begin" delay="0">
                                              <p:tn val="61"/>
                                            </p:cond>
                                          </p:stCondLst>
                                          <p:endCondLst>
                                            <p:cond evt="onStopAudio" delay="0">
                                              <p:tgtEl>
                                                <p:sldTgt/>
                                              </p:tgtEl>
                                            </p:cond>
                                          </p:endCondLst>
                                        </p:cTn>
                                        <p:tgtEl>
                                          <p:sndTgt r:embed="rId9" name="فشكرا ..wav"/>
                                        </p:tgtEl>
                                      </p:cMediaNode>
                                    </p:audio>
                                  </p:subTnLst>
                                </p:cTn>
                              </p:par>
                            </p:childTnLst>
                          </p:cTn>
                        </p:par>
                      </p:childTnLst>
                    </p:cTn>
                  </p:par>
                  <p:par>
                    <p:cTn id="64" fill="hold">
                      <p:stCondLst>
                        <p:cond delay="indefinite"/>
                      </p:stCondLst>
                      <p:childTnLst>
                        <p:par>
                          <p:cTn id="65" fill="hold">
                            <p:stCondLst>
                              <p:cond delay="0"/>
                            </p:stCondLst>
                            <p:childTnLst>
                              <p:par>
                                <p:cTn id="66" presetID="26" presetClass="emph" presetSubtype="0" fill="hold" nodeType="clickEffect">
                                  <p:stCondLst>
                                    <p:cond delay="0"/>
                                  </p:stCondLst>
                                  <p:childTnLst>
                                    <p:animEffect transition="out" filter="fade">
                                      <p:cBhvr>
                                        <p:cTn id="67" dur="500" tmFilter="0, 0; .2, .5; .8, .5; 1, 0"/>
                                        <p:tgtEl>
                                          <p:spTgt spid="2">
                                            <p:txEl>
                                              <p:pRg st="10" end="10"/>
                                            </p:txEl>
                                          </p:spTgt>
                                        </p:tgtEl>
                                      </p:cBhvr>
                                    </p:animEffect>
                                    <p:animScale>
                                      <p:cBhvr>
                                        <p:cTn id="68" dur="250" autoRev="1" fill="hold"/>
                                        <p:tgtEl>
                                          <p:spTgt spid="2">
                                            <p:txEl>
                                              <p:pRg st="10" end="10"/>
                                            </p:txEl>
                                          </p:spTgt>
                                        </p:tgtEl>
                                      </p:cBhvr>
                                      <p:by x="105000" y="105000"/>
                                    </p:animScale>
                                  </p:childTnLst>
                                  <p:subTnLst>
                                    <p:audio>
                                      <p:cMediaNode>
                                        <p:cTn display="0" masterRel="sameClick">
                                          <p:stCondLst>
                                            <p:cond evt="begin" delay="0">
                                              <p:tn val="66"/>
                                            </p:cond>
                                          </p:stCondLst>
                                          <p:endCondLst>
                                            <p:cond evt="onStopAudio" delay="0">
                                              <p:tgtEl>
                                                <p:sldTgt/>
                                              </p:tgtEl>
                                            </p:cond>
                                          </p:endCondLst>
                                        </p:cTn>
                                        <p:tgtEl>
                                          <p:sndTgt r:embed="rId10" name="المرسل.wav"/>
                                        </p:tgtEl>
                                      </p:cMediaNode>
                                    </p:audio>
                                  </p:sub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strips(downLeft)">
                                      <p:cBhvr>
                                        <p:cTn id="73" dur="500"/>
                                        <p:tgtEl>
                                          <p:spTgt spid="7"/>
                                        </p:tgtEl>
                                      </p:cBhvr>
                                    </p:animEffect>
                                  </p:childTnLst>
                                  <p:subTnLst>
                                    <p:audio>
                                      <p:cMediaNode>
                                        <p:cTn display="0" masterRel="sameClick">
                                          <p:stCondLst>
                                            <p:cond evt="begin" delay="0">
                                              <p:tn val="71"/>
                                            </p:cond>
                                          </p:stCondLst>
                                          <p:endCondLst>
                                            <p:cond evt="onStopAudio" delay="0">
                                              <p:tgtEl>
                                                <p:sldTgt/>
                                              </p:tgtEl>
                                            </p:cond>
                                          </p:endCondLst>
                                        </p:cTn>
                                        <p:tgtEl>
                                          <p:sndTgt r:embed="rId11" name="الطالب محمد.wav"/>
                                        </p:tgtEl>
                                      </p:cMediaNode>
                                    </p:audio>
                                  </p:sub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2">
                                            <p:txEl>
                                              <p:pRg st="11" end="11"/>
                                            </p:txEl>
                                          </p:spTgt>
                                        </p:tgtEl>
                                      </p:cBhvr>
                                    </p:animEffect>
                                    <p:animScale>
                                      <p:cBhvr>
                                        <p:cTn id="78" dur="250" autoRev="1" fill="hold"/>
                                        <p:tgtEl>
                                          <p:spTgt spid="2">
                                            <p:txEl>
                                              <p:pRg st="11" end="11"/>
                                            </p:txEl>
                                          </p:spTgt>
                                        </p:tgtEl>
                                      </p:cBhvr>
                                      <p:by x="105000" y="105000"/>
                                    </p:animScale>
                                  </p:childTnLst>
                                  <p:subTnLst>
                                    <p:audio>
                                      <p:cMediaNode>
                                        <p:cTn display="0" masterRel="sameClick">
                                          <p:stCondLst>
                                            <p:cond evt="begin" delay="0">
                                              <p:tn val="76"/>
                                            </p:cond>
                                          </p:stCondLst>
                                          <p:endCondLst>
                                            <p:cond evt="onStopAudio" delay="0">
                                              <p:tgtEl>
                                                <p:sldTgt/>
                                              </p:tgtEl>
                                            </p:cond>
                                          </p:endCondLst>
                                        </p:cTn>
                                        <p:tgtEl>
                                          <p:sndTgt r:embed="rId12" name="التاريخ.wav"/>
                                        </p:tgtEl>
                                      </p:cMediaNode>
                                    </p:audio>
                                  </p:subTnLst>
                                </p:cTn>
                              </p:par>
                            </p:childTnLst>
                          </p:cTn>
                        </p:par>
                      </p:childTnLst>
                    </p:cTn>
                  </p:par>
                  <p:par>
                    <p:cTn id="79" fill="hold">
                      <p:stCondLst>
                        <p:cond delay="indefinite"/>
                      </p:stCondLst>
                      <p:childTnLst>
                        <p:par>
                          <p:cTn id="80" fill="hold">
                            <p:stCondLst>
                              <p:cond delay="0"/>
                            </p:stCondLst>
                            <p:childTnLst>
                              <p:par>
                                <p:cTn id="81" presetID="48" presetClass="entr" presetSubtype="0" accel="5000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4" dur="5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85" dur="500" fill="hold"/>
                                        <p:tgtEl>
                                          <p:spTgt spid="8"/>
                                        </p:tgtEl>
                                        <p:attrNameLst>
                                          <p:attrName>ppt_y</p:attrName>
                                        </p:attrNameLst>
                                      </p:cBhvr>
                                      <p:tavLst>
                                        <p:tav tm="0">
                                          <p:val>
                                            <p:strVal val="#ppt_y"/>
                                          </p:val>
                                        </p:tav>
                                        <p:tav tm="100000">
                                          <p:val>
                                            <p:strVal val="#ppt_y"/>
                                          </p:val>
                                        </p:tav>
                                      </p:tavLst>
                                    </p:anim>
                                    <p:animEffect transition="in" filter="fade">
                                      <p:cBhvr>
                                        <p:cTn id="86" dur="500"/>
                                        <p:tgtEl>
                                          <p:spTgt spid="8"/>
                                        </p:tgtEl>
                                      </p:cBhvr>
                                    </p:animEffect>
                                  </p:childTnLst>
                                  <p:subTnLst>
                                    <p:audio>
                                      <p:cMediaNode>
                                        <p:cTn display="0" masterRel="sameClick">
                                          <p:stCondLst>
                                            <p:cond evt="begin" delay="0">
                                              <p:tn val="81"/>
                                            </p:cond>
                                          </p:stCondLst>
                                          <p:endCondLst>
                                            <p:cond evt="onStopAudio" delay="0">
                                              <p:tgtEl>
                                                <p:sldTgt/>
                                              </p:tgtEl>
                                            </p:cond>
                                          </p:endCondLst>
                                        </p:cTn>
                                        <p:tgtEl>
                                          <p:sndTgt r:embed="rId13" name="السابع..wav"/>
                                        </p:tgtEl>
                                      </p:cMediaNode>
                                    </p:audio>
                                  </p:sub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500" fill="hold"/>
                                        <p:tgtEl>
                                          <p:spTgt spid="9"/>
                                        </p:tgtEl>
                                        <p:attrNameLst>
                                          <p:attrName>ppt_w</p:attrName>
                                        </p:attrNameLst>
                                      </p:cBhvr>
                                      <p:tavLst>
                                        <p:tav tm="0">
                                          <p:val>
                                            <p:fltVal val="0"/>
                                          </p:val>
                                        </p:tav>
                                        <p:tav tm="100000">
                                          <p:val>
                                            <p:strVal val="#ppt_w"/>
                                          </p:val>
                                        </p:tav>
                                      </p:tavLst>
                                    </p:anim>
                                    <p:anim calcmode="lin" valueType="num">
                                      <p:cBhvr>
                                        <p:cTn id="92"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14" name="بس الله..wav"/>
                                        </p:tgtEl>
                                      </p:cMediaNode>
                                    </p:audio>
                                  </p:subTnLst>
                                </p:cTn>
                              </p:par>
                            </p:childTnLst>
                          </p:cTn>
                        </p:par>
                      </p:childTnLst>
                    </p:cTn>
                  </p:par>
                  <p:par>
                    <p:cTn id="93" fill="hold">
                      <p:stCondLst>
                        <p:cond delay="indefinite"/>
                      </p:stCondLst>
                      <p:childTnLst>
                        <p:par>
                          <p:cTn id="94" fill="hold">
                            <p:stCondLst>
                              <p:cond delay="0"/>
                            </p:stCondLst>
                            <p:childTnLst>
                              <p:par>
                                <p:cTn id="95" presetID="48" presetClass="entr" presetSubtype="0" accel="5000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8" dur="5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99" dur="500" fill="hold"/>
                                        <p:tgtEl>
                                          <p:spTgt spid="10"/>
                                        </p:tgtEl>
                                        <p:attrNameLst>
                                          <p:attrName>ppt_y</p:attrName>
                                        </p:attrNameLst>
                                      </p:cBhvr>
                                      <p:tavLst>
                                        <p:tav tm="0">
                                          <p:val>
                                            <p:strVal val="#ppt_y"/>
                                          </p:val>
                                        </p:tav>
                                        <p:tav tm="100000">
                                          <p:val>
                                            <p:strVal val="#ppt_y"/>
                                          </p:val>
                                        </p:tav>
                                      </p:tavLst>
                                    </p:anim>
                                    <p:animEffect transition="in" filter="fade">
                                      <p:cBhvr>
                                        <p:cTn id="100" dur="500"/>
                                        <p:tgtEl>
                                          <p:spTgt spid="10"/>
                                        </p:tgtEl>
                                      </p:cBhvr>
                                    </p:animEffect>
                                  </p:childTnLst>
                                  <p:subTnLst>
                                    <p:audio>
                                      <p:cMediaNode>
                                        <p:cTn display="0" masterRel="sameClick">
                                          <p:stCondLst>
                                            <p:cond evt="begin" delay="0">
                                              <p:tn val="95"/>
                                            </p:cond>
                                          </p:stCondLst>
                                          <p:endCondLst>
                                            <p:cond evt="onStopAudio" delay="0">
                                              <p:tgtEl>
                                                <p:sldTgt/>
                                              </p:tgtEl>
                                            </p:cond>
                                          </p:endCondLst>
                                        </p:cTn>
                                        <p:tgtEl>
                                          <p:sndTgt r:embed="rId15" name="اكمل كتابة..wav"/>
                                        </p:tgtEl>
                                      </p:cMediaNode>
                                    </p:audio>
                                  </p:sub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blinds(horizontal)">
                                      <p:cBhvr>
                                        <p:cTn id="105" dur="500"/>
                                        <p:tgtEl>
                                          <p:spTgt spid="12"/>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blinds(horizontal)">
                                      <p:cBhvr>
                                        <p:cTn id="110" dur="500"/>
                                        <p:tgtEl>
                                          <p:spTgt spid="13"/>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blinds(horizontal)">
                                      <p:cBhvr>
                                        <p:cTn id="1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029200" y="1187302"/>
            <a:ext cx="6683773" cy="3539430"/>
          </a:xfrm>
          <a:prstGeom prst="rect">
            <a:avLst/>
          </a:prstGeom>
          <a:noFill/>
          <a:ln w="9525">
            <a:noFill/>
            <a:miter lim="800000"/>
            <a:headEnd/>
            <a:tailEnd/>
          </a:ln>
        </p:spPr>
        <p:txBody>
          <a:bodyPr wrap="square">
            <a:spAutoFit/>
          </a:bodyPr>
          <a:lstStyle/>
          <a:p>
            <a:pPr algn="r" rtl="1"/>
            <a:r>
              <a:rPr lang="ar-SA" sz="3200" b="1" dirty="0">
                <a:solidFill>
                  <a:schemeClr val="accent6">
                    <a:lumMod val="50000"/>
                  </a:schemeClr>
                </a:solidFill>
                <a:latin typeface="Calibri" pitchFamily="34" charset="0"/>
              </a:rPr>
              <a:t>وَتَلْبيَةً لِطَلَبِ أُسْتاذِهِ، اِخْتَرَعَ نَوْعًا مِنَ الْوَرَقِ لا تُؤَثِّرُ فيهِ النَّارُ، اِسْتَغْرَقَ ذَلِكَ مِنْهُ وَقْتًا طويلًا، إِذْ كانَ يَمْكُثُ في مُخْتَبَرِهِ مُنْكَبًّا على إِجْراءِ التَّجارِبِ الدَّقيقَةِ عَلى أَنْواعٍ مِنَ الأَوْراقِ يَضَعُها في مَحاليلَ خاصَّةٍ، ويَصُبُّ عَلَيْها في كُلِّ مَرَّةٍ خَليطًا مِنَ السَّوائِلَ الَّتي ابْتَكَرَها، ثُمَّ يَدَعُها حَتَّى تَجِفَّ، إلى أَنْ تَوَصَّلَ إلَى اِخْتِراعِ الوَرَقِ الْمُقاوِمِ </a:t>
            </a:r>
            <a:r>
              <a:rPr lang="ar-EG" sz="3200" b="1" dirty="0">
                <a:solidFill>
                  <a:schemeClr val="accent6">
                    <a:lumMod val="50000"/>
                  </a:schemeClr>
                </a:solidFill>
                <a:latin typeface="Calibri" pitchFamily="34" charset="0"/>
              </a:rPr>
              <a:t>ل</a:t>
            </a:r>
            <a:r>
              <a:rPr lang="ar-SA" sz="3200" b="1" dirty="0">
                <a:solidFill>
                  <a:schemeClr val="accent6">
                    <a:lumMod val="50000"/>
                  </a:schemeClr>
                </a:solidFill>
                <a:latin typeface="Calibri" pitchFamily="34" charset="0"/>
              </a:rPr>
              <a:t>لنَّارَ.</a:t>
            </a:r>
            <a:endParaRPr lang="en-US" sz="3200" b="1" dirty="0">
              <a:solidFill>
                <a:schemeClr val="accent6">
                  <a:lumMod val="50000"/>
                </a:schemeClr>
              </a:solidFill>
              <a:latin typeface="Calibri" pitchFamily="34" charset="0"/>
            </a:endParaRPr>
          </a:p>
        </p:txBody>
      </p:sp>
      <p:pic>
        <p:nvPicPr>
          <p:cNvPr id="4" name="Picture 12"/>
          <p:cNvPicPr>
            <a:picLocks noChangeAspect="1" noChangeArrowheads="1"/>
          </p:cNvPicPr>
          <p:nvPr/>
        </p:nvPicPr>
        <p:blipFill>
          <a:blip r:embed="rId3" cstate="print"/>
          <a:stretch>
            <a:fillRect/>
          </a:stretch>
        </p:blipFill>
        <p:spPr bwMode="auto">
          <a:xfrm>
            <a:off x="663108" y="1187302"/>
            <a:ext cx="3428992" cy="3714776"/>
          </a:xfrm>
          <a:prstGeom prst="rect">
            <a:avLst/>
          </a:prstGeom>
          <a:noFill/>
          <a:ln w="9525">
            <a:noFill/>
            <a:miter lim="800000"/>
            <a:headEnd/>
            <a:tailEnd/>
          </a:ln>
          <a:effectLst/>
        </p:spPr>
      </p:pic>
    </p:spTree>
    <p:extLst>
      <p:ext uri="{BB962C8B-B14F-4D97-AF65-F5344CB8AC3E}">
        <p14:creationId xmlns:p14="http://schemas.microsoft.com/office/powerpoint/2010/main" val="248265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وتلبية ...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26141" y="864177"/>
            <a:ext cx="11228880" cy="3046988"/>
          </a:xfrm>
          <a:prstGeom prst="rect">
            <a:avLst/>
          </a:prstGeom>
          <a:noFill/>
          <a:ln w="9525">
            <a:noFill/>
            <a:miter lim="800000"/>
            <a:headEnd/>
            <a:tailEnd/>
          </a:ln>
        </p:spPr>
        <p:txBody>
          <a:bodyPr wrap="square">
            <a:spAutoFit/>
          </a:bodyPr>
          <a:lstStyle/>
          <a:p>
            <a:pPr algn="r" rtl="1"/>
            <a:r>
              <a:rPr lang="ar-SA" sz="3200" b="1" dirty="0">
                <a:solidFill>
                  <a:schemeClr val="accent6">
                    <a:lumMod val="50000"/>
                  </a:schemeClr>
                </a:solidFill>
                <a:latin typeface="Calibri" pitchFamily="34" charset="0"/>
              </a:rPr>
              <a:t>وَذاتَ يَوْمٍ وَبَيْنَما كانَ أُسْتاذُهُ جالِسًا في بَيْتِهِ وَمَعَهُ عَدَدٌ كَبيرٌ مِنْ ضُيوفِهِ وَتَلاميذِهِ يَحْتَفِلونَ بِانْتِهاءِ الأُسْتاذِ مِنْ تَأْليفِ كِتابٍ ضَخْمٍ، دَخَلَ عَلَيْهِمْ جابِرُ بنُ حَيَّانَ حامِلًا بَيْنَ يَدَيْهِ نُسْخَةً أُخْرى مِنَ الْكِتابِ مُغَلَّفَةً بِغُلافٍ جَميلٍ مُزْدانٍ بِالنُّقوش الإِسْلامِيَّةِ، ثُمَّ فاجَأَ الحاضِرينَ بِإِلْقاءِ النُّسْخَةِ في مَوْقِدِ النَّارِ، فَصَدَرَتْ مِنَ الجَميعِ صَرَخاتُ الاسْتِنْكارِ، وَأَسْرَعَ بَعْضُهُمْ لإِنْقاذِ الكِتابِ مِنَ النَّارِ، إِلَّا أَنَّ </a:t>
            </a:r>
            <a:r>
              <a:rPr lang="ar-SA" sz="3200" b="1" dirty="0" err="1">
                <a:solidFill>
                  <a:schemeClr val="accent6">
                    <a:lumMod val="50000"/>
                  </a:schemeClr>
                </a:solidFill>
                <a:latin typeface="Calibri" pitchFamily="34" charset="0"/>
              </a:rPr>
              <a:t>جابِرًا</a:t>
            </a:r>
            <a:r>
              <a:rPr lang="ar-SA" sz="3200" b="1" dirty="0">
                <a:solidFill>
                  <a:schemeClr val="accent6">
                    <a:lumMod val="50000"/>
                  </a:schemeClr>
                </a:solidFill>
                <a:latin typeface="Calibri" pitchFamily="34" charset="0"/>
              </a:rPr>
              <a:t> أَخْرَجَهُ مِنَ النَّارِ سَليمًا، وَكَأَنَّ النَّارَ لَمْ تَمْسَسْهُ.</a:t>
            </a:r>
            <a:r>
              <a:rPr lang="ar-EG" sz="3200" b="1" dirty="0">
                <a:solidFill>
                  <a:schemeClr val="accent6">
                    <a:lumMod val="50000"/>
                  </a:schemeClr>
                </a:solidFill>
                <a:latin typeface="Calibri" pitchFamily="34" charset="0"/>
              </a:rPr>
              <a:t>      </a:t>
            </a:r>
            <a:endParaRPr lang="en-US" sz="3200" b="1" dirty="0">
              <a:solidFill>
                <a:schemeClr val="accent6">
                  <a:lumMod val="50000"/>
                </a:schemeClr>
              </a:solidFill>
              <a:latin typeface="Calibri" pitchFamily="34" charset="0"/>
            </a:endParaRPr>
          </a:p>
        </p:txBody>
      </p:sp>
      <p:sp>
        <p:nvSpPr>
          <p:cNvPr id="3" name="Rectangle 4"/>
          <p:cNvSpPr>
            <a:spLocks noChangeArrowheads="1"/>
          </p:cNvSpPr>
          <p:nvPr/>
        </p:nvSpPr>
        <p:spPr bwMode="auto">
          <a:xfrm>
            <a:off x="1970299" y="3911165"/>
            <a:ext cx="9984722" cy="2062103"/>
          </a:xfrm>
          <a:prstGeom prst="rect">
            <a:avLst/>
          </a:prstGeom>
          <a:noFill/>
          <a:ln w="9525">
            <a:noFill/>
            <a:miter lim="800000"/>
            <a:headEnd/>
            <a:tailEnd/>
          </a:ln>
        </p:spPr>
        <p:txBody>
          <a:bodyPr wrap="square">
            <a:spAutoFit/>
          </a:bodyPr>
          <a:lstStyle/>
          <a:p>
            <a:pPr algn="r" rtl="1"/>
            <a:r>
              <a:rPr lang="ar-SA" sz="3200" b="1" dirty="0">
                <a:solidFill>
                  <a:schemeClr val="accent6">
                    <a:lumMod val="50000"/>
                  </a:schemeClr>
                </a:solidFill>
                <a:latin typeface="Calibri" pitchFamily="34" charset="0"/>
              </a:rPr>
              <a:t>حَقًّا إِنَّ</a:t>
            </a:r>
            <a:r>
              <a:rPr lang="ar-EG" sz="3200" b="1" dirty="0">
                <a:solidFill>
                  <a:schemeClr val="accent6">
                    <a:lumMod val="50000"/>
                  </a:schemeClr>
                </a:solidFill>
                <a:latin typeface="Calibri" pitchFamily="34" charset="0"/>
              </a:rPr>
              <a:t> جابر بن حيان</a:t>
            </a:r>
            <a:r>
              <a:rPr lang="ar-SA" sz="3200" b="1" dirty="0">
                <a:solidFill>
                  <a:schemeClr val="accent6">
                    <a:lumMod val="50000"/>
                  </a:schemeClr>
                </a:solidFill>
                <a:latin typeface="Calibri" pitchFamily="34" charset="0"/>
              </a:rPr>
              <a:t> عَبْقَرِيٌّ مِنْ عَباقِرَةِ الْعَرَبِ</a:t>
            </a:r>
            <a:r>
              <a:rPr lang="ar-EG" sz="3200" b="1" dirty="0">
                <a:solidFill>
                  <a:schemeClr val="accent6">
                    <a:lumMod val="50000"/>
                  </a:schemeClr>
                </a:solidFill>
                <a:latin typeface="Calibri" pitchFamily="34" charset="0"/>
              </a:rPr>
              <a:t> </a:t>
            </a:r>
            <a:r>
              <a:rPr lang="ar-SA" sz="3200" b="1" dirty="0">
                <a:solidFill>
                  <a:schemeClr val="accent6">
                    <a:lumMod val="50000"/>
                  </a:schemeClr>
                </a:solidFill>
                <a:latin typeface="Calibri" pitchFamily="34" charset="0"/>
              </a:rPr>
              <a:t>والْمُسْلِمينَ الَّذينَ نَبَغوا في عِلْمٍ لَمْ يَشْتَهِرْ فيهِ أَحَدٌ قَبْلَهُ</a:t>
            </a:r>
            <a:r>
              <a:rPr lang="ar-EG" sz="3200" b="1" dirty="0">
                <a:solidFill>
                  <a:schemeClr val="accent6">
                    <a:lumMod val="50000"/>
                  </a:schemeClr>
                </a:solidFill>
                <a:latin typeface="Calibri" pitchFamily="34" charset="0"/>
              </a:rPr>
              <a:t>م</a:t>
            </a:r>
            <a:r>
              <a:rPr lang="ar-SA" sz="3200" b="1" dirty="0">
                <a:solidFill>
                  <a:schemeClr val="accent6">
                    <a:lumMod val="50000"/>
                  </a:schemeClr>
                </a:solidFill>
                <a:latin typeface="Calibri" pitchFamily="34" charset="0"/>
              </a:rPr>
              <a:t>، وَلَقَدِ اعْتَرَفَ بِفَضْلِهِ عُلَماءُ الشَّرْقِ وَالغَرْبِ وَأَنْزَلوهُ مَكانَتَهُ العالِيَةَ بَيْنَ العُلَماءِ، فَلَعَلَّ جيلَ الْيوْمِ يَعْتَرِفونَ بِفَضْلِهِ</a:t>
            </a:r>
            <a:r>
              <a:rPr lang="ar-EG" sz="3200" b="1" dirty="0">
                <a:solidFill>
                  <a:schemeClr val="accent6">
                    <a:lumMod val="50000"/>
                  </a:schemeClr>
                </a:solidFill>
                <a:latin typeface="Calibri" pitchFamily="34" charset="0"/>
              </a:rPr>
              <a:t> ويسيرون على خطاه</a:t>
            </a:r>
            <a:r>
              <a:rPr lang="ar-SA" sz="3200" b="1" dirty="0">
                <a:solidFill>
                  <a:schemeClr val="accent6">
                    <a:lumMod val="50000"/>
                  </a:schemeClr>
                </a:solidFill>
                <a:latin typeface="Calibri" pitchFamily="34" charset="0"/>
              </a:rPr>
              <a:t>.</a:t>
            </a:r>
            <a:endParaRPr lang="en-US" sz="3200" b="1" dirty="0">
              <a:solidFill>
                <a:schemeClr val="accent6">
                  <a:lumMod val="50000"/>
                </a:schemeClr>
              </a:solidFill>
              <a:latin typeface="Calibri" pitchFamily="34" charset="0"/>
            </a:endParaRPr>
          </a:p>
        </p:txBody>
      </p:sp>
    </p:spTree>
    <p:extLst>
      <p:ext uri="{BB962C8B-B14F-4D97-AF65-F5344CB8AC3E}">
        <p14:creationId xmlns:p14="http://schemas.microsoft.com/office/powerpoint/2010/main" val="411623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وذات يوم.wav"/>
                                        </p:tgtEl>
                                      </p:cMediaNode>
                                    </p:audio>
                                  </p:sub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3" name="حَقًّا إِنَّ جابر بن حيان عَبْقَرِيٌّ مِ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8"/>
          <p:cNvSpPr/>
          <p:nvPr/>
        </p:nvSpPr>
        <p:spPr bwMode="auto">
          <a:xfrm>
            <a:off x="2598815" y="2469920"/>
            <a:ext cx="6416371" cy="1323439"/>
          </a:xfrm>
          <a:prstGeom prst="rect">
            <a:avLst/>
          </a:prstGeom>
        </p:spPr>
        <p:txBody>
          <a:bodyPr>
            <a:spAutoFit/>
          </a:bodyPr>
          <a:lstStyle/>
          <a:p>
            <a:pPr algn="ctr" fontAlgn="auto">
              <a:spcBef>
                <a:spcPts val="0"/>
              </a:spcBef>
              <a:spcAft>
                <a:spcPts val="0"/>
              </a:spcAft>
              <a:defRPr/>
            </a:pPr>
            <a:r>
              <a:rPr lang="ar-SA" sz="80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mn-lt"/>
                <a:cs typeface="+mn-cs"/>
              </a:rPr>
              <a:t>الْفَهْمُ والاسْتِيعَابُ</a:t>
            </a:r>
            <a:endParaRPr lang="en-US" sz="80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mn-lt"/>
              <a:cs typeface="+mn-cs"/>
            </a:endParaRPr>
          </a:p>
        </p:txBody>
      </p:sp>
    </p:spTree>
    <p:extLst>
      <p:ext uri="{BB962C8B-B14F-4D97-AF65-F5344CB8AC3E}">
        <p14:creationId xmlns:p14="http://schemas.microsoft.com/office/powerpoint/2010/main" val="334998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الفهم والاستيعاب~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5" cstate="print"/>
          <a:srcRect/>
          <a:stretch>
            <a:fillRect/>
          </a:stretch>
        </p:blipFill>
        <p:spPr bwMode="auto">
          <a:xfrm>
            <a:off x="8704596" y="589630"/>
            <a:ext cx="1298829" cy="519530"/>
          </a:xfrm>
          <a:prstGeom prst="rect">
            <a:avLst/>
          </a:prstGeom>
          <a:noFill/>
          <a:ln w="9525">
            <a:noFill/>
            <a:miter lim="800000"/>
            <a:headEnd/>
            <a:tailEnd/>
          </a:ln>
          <a:effectLst/>
        </p:spPr>
      </p:pic>
      <p:sp>
        <p:nvSpPr>
          <p:cNvPr id="3" name="مستطيل 4"/>
          <p:cNvSpPr/>
          <p:nvPr/>
        </p:nvSpPr>
        <p:spPr>
          <a:xfrm>
            <a:off x="10826118" y="589631"/>
            <a:ext cx="1011200" cy="584775"/>
          </a:xfrm>
          <a:prstGeom prst="rect">
            <a:avLst/>
          </a:prstGeom>
        </p:spPr>
        <p:txBody>
          <a:bodyPr wrap="square">
            <a:spAutoFit/>
          </a:bodyPr>
          <a:lstStyle/>
          <a:p>
            <a:pPr algn="ctr" rtl="1" fontAlgn="auto">
              <a:spcBef>
                <a:spcPts val="0"/>
              </a:spcBef>
              <a:spcAft>
                <a:spcPts val="0"/>
              </a:spcAft>
              <a:defRPr/>
            </a:pPr>
            <a:r>
              <a:rPr lang="ar-EG" sz="3200" b="1" dirty="0">
                <a:solidFill>
                  <a:srgbClr val="FF0000"/>
                </a:solidFill>
              </a:rPr>
              <a:t>أولاً</a:t>
            </a:r>
            <a:endParaRPr lang="en-US" sz="3200" b="1" dirty="0">
              <a:solidFill>
                <a:srgbClr val="FF0000"/>
              </a:solidFill>
            </a:endParaRPr>
          </a:p>
        </p:txBody>
      </p:sp>
      <p:sp>
        <p:nvSpPr>
          <p:cNvPr id="4" name="مستطيل 5"/>
          <p:cNvSpPr/>
          <p:nvPr/>
        </p:nvSpPr>
        <p:spPr>
          <a:xfrm>
            <a:off x="10161892" y="589630"/>
            <a:ext cx="867545" cy="584775"/>
          </a:xfrm>
          <a:prstGeom prst="rect">
            <a:avLst/>
          </a:prstGeom>
        </p:spPr>
        <p:txBody>
          <a:bodyPr wrap="none">
            <a:spAutoFit/>
          </a:bodyPr>
          <a:lstStyle/>
          <a:p>
            <a:r>
              <a:rPr lang="ar-EG" sz="3200" b="1" dirty="0">
                <a:solidFill>
                  <a:srgbClr val="FF0000"/>
                </a:solidFill>
                <a:latin typeface="Times New Roman" pitchFamily="18" charset="0"/>
                <a:cs typeface="Times New Roman" pitchFamily="18" charset="0"/>
              </a:rPr>
              <a:t>أُجيبُ</a:t>
            </a:r>
            <a:endParaRPr lang="en-US" sz="3200" b="1" dirty="0">
              <a:solidFill>
                <a:srgbClr val="FF0000"/>
              </a:solidFill>
            </a:endParaRPr>
          </a:p>
        </p:txBody>
      </p:sp>
      <p:sp>
        <p:nvSpPr>
          <p:cNvPr id="5" name="TextBox 8"/>
          <p:cNvSpPr txBox="1"/>
          <p:nvPr/>
        </p:nvSpPr>
        <p:spPr>
          <a:xfrm>
            <a:off x="5274366" y="1428736"/>
            <a:ext cx="6057352" cy="646331"/>
          </a:xfrm>
          <a:prstGeom prst="rect">
            <a:avLst/>
          </a:prstGeom>
          <a:noFill/>
          <a:effectLst>
            <a:softEdge rad="127000"/>
          </a:effectLst>
        </p:spPr>
        <p:txBody>
          <a:bodyPr wrap="square" rtlCol="1">
            <a:spAutoFit/>
          </a:bodyPr>
          <a:lstStyle/>
          <a:p>
            <a:pPr algn="r" rtl="1" fontAlgn="auto">
              <a:spcBef>
                <a:spcPts val="0"/>
              </a:spcBef>
              <a:spcAft>
                <a:spcPts val="0"/>
              </a:spcAft>
              <a:defRPr/>
            </a:pPr>
            <a:r>
              <a:rPr lang="ar-EG" sz="3600" b="1" dirty="0">
                <a:solidFill>
                  <a:srgbClr val="E72DC4"/>
                </a:solidFill>
                <a:latin typeface="+mn-lt"/>
                <a:cs typeface="+mn-cs"/>
              </a:rPr>
              <a:t>1- أجيب شفهيا عن الأسئلة الاتية:</a:t>
            </a:r>
            <a:endParaRPr lang="en-US" sz="3600" dirty="0">
              <a:solidFill>
                <a:srgbClr val="E72DC4"/>
              </a:solidFill>
              <a:latin typeface="+mn-lt"/>
              <a:cs typeface="+mn-cs"/>
            </a:endParaRPr>
          </a:p>
        </p:txBody>
      </p:sp>
      <p:sp>
        <p:nvSpPr>
          <p:cNvPr id="6" name="Oval Callout 5"/>
          <p:cNvSpPr/>
          <p:nvPr/>
        </p:nvSpPr>
        <p:spPr>
          <a:xfrm>
            <a:off x="6440557" y="2329397"/>
            <a:ext cx="4588880" cy="2375125"/>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b="1" dirty="0">
                <a:solidFill>
                  <a:schemeClr val="tx1">
                    <a:lumMod val="95000"/>
                    <a:lumOff val="5000"/>
                  </a:schemeClr>
                </a:solidFill>
              </a:rPr>
              <a:t>1- </a:t>
            </a:r>
            <a:r>
              <a:rPr lang="ar-SA" sz="3200" b="1" dirty="0">
                <a:solidFill>
                  <a:schemeClr val="tx1">
                    <a:lumMod val="95000"/>
                    <a:lumOff val="5000"/>
                  </a:schemeClr>
                </a:solidFill>
              </a:rPr>
              <a:t>مَنِ العالِمُ الَّذي وَرَدَ اسمُهُ في النَّصِّ</a:t>
            </a:r>
            <a:r>
              <a:rPr lang="ar-EG" sz="3200" b="1" dirty="0">
                <a:solidFill>
                  <a:schemeClr val="tx1">
                    <a:lumMod val="95000"/>
                    <a:lumOff val="5000"/>
                  </a:schemeClr>
                </a:solidFill>
              </a:rPr>
              <a:t> ؟</a:t>
            </a:r>
            <a:endParaRPr lang="en-US" sz="3200" dirty="0">
              <a:solidFill>
                <a:schemeClr val="tx1">
                  <a:lumMod val="95000"/>
                  <a:lumOff val="5000"/>
                </a:schemeClr>
              </a:solidFill>
            </a:endParaRPr>
          </a:p>
        </p:txBody>
      </p:sp>
      <p:sp>
        <p:nvSpPr>
          <p:cNvPr id="7" name="Rounded Rectangle 6"/>
          <p:cNvSpPr/>
          <p:nvPr/>
        </p:nvSpPr>
        <p:spPr>
          <a:xfrm>
            <a:off x="490329" y="4280452"/>
            <a:ext cx="5722211" cy="1219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SA" sz="3200" b="1">
                <a:solidFill>
                  <a:srgbClr val="0033CC"/>
                </a:solidFill>
              </a:rPr>
              <a:t>هُوَ أَبو عَبْدِ اللَّهِ جابِرُ بنُ حَيَّانَ الكوفي.</a:t>
            </a:r>
            <a:endParaRPr lang="en-US" sz="3200" b="1" dirty="0">
              <a:solidFill>
                <a:srgbClr val="0033CC"/>
              </a:solidFill>
            </a:endParaRPr>
          </a:p>
        </p:txBody>
      </p:sp>
    </p:spTree>
    <p:extLst>
      <p:ext uri="{BB962C8B-B14F-4D97-AF65-F5344CB8AC3E}">
        <p14:creationId xmlns:p14="http://schemas.microsoft.com/office/powerpoint/2010/main" val="12077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اولا اجيب.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37"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450" decel="100000" fill="hold"/>
                                        <p:tgtEl>
                                          <p:spTgt spid="5"/>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subTnLst>
                                    <p:audio>
                                      <p:cMediaNode>
                                        <p:cTn display="0" masterRel="sameClick">
                                          <p:stCondLst>
                                            <p:cond evt="begin" delay="0">
                                              <p:tn val="24"/>
                                            </p:cond>
                                          </p:stCondLst>
                                          <p:endCondLst>
                                            <p:cond evt="onStopAudio" delay="0">
                                              <p:tgtEl>
                                                <p:sldTgt/>
                                              </p:tgtEl>
                                            </p:cond>
                                          </p:endCondLst>
                                        </p:cTn>
                                        <p:tgtEl>
                                          <p:sndTgt r:embed="rId3" name="1 من ...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4" name="هو أبو عبد الل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512889" y="26894"/>
            <a:ext cx="4588880" cy="2375125"/>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latin typeface="Calibri" pitchFamily="34" charset="0"/>
              </a:rPr>
              <a:t>2- </a:t>
            </a:r>
            <a:r>
              <a:rPr lang="ar-SA" sz="3200" b="1" dirty="0">
                <a:latin typeface="Calibri" pitchFamily="34" charset="0"/>
              </a:rPr>
              <a:t>ما الْعِلْمُ الَّذي بَرَعَ فيهِ؟ وَلِماذا؟</a:t>
            </a:r>
            <a:endParaRPr lang="en-US" sz="3200" b="1" dirty="0">
              <a:latin typeface="Calibri" pitchFamily="34" charset="0"/>
            </a:endParaRPr>
          </a:p>
        </p:txBody>
      </p:sp>
      <p:sp>
        <p:nvSpPr>
          <p:cNvPr id="3" name="Rounded Rectangle 2"/>
          <p:cNvSpPr/>
          <p:nvPr/>
        </p:nvSpPr>
        <p:spPr>
          <a:xfrm>
            <a:off x="121024" y="1710665"/>
            <a:ext cx="7597588" cy="14789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rtl="1" fontAlgn="auto">
              <a:spcBef>
                <a:spcPts val="0"/>
              </a:spcBef>
              <a:spcAft>
                <a:spcPts val="0"/>
              </a:spcAft>
              <a:defRPr/>
            </a:pPr>
            <a:r>
              <a:rPr lang="ar-SA" sz="3200" b="1" dirty="0">
                <a:solidFill>
                  <a:srgbClr val="0000CC"/>
                </a:solidFill>
              </a:rPr>
              <a:t>عْلمِ الكيمْياءِ لأن عَم</a:t>
            </a:r>
            <a:r>
              <a:rPr lang="ar-EG" sz="3200" b="1" dirty="0">
                <a:solidFill>
                  <a:srgbClr val="0000CC"/>
                </a:solidFill>
              </a:rPr>
              <a:t>َ</a:t>
            </a:r>
            <a:r>
              <a:rPr lang="ar-SA" sz="3200" b="1" dirty="0">
                <a:solidFill>
                  <a:srgbClr val="0000CC"/>
                </a:solidFill>
              </a:rPr>
              <a:t>لَ والِد</a:t>
            </a:r>
            <a:r>
              <a:rPr lang="ar-EG" sz="3200" b="1" dirty="0">
                <a:solidFill>
                  <a:srgbClr val="0000CC"/>
                </a:solidFill>
              </a:rPr>
              <a:t>ِ</a:t>
            </a:r>
            <a:r>
              <a:rPr lang="ar-SA" sz="3200" b="1" dirty="0">
                <a:solidFill>
                  <a:srgbClr val="0000CC"/>
                </a:solidFill>
              </a:rPr>
              <a:t>ه</a:t>
            </a:r>
            <a:r>
              <a:rPr lang="ar-EG" sz="3200" b="1" dirty="0">
                <a:solidFill>
                  <a:srgbClr val="0000CC"/>
                </a:solidFill>
              </a:rPr>
              <a:t>ِ</a:t>
            </a:r>
            <a:r>
              <a:rPr lang="ar-SA" sz="3200" b="1" dirty="0">
                <a:solidFill>
                  <a:srgbClr val="0000CC"/>
                </a:solidFill>
              </a:rPr>
              <a:t> صَيْدَليًّا</a:t>
            </a:r>
            <a:r>
              <a:rPr lang="ar-EG" sz="3200" b="1" dirty="0">
                <a:solidFill>
                  <a:srgbClr val="0000CC"/>
                </a:solidFill>
              </a:rPr>
              <a:t>،</a:t>
            </a:r>
            <a:r>
              <a:rPr lang="ar-SA" sz="3200" b="1" dirty="0">
                <a:solidFill>
                  <a:srgbClr val="0000CC"/>
                </a:solidFill>
              </a:rPr>
              <a:t> </a:t>
            </a:r>
            <a:r>
              <a:rPr lang="ar-EG" sz="3200" b="1" dirty="0">
                <a:solidFill>
                  <a:srgbClr val="0000CC"/>
                </a:solidFill>
              </a:rPr>
              <a:t>و</a:t>
            </a:r>
            <a:r>
              <a:rPr lang="ar-SA" sz="3200" b="1" dirty="0">
                <a:solidFill>
                  <a:srgbClr val="0000CC"/>
                </a:solidFill>
              </a:rPr>
              <a:t>مارَسَ هَذِهِ الْمِهْنَةَ مُدَّةً طَويلَةً، فَكانَ عَمَلُهُ دافِعًا لِشَغَفِ جابرِ بنِ حَيَّانَ بِعِلْمِ الكيمْياءِ.</a:t>
            </a:r>
            <a:endParaRPr lang="en-US" sz="3200" b="1" dirty="0">
              <a:solidFill>
                <a:srgbClr val="0000CC"/>
              </a:solidFill>
            </a:endParaRPr>
          </a:p>
        </p:txBody>
      </p:sp>
      <p:sp>
        <p:nvSpPr>
          <p:cNvPr id="6" name="Oval Callout 5"/>
          <p:cNvSpPr/>
          <p:nvPr/>
        </p:nvSpPr>
        <p:spPr>
          <a:xfrm flipH="1">
            <a:off x="635911" y="3302032"/>
            <a:ext cx="4588880" cy="2375125"/>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5" algn="ctr">
              <a:defRPr/>
            </a:pPr>
            <a:r>
              <a:rPr lang="ar-EG" sz="3200" b="1" dirty="0"/>
              <a:t>3- </a:t>
            </a:r>
            <a:r>
              <a:rPr lang="ar-SA" sz="3200" b="1" dirty="0"/>
              <a:t>مَاذا طَلَبَ أُسْتاذُهُ </a:t>
            </a:r>
            <a:r>
              <a:rPr lang="ar-EG" sz="3200" b="1" dirty="0"/>
              <a:t>منه</a:t>
            </a:r>
            <a:r>
              <a:rPr lang="ar-SA" sz="3200" b="1" dirty="0"/>
              <a:t>؟</a:t>
            </a:r>
            <a:endParaRPr lang="en-US" sz="3200" b="1" dirty="0"/>
          </a:p>
        </p:txBody>
      </p:sp>
      <p:sp>
        <p:nvSpPr>
          <p:cNvPr id="7" name="Rounded Rectangle 6"/>
          <p:cNvSpPr/>
          <p:nvPr/>
        </p:nvSpPr>
        <p:spPr>
          <a:xfrm>
            <a:off x="4854388" y="5550386"/>
            <a:ext cx="6427110" cy="82352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rtl="1">
              <a:defRPr/>
            </a:pPr>
            <a:r>
              <a:rPr lang="ar-SA" sz="3200" b="1" dirty="0">
                <a:solidFill>
                  <a:srgbClr val="0033CC"/>
                </a:solidFill>
              </a:rPr>
              <a:t>اِخْتَرَاعَ نَوْع</a:t>
            </a:r>
            <a:r>
              <a:rPr lang="ar-EG" sz="3200" b="1" dirty="0">
                <a:solidFill>
                  <a:srgbClr val="0033CC"/>
                </a:solidFill>
              </a:rPr>
              <a:t>ٍ</a:t>
            </a:r>
            <a:r>
              <a:rPr lang="ar-SA" sz="3200" b="1" dirty="0">
                <a:solidFill>
                  <a:srgbClr val="0033CC"/>
                </a:solidFill>
              </a:rPr>
              <a:t> مِنَ الْوَرَقِ لا تُؤَثِّرُ فيهِ النَّارُ.</a:t>
            </a:r>
            <a:endParaRPr lang="en-US" sz="3200" b="1" dirty="0">
              <a:solidFill>
                <a:srgbClr val="0033CC"/>
              </a:solidFill>
            </a:endParaRPr>
          </a:p>
        </p:txBody>
      </p:sp>
    </p:spTree>
    <p:extLst>
      <p:ext uri="{BB962C8B-B14F-4D97-AF65-F5344CB8AC3E}">
        <p14:creationId xmlns:p14="http://schemas.microsoft.com/office/powerpoint/2010/main" val="19993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2 ما..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علم الكيمياء.wav"/>
                                        </p:tgtEl>
                                      </p:cMediaNode>
                                    </p:audio>
                                  </p:sub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4" name="ماذا طلب استاذه منه.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5" name="اختراع نو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512889" y="26895"/>
            <a:ext cx="4588880" cy="1909482"/>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5" algn="ctr" rtl="1">
              <a:defRPr/>
            </a:pPr>
            <a:r>
              <a:rPr lang="ar-EG" sz="3200" b="1" dirty="0"/>
              <a:t>4- </a:t>
            </a:r>
            <a:r>
              <a:rPr lang="ar-SA" sz="3200" b="1" dirty="0"/>
              <a:t>كَيْفَ نَفَّذَ طَلَبَ أُسْتاذِهِ؟</a:t>
            </a:r>
            <a:endParaRPr lang="en-US" sz="3200" b="1" dirty="0"/>
          </a:p>
        </p:txBody>
      </p:sp>
      <p:sp>
        <p:nvSpPr>
          <p:cNvPr id="3" name="Rounded Rectangle 2"/>
          <p:cNvSpPr/>
          <p:nvPr/>
        </p:nvSpPr>
        <p:spPr>
          <a:xfrm>
            <a:off x="121024" y="1385047"/>
            <a:ext cx="7597588" cy="1804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SA" sz="2800" b="1" dirty="0">
                <a:solidFill>
                  <a:srgbClr val="0000CC"/>
                </a:solidFill>
              </a:rPr>
              <a:t>كانَ يَمْكُثُ في مُخْتَبَرِهِ مُنْكَبًّا على إِجْراءِ التَّجارِبِ الدَّقيقَةِ عَلى أَنْواعٍ مِنَ الأَوْراقِ يَضَعُها في مَحاليلَ خاصَّةٍ، ويَصُبُّ عَلَيْها في كُلِّ مَرَّةٍ خَليطًا مِنَ السَّوائِلَ الَّتي ابْتَكَرَها، ثُمَّ يَدَعُها حَتَّى تَجِفَّ، إلى أَنْ تَوَصَّلَ إلَى اِخْتِراعِ الوَرَقِ الْمُقاوِمِ النَّارَ.</a:t>
            </a:r>
            <a:endParaRPr lang="en-US" sz="2800" b="1" dirty="0">
              <a:solidFill>
                <a:srgbClr val="0000CC"/>
              </a:solidFill>
            </a:endParaRPr>
          </a:p>
        </p:txBody>
      </p:sp>
      <p:sp>
        <p:nvSpPr>
          <p:cNvPr id="4" name="Oval Callout 3"/>
          <p:cNvSpPr/>
          <p:nvPr/>
        </p:nvSpPr>
        <p:spPr>
          <a:xfrm flipH="1">
            <a:off x="1625378" y="3360236"/>
            <a:ext cx="4588880" cy="2375125"/>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5" algn="ctr">
              <a:defRPr/>
            </a:pPr>
            <a:r>
              <a:rPr lang="ar-EG" sz="3200" b="1" dirty="0"/>
              <a:t>6- </a:t>
            </a:r>
            <a:r>
              <a:rPr lang="ar-SA" sz="3200" b="1" dirty="0"/>
              <a:t>أَيْنَ أَلْقَى جابِرٌ نُسْخَة</a:t>
            </a:r>
            <a:r>
              <a:rPr lang="ar-EG" sz="3200" b="1" dirty="0"/>
              <a:t>َ</a:t>
            </a:r>
            <a:r>
              <a:rPr lang="ar-SA" sz="3200" b="1" dirty="0"/>
              <a:t> الْكِتابِ الَّتي يَحْمِلُها؟</a:t>
            </a:r>
            <a:endParaRPr lang="en-US" sz="2400" b="1" dirty="0"/>
          </a:p>
        </p:txBody>
      </p:sp>
      <p:sp>
        <p:nvSpPr>
          <p:cNvPr id="5" name="Rounded Rectangle 4"/>
          <p:cNvSpPr/>
          <p:nvPr/>
        </p:nvSpPr>
        <p:spPr>
          <a:xfrm>
            <a:off x="6481482" y="5389021"/>
            <a:ext cx="4437530" cy="82352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rtl="1" fontAlgn="auto">
              <a:spcBef>
                <a:spcPts val="0"/>
              </a:spcBef>
              <a:spcAft>
                <a:spcPts val="0"/>
              </a:spcAft>
              <a:defRPr/>
            </a:pPr>
            <a:r>
              <a:rPr lang="ar-SA" sz="3200" b="1" dirty="0">
                <a:solidFill>
                  <a:srgbClr val="0000CC"/>
                </a:solidFill>
              </a:rPr>
              <a:t>في مَوْقِدِ النَّار.</a:t>
            </a:r>
            <a:endParaRPr lang="en-US" sz="3200" b="1" dirty="0">
              <a:solidFill>
                <a:srgbClr val="0000CC"/>
              </a:solidFill>
            </a:endParaRPr>
          </a:p>
        </p:txBody>
      </p:sp>
    </p:spTree>
    <p:extLst>
      <p:ext uri="{BB962C8B-B14F-4D97-AF65-F5344CB8AC3E}">
        <p14:creationId xmlns:p14="http://schemas.microsoft.com/office/powerpoint/2010/main" val="403108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4 كيف نفذ..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كان يمكث.wav"/>
                                        </p:tgtEl>
                                      </p:cMediaNode>
                                    </p:audio>
                                  </p:sub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360"/>
                                          </p:val>
                                        </p:tav>
                                        <p:tav tm="100000">
                                          <p:val>
                                            <p:fltVal val="0"/>
                                          </p:val>
                                        </p:tav>
                                      </p:tavLst>
                                    </p:anim>
                                    <p:animEffect transition="in" filter="fade">
                                      <p:cBhvr>
                                        <p:cTn id="23"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6 اين ...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5" name="في موقد ..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TotalTime>
  <Words>1673</Words>
  <Application>Microsoft Office PowerPoint</Application>
  <PresentationFormat>شاشة عريضة</PresentationFormat>
  <Paragraphs>277</Paragraphs>
  <Slides>34</Slides>
  <Notes>0</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win10</dc:creator>
  <cp:lastModifiedBy>حصة الزهراني</cp:lastModifiedBy>
  <cp:revision>43</cp:revision>
  <dcterms:created xsi:type="dcterms:W3CDTF">2019-10-27T02:26:27Z</dcterms:created>
  <dcterms:modified xsi:type="dcterms:W3CDTF">2021-02-16T18:51:01Z</dcterms:modified>
</cp:coreProperties>
</file>