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43" r:id="rId2"/>
    <p:sldId id="372" r:id="rId3"/>
    <p:sldId id="382" r:id="rId4"/>
    <p:sldId id="335" r:id="rId5"/>
    <p:sldId id="322" r:id="rId6"/>
    <p:sldId id="378" r:id="rId7"/>
    <p:sldId id="381" r:id="rId8"/>
    <p:sldId id="379" r:id="rId9"/>
    <p:sldId id="380" r:id="rId10"/>
    <p:sldId id="369" r:id="rId11"/>
    <p:sldId id="334" r:id="rId12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861"/>
    <a:srgbClr val="9FC91E"/>
    <a:srgbClr val="FCC500"/>
    <a:srgbClr val="F75D26"/>
    <a:srgbClr val="A21AB4"/>
    <a:srgbClr val="7844C2"/>
    <a:srgbClr val="009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58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1374"/>
      </p:cViewPr>
      <p:guideLst>
        <p:guide orient="horz" pos="2205"/>
        <p:guide pos="3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sv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Top Corners Rounded 48">
            <a:extLst>
              <a:ext uri="{FF2B5EF4-FFF2-40B4-BE49-F238E27FC236}">
                <a16:creationId xmlns:a16="http://schemas.microsoft.com/office/drawing/2014/main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:a16="http://schemas.microsoft.com/office/drawing/2014/main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:a16="http://schemas.microsoft.com/office/drawing/2014/main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E382AEB-E7BF-44DF-8D7C-F84006A33278}"/>
              </a:ext>
            </a:extLst>
          </p:cNvPr>
          <p:cNvSpPr/>
          <p:nvPr/>
        </p:nvSpPr>
        <p:spPr>
          <a:xfrm>
            <a:off x="3644047" y="3075057"/>
            <a:ext cx="49039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4000" b="1" dirty="0">
                <a:solidFill>
                  <a:schemeClr val="bg1"/>
                </a:solidFill>
                <a:latin typeface="Economica" panose="02000506040000020004" pitchFamily="2" charset="0"/>
              </a:rPr>
              <a:t>خطوط الطول ودوائر العرض</a:t>
            </a:r>
          </a:p>
        </p:txBody>
      </p:sp>
    </p:spTree>
    <p:extLst>
      <p:ext uri="{BB962C8B-B14F-4D97-AF65-F5344CB8AC3E}">
        <p14:creationId xmlns:p14="http://schemas.microsoft.com/office/powerpoint/2010/main" val="246668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Top Corners Rounded 48">
            <a:extLst>
              <a:ext uri="{FF2B5EF4-FFF2-40B4-BE49-F238E27FC236}">
                <a16:creationId xmlns:a16="http://schemas.microsoft.com/office/drawing/2014/main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:a16="http://schemas.microsoft.com/office/drawing/2014/main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:a16="http://schemas.microsoft.com/office/drawing/2014/main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E382AEB-E7BF-44DF-8D7C-F84006A33278}"/>
              </a:ext>
            </a:extLst>
          </p:cNvPr>
          <p:cNvSpPr/>
          <p:nvPr/>
        </p:nvSpPr>
        <p:spPr>
          <a:xfrm>
            <a:off x="4548942" y="3075057"/>
            <a:ext cx="2321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4000" b="1" dirty="0">
                <a:solidFill>
                  <a:schemeClr val="bg1"/>
                </a:solidFill>
                <a:latin typeface="Economica" panose="02000506040000020004" pitchFamily="2" charset="0"/>
              </a:rPr>
              <a:t>انتهى الدرس</a:t>
            </a:r>
          </a:p>
        </p:txBody>
      </p:sp>
    </p:spTree>
    <p:extLst>
      <p:ext uri="{BB962C8B-B14F-4D97-AF65-F5344CB8AC3E}">
        <p14:creationId xmlns:p14="http://schemas.microsoft.com/office/powerpoint/2010/main" val="238885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chemeClr val="bg1"/>
                </a:solidFill>
              </a:rPr>
              <a:t>جميع الحقوق محفوظة لموقع حلول اون لاين 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chemeClr val="bg1"/>
                </a:solidFill>
              </a:rPr>
              <a:t>او نشرها في المواقع الاخرى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4623A0D-06DD-497D-94B4-F1E3206566F8}"/>
              </a:ext>
            </a:extLst>
          </p:cNvPr>
          <p:cNvSpPr/>
          <p:nvPr/>
        </p:nvSpPr>
        <p:spPr>
          <a:xfrm>
            <a:off x="4521200" y="620837"/>
            <a:ext cx="3149600" cy="858981"/>
          </a:xfrm>
          <a:prstGeom prst="rect">
            <a:avLst/>
          </a:prstGeom>
          <a:solidFill>
            <a:srgbClr val="0563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B637965E-FF72-4EC6-8E47-0B373DB25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72" y="652533"/>
            <a:ext cx="2932055" cy="79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83FFDE3-A923-41F2-A292-16180518DD06}"/>
              </a:ext>
            </a:extLst>
          </p:cNvPr>
          <p:cNvSpPr/>
          <p:nvPr/>
        </p:nvSpPr>
        <p:spPr>
          <a:xfrm>
            <a:off x="8655167" y="-78628"/>
            <a:ext cx="759656" cy="6635548"/>
          </a:xfrm>
          <a:prstGeom prst="rect">
            <a:avLst/>
          </a:prstGeom>
          <a:gradFill>
            <a:gsLst>
              <a:gs pos="0">
                <a:srgbClr val="D9D9D9">
                  <a:alpha val="0"/>
                </a:srgbClr>
              </a:gs>
              <a:gs pos="93000">
                <a:schemeClr val="tx1">
                  <a:alpha val="44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7F41BB-0C1A-4B12-9E40-47DFC069B94D}"/>
              </a:ext>
            </a:extLst>
          </p:cNvPr>
          <p:cNvGrpSpPr/>
          <p:nvPr/>
        </p:nvGrpSpPr>
        <p:grpSpPr>
          <a:xfrm>
            <a:off x="3276761" y="796447"/>
            <a:ext cx="6347547" cy="1735147"/>
            <a:chOff x="2398487" y="739333"/>
            <a:chExt cx="5233525" cy="17500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FE4211-0FE1-430D-B479-B426CB39E854}"/>
                </a:ext>
              </a:extLst>
            </p:cNvPr>
            <p:cNvGrpSpPr/>
            <p:nvPr/>
          </p:nvGrpSpPr>
          <p:grpSpPr>
            <a:xfrm>
              <a:off x="2398487" y="739333"/>
              <a:ext cx="5096212" cy="1750084"/>
              <a:chOff x="2398487" y="739333"/>
              <a:chExt cx="5096212" cy="175008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0BB28A2-D5C7-4A4A-B9AA-8597AE8EBAD8}"/>
                  </a:ext>
                </a:extLst>
              </p:cNvPr>
              <p:cNvSpPr/>
              <p:nvPr/>
            </p:nvSpPr>
            <p:spPr>
              <a:xfrm>
                <a:off x="2421069" y="923556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72C23CD-8A5B-4335-B43F-2166D497B68C}"/>
                  </a:ext>
                </a:extLst>
              </p:cNvPr>
              <p:cNvSpPr/>
              <p:nvPr/>
            </p:nvSpPr>
            <p:spPr>
              <a:xfrm>
                <a:off x="2398487" y="739333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89D086-7115-43AB-8EE3-7F88744BFC76}"/>
                </a:ext>
              </a:extLst>
            </p:cNvPr>
            <p:cNvSpPr txBox="1"/>
            <p:nvPr/>
          </p:nvSpPr>
          <p:spPr>
            <a:xfrm>
              <a:off x="3313608" y="1113366"/>
              <a:ext cx="4318404" cy="589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ar-SY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ما خطوط الطول ودوائر العرض؟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0F8AA7-3541-4B6C-A2C9-D5AF3C93465D}"/>
              </a:ext>
            </a:extLst>
          </p:cNvPr>
          <p:cNvGrpSpPr/>
          <p:nvPr/>
        </p:nvGrpSpPr>
        <p:grpSpPr>
          <a:xfrm>
            <a:off x="3469784" y="2858334"/>
            <a:ext cx="6116234" cy="1735144"/>
            <a:chOff x="2244533" y="2800534"/>
            <a:chExt cx="5303058" cy="175008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88E973-E747-492B-BB65-1C254B005B2C}"/>
                </a:ext>
              </a:extLst>
            </p:cNvPr>
            <p:cNvGrpSpPr/>
            <p:nvPr/>
          </p:nvGrpSpPr>
          <p:grpSpPr>
            <a:xfrm>
              <a:off x="2244533" y="2800534"/>
              <a:ext cx="5303058" cy="1750082"/>
              <a:chOff x="2244533" y="2800534"/>
              <a:chExt cx="5303058" cy="175008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2511CCB-44C3-44D0-92B5-937D69E7A2B1}"/>
                  </a:ext>
                </a:extLst>
              </p:cNvPr>
              <p:cNvSpPr/>
              <p:nvPr/>
            </p:nvSpPr>
            <p:spPr>
              <a:xfrm>
                <a:off x="2404439" y="2984755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463374 w 4996069"/>
                  <a:gd name="connsiteY5" fmla="*/ 5908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463374" y="5908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2ADCF25-7E98-4730-9ED8-FCAB72426CB5}"/>
                  </a:ext>
                </a:extLst>
              </p:cNvPr>
              <p:cNvSpPr/>
              <p:nvPr/>
            </p:nvSpPr>
            <p:spPr>
              <a:xfrm>
                <a:off x="2244533" y="2800534"/>
                <a:ext cx="5303058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287008 w 4996069"/>
                  <a:gd name="connsiteY5" fmla="*/ 92337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287008" y="92337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98C5FB-104D-48CD-995D-33E7BC59FBA1}"/>
                </a:ext>
              </a:extLst>
            </p:cNvPr>
            <p:cNvSpPr txBox="1"/>
            <p:nvPr/>
          </p:nvSpPr>
          <p:spPr>
            <a:xfrm>
              <a:off x="2431508" y="3392273"/>
              <a:ext cx="4922137" cy="403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ar-SY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هي خطوط وهمية ترسم على الخرائط و مجسمات الكرة الأرضية</a:t>
              </a:r>
            </a:p>
          </p:txBody>
        </p:sp>
      </p:grp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78E39D27-82BF-4EB5-925E-C14161165C38}"/>
              </a:ext>
            </a:extLst>
          </p:cNvPr>
          <p:cNvSpPr/>
          <p:nvPr/>
        </p:nvSpPr>
        <p:spPr>
          <a:xfrm>
            <a:off x="9414822" y="58533"/>
            <a:ext cx="2777178" cy="6498387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6BB4F5-DC4A-4DBA-8B5E-5873F8EE4BF8}"/>
              </a:ext>
            </a:extLst>
          </p:cNvPr>
          <p:cNvGrpSpPr/>
          <p:nvPr/>
        </p:nvGrpSpPr>
        <p:grpSpPr>
          <a:xfrm>
            <a:off x="9059708" y="536836"/>
            <a:ext cx="2620553" cy="1727752"/>
            <a:chOff x="7105860" y="478302"/>
            <a:chExt cx="2628983" cy="174262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1577F64-6FF2-4C8A-810B-4E5641319F57}"/>
                </a:ext>
              </a:extLst>
            </p:cNvPr>
            <p:cNvSpPr/>
            <p:nvPr/>
          </p:nvSpPr>
          <p:spPr>
            <a:xfrm flipH="1">
              <a:off x="7507714" y="6550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4C5057-A82E-465E-A563-BE0ACA39CC62}"/>
                </a:ext>
              </a:extLst>
            </p:cNvPr>
            <p:cNvSpPr/>
            <p:nvPr/>
          </p:nvSpPr>
          <p:spPr>
            <a:xfrm flipH="1">
              <a:off x="7253296" y="4783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90300">
                  <a:srgbClr val="FF9E00"/>
                </a:gs>
                <a:gs pos="100000">
                  <a:srgbClr val="D67F00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Graphic 27" descr="Stopwatch">
              <a:extLst>
                <a:ext uri="{FF2B5EF4-FFF2-40B4-BE49-F238E27FC236}">
                  <a16:creationId xmlns:a16="http://schemas.microsoft.com/office/drawing/2014/main" id="{8A43EBE2-4365-4567-95D4-4F8C27572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08236" y="876441"/>
              <a:ext cx="548640" cy="54864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C884D4-CAA0-4AA2-94B0-6C324C76194D}"/>
                </a:ext>
              </a:extLst>
            </p:cNvPr>
            <p:cNvSpPr txBox="1"/>
            <p:nvPr/>
          </p:nvSpPr>
          <p:spPr>
            <a:xfrm>
              <a:off x="7633863" y="882267"/>
              <a:ext cx="787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8D2ABAB-28AC-4FCF-AEF4-D1134075AA6A}"/>
                </a:ext>
              </a:extLst>
            </p:cNvPr>
            <p:cNvSpPr txBox="1"/>
            <p:nvPr/>
          </p:nvSpPr>
          <p:spPr>
            <a:xfrm>
              <a:off x="7105860" y="1461403"/>
              <a:ext cx="1684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أولا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D706D3-5055-4296-9750-EC8C0C5A438C}"/>
              </a:ext>
            </a:extLst>
          </p:cNvPr>
          <p:cNvGrpSpPr/>
          <p:nvPr/>
        </p:nvGrpSpPr>
        <p:grpSpPr>
          <a:xfrm>
            <a:off x="9132910" y="2598036"/>
            <a:ext cx="2473590" cy="1727752"/>
            <a:chOff x="7179578" y="2539502"/>
            <a:chExt cx="2481547" cy="174262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729D18-DA29-4C1C-9AEC-CDE3FDFD4F97}"/>
                </a:ext>
              </a:extLst>
            </p:cNvPr>
            <p:cNvSpPr/>
            <p:nvPr/>
          </p:nvSpPr>
          <p:spPr>
            <a:xfrm flipH="1">
              <a:off x="7433996" y="27162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732228B-36A4-4D66-BBA8-FB46F667A880}"/>
                </a:ext>
              </a:extLst>
            </p:cNvPr>
            <p:cNvSpPr/>
            <p:nvPr/>
          </p:nvSpPr>
          <p:spPr>
            <a:xfrm flipH="1">
              <a:off x="7179578" y="25395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0" name="Graphic 29" descr="User network">
              <a:extLst>
                <a:ext uri="{FF2B5EF4-FFF2-40B4-BE49-F238E27FC236}">
                  <a16:creationId xmlns:a16="http://schemas.microsoft.com/office/drawing/2014/main" id="{8E50171C-C123-421B-8F6A-D573FF8E4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47560" y="2938893"/>
              <a:ext cx="548640" cy="548640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76" b="98990" l="5556" r="89785">
                        <a14:foregroundMark x1="66487" y1="12290" x2="66487" y2="12290"/>
                        <a14:foregroundMark x1="58961" y1="12290" x2="58961" y2="12290"/>
                        <a14:foregroundMark x1="53405" y1="7576" x2="53405" y2="7576"/>
                        <a14:foregroundMark x1="61828" y1="7576" x2="61828" y2="7576"/>
                        <a14:foregroundMark x1="61828" y1="19192" x2="44086" y2="19192"/>
                        <a14:foregroundMark x1="49642" y1="15488" x2="59677" y2="23064"/>
                        <a14:foregroundMark x1="5556" y1="49832" x2="32258" y2="57576"/>
                        <a14:foregroundMark x1="31720" y1="98990" x2="31720" y2="98990"/>
                        <a14:foregroundMark x1="33513" y1="90909" x2="33513" y2="90909"/>
                        <a14:foregroundMark x1="32079" y1="96970" x2="39068" y2="68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1616" y="2438635"/>
            <a:ext cx="1023929" cy="1089988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711509" y="1481634"/>
            <a:ext cx="2233342" cy="995210"/>
            <a:chOff x="711509" y="1481634"/>
            <a:chExt cx="2233342" cy="995210"/>
          </a:xfrm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746095" y="1524734"/>
              <a:ext cx="2140050" cy="930773"/>
            </a:xfrm>
            <a:prstGeom prst="trapezoid">
              <a:avLst>
                <a:gd name="adj" fmla="val 80867"/>
              </a:avLst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649066" y="1481634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11509" y="1830513"/>
              <a:ext cx="2233342" cy="646331"/>
              <a:chOff x="3223148" y="5288304"/>
              <a:chExt cx="2233342" cy="646331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223148" y="5288304"/>
                <a:ext cx="22333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Y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rPr>
                  <a:t>خطوط الطول ودوائر العرض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700683" y="5558859"/>
                <a:ext cx="14327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B3DA9073-3627-4023-9264-D556BB70752A}"/>
              </a:ext>
            </a:extLst>
          </p:cNvPr>
          <p:cNvSpPr/>
          <p:nvPr/>
        </p:nvSpPr>
        <p:spPr>
          <a:xfrm rot="5400000">
            <a:off x="903500" y="3809289"/>
            <a:ext cx="2998466" cy="283219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174" t="8720" r="2174" b="872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754AA86-DEC5-418C-B5F1-971A8FE2B830}"/>
              </a:ext>
            </a:extLst>
          </p:cNvPr>
          <p:cNvGrpSpPr/>
          <p:nvPr/>
        </p:nvGrpSpPr>
        <p:grpSpPr>
          <a:xfrm>
            <a:off x="2238321" y="3864122"/>
            <a:ext cx="328823" cy="496579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566FC63-963D-43A2-AD3C-B16DAF2182C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rapezoid 10">
              <a:extLst>
                <a:ext uri="{FF2B5EF4-FFF2-40B4-BE49-F238E27FC236}">
                  <a16:creationId xmlns:a16="http://schemas.microsoft.com/office/drawing/2014/main" id="{B3A238A7-50BF-47F6-AD61-D3F5BE1FDBE6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1853673-4172-4139-B96D-4A6A16768971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095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5" dur="200" fill="hold"/>
                                        <p:tgtEl>
                                          <p:spTgt spid="8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>
            <a:extLst>
              <a:ext uri="{FF2B5EF4-FFF2-40B4-BE49-F238E27FC236}">
                <a16:creationId xmlns:a16="http://schemas.microsoft.com/office/drawing/2014/main" id="{3E797454-E2B3-40C4-9B1E-99B52784D061}"/>
              </a:ext>
            </a:extLst>
          </p:cNvPr>
          <p:cNvSpPr/>
          <p:nvPr/>
        </p:nvSpPr>
        <p:spPr>
          <a:xfrm>
            <a:off x="3956127" y="3163473"/>
            <a:ext cx="914400" cy="914400"/>
          </a:xfrm>
          <a:prstGeom prst="diamond">
            <a:avLst/>
          </a:prstGeom>
          <a:noFill/>
          <a:ln w="5715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826301114">
                  <a:custGeom>
                    <a:avLst/>
                    <a:gdLst>
                      <a:gd name="connsiteX0" fmla="*/ 0 w 914400"/>
                      <a:gd name="connsiteY0" fmla="*/ 457200 h 914400"/>
                      <a:gd name="connsiteX1" fmla="*/ 214884 w 914400"/>
                      <a:gd name="connsiteY1" fmla="*/ 242316 h 914400"/>
                      <a:gd name="connsiteX2" fmla="*/ 457200 w 914400"/>
                      <a:gd name="connsiteY2" fmla="*/ 0 h 914400"/>
                      <a:gd name="connsiteX3" fmla="*/ 676656 w 914400"/>
                      <a:gd name="connsiteY3" fmla="*/ 219456 h 914400"/>
                      <a:gd name="connsiteX4" fmla="*/ 914400 w 914400"/>
                      <a:gd name="connsiteY4" fmla="*/ 457200 h 914400"/>
                      <a:gd name="connsiteX5" fmla="*/ 699516 w 914400"/>
                      <a:gd name="connsiteY5" fmla="*/ 672084 h 914400"/>
                      <a:gd name="connsiteX6" fmla="*/ 457200 w 914400"/>
                      <a:gd name="connsiteY6" fmla="*/ 914400 h 914400"/>
                      <a:gd name="connsiteX7" fmla="*/ 242316 w 914400"/>
                      <a:gd name="connsiteY7" fmla="*/ 699516 h 914400"/>
                      <a:gd name="connsiteX8" fmla="*/ 0 w 914400"/>
                      <a:gd name="connsiteY8" fmla="*/ 45720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14400" h="914400" extrusionOk="0">
                        <a:moveTo>
                          <a:pt x="0" y="457200"/>
                        </a:moveTo>
                        <a:cubicBezTo>
                          <a:pt x="77731" y="359309"/>
                          <a:pt x="178979" y="328269"/>
                          <a:pt x="214884" y="242316"/>
                        </a:cubicBezTo>
                        <a:cubicBezTo>
                          <a:pt x="250789" y="156363"/>
                          <a:pt x="419978" y="66571"/>
                          <a:pt x="457200" y="0"/>
                        </a:cubicBezTo>
                        <a:cubicBezTo>
                          <a:pt x="569909" y="95178"/>
                          <a:pt x="573421" y="130319"/>
                          <a:pt x="676656" y="219456"/>
                        </a:cubicBezTo>
                        <a:cubicBezTo>
                          <a:pt x="779891" y="308593"/>
                          <a:pt x="781649" y="360992"/>
                          <a:pt x="914400" y="457200"/>
                        </a:cubicBezTo>
                        <a:cubicBezTo>
                          <a:pt x="860197" y="521215"/>
                          <a:pt x="754131" y="605868"/>
                          <a:pt x="699516" y="672084"/>
                        </a:cubicBezTo>
                        <a:cubicBezTo>
                          <a:pt x="644901" y="738300"/>
                          <a:pt x="522598" y="826108"/>
                          <a:pt x="457200" y="914400"/>
                        </a:cubicBezTo>
                        <a:cubicBezTo>
                          <a:pt x="369218" y="830139"/>
                          <a:pt x="299314" y="733166"/>
                          <a:pt x="242316" y="699516"/>
                        </a:cubicBezTo>
                        <a:cubicBezTo>
                          <a:pt x="185318" y="665866"/>
                          <a:pt x="125303" y="561747"/>
                          <a:pt x="0" y="4572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D14188-A316-40F6-BC12-05E604CCB079}"/>
              </a:ext>
            </a:extLst>
          </p:cNvPr>
          <p:cNvSpPr txBox="1"/>
          <p:nvPr/>
        </p:nvSpPr>
        <p:spPr>
          <a:xfrm>
            <a:off x="3337156" y="4033153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FFC000"/>
                </a:solidFill>
                <a:latin typeface="Century Gothic" panose="020B0502020202020204" pitchFamily="34" charset="0"/>
              </a:rPr>
              <a:t>المزايا</a:t>
            </a:r>
            <a:endParaRPr lang="en-US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94B01CEB-2451-4254-8BBA-A46209683BEF}"/>
              </a:ext>
            </a:extLst>
          </p:cNvPr>
          <p:cNvSpPr/>
          <p:nvPr/>
        </p:nvSpPr>
        <p:spPr>
          <a:xfrm>
            <a:off x="8434341" y="3163473"/>
            <a:ext cx="914400" cy="914400"/>
          </a:xfrm>
          <a:prstGeom prst="diamond">
            <a:avLst/>
          </a:prstGeom>
          <a:noFill/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826301114">
                  <a:custGeom>
                    <a:avLst/>
                    <a:gdLst>
                      <a:gd name="connsiteX0" fmla="*/ 0 w 914400"/>
                      <a:gd name="connsiteY0" fmla="*/ 457200 h 914400"/>
                      <a:gd name="connsiteX1" fmla="*/ 214884 w 914400"/>
                      <a:gd name="connsiteY1" fmla="*/ 242316 h 914400"/>
                      <a:gd name="connsiteX2" fmla="*/ 457200 w 914400"/>
                      <a:gd name="connsiteY2" fmla="*/ 0 h 914400"/>
                      <a:gd name="connsiteX3" fmla="*/ 676656 w 914400"/>
                      <a:gd name="connsiteY3" fmla="*/ 219456 h 914400"/>
                      <a:gd name="connsiteX4" fmla="*/ 914400 w 914400"/>
                      <a:gd name="connsiteY4" fmla="*/ 457200 h 914400"/>
                      <a:gd name="connsiteX5" fmla="*/ 699516 w 914400"/>
                      <a:gd name="connsiteY5" fmla="*/ 672084 h 914400"/>
                      <a:gd name="connsiteX6" fmla="*/ 457200 w 914400"/>
                      <a:gd name="connsiteY6" fmla="*/ 914400 h 914400"/>
                      <a:gd name="connsiteX7" fmla="*/ 242316 w 914400"/>
                      <a:gd name="connsiteY7" fmla="*/ 699516 h 914400"/>
                      <a:gd name="connsiteX8" fmla="*/ 0 w 914400"/>
                      <a:gd name="connsiteY8" fmla="*/ 45720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14400" h="914400" extrusionOk="0">
                        <a:moveTo>
                          <a:pt x="0" y="457200"/>
                        </a:moveTo>
                        <a:cubicBezTo>
                          <a:pt x="77731" y="359309"/>
                          <a:pt x="178979" y="328269"/>
                          <a:pt x="214884" y="242316"/>
                        </a:cubicBezTo>
                        <a:cubicBezTo>
                          <a:pt x="250789" y="156363"/>
                          <a:pt x="419978" y="66571"/>
                          <a:pt x="457200" y="0"/>
                        </a:cubicBezTo>
                        <a:cubicBezTo>
                          <a:pt x="569909" y="95178"/>
                          <a:pt x="573421" y="130319"/>
                          <a:pt x="676656" y="219456"/>
                        </a:cubicBezTo>
                        <a:cubicBezTo>
                          <a:pt x="779891" y="308593"/>
                          <a:pt x="781649" y="360992"/>
                          <a:pt x="914400" y="457200"/>
                        </a:cubicBezTo>
                        <a:cubicBezTo>
                          <a:pt x="860197" y="521215"/>
                          <a:pt x="754131" y="605868"/>
                          <a:pt x="699516" y="672084"/>
                        </a:cubicBezTo>
                        <a:cubicBezTo>
                          <a:pt x="644901" y="738300"/>
                          <a:pt x="522598" y="826108"/>
                          <a:pt x="457200" y="914400"/>
                        </a:cubicBezTo>
                        <a:cubicBezTo>
                          <a:pt x="369218" y="830139"/>
                          <a:pt x="299314" y="733166"/>
                          <a:pt x="242316" y="699516"/>
                        </a:cubicBezTo>
                        <a:cubicBezTo>
                          <a:pt x="185318" y="665866"/>
                          <a:pt x="125303" y="561747"/>
                          <a:pt x="0" y="4572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24306A-D534-4F0F-AE01-A4E6F5866479}"/>
              </a:ext>
            </a:extLst>
          </p:cNvPr>
          <p:cNvSpPr txBox="1"/>
          <p:nvPr/>
        </p:nvSpPr>
        <p:spPr>
          <a:xfrm>
            <a:off x="7836464" y="4124851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latin typeface="Century Gothic" panose="020B0502020202020204" pitchFamily="34" charset="0"/>
              </a:rPr>
              <a:t>السمات</a:t>
            </a:r>
            <a:endParaRPr lang="en-US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0BD898-F622-4EF9-98E1-ABF7E142DB12}"/>
              </a:ext>
            </a:extLst>
          </p:cNvPr>
          <p:cNvGrpSpPr/>
          <p:nvPr/>
        </p:nvGrpSpPr>
        <p:grpSpPr>
          <a:xfrm>
            <a:off x="746095" y="4808910"/>
            <a:ext cx="5016622" cy="646331"/>
            <a:chOff x="746095" y="4808910"/>
            <a:chExt cx="5016622" cy="64633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17C883F-A883-4528-89C4-F8BA40A4A402}"/>
                </a:ext>
              </a:extLst>
            </p:cNvPr>
            <p:cNvSpPr txBox="1"/>
            <p:nvPr/>
          </p:nvSpPr>
          <p:spPr>
            <a:xfrm>
              <a:off x="746095" y="4808910"/>
              <a:ext cx="4086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>
                  <a:solidFill>
                    <a:schemeClr val="bg1"/>
                  </a:solidFill>
                </a:rPr>
                <a:t>تمكننــــــا خطـــــوط الطــول  من تحديـــــد المواقـــع</a:t>
              </a:r>
            </a:p>
            <a:p>
              <a:pPr algn="r"/>
              <a:endParaRPr lang="ar-SY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D8D4281-B2E6-49D5-B221-5FADED31DA96}"/>
                </a:ext>
              </a:extLst>
            </p:cNvPr>
            <p:cNvGrpSpPr/>
            <p:nvPr/>
          </p:nvGrpSpPr>
          <p:grpSpPr>
            <a:xfrm>
              <a:off x="4786229" y="4834227"/>
              <a:ext cx="976488" cy="457200"/>
              <a:chOff x="4132478" y="2646425"/>
              <a:chExt cx="976488" cy="457200"/>
            </a:xfrm>
          </p:grpSpPr>
          <p:sp>
            <p:nvSpPr>
              <p:cNvPr id="32" name="Rectangle: Top Corners Rounded 31">
                <a:extLst>
                  <a:ext uri="{FF2B5EF4-FFF2-40B4-BE49-F238E27FC236}">
                    <a16:creationId xmlns:a16="http://schemas.microsoft.com/office/drawing/2014/main" id="{DC88F022-56F2-4D1E-811C-DAFB868B2DBF}"/>
                  </a:ext>
                </a:extLst>
              </p:cNvPr>
              <p:cNvSpPr/>
              <p:nvPr/>
            </p:nvSpPr>
            <p:spPr>
              <a:xfrm rot="5400000">
                <a:off x="4426650" y="2517336"/>
                <a:ext cx="457200" cy="715377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1097F6C7-21F6-4C36-A276-290B15A8905C}"/>
                  </a:ext>
                </a:extLst>
              </p:cNvPr>
              <p:cNvSpPr/>
              <p:nvPr/>
            </p:nvSpPr>
            <p:spPr>
              <a:xfrm rot="5400000">
                <a:off x="4941246" y="2810910"/>
                <a:ext cx="193923" cy="141516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4E3C3CF-F623-489E-8FF9-232F563DEE61}"/>
                  </a:ext>
                </a:extLst>
              </p:cNvPr>
              <p:cNvSpPr txBox="1"/>
              <p:nvPr/>
            </p:nvSpPr>
            <p:spPr>
              <a:xfrm>
                <a:off x="4132478" y="2720146"/>
                <a:ext cx="7153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/>
                  <a:t>1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EA90643-CECA-4D5D-8657-01E98C10ACCE}"/>
              </a:ext>
            </a:extLst>
          </p:cNvPr>
          <p:cNvGrpSpPr/>
          <p:nvPr/>
        </p:nvGrpSpPr>
        <p:grpSpPr>
          <a:xfrm>
            <a:off x="746095" y="5431372"/>
            <a:ext cx="5016621" cy="646331"/>
            <a:chOff x="746095" y="5431372"/>
            <a:chExt cx="5016621" cy="646331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ABBFD4C-67A1-4739-AFA1-321666082E37}"/>
                </a:ext>
              </a:extLst>
            </p:cNvPr>
            <p:cNvSpPr txBox="1"/>
            <p:nvPr/>
          </p:nvSpPr>
          <p:spPr>
            <a:xfrm>
              <a:off x="746095" y="5431372"/>
              <a:ext cx="40688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>
                  <a:solidFill>
                    <a:schemeClr val="bg1"/>
                  </a:solidFill>
                </a:rPr>
                <a:t>تمكننـــــا خطـــــوط الطــول مـــن تحديـــــــد التوقيت</a:t>
              </a:r>
            </a:p>
            <a:p>
              <a:pPr algn="r"/>
              <a:endParaRPr lang="ar-SY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D037CFC-817D-4D32-BD60-D0F26F214287}"/>
                </a:ext>
              </a:extLst>
            </p:cNvPr>
            <p:cNvGrpSpPr/>
            <p:nvPr/>
          </p:nvGrpSpPr>
          <p:grpSpPr>
            <a:xfrm>
              <a:off x="4786229" y="5560894"/>
              <a:ext cx="976487" cy="457200"/>
              <a:chOff x="4132478" y="3373092"/>
              <a:chExt cx="976487" cy="457200"/>
            </a:xfrm>
          </p:grpSpPr>
          <p:sp>
            <p:nvSpPr>
              <p:cNvPr id="36" name="Rectangle: Top Corners Rounded 35">
                <a:extLst>
                  <a:ext uri="{FF2B5EF4-FFF2-40B4-BE49-F238E27FC236}">
                    <a16:creationId xmlns:a16="http://schemas.microsoft.com/office/drawing/2014/main" id="{99CEBF00-8713-444D-A6DF-CB25F44016E7}"/>
                  </a:ext>
                </a:extLst>
              </p:cNvPr>
              <p:cNvSpPr/>
              <p:nvPr/>
            </p:nvSpPr>
            <p:spPr>
              <a:xfrm rot="5400000">
                <a:off x="4426649" y="3244003"/>
                <a:ext cx="457200" cy="715378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A264E089-E905-4F21-A11C-5AA75AF6875D}"/>
                  </a:ext>
                </a:extLst>
              </p:cNvPr>
              <p:cNvSpPr/>
              <p:nvPr/>
            </p:nvSpPr>
            <p:spPr>
              <a:xfrm rot="5400000">
                <a:off x="4941245" y="3527034"/>
                <a:ext cx="193923" cy="141516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ED73ACD-83A4-4DFC-945B-C81D5C698724}"/>
                  </a:ext>
                </a:extLst>
              </p:cNvPr>
              <p:cNvSpPr txBox="1"/>
              <p:nvPr/>
            </p:nvSpPr>
            <p:spPr>
              <a:xfrm>
                <a:off x="4132478" y="3428237"/>
                <a:ext cx="7153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/>
                  <a:t>2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0C82D8-1831-42D3-96BA-C89F650BBBCE}"/>
              </a:ext>
            </a:extLst>
          </p:cNvPr>
          <p:cNvGrpSpPr/>
          <p:nvPr/>
        </p:nvGrpSpPr>
        <p:grpSpPr>
          <a:xfrm>
            <a:off x="7836464" y="4834226"/>
            <a:ext cx="3682337" cy="738253"/>
            <a:chOff x="7781773" y="4369219"/>
            <a:chExt cx="3682337" cy="738253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9851856-7FC9-44EE-9F16-4BE84888E4AC}"/>
                </a:ext>
              </a:extLst>
            </p:cNvPr>
            <p:cNvSpPr txBox="1"/>
            <p:nvPr/>
          </p:nvSpPr>
          <p:spPr>
            <a:xfrm>
              <a:off x="8096707" y="4461141"/>
              <a:ext cx="33674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>
                  <a:solidFill>
                    <a:schemeClr val="bg1"/>
                  </a:solidFill>
                </a:rPr>
                <a:t>خطها الرئيس هو جرينتـــش، ودرجته (صفر) 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6ED553C-21E6-427B-B99A-F502605D79B0}"/>
                </a:ext>
              </a:extLst>
            </p:cNvPr>
            <p:cNvGrpSpPr/>
            <p:nvPr/>
          </p:nvGrpSpPr>
          <p:grpSpPr>
            <a:xfrm>
              <a:off x="7781773" y="4369219"/>
              <a:ext cx="869353" cy="457200"/>
              <a:chOff x="7182714" y="2432388"/>
              <a:chExt cx="869353" cy="457200"/>
            </a:xfrm>
          </p:grpSpPr>
          <p:sp>
            <p:nvSpPr>
              <p:cNvPr id="48" name="Rectangle: Top Corners Rounded 47">
                <a:extLst>
                  <a:ext uri="{FF2B5EF4-FFF2-40B4-BE49-F238E27FC236}">
                    <a16:creationId xmlns:a16="http://schemas.microsoft.com/office/drawing/2014/main" id="{809C19F5-FD09-453F-A917-DF4964D8A5BE}"/>
                  </a:ext>
                </a:extLst>
              </p:cNvPr>
              <p:cNvSpPr/>
              <p:nvPr/>
            </p:nvSpPr>
            <p:spPr>
              <a:xfrm rot="16200000" flipH="1">
                <a:off x="7308047" y="2413512"/>
                <a:ext cx="457200" cy="494951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9972F0B1-88BE-4DFD-B6A7-106189596BA2}"/>
                  </a:ext>
                </a:extLst>
              </p:cNvPr>
              <p:cNvSpPr/>
              <p:nvPr/>
            </p:nvSpPr>
            <p:spPr>
              <a:xfrm rot="16200000" flipH="1">
                <a:off x="7156510" y="2590230"/>
                <a:ext cx="193923" cy="141516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130D395-E325-40CB-B1B9-ACAC5CCBC41D}"/>
                  </a:ext>
                </a:extLst>
              </p:cNvPr>
              <p:cNvSpPr txBox="1"/>
              <p:nvPr/>
            </p:nvSpPr>
            <p:spPr>
              <a:xfrm>
                <a:off x="7336690" y="2517502"/>
                <a:ext cx="7153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6416829-9A82-4CBB-AA62-EABF1A9B7C17}"/>
              </a:ext>
            </a:extLst>
          </p:cNvPr>
          <p:cNvGrpSpPr/>
          <p:nvPr/>
        </p:nvGrpSpPr>
        <p:grpSpPr>
          <a:xfrm>
            <a:off x="7836465" y="5560893"/>
            <a:ext cx="3532228" cy="990153"/>
            <a:chOff x="7781774" y="5095886"/>
            <a:chExt cx="3532228" cy="990153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7D2A0F1-595A-4F8C-AAEF-FFBB1529A6D1}"/>
                </a:ext>
              </a:extLst>
            </p:cNvPr>
            <p:cNvSpPr txBox="1"/>
            <p:nvPr/>
          </p:nvSpPr>
          <p:spPr>
            <a:xfrm>
              <a:off x="8293437" y="5162709"/>
              <a:ext cx="30205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>
                  <a:solidFill>
                    <a:schemeClr val="bg1"/>
                  </a:solidFill>
                </a:rPr>
                <a:t>يبلـــــغ عــــــدد خطوط الطول 360 خطا ً -180 خطا غربـــا ، وً 180خطا شـــرقا -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D404CC9-FC57-4D14-B9C7-B4988726E107}"/>
                </a:ext>
              </a:extLst>
            </p:cNvPr>
            <p:cNvGrpSpPr/>
            <p:nvPr/>
          </p:nvGrpSpPr>
          <p:grpSpPr>
            <a:xfrm>
              <a:off x="7781774" y="5095886"/>
              <a:ext cx="869352" cy="457200"/>
              <a:chOff x="7182715" y="3137601"/>
              <a:chExt cx="869352" cy="457200"/>
            </a:xfrm>
          </p:grpSpPr>
          <p:sp>
            <p:nvSpPr>
              <p:cNvPr id="51" name="Rectangle: Top Corners Rounded 50">
                <a:extLst>
                  <a:ext uri="{FF2B5EF4-FFF2-40B4-BE49-F238E27FC236}">
                    <a16:creationId xmlns:a16="http://schemas.microsoft.com/office/drawing/2014/main" id="{2DE98D18-7F0A-4DB9-BE37-3A267811A2D6}"/>
                  </a:ext>
                </a:extLst>
              </p:cNvPr>
              <p:cNvSpPr/>
              <p:nvPr/>
            </p:nvSpPr>
            <p:spPr>
              <a:xfrm rot="16200000" flipH="1">
                <a:off x="7308049" y="3118725"/>
                <a:ext cx="457200" cy="494952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914E5E0B-5DA6-401E-A7FF-72AD204C2BBF}"/>
                  </a:ext>
                </a:extLst>
              </p:cNvPr>
              <p:cNvSpPr/>
              <p:nvPr/>
            </p:nvSpPr>
            <p:spPr>
              <a:xfrm rot="16200000" flipH="1">
                <a:off x="7156511" y="3296899"/>
                <a:ext cx="193923" cy="141516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C5E4B03-E0A8-483C-8182-99E0FDB871CB}"/>
                  </a:ext>
                </a:extLst>
              </p:cNvPr>
              <p:cNvSpPr txBox="1"/>
              <p:nvPr/>
            </p:nvSpPr>
            <p:spPr>
              <a:xfrm>
                <a:off x="7336690" y="3241313"/>
                <a:ext cx="7153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A17BAA9-3A03-4658-AAEC-8C88194D73B5}"/>
              </a:ext>
            </a:extLst>
          </p:cNvPr>
          <p:cNvGrpSpPr/>
          <p:nvPr/>
        </p:nvGrpSpPr>
        <p:grpSpPr>
          <a:xfrm>
            <a:off x="4808393" y="1961819"/>
            <a:ext cx="4190321" cy="1073639"/>
            <a:chOff x="4007289" y="1311639"/>
            <a:chExt cx="4190321" cy="107363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E33C49D-68A9-40EC-9AE6-B7AF24ED2C6D}"/>
                </a:ext>
              </a:extLst>
            </p:cNvPr>
            <p:cNvSpPr/>
            <p:nvPr/>
          </p:nvSpPr>
          <p:spPr>
            <a:xfrm flipH="1">
              <a:off x="4007289" y="1311640"/>
              <a:ext cx="457201" cy="913328"/>
            </a:xfrm>
            <a:prstGeom prst="ellipse">
              <a:avLst/>
            </a:prstGeom>
            <a:gradFill flip="none" rotWithShape="1">
              <a:gsLst>
                <a:gs pos="29000">
                  <a:schemeClr val="tx1"/>
                </a:gs>
                <a:gs pos="100000">
                  <a:schemeClr val="bg1">
                    <a:alpha val="81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D71176D-2BCF-4636-9BDE-0F669C4A6169}"/>
                </a:ext>
              </a:extLst>
            </p:cNvPr>
            <p:cNvSpPr/>
            <p:nvPr/>
          </p:nvSpPr>
          <p:spPr>
            <a:xfrm>
              <a:off x="7740409" y="1311639"/>
              <a:ext cx="457201" cy="913329"/>
            </a:xfrm>
            <a:prstGeom prst="ellipse">
              <a:avLst/>
            </a:prstGeom>
            <a:gradFill flip="none" rotWithShape="1">
              <a:gsLst>
                <a:gs pos="29000">
                  <a:schemeClr val="tx1"/>
                </a:gs>
                <a:gs pos="100000">
                  <a:schemeClr val="bg1">
                    <a:alpha val="81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F75477-8145-4AEF-AC92-B23B1B3B9F2F}"/>
                </a:ext>
              </a:extLst>
            </p:cNvPr>
            <p:cNvSpPr/>
            <p:nvPr/>
          </p:nvSpPr>
          <p:spPr>
            <a:xfrm>
              <a:off x="4148808" y="1311639"/>
              <a:ext cx="3907285" cy="9133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0E6358-B567-41D4-912A-9E9A382090DF}"/>
                </a:ext>
              </a:extLst>
            </p:cNvPr>
            <p:cNvSpPr txBox="1"/>
            <p:nvPr/>
          </p:nvSpPr>
          <p:spPr>
            <a:xfrm>
              <a:off x="4109985" y="1461948"/>
              <a:ext cx="38493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latin typeface="Century Gothic" panose="020B0502020202020204" pitchFamily="34" charset="0"/>
                </a:rPr>
                <a:t>هي أنصاف دوائر وهمية متساوية تتقاطع عند القطبين (القطب الشمالي والقطب الجنوبي).</a:t>
              </a:r>
            </a:p>
            <a:p>
              <a:pPr algn="r"/>
              <a:r>
                <a:rPr lang="ar-SY" b="1" dirty="0">
                  <a:latin typeface="Century Gothic" panose="020B0502020202020204" pitchFamily="34" charset="0"/>
                </a:rPr>
                <a:t> 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7" name="Diamond 86">
            <a:extLst>
              <a:ext uri="{FF2B5EF4-FFF2-40B4-BE49-F238E27FC236}">
                <a16:creationId xmlns:a16="http://schemas.microsoft.com/office/drawing/2014/main" id="{8D1B7E40-C131-4D91-B568-DB37D7693C2E}"/>
              </a:ext>
            </a:extLst>
          </p:cNvPr>
          <p:cNvSpPr/>
          <p:nvPr/>
        </p:nvSpPr>
        <p:spPr>
          <a:xfrm>
            <a:off x="6315044" y="433989"/>
            <a:ext cx="914400" cy="914400"/>
          </a:xfrm>
          <a:prstGeom prst="diamond">
            <a:avLst/>
          </a:prstGeom>
          <a:noFill/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826301114">
                  <a:custGeom>
                    <a:avLst/>
                    <a:gdLst>
                      <a:gd name="connsiteX0" fmla="*/ 0 w 914400"/>
                      <a:gd name="connsiteY0" fmla="*/ 457200 h 914400"/>
                      <a:gd name="connsiteX1" fmla="*/ 214884 w 914400"/>
                      <a:gd name="connsiteY1" fmla="*/ 242316 h 914400"/>
                      <a:gd name="connsiteX2" fmla="*/ 457200 w 914400"/>
                      <a:gd name="connsiteY2" fmla="*/ 0 h 914400"/>
                      <a:gd name="connsiteX3" fmla="*/ 676656 w 914400"/>
                      <a:gd name="connsiteY3" fmla="*/ 219456 h 914400"/>
                      <a:gd name="connsiteX4" fmla="*/ 914400 w 914400"/>
                      <a:gd name="connsiteY4" fmla="*/ 457200 h 914400"/>
                      <a:gd name="connsiteX5" fmla="*/ 699516 w 914400"/>
                      <a:gd name="connsiteY5" fmla="*/ 672084 h 914400"/>
                      <a:gd name="connsiteX6" fmla="*/ 457200 w 914400"/>
                      <a:gd name="connsiteY6" fmla="*/ 914400 h 914400"/>
                      <a:gd name="connsiteX7" fmla="*/ 242316 w 914400"/>
                      <a:gd name="connsiteY7" fmla="*/ 699516 h 914400"/>
                      <a:gd name="connsiteX8" fmla="*/ 0 w 914400"/>
                      <a:gd name="connsiteY8" fmla="*/ 45720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14400" h="914400" extrusionOk="0">
                        <a:moveTo>
                          <a:pt x="0" y="457200"/>
                        </a:moveTo>
                        <a:cubicBezTo>
                          <a:pt x="77731" y="359309"/>
                          <a:pt x="178979" y="328269"/>
                          <a:pt x="214884" y="242316"/>
                        </a:cubicBezTo>
                        <a:cubicBezTo>
                          <a:pt x="250789" y="156363"/>
                          <a:pt x="419978" y="66571"/>
                          <a:pt x="457200" y="0"/>
                        </a:cubicBezTo>
                        <a:cubicBezTo>
                          <a:pt x="569909" y="95178"/>
                          <a:pt x="573421" y="130319"/>
                          <a:pt x="676656" y="219456"/>
                        </a:cubicBezTo>
                        <a:cubicBezTo>
                          <a:pt x="779891" y="308593"/>
                          <a:pt x="781649" y="360992"/>
                          <a:pt x="914400" y="457200"/>
                        </a:cubicBezTo>
                        <a:cubicBezTo>
                          <a:pt x="860197" y="521215"/>
                          <a:pt x="754131" y="605868"/>
                          <a:pt x="699516" y="672084"/>
                        </a:cubicBezTo>
                        <a:cubicBezTo>
                          <a:pt x="644901" y="738300"/>
                          <a:pt x="522598" y="826108"/>
                          <a:pt x="457200" y="914400"/>
                        </a:cubicBezTo>
                        <a:cubicBezTo>
                          <a:pt x="369218" y="830139"/>
                          <a:pt x="299314" y="733166"/>
                          <a:pt x="242316" y="699516"/>
                        </a:cubicBezTo>
                        <a:cubicBezTo>
                          <a:pt x="185318" y="665866"/>
                          <a:pt x="125303" y="561747"/>
                          <a:pt x="0" y="4572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C39384-6C0C-47B1-825C-05CFE860306F}"/>
              </a:ext>
            </a:extLst>
          </p:cNvPr>
          <p:cNvSpPr txBox="1"/>
          <p:nvPr/>
        </p:nvSpPr>
        <p:spPr>
          <a:xfrm>
            <a:off x="5691957" y="1482976"/>
            <a:ext cx="211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خطـــــوط الطــول 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EB1F11B-951A-4362-AAFA-B2C7A3FB3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335" y="2565473"/>
            <a:ext cx="3207091" cy="1641030"/>
          </a:xfrm>
          <a:prstGeom prst="rect">
            <a:avLst/>
          </a:prstGeom>
        </p:spPr>
      </p:pic>
      <p:sp>
        <p:nvSpPr>
          <p:cNvPr id="53" name="Trapezoid 52">
            <a:extLst>
              <a:ext uri="{FF2B5EF4-FFF2-40B4-BE49-F238E27FC236}">
                <a16:creationId xmlns:a16="http://schemas.microsoft.com/office/drawing/2014/main" id="{2593084B-F09C-4915-8199-75C9B65595C4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Block Arc 53">
            <a:extLst>
              <a:ext uri="{FF2B5EF4-FFF2-40B4-BE49-F238E27FC236}">
                <a16:creationId xmlns:a16="http://schemas.microsoft.com/office/drawing/2014/main" id="{4C8957D7-2CA6-42D9-8BFB-8E0D8B25FFA1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3536476-FE5A-4A9C-B4C6-587D8547918D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rapezoid 55">
            <a:extLst>
              <a:ext uri="{FF2B5EF4-FFF2-40B4-BE49-F238E27FC236}">
                <a16:creationId xmlns:a16="http://schemas.microsoft.com/office/drawing/2014/main" id="{FBDAC94A-BCE1-4EA8-BE5D-C2AA53CB1FFD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5A488BE-EF90-4D4C-92AC-1B20CFD3BC7C}"/>
              </a:ext>
            </a:extLst>
          </p:cNvPr>
          <p:cNvGrpSpPr/>
          <p:nvPr/>
        </p:nvGrpSpPr>
        <p:grpSpPr>
          <a:xfrm>
            <a:off x="711509" y="1481634"/>
            <a:ext cx="2233342" cy="973873"/>
            <a:chOff x="711509" y="1481634"/>
            <a:chExt cx="2233342" cy="973873"/>
          </a:xfrm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1FFDD135-9539-4E50-905F-0ED271419E1F}"/>
                </a:ext>
              </a:extLst>
            </p:cNvPr>
            <p:cNvSpPr/>
            <p:nvPr/>
          </p:nvSpPr>
          <p:spPr>
            <a:xfrm>
              <a:off x="746095" y="1524734"/>
              <a:ext cx="2140050" cy="930773"/>
            </a:xfrm>
            <a:prstGeom prst="trapezoid">
              <a:avLst>
                <a:gd name="adj" fmla="val 80867"/>
              </a:avLst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2CB62D0-995E-48CC-9F6A-E34C1DE37079}"/>
                </a:ext>
              </a:extLst>
            </p:cNvPr>
            <p:cNvSpPr txBox="1"/>
            <p:nvPr/>
          </p:nvSpPr>
          <p:spPr>
            <a:xfrm>
              <a:off x="1649066" y="1481634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C4146DC-FEAF-410A-840A-352E3E7714BA}"/>
                </a:ext>
              </a:extLst>
            </p:cNvPr>
            <p:cNvGrpSpPr/>
            <p:nvPr/>
          </p:nvGrpSpPr>
          <p:grpSpPr>
            <a:xfrm>
              <a:off x="711509" y="1830513"/>
              <a:ext cx="2233342" cy="547554"/>
              <a:chOff x="3223148" y="5288304"/>
              <a:chExt cx="2233342" cy="547554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17D73DB-13FE-4712-9C04-898D0511D942}"/>
                  </a:ext>
                </a:extLst>
              </p:cNvPr>
              <p:cNvSpPr txBox="1"/>
              <p:nvPr/>
            </p:nvSpPr>
            <p:spPr>
              <a:xfrm>
                <a:off x="3223148" y="5288304"/>
                <a:ext cx="2233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Y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rPr>
                  <a:t>دوائر العرض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10DBACD-92A3-4E1D-A523-662C9B7DADEA}"/>
                  </a:ext>
                </a:extLst>
              </p:cNvPr>
              <p:cNvSpPr txBox="1"/>
              <p:nvPr/>
            </p:nvSpPr>
            <p:spPr>
              <a:xfrm>
                <a:off x="3700683" y="5558859"/>
                <a:ext cx="14327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93712267-B93E-46AB-B698-4943B36EDD8B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6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4912363" y="1214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/>
              <a:t>تجدنا  في جوجل</a:t>
            </a:r>
            <a:endParaRPr lang="en-US" sz="7200" b="1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9FD50A2-38F7-4395-81AF-DD99793CB3DB}"/>
              </a:ext>
            </a:extLst>
          </p:cNvPr>
          <p:cNvGrpSpPr/>
          <p:nvPr/>
        </p:nvGrpSpPr>
        <p:grpSpPr>
          <a:xfrm>
            <a:off x="1940676" y="391708"/>
            <a:ext cx="3149600" cy="858981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9091E8F4-D2A9-4FE8-89B1-96C0D0B8E53B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9A69CCEA-85C2-4E55-A8CC-F4E7691A3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56" y="238846"/>
              <a:ext cx="2932055" cy="795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F503389-E485-4C94-BACC-16E9A9DF41AC}"/>
              </a:ext>
            </a:extLst>
          </p:cNvPr>
          <p:cNvSpPr/>
          <p:nvPr/>
        </p:nvSpPr>
        <p:spPr>
          <a:xfrm rot="18870927" flipV="1">
            <a:off x="5249173" y="-731519"/>
            <a:ext cx="656083" cy="8321040"/>
          </a:xfrm>
          <a:prstGeom prst="rect">
            <a:avLst/>
          </a:prstGeom>
          <a:gradFill>
            <a:gsLst>
              <a:gs pos="94000">
                <a:schemeClr val="tx1">
                  <a:alpha val="48000"/>
                </a:schemeClr>
              </a:gs>
              <a:gs pos="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4E7231D-DCEE-4AD0-9927-C61C745C8990}"/>
              </a:ext>
            </a:extLst>
          </p:cNvPr>
          <p:cNvGrpSpPr/>
          <p:nvPr/>
        </p:nvGrpSpPr>
        <p:grpSpPr>
          <a:xfrm>
            <a:off x="5357907" y="2833335"/>
            <a:ext cx="1191239" cy="1299241"/>
            <a:chOff x="4135754" y="2355521"/>
            <a:chExt cx="1934913" cy="2110340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50D6828-7911-4911-B2EB-C8523944AA1B}"/>
                </a:ext>
              </a:extLst>
            </p:cNvPr>
            <p:cNvSpPr/>
            <p:nvPr/>
          </p:nvSpPr>
          <p:spPr>
            <a:xfrm flipH="1" flipV="1">
              <a:off x="4135754" y="2355521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CC3300"/>
                </a:gs>
                <a:gs pos="100000">
                  <a:srgbClr val="FF99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F90ED11-D5B8-48D1-84BF-B357FC4E434F}"/>
                </a:ext>
              </a:extLst>
            </p:cNvPr>
            <p:cNvSpPr txBox="1"/>
            <p:nvPr/>
          </p:nvSpPr>
          <p:spPr>
            <a:xfrm>
              <a:off x="4413746" y="3316051"/>
              <a:ext cx="300056" cy="1149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7825BE-B598-48D4-B860-5291B584E1C0}"/>
              </a:ext>
            </a:extLst>
          </p:cNvPr>
          <p:cNvGrpSpPr/>
          <p:nvPr/>
        </p:nvGrpSpPr>
        <p:grpSpPr>
          <a:xfrm flipH="1">
            <a:off x="8036772" y="713541"/>
            <a:ext cx="4244924" cy="635762"/>
            <a:chOff x="1437353" y="1240018"/>
            <a:chExt cx="4244924" cy="635762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B9FB5EE-0A81-4789-96DC-FE28FAC08ADA}"/>
                </a:ext>
              </a:extLst>
            </p:cNvPr>
            <p:cNvSpPr/>
            <p:nvPr/>
          </p:nvSpPr>
          <p:spPr>
            <a:xfrm flipV="1">
              <a:off x="1437353" y="1240018"/>
              <a:ext cx="404574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BA1E19-C31D-402C-8DAC-056E384EA18B}"/>
                </a:ext>
              </a:extLst>
            </p:cNvPr>
            <p:cNvSpPr txBox="1"/>
            <p:nvPr/>
          </p:nvSpPr>
          <p:spPr>
            <a:xfrm>
              <a:off x="1465195" y="1475670"/>
              <a:ext cx="4217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ضع صح أو خطأ أمام العبارات بما يناسبها</a:t>
              </a:r>
              <a:endParaRPr lang="ar-SY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23FA0BC-7025-493D-A0EA-8D46B44D25D9}"/>
              </a:ext>
            </a:extLst>
          </p:cNvPr>
          <p:cNvSpPr txBox="1"/>
          <p:nvPr/>
        </p:nvSpPr>
        <p:spPr>
          <a:xfrm>
            <a:off x="9026940" y="-12971"/>
            <a:ext cx="316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Y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نشاط :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8822B47-DCA8-4A19-A46F-D832274B29F1}"/>
              </a:ext>
            </a:extLst>
          </p:cNvPr>
          <p:cNvGrpSpPr/>
          <p:nvPr/>
        </p:nvGrpSpPr>
        <p:grpSpPr>
          <a:xfrm>
            <a:off x="3113894" y="632444"/>
            <a:ext cx="1191239" cy="1299241"/>
            <a:chOff x="4135754" y="2355521"/>
            <a:chExt cx="1934913" cy="2110340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26920F0-7300-48B5-B7DE-0AB2C6888E09}"/>
                </a:ext>
              </a:extLst>
            </p:cNvPr>
            <p:cNvSpPr/>
            <p:nvPr/>
          </p:nvSpPr>
          <p:spPr>
            <a:xfrm flipH="1" flipV="1">
              <a:off x="4135754" y="2355521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CC3300"/>
                </a:gs>
                <a:gs pos="100000">
                  <a:srgbClr val="FF99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D9C0488-AEB9-41A8-A81C-6A479CACDFB8}"/>
                </a:ext>
              </a:extLst>
            </p:cNvPr>
            <p:cNvSpPr txBox="1"/>
            <p:nvPr/>
          </p:nvSpPr>
          <p:spPr>
            <a:xfrm>
              <a:off x="4413746" y="3316051"/>
              <a:ext cx="300056" cy="1149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346AE6C-9FB6-4E5B-ACDB-50BE47455369}"/>
              </a:ext>
            </a:extLst>
          </p:cNvPr>
          <p:cNvGrpSpPr/>
          <p:nvPr/>
        </p:nvGrpSpPr>
        <p:grpSpPr>
          <a:xfrm>
            <a:off x="3207900" y="496196"/>
            <a:ext cx="1191239" cy="1181869"/>
            <a:chOff x="3303949" y="1353837"/>
            <a:chExt cx="1934913" cy="1919694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17F0B99-3F13-4680-A644-3BB3B7B4D022}"/>
                </a:ext>
              </a:extLst>
            </p:cNvPr>
            <p:cNvSpPr/>
            <p:nvPr/>
          </p:nvSpPr>
          <p:spPr>
            <a:xfrm>
              <a:off x="3303949" y="1353837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000066"/>
                </a:gs>
                <a:gs pos="100000">
                  <a:srgbClr val="3333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B18E34D-BA29-416C-BFE9-3246CBC680E7}"/>
                </a:ext>
              </a:extLst>
            </p:cNvPr>
            <p:cNvSpPr txBox="1"/>
            <p:nvPr/>
          </p:nvSpPr>
          <p:spPr>
            <a:xfrm>
              <a:off x="4135754" y="1605798"/>
              <a:ext cx="300056" cy="1149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3C1340D-9D7D-4DD9-8463-51BA4F0EFA9D}"/>
              </a:ext>
            </a:extLst>
          </p:cNvPr>
          <p:cNvGrpSpPr/>
          <p:nvPr/>
        </p:nvGrpSpPr>
        <p:grpSpPr>
          <a:xfrm>
            <a:off x="4236473" y="664172"/>
            <a:ext cx="3265087" cy="915997"/>
            <a:chOff x="6467151" y="1458944"/>
            <a:chExt cx="3584370" cy="91599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26545B0-B733-48A6-9DA7-802A469E1713}"/>
                </a:ext>
              </a:extLst>
            </p:cNvPr>
            <p:cNvSpPr txBox="1"/>
            <p:nvPr/>
          </p:nvSpPr>
          <p:spPr>
            <a:xfrm>
              <a:off x="6467151" y="1728610"/>
              <a:ext cx="35843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>
                  <a:latin typeface="Century Gothic" panose="020B0502020202020204" pitchFamily="34" charset="0"/>
                </a:rPr>
                <a:t> الخطوط الظاهرة على الكرة الأرضية هي خطوط طول متساوية</a:t>
              </a:r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712F60C-9624-4B5B-B725-424277C64944}"/>
                </a:ext>
              </a:extLst>
            </p:cNvPr>
            <p:cNvSpPr txBox="1"/>
            <p:nvPr/>
          </p:nvSpPr>
          <p:spPr>
            <a:xfrm>
              <a:off x="7645945" y="1458944"/>
              <a:ext cx="2405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0066"/>
                  </a:solidFill>
                  <a:latin typeface="Century Gothic" panose="020B0502020202020204" pitchFamily="34" charset="0"/>
                </a:rPr>
                <a:t>العبارة :</a:t>
              </a:r>
              <a:endParaRPr lang="en-US" b="1" dirty="0">
                <a:solidFill>
                  <a:srgbClr val="3333FF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742FB01-2D59-4682-8C00-5E509B618ED6}"/>
              </a:ext>
            </a:extLst>
          </p:cNvPr>
          <p:cNvGrpSpPr/>
          <p:nvPr/>
        </p:nvGrpSpPr>
        <p:grpSpPr>
          <a:xfrm>
            <a:off x="-715059" y="653879"/>
            <a:ext cx="3775638" cy="837830"/>
            <a:chOff x="378709" y="2595063"/>
            <a:chExt cx="3775638" cy="83783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733DBC7-106B-4300-94D9-7702167EE2E8}"/>
                </a:ext>
              </a:extLst>
            </p:cNvPr>
            <p:cNvSpPr txBox="1"/>
            <p:nvPr/>
          </p:nvSpPr>
          <p:spPr>
            <a:xfrm>
              <a:off x="1748771" y="2595063"/>
              <a:ext cx="2405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CC3300"/>
                  </a:solidFill>
                  <a:latin typeface="Century Gothic" panose="020B0502020202020204" pitchFamily="34" charset="0"/>
                </a:rPr>
                <a:t>الجواب :</a:t>
              </a:r>
              <a:endParaRPr lang="en-US" b="1" dirty="0">
                <a:solidFill>
                  <a:srgbClr val="FF99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7D43894-103C-4543-A8A9-07C7B1936A0E}"/>
                </a:ext>
              </a:extLst>
            </p:cNvPr>
            <p:cNvSpPr txBox="1"/>
            <p:nvPr/>
          </p:nvSpPr>
          <p:spPr>
            <a:xfrm>
              <a:off x="378709" y="2901978"/>
              <a:ext cx="3775637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>
                  <a:latin typeface="Century Gothic" panose="020B0502020202020204" pitchFamily="34" charset="0"/>
                </a:rPr>
                <a:t>صح</a:t>
              </a:r>
              <a:endParaRPr lang="en-US" dirty="0">
                <a:latin typeface="Century Gothic" panose="020B0502020202020204" pitchFamily="34" charset="0"/>
              </a:endParaRPr>
            </a:p>
            <a:p>
              <a:pPr algn="r"/>
              <a:endParaRPr lang="en-US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74222-1A23-4599-9F11-6B903C89BF8B}"/>
              </a:ext>
            </a:extLst>
          </p:cNvPr>
          <p:cNvSpPr/>
          <p:nvPr/>
        </p:nvSpPr>
        <p:spPr>
          <a:xfrm rot="18870927" flipH="1">
            <a:off x="5769882" y="-998647"/>
            <a:ext cx="45719" cy="8321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76200" dir="81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7B2C70D-B5EA-448A-A2CD-39916E12CF71}"/>
              </a:ext>
            </a:extLst>
          </p:cNvPr>
          <p:cNvGrpSpPr/>
          <p:nvPr/>
        </p:nvGrpSpPr>
        <p:grpSpPr>
          <a:xfrm>
            <a:off x="4265027" y="1750131"/>
            <a:ext cx="1191239" cy="1299241"/>
            <a:chOff x="4135754" y="2355521"/>
            <a:chExt cx="1934913" cy="2110340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BED9B90-8B18-4C01-94D9-A96704CE9642}"/>
                </a:ext>
              </a:extLst>
            </p:cNvPr>
            <p:cNvSpPr/>
            <p:nvPr/>
          </p:nvSpPr>
          <p:spPr>
            <a:xfrm flipH="1" flipV="1">
              <a:off x="4135754" y="2355521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CC3300"/>
                </a:gs>
                <a:gs pos="100000">
                  <a:srgbClr val="FF99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080B66B-CDEE-4568-9F85-EEF7CD037326}"/>
                </a:ext>
              </a:extLst>
            </p:cNvPr>
            <p:cNvSpPr txBox="1"/>
            <p:nvPr/>
          </p:nvSpPr>
          <p:spPr>
            <a:xfrm>
              <a:off x="4413746" y="3316051"/>
              <a:ext cx="300056" cy="1149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F77616A-240B-43D1-AB6C-FC66A3A967F9}"/>
              </a:ext>
            </a:extLst>
          </p:cNvPr>
          <p:cNvGrpSpPr/>
          <p:nvPr/>
        </p:nvGrpSpPr>
        <p:grpSpPr>
          <a:xfrm>
            <a:off x="4349769" y="1623764"/>
            <a:ext cx="1191239" cy="1181869"/>
            <a:chOff x="3303949" y="1353837"/>
            <a:chExt cx="1934913" cy="1919694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2A989FE-9D0B-4363-BC76-D0050B959517}"/>
                </a:ext>
              </a:extLst>
            </p:cNvPr>
            <p:cNvSpPr/>
            <p:nvPr/>
          </p:nvSpPr>
          <p:spPr>
            <a:xfrm>
              <a:off x="3303949" y="1353837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000066"/>
                </a:gs>
                <a:gs pos="100000">
                  <a:srgbClr val="3333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DC27484-0C1F-4212-9CDB-DCBBB5F4F597}"/>
                </a:ext>
              </a:extLst>
            </p:cNvPr>
            <p:cNvSpPr txBox="1"/>
            <p:nvPr/>
          </p:nvSpPr>
          <p:spPr>
            <a:xfrm>
              <a:off x="4135754" y="1605798"/>
              <a:ext cx="300056" cy="1149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0EEAE78-A15B-40B0-A6FF-76C5D51CF7D6}"/>
              </a:ext>
            </a:extLst>
          </p:cNvPr>
          <p:cNvGrpSpPr/>
          <p:nvPr/>
        </p:nvGrpSpPr>
        <p:grpSpPr>
          <a:xfrm>
            <a:off x="5378342" y="1791740"/>
            <a:ext cx="3265087" cy="915997"/>
            <a:chOff x="6467151" y="1458944"/>
            <a:chExt cx="3584370" cy="915997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FEC7747-1CB3-4EFE-9691-8B6038B99535}"/>
                </a:ext>
              </a:extLst>
            </p:cNvPr>
            <p:cNvSpPr txBox="1"/>
            <p:nvPr/>
          </p:nvSpPr>
          <p:spPr>
            <a:xfrm>
              <a:off x="6467151" y="1728610"/>
              <a:ext cx="35843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>
                  <a:latin typeface="Century Gothic" panose="020B0502020202020204" pitchFamily="34" charset="0"/>
                </a:rPr>
                <a:t> لا تضيق خطوط الطول كلما اتجهنا شمالاوجنوبا </a:t>
              </a:r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1692AC2-813C-4C22-B613-61D9659C4B15}"/>
                </a:ext>
              </a:extLst>
            </p:cNvPr>
            <p:cNvSpPr txBox="1"/>
            <p:nvPr/>
          </p:nvSpPr>
          <p:spPr>
            <a:xfrm>
              <a:off x="7645945" y="1458944"/>
              <a:ext cx="2405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0066"/>
                  </a:solidFill>
                  <a:latin typeface="Century Gothic" panose="020B0502020202020204" pitchFamily="34" charset="0"/>
                </a:rPr>
                <a:t>العبارة :</a:t>
              </a:r>
              <a:endParaRPr lang="en-US" b="1" dirty="0">
                <a:solidFill>
                  <a:srgbClr val="3333FF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FCDCCB2-9FE5-44F5-975B-464E0D2BCD4E}"/>
              </a:ext>
            </a:extLst>
          </p:cNvPr>
          <p:cNvGrpSpPr/>
          <p:nvPr/>
        </p:nvGrpSpPr>
        <p:grpSpPr>
          <a:xfrm>
            <a:off x="436074" y="1771566"/>
            <a:ext cx="3775638" cy="837830"/>
            <a:chOff x="378709" y="2595063"/>
            <a:chExt cx="3775638" cy="83783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31157B8-43F8-4E25-B338-C31A4485796D}"/>
                </a:ext>
              </a:extLst>
            </p:cNvPr>
            <p:cNvSpPr txBox="1"/>
            <p:nvPr/>
          </p:nvSpPr>
          <p:spPr>
            <a:xfrm>
              <a:off x="1748771" y="2595063"/>
              <a:ext cx="2405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CC3300"/>
                  </a:solidFill>
                  <a:latin typeface="Century Gothic" panose="020B0502020202020204" pitchFamily="34" charset="0"/>
                </a:rPr>
                <a:t>الجواب :</a:t>
              </a:r>
              <a:endParaRPr lang="en-US" b="1" dirty="0">
                <a:solidFill>
                  <a:srgbClr val="FF99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CD5D13B-090D-446C-AB6E-DF212E63F31D}"/>
                </a:ext>
              </a:extLst>
            </p:cNvPr>
            <p:cNvSpPr txBox="1"/>
            <p:nvPr/>
          </p:nvSpPr>
          <p:spPr>
            <a:xfrm>
              <a:off x="378709" y="2901978"/>
              <a:ext cx="3775637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>
                  <a:latin typeface="Century Gothic" panose="020B0502020202020204" pitchFamily="34" charset="0"/>
                </a:rPr>
                <a:t>خطأ</a:t>
              </a:r>
              <a:endParaRPr lang="en-US" dirty="0">
                <a:latin typeface="Century Gothic" panose="020B0502020202020204" pitchFamily="34" charset="0"/>
              </a:endParaRPr>
            </a:p>
            <a:p>
              <a:pPr algn="r"/>
              <a:endParaRPr lang="en-US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44682E0-3BC4-42DC-9C55-198D4111D5A3}"/>
              </a:ext>
            </a:extLst>
          </p:cNvPr>
          <p:cNvGrpSpPr/>
          <p:nvPr/>
        </p:nvGrpSpPr>
        <p:grpSpPr>
          <a:xfrm>
            <a:off x="5461487" y="2750375"/>
            <a:ext cx="1191239" cy="1181869"/>
            <a:chOff x="3303949" y="1353837"/>
            <a:chExt cx="1934913" cy="1919694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FA70765-43ED-4814-90B0-456DC9D7226F}"/>
                </a:ext>
              </a:extLst>
            </p:cNvPr>
            <p:cNvSpPr/>
            <p:nvPr/>
          </p:nvSpPr>
          <p:spPr>
            <a:xfrm>
              <a:off x="3303949" y="1353837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000066"/>
                </a:gs>
                <a:gs pos="100000">
                  <a:srgbClr val="3333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722B703-94B8-481C-BC56-A7FC21AB1ADF}"/>
                </a:ext>
              </a:extLst>
            </p:cNvPr>
            <p:cNvSpPr txBox="1"/>
            <p:nvPr/>
          </p:nvSpPr>
          <p:spPr>
            <a:xfrm>
              <a:off x="4135754" y="1605798"/>
              <a:ext cx="300056" cy="1149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C8EC559-3DEA-48AE-A6EA-13527B059E82}"/>
              </a:ext>
            </a:extLst>
          </p:cNvPr>
          <p:cNvGrpSpPr/>
          <p:nvPr/>
        </p:nvGrpSpPr>
        <p:grpSpPr>
          <a:xfrm>
            <a:off x="6490060" y="2918351"/>
            <a:ext cx="3265087" cy="915997"/>
            <a:chOff x="6467151" y="1458944"/>
            <a:chExt cx="3584370" cy="915997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53ADA4B-2364-4B96-B3C8-2A1548BE3684}"/>
                </a:ext>
              </a:extLst>
            </p:cNvPr>
            <p:cNvSpPr txBox="1"/>
            <p:nvPr/>
          </p:nvSpPr>
          <p:spPr>
            <a:xfrm>
              <a:off x="6467151" y="1728610"/>
              <a:ext cx="35843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>
                  <a:latin typeface="Century Gothic" panose="020B0502020202020204" pitchFamily="34" charset="0"/>
                </a:rPr>
                <a:t>يسمُى خط الطول الأساسي الظاهر باللون الأخضر بخط جرينتش.</a:t>
              </a:r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8DC00FE-6598-4FF0-85DD-FDB3BBA2FDA9}"/>
                </a:ext>
              </a:extLst>
            </p:cNvPr>
            <p:cNvSpPr txBox="1"/>
            <p:nvPr/>
          </p:nvSpPr>
          <p:spPr>
            <a:xfrm>
              <a:off x="7645945" y="1458944"/>
              <a:ext cx="2405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0066"/>
                  </a:solidFill>
                  <a:latin typeface="Century Gothic" panose="020B0502020202020204" pitchFamily="34" charset="0"/>
                </a:rPr>
                <a:t>العبارة :</a:t>
              </a:r>
              <a:endParaRPr lang="en-US" b="1" dirty="0">
                <a:solidFill>
                  <a:srgbClr val="3333FF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5589C94-B206-439C-8963-08894275BE3E}"/>
              </a:ext>
            </a:extLst>
          </p:cNvPr>
          <p:cNvGrpSpPr/>
          <p:nvPr/>
        </p:nvGrpSpPr>
        <p:grpSpPr>
          <a:xfrm>
            <a:off x="1474218" y="2839326"/>
            <a:ext cx="3775638" cy="676247"/>
            <a:chOff x="378709" y="2595063"/>
            <a:chExt cx="3775638" cy="676247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BA0F339-71BC-4016-BF36-678705FC69F6}"/>
                </a:ext>
              </a:extLst>
            </p:cNvPr>
            <p:cNvSpPr txBox="1"/>
            <p:nvPr/>
          </p:nvSpPr>
          <p:spPr>
            <a:xfrm>
              <a:off x="1748771" y="2595063"/>
              <a:ext cx="2405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CC3300"/>
                  </a:solidFill>
                  <a:latin typeface="Century Gothic" panose="020B0502020202020204" pitchFamily="34" charset="0"/>
                </a:rPr>
                <a:t>الجواب :</a:t>
              </a:r>
              <a:endParaRPr lang="en-US" b="1" dirty="0">
                <a:solidFill>
                  <a:srgbClr val="FF99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7D43D5E-23F2-47C1-A6D6-46F722C0E359}"/>
                </a:ext>
              </a:extLst>
            </p:cNvPr>
            <p:cNvSpPr txBox="1"/>
            <p:nvPr/>
          </p:nvSpPr>
          <p:spPr>
            <a:xfrm>
              <a:off x="378709" y="2901978"/>
              <a:ext cx="3775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>
                  <a:latin typeface="Century Gothic" panose="020B0502020202020204" pitchFamily="34" charset="0"/>
                </a:rPr>
                <a:t>صح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31A4347-68EF-418C-9075-62FAAA21B85D}"/>
              </a:ext>
            </a:extLst>
          </p:cNvPr>
          <p:cNvGrpSpPr/>
          <p:nvPr/>
        </p:nvGrpSpPr>
        <p:grpSpPr>
          <a:xfrm>
            <a:off x="6515969" y="3965937"/>
            <a:ext cx="1191239" cy="1299241"/>
            <a:chOff x="4135754" y="2355521"/>
            <a:chExt cx="1934913" cy="2110340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F4E6279-BAF9-4FB4-9436-F3689C0DE63C}"/>
                </a:ext>
              </a:extLst>
            </p:cNvPr>
            <p:cNvSpPr/>
            <p:nvPr/>
          </p:nvSpPr>
          <p:spPr>
            <a:xfrm flipH="1" flipV="1">
              <a:off x="4135754" y="2355521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CC3300"/>
                </a:gs>
                <a:gs pos="100000">
                  <a:srgbClr val="FF99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F506B8E-D9A1-48AA-9CDB-3261D86294A5}"/>
                </a:ext>
              </a:extLst>
            </p:cNvPr>
            <p:cNvSpPr txBox="1"/>
            <p:nvPr/>
          </p:nvSpPr>
          <p:spPr>
            <a:xfrm>
              <a:off x="4413746" y="3316051"/>
              <a:ext cx="300056" cy="1149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9EFA976-D8F0-4468-BCC0-E3C73F665C84}"/>
              </a:ext>
            </a:extLst>
          </p:cNvPr>
          <p:cNvGrpSpPr/>
          <p:nvPr/>
        </p:nvGrpSpPr>
        <p:grpSpPr>
          <a:xfrm>
            <a:off x="6599484" y="3862068"/>
            <a:ext cx="1191239" cy="1181869"/>
            <a:chOff x="3303949" y="1353837"/>
            <a:chExt cx="1934913" cy="1919694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481D4A4-649A-4676-B5D2-B0CB37264E5B}"/>
                </a:ext>
              </a:extLst>
            </p:cNvPr>
            <p:cNvSpPr/>
            <p:nvPr/>
          </p:nvSpPr>
          <p:spPr>
            <a:xfrm>
              <a:off x="3303949" y="1353837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000066"/>
                </a:gs>
                <a:gs pos="100000">
                  <a:srgbClr val="3333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9299F88-14F4-45AD-814A-E680C457C79E}"/>
                </a:ext>
              </a:extLst>
            </p:cNvPr>
            <p:cNvSpPr txBox="1"/>
            <p:nvPr/>
          </p:nvSpPr>
          <p:spPr>
            <a:xfrm>
              <a:off x="4135754" y="1605798"/>
              <a:ext cx="300056" cy="1149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E1C9314-2EC7-4993-8EA9-CC2DF2F5A225}"/>
              </a:ext>
            </a:extLst>
          </p:cNvPr>
          <p:cNvGrpSpPr/>
          <p:nvPr/>
        </p:nvGrpSpPr>
        <p:grpSpPr>
          <a:xfrm>
            <a:off x="7505616" y="4051633"/>
            <a:ext cx="3265087" cy="638998"/>
            <a:chOff x="6467151" y="1458944"/>
            <a:chExt cx="3584370" cy="638998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354F742-7F8D-4178-A937-9BFDCC42E56B}"/>
                </a:ext>
              </a:extLst>
            </p:cNvPr>
            <p:cNvSpPr txBox="1"/>
            <p:nvPr/>
          </p:nvSpPr>
          <p:spPr>
            <a:xfrm>
              <a:off x="6467151" y="1728610"/>
              <a:ext cx="3584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>
                  <a:latin typeface="Century Gothic" panose="020B0502020202020204" pitchFamily="34" charset="0"/>
                </a:rPr>
                <a:t>يمر خط جرينتش بقارة آسيا</a:t>
              </a:r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FCCCE93-9B47-4D4B-868C-4C6897802982}"/>
                </a:ext>
              </a:extLst>
            </p:cNvPr>
            <p:cNvSpPr txBox="1"/>
            <p:nvPr/>
          </p:nvSpPr>
          <p:spPr>
            <a:xfrm>
              <a:off x="7645945" y="1458944"/>
              <a:ext cx="2405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0066"/>
                  </a:solidFill>
                  <a:latin typeface="Century Gothic" panose="020B0502020202020204" pitchFamily="34" charset="0"/>
                </a:rPr>
                <a:t>العبارة :</a:t>
              </a:r>
              <a:endParaRPr lang="en-US" b="1" dirty="0">
                <a:solidFill>
                  <a:srgbClr val="3333FF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FAF20EC-4BC3-4A67-95B4-02F6FD21C6A8}"/>
              </a:ext>
            </a:extLst>
          </p:cNvPr>
          <p:cNvGrpSpPr/>
          <p:nvPr/>
        </p:nvGrpSpPr>
        <p:grpSpPr>
          <a:xfrm>
            <a:off x="2632810" y="3989841"/>
            <a:ext cx="3775638" cy="837830"/>
            <a:chOff x="378709" y="2595063"/>
            <a:chExt cx="3775638" cy="837830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46E9941-EEF3-4971-92DD-3CB2C77129B8}"/>
                </a:ext>
              </a:extLst>
            </p:cNvPr>
            <p:cNvSpPr txBox="1"/>
            <p:nvPr/>
          </p:nvSpPr>
          <p:spPr>
            <a:xfrm>
              <a:off x="1748771" y="2595063"/>
              <a:ext cx="2405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CC3300"/>
                  </a:solidFill>
                  <a:latin typeface="Century Gothic" panose="020B0502020202020204" pitchFamily="34" charset="0"/>
                </a:rPr>
                <a:t>الجواب :</a:t>
              </a:r>
              <a:endParaRPr lang="en-US" b="1" dirty="0">
                <a:solidFill>
                  <a:srgbClr val="FF99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6BF683D-69D1-4B52-ABC8-F6A64B8CDB12}"/>
                </a:ext>
              </a:extLst>
            </p:cNvPr>
            <p:cNvSpPr txBox="1"/>
            <p:nvPr/>
          </p:nvSpPr>
          <p:spPr>
            <a:xfrm>
              <a:off x="378709" y="2901978"/>
              <a:ext cx="3775637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>
                  <a:latin typeface="Century Gothic" panose="020B0502020202020204" pitchFamily="34" charset="0"/>
                </a:rPr>
                <a:t>خطأ</a:t>
              </a:r>
              <a:endParaRPr lang="en-US" dirty="0">
                <a:latin typeface="Century Gothic" panose="020B0502020202020204" pitchFamily="34" charset="0"/>
              </a:endParaRPr>
            </a:p>
            <a:p>
              <a:pPr algn="r"/>
              <a:endParaRPr lang="en-US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277BC25-AA5E-4DBF-B78C-B68C79783406}"/>
              </a:ext>
            </a:extLst>
          </p:cNvPr>
          <p:cNvGrpSpPr/>
          <p:nvPr/>
        </p:nvGrpSpPr>
        <p:grpSpPr>
          <a:xfrm>
            <a:off x="7727360" y="4962200"/>
            <a:ext cx="1191239" cy="1181869"/>
            <a:chOff x="3303949" y="1353837"/>
            <a:chExt cx="1934913" cy="1919694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99C37F2-634A-4B29-875A-0ED37D87F1F4}"/>
                </a:ext>
              </a:extLst>
            </p:cNvPr>
            <p:cNvSpPr/>
            <p:nvPr/>
          </p:nvSpPr>
          <p:spPr>
            <a:xfrm>
              <a:off x="3303949" y="1353837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000066"/>
                </a:gs>
                <a:gs pos="100000">
                  <a:srgbClr val="3333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6BE3135-AF06-4A25-A578-62CF8C6B6A81}"/>
                </a:ext>
              </a:extLst>
            </p:cNvPr>
            <p:cNvSpPr txBox="1"/>
            <p:nvPr/>
          </p:nvSpPr>
          <p:spPr>
            <a:xfrm>
              <a:off x="4135754" y="1605798"/>
              <a:ext cx="300056" cy="1149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C7F84BF-AEAB-4B1E-A6C5-DA1849F2F642}"/>
              </a:ext>
            </a:extLst>
          </p:cNvPr>
          <p:cNvGrpSpPr/>
          <p:nvPr/>
        </p:nvGrpSpPr>
        <p:grpSpPr>
          <a:xfrm>
            <a:off x="8633492" y="5151765"/>
            <a:ext cx="3265087" cy="915997"/>
            <a:chOff x="6467151" y="1458944"/>
            <a:chExt cx="3584370" cy="915997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B211D07-E263-4ACC-AB65-1F5319CC8BEC}"/>
                </a:ext>
              </a:extLst>
            </p:cNvPr>
            <p:cNvSpPr txBox="1"/>
            <p:nvPr/>
          </p:nvSpPr>
          <p:spPr>
            <a:xfrm>
              <a:off x="6467151" y="1728610"/>
              <a:ext cx="35843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>
                  <a:latin typeface="Century Gothic" panose="020B0502020202020204" pitchFamily="34" charset="0"/>
                </a:rPr>
                <a:t> المناطق الواقعة شرق خط جرينتش تمر أمام الشمس قبل المناطق الواقعة غربه</a:t>
              </a:r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EA638AD-D1B4-4A74-A3BE-8F3FB144BDE1}"/>
                </a:ext>
              </a:extLst>
            </p:cNvPr>
            <p:cNvSpPr txBox="1"/>
            <p:nvPr/>
          </p:nvSpPr>
          <p:spPr>
            <a:xfrm>
              <a:off x="7645945" y="1458944"/>
              <a:ext cx="2405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0066"/>
                  </a:solidFill>
                  <a:latin typeface="Century Gothic" panose="020B0502020202020204" pitchFamily="34" charset="0"/>
                </a:rPr>
                <a:t>العبارة :</a:t>
              </a:r>
              <a:endParaRPr lang="en-US" b="1" dirty="0">
                <a:solidFill>
                  <a:srgbClr val="3333FF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C3152AF-7E5C-48DE-A5B7-846D12B378E6}"/>
              </a:ext>
            </a:extLst>
          </p:cNvPr>
          <p:cNvGrpSpPr/>
          <p:nvPr/>
        </p:nvGrpSpPr>
        <p:grpSpPr>
          <a:xfrm>
            <a:off x="7643845" y="5075737"/>
            <a:ext cx="1191239" cy="1299241"/>
            <a:chOff x="4135754" y="2355521"/>
            <a:chExt cx="1934913" cy="2110340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52BE743-968B-44B4-9BC1-522440178E79}"/>
                </a:ext>
              </a:extLst>
            </p:cNvPr>
            <p:cNvSpPr/>
            <p:nvPr/>
          </p:nvSpPr>
          <p:spPr>
            <a:xfrm flipH="1" flipV="1">
              <a:off x="4135754" y="2355521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CC3300"/>
                </a:gs>
                <a:gs pos="100000">
                  <a:srgbClr val="FF99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09D80DA-BADB-4CA4-A48C-01FA91F27D32}"/>
                </a:ext>
              </a:extLst>
            </p:cNvPr>
            <p:cNvSpPr txBox="1"/>
            <p:nvPr/>
          </p:nvSpPr>
          <p:spPr>
            <a:xfrm>
              <a:off x="4413746" y="3316051"/>
              <a:ext cx="300056" cy="1149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D45469A-2836-4C25-AB2B-3530642CDED9}"/>
              </a:ext>
            </a:extLst>
          </p:cNvPr>
          <p:cNvGrpSpPr/>
          <p:nvPr/>
        </p:nvGrpSpPr>
        <p:grpSpPr>
          <a:xfrm>
            <a:off x="3760686" y="5099641"/>
            <a:ext cx="3775638" cy="837830"/>
            <a:chOff x="378709" y="2595063"/>
            <a:chExt cx="3775638" cy="837830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2FA5378-F6C8-449A-A16D-564B21DBA048}"/>
                </a:ext>
              </a:extLst>
            </p:cNvPr>
            <p:cNvSpPr txBox="1"/>
            <p:nvPr/>
          </p:nvSpPr>
          <p:spPr>
            <a:xfrm>
              <a:off x="1748771" y="2595063"/>
              <a:ext cx="2405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CC3300"/>
                  </a:solidFill>
                  <a:latin typeface="Century Gothic" panose="020B0502020202020204" pitchFamily="34" charset="0"/>
                </a:rPr>
                <a:t>الجواب :</a:t>
              </a:r>
              <a:endParaRPr lang="en-US" b="1" dirty="0">
                <a:solidFill>
                  <a:srgbClr val="FF99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12D6B7A5-A726-4340-A988-3DA80F9137F2}"/>
                </a:ext>
              </a:extLst>
            </p:cNvPr>
            <p:cNvSpPr txBox="1"/>
            <p:nvPr/>
          </p:nvSpPr>
          <p:spPr>
            <a:xfrm>
              <a:off x="378709" y="2901978"/>
              <a:ext cx="3775637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>
                  <a:latin typeface="Century Gothic" panose="020B0502020202020204" pitchFamily="34" charset="0"/>
                </a:rPr>
                <a:t>صح</a:t>
              </a:r>
              <a:endParaRPr lang="en-US" dirty="0">
                <a:latin typeface="Century Gothic" panose="020B0502020202020204" pitchFamily="34" charset="0"/>
              </a:endParaRPr>
            </a:p>
            <a:p>
              <a:pPr algn="r"/>
              <a:endParaRPr lang="en-US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092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78E39D27-82BF-4EB5-925E-C14161165C38}"/>
              </a:ext>
            </a:extLst>
          </p:cNvPr>
          <p:cNvSpPr/>
          <p:nvPr/>
        </p:nvSpPr>
        <p:spPr>
          <a:xfrm>
            <a:off x="9414822" y="58533"/>
            <a:ext cx="2777178" cy="6799467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51B8622-F348-471A-97A8-AF6F07316725}"/>
              </a:ext>
            </a:extLst>
          </p:cNvPr>
          <p:cNvGrpSpPr/>
          <p:nvPr/>
        </p:nvGrpSpPr>
        <p:grpSpPr>
          <a:xfrm>
            <a:off x="139607" y="3200104"/>
            <a:ext cx="9298654" cy="1558354"/>
            <a:chOff x="3203231" y="3578572"/>
            <a:chExt cx="6429735" cy="155835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511CCB-44C3-44D0-92B5-937D69E7A2B1}"/>
                </a:ext>
              </a:extLst>
            </p:cNvPr>
            <p:cNvSpPr/>
            <p:nvPr/>
          </p:nvSpPr>
          <p:spPr>
            <a:xfrm>
              <a:off x="3621098" y="3578572"/>
              <a:ext cx="6011868" cy="1558354"/>
            </a:xfrm>
            <a:custGeom>
              <a:avLst/>
              <a:gdLst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742120 w 4996069"/>
                <a:gd name="connsiteY5" fmla="*/ 99778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463374 w 4996069"/>
                <a:gd name="connsiteY5" fmla="*/ 59088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6069" h="1969067">
                  <a:moveTo>
                    <a:pt x="1092890" y="236"/>
                  </a:moveTo>
                  <a:cubicBezTo>
                    <a:pt x="2393950" y="16666"/>
                    <a:pt x="3695010" y="886178"/>
                    <a:pt x="4996069" y="239099"/>
                  </a:cubicBezTo>
                  <a:lnTo>
                    <a:pt x="4996069" y="1729969"/>
                  </a:lnTo>
                  <a:cubicBezTo>
                    <a:pt x="3382756" y="2532347"/>
                    <a:pt x="1769441" y="1002814"/>
                    <a:pt x="156127" y="1659448"/>
                  </a:cubicBezTo>
                  <a:lnTo>
                    <a:pt x="18127" y="1721781"/>
                  </a:lnTo>
                  <a:lnTo>
                    <a:pt x="463374" y="590888"/>
                  </a:lnTo>
                  <a:lnTo>
                    <a:pt x="0" y="255667"/>
                  </a:lnTo>
                  <a:lnTo>
                    <a:pt x="0" y="239099"/>
                  </a:lnTo>
                  <a:cubicBezTo>
                    <a:pt x="364297" y="57917"/>
                    <a:pt x="728593" y="-4364"/>
                    <a:pt x="1092890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023A8BC-19CD-4726-8D66-C80635C4AE27}"/>
                </a:ext>
              </a:extLst>
            </p:cNvPr>
            <p:cNvSpPr txBox="1"/>
            <p:nvPr/>
          </p:nvSpPr>
          <p:spPr>
            <a:xfrm>
              <a:off x="3203231" y="4280278"/>
              <a:ext cx="63783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وقوع الدمام على خط طول 50.10 شرقا وجدة 39.20 شرقا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AA9FF5-5E96-4007-B3B4-93D6718BBB5E}"/>
              </a:ext>
            </a:extLst>
          </p:cNvPr>
          <p:cNvGrpSpPr/>
          <p:nvPr/>
        </p:nvGrpSpPr>
        <p:grpSpPr>
          <a:xfrm>
            <a:off x="3673529" y="2291136"/>
            <a:ext cx="5877670" cy="1476344"/>
            <a:chOff x="3675426" y="2669604"/>
            <a:chExt cx="5877670" cy="147634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2ADCF25-7E98-4730-9ED8-FCAB72426CB5}"/>
                </a:ext>
              </a:extLst>
            </p:cNvPr>
            <p:cNvSpPr/>
            <p:nvPr/>
          </p:nvSpPr>
          <p:spPr>
            <a:xfrm>
              <a:off x="3675426" y="2669604"/>
              <a:ext cx="5877670" cy="1476344"/>
            </a:xfrm>
            <a:custGeom>
              <a:avLst/>
              <a:gdLst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742120 w 4996069"/>
                <a:gd name="connsiteY5" fmla="*/ 99778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287008 w 4996069"/>
                <a:gd name="connsiteY5" fmla="*/ 92337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6069" h="1969067">
                  <a:moveTo>
                    <a:pt x="1092890" y="236"/>
                  </a:moveTo>
                  <a:cubicBezTo>
                    <a:pt x="2393950" y="16666"/>
                    <a:pt x="3695010" y="886178"/>
                    <a:pt x="4996069" y="239099"/>
                  </a:cubicBezTo>
                  <a:lnTo>
                    <a:pt x="4996069" y="1729969"/>
                  </a:lnTo>
                  <a:cubicBezTo>
                    <a:pt x="3382756" y="2532347"/>
                    <a:pt x="1769441" y="1002814"/>
                    <a:pt x="156127" y="1659448"/>
                  </a:cubicBezTo>
                  <a:lnTo>
                    <a:pt x="18127" y="1721781"/>
                  </a:lnTo>
                  <a:lnTo>
                    <a:pt x="287008" y="923378"/>
                  </a:lnTo>
                  <a:lnTo>
                    <a:pt x="0" y="255667"/>
                  </a:lnTo>
                  <a:lnTo>
                    <a:pt x="0" y="239099"/>
                  </a:lnTo>
                  <a:cubicBezTo>
                    <a:pt x="364297" y="57917"/>
                    <a:pt x="728593" y="-4364"/>
                    <a:pt x="1092890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762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98C5FB-104D-48CD-995D-33E7BC59FBA1}"/>
                </a:ext>
              </a:extLst>
            </p:cNvPr>
            <p:cNvSpPr txBox="1"/>
            <p:nvPr/>
          </p:nvSpPr>
          <p:spPr>
            <a:xfrm>
              <a:off x="4075134" y="3111337"/>
              <a:ext cx="5176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</a:rPr>
                <a:t>يستنتج الطلبة سبب اختلاف التوقيت بين مدينتي الدمام وجدة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83FFDE3-A923-41F2-A292-16180518DD06}"/>
              </a:ext>
            </a:extLst>
          </p:cNvPr>
          <p:cNvSpPr/>
          <p:nvPr/>
        </p:nvSpPr>
        <p:spPr>
          <a:xfrm>
            <a:off x="8655166" y="58533"/>
            <a:ext cx="785265" cy="6799467"/>
          </a:xfrm>
          <a:prstGeom prst="rect">
            <a:avLst/>
          </a:prstGeom>
          <a:gradFill>
            <a:gsLst>
              <a:gs pos="0">
                <a:srgbClr val="D9D9D9">
                  <a:alpha val="0"/>
                </a:srgbClr>
              </a:gs>
              <a:gs pos="93000">
                <a:schemeClr val="tx1">
                  <a:alpha val="44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7F41BB-0C1A-4B12-9E40-47DFC069B94D}"/>
              </a:ext>
            </a:extLst>
          </p:cNvPr>
          <p:cNvGrpSpPr/>
          <p:nvPr/>
        </p:nvGrpSpPr>
        <p:grpSpPr>
          <a:xfrm>
            <a:off x="3273655" y="799179"/>
            <a:ext cx="6181005" cy="1735147"/>
            <a:chOff x="2398487" y="739333"/>
            <a:chExt cx="5096212" cy="17500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FE4211-0FE1-430D-B479-B426CB39E854}"/>
                </a:ext>
              </a:extLst>
            </p:cNvPr>
            <p:cNvGrpSpPr/>
            <p:nvPr/>
          </p:nvGrpSpPr>
          <p:grpSpPr>
            <a:xfrm>
              <a:off x="2398487" y="739333"/>
              <a:ext cx="5096212" cy="1750084"/>
              <a:chOff x="2398487" y="739333"/>
              <a:chExt cx="5096212" cy="175008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0BB28A2-D5C7-4A4A-B9AA-8597AE8EBAD8}"/>
                  </a:ext>
                </a:extLst>
              </p:cNvPr>
              <p:cNvSpPr/>
              <p:nvPr/>
            </p:nvSpPr>
            <p:spPr>
              <a:xfrm>
                <a:off x="2421069" y="923556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72C23CD-8A5B-4335-B43F-2166D497B68C}"/>
                  </a:ext>
                </a:extLst>
              </p:cNvPr>
              <p:cNvSpPr/>
              <p:nvPr/>
            </p:nvSpPr>
            <p:spPr>
              <a:xfrm>
                <a:off x="2398487" y="739333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89D086-7115-43AB-8EE3-7F88744BFC76}"/>
                </a:ext>
              </a:extLst>
            </p:cNvPr>
            <p:cNvSpPr txBox="1"/>
            <p:nvPr/>
          </p:nvSpPr>
          <p:spPr>
            <a:xfrm>
              <a:off x="2930812" y="1065867"/>
              <a:ext cx="4318404" cy="102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تـــدور الأرض حـــول محورهـــا مـــن الغـــرب إلـــى الشـــرق مـــرة كل24 ساعة وهـــذا يعنـــي أنهـــا تقطـــع خطـــا واحـــداً  كل 4 دقائـــق.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6BB4F5-DC4A-4DBA-8B5E-5873F8EE4BF8}"/>
              </a:ext>
            </a:extLst>
          </p:cNvPr>
          <p:cNvGrpSpPr/>
          <p:nvPr/>
        </p:nvGrpSpPr>
        <p:grpSpPr>
          <a:xfrm>
            <a:off x="9059708" y="536836"/>
            <a:ext cx="2620553" cy="1727752"/>
            <a:chOff x="7105860" y="478302"/>
            <a:chExt cx="2628983" cy="174262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1577F64-6FF2-4C8A-810B-4E5641319F57}"/>
                </a:ext>
              </a:extLst>
            </p:cNvPr>
            <p:cNvSpPr/>
            <p:nvPr/>
          </p:nvSpPr>
          <p:spPr>
            <a:xfrm flipH="1">
              <a:off x="7507714" y="6550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4C5057-A82E-465E-A563-BE0ACA39CC62}"/>
                </a:ext>
              </a:extLst>
            </p:cNvPr>
            <p:cNvSpPr/>
            <p:nvPr/>
          </p:nvSpPr>
          <p:spPr>
            <a:xfrm flipH="1">
              <a:off x="7253296" y="4783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90300">
                  <a:srgbClr val="FF9E00"/>
                </a:gs>
                <a:gs pos="100000">
                  <a:srgbClr val="D67F00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 descr="Stopwatch">
              <a:extLst>
                <a:ext uri="{FF2B5EF4-FFF2-40B4-BE49-F238E27FC236}">
                  <a16:creationId xmlns:a16="http://schemas.microsoft.com/office/drawing/2014/main" id="{8A43EBE2-4365-4567-95D4-4F8C27572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08236" y="876441"/>
              <a:ext cx="548640" cy="54864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C884D4-CAA0-4AA2-94B0-6C324C76194D}"/>
                </a:ext>
              </a:extLst>
            </p:cNvPr>
            <p:cNvSpPr txBox="1"/>
            <p:nvPr/>
          </p:nvSpPr>
          <p:spPr>
            <a:xfrm>
              <a:off x="7633863" y="882267"/>
              <a:ext cx="787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8D2ABAB-28AC-4FCF-AEF4-D1134075AA6A}"/>
                </a:ext>
              </a:extLst>
            </p:cNvPr>
            <p:cNvSpPr txBox="1"/>
            <p:nvPr/>
          </p:nvSpPr>
          <p:spPr>
            <a:xfrm>
              <a:off x="7105860" y="1461403"/>
              <a:ext cx="1684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نشاط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DDCCA6F-7897-42CE-AA1F-293273CD5DA3}"/>
              </a:ext>
            </a:extLst>
          </p:cNvPr>
          <p:cNvGrpSpPr/>
          <p:nvPr/>
        </p:nvGrpSpPr>
        <p:grpSpPr>
          <a:xfrm>
            <a:off x="9371679" y="2205360"/>
            <a:ext cx="2301072" cy="2231506"/>
            <a:chOff x="9373576" y="2583828"/>
            <a:chExt cx="2301072" cy="223150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729D18-DA29-4C1C-9AEC-CDE3FDFD4F97}"/>
                </a:ext>
              </a:extLst>
            </p:cNvPr>
            <p:cNvSpPr/>
            <p:nvPr/>
          </p:nvSpPr>
          <p:spPr>
            <a:xfrm flipH="1">
              <a:off x="9373576" y="2583828"/>
              <a:ext cx="2301072" cy="2231506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27D881E-3DC9-4285-81B6-8DBFC92574D0}"/>
                </a:ext>
              </a:extLst>
            </p:cNvPr>
            <p:cNvSpPr txBox="1"/>
            <p:nvPr/>
          </p:nvSpPr>
          <p:spPr>
            <a:xfrm>
              <a:off x="9716341" y="4112204"/>
              <a:ext cx="697481" cy="3785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Y" dirty="0">
                  <a:solidFill>
                    <a:schemeClr val="bg1"/>
                  </a:solidFill>
                </a:rPr>
                <a:t>جواب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1AD27E4-547D-4656-849B-98C9696051BB}"/>
              </a:ext>
            </a:extLst>
          </p:cNvPr>
          <p:cNvGrpSpPr/>
          <p:nvPr/>
        </p:nvGrpSpPr>
        <p:grpSpPr>
          <a:xfrm>
            <a:off x="9038203" y="2030105"/>
            <a:ext cx="2402089" cy="1552497"/>
            <a:chOff x="9040100" y="2408573"/>
            <a:chExt cx="2402089" cy="155249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732228B-36A4-4D66-BBA8-FB46F667A880}"/>
                </a:ext>
              </a:extLst>
            </p:cNvPr>
            <p:cNvSpPr/>
            <p:nvPr/>
          </p:nvSpPr>
          <p:spPr>
            <a:xfrm flipH="1">
              <a:off x="9201058" y="2408573"/>
              <a:ext cx="2241131" cy="1552497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 descr="User network">
              <a:extLst>
                <a:ext uri="{FF2B5EF4-FFF2-40B4-BE49-F238E27FC236}">
                  <a16:creationId xmlns:a16="http://schemas.microsoft.com/office/drawing/2014/main" id="{8E50171C-C123-421B-8F6A-D573FF8E4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64654" y="2804555"/>
              <a:ext cx="546881" cy="54395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03F0DB4-D963-4110-B4B4-BC3726FC31B7}"/>
                </a:ext>
              </a:extLst>
            </p:cNvPr>
            <p:cNvSpPr txBox="1"/>
            <p:nvPr/>
          </p:nvSpPr>
          <p:spPr>
            <a:xfrm>
              <a:off x="9541980" y="2824329"/>
              <a:ext cx="785265" cy="579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3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</a:t>
              </a:r>
              <a:endParaRPr 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3A2590-2B5F-4E18-B0C0-99F11174A81F}"/>
                </a:ext>
              </a:extLst>
            </p:cNvPr>
            <p:cNvSpPr txBox="1"/>
            <p:nvPr/>
          </p:nvSpPr>
          <p:spPr>
            <a:xfrm>
              <a:off x="9040100" y="3381893"/>
              <a:ext cx="1678879" cy="36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سؤال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AFF487D-0AF3-40F1-BDA1-884956AFC1BD}"/>
              </a:ext>
            </a:extLst>
          </p:cNvPr>
          <p:cNvGrpSpPr/>
          <p:nvPr/>
        </p:nvGrpSpPr>
        <p:grpSpPr>
          <a:xfrm>
            <a:off x="751981" y="4615589"/>
            <a:ext cx="9295271" cy="2180160"/>
            <a:chOff x="3621287" y="2852253"/>
            <a:chExt cx="6427396" cy="2180160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2DE119B-119B-4AAA-929D-232990BEDEE6}"/>
                </a:ext>
              </a:extLst>
            </p:cNvPr>
            <p:cNvSpPr/>
            <p:nvPr/>
          </p:nvSpPr>
          <p:spPr>
            <a:xfrm>
              <a:off x="3621287" y="2852253"/>
              <a:ext cx="6011868" cy="2180160"/>
            </a:xfrm>
            <a:custGeom>
              <a:avLst/>
              <a:gdLst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742120 w 4996069"/>
                <a:gd name="connsiteY5" fmla="*/ 99778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463374 w 4996069"/>
                <a:gd name="connsiteY5" fmla="*/ 59088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6069" h="1969067">
                  <a:moveTo>
                    <a:pt x="1092890" y="236"/>
                  </a:moveTo>
                  <a:cubicBezTo>
                    <a:pt x="2393950" y="16666"/>
                    <a:pt x="3695010" y="886178"/>
                    <a:pt x="4996069" y="239099"/>
                  </a:cubicBezTo>
                  <a:lnTo>
                    <a:pt x="4996069" y="1729969"/>
                  </a:lnTo>
                  <a:cubicBezTo>
                    <a:pt x="3382756" y="2532347"/>
                    <a:pt x="1769441" y="1002814"/>
                    <a:pt x="156127" y="1659448"/>
                  </a:cubicBezTo>
                  <a:lnTo>
                    <a:pt x="18127" y="1721781"/>
                  </a:lnTo>
                  <a:lnTo>
                    <a:pt x="463374" y="590888"/>
                  </a:lnTo>
                  <a:lnTo>
                    <a:pt x="0" y="255667"/>
                  </a:lnTo>
                  <a:lnTo>
                    <a:pt x="0" y="239099"/>
                  </a:lnTo>
                  <a:cubicBezTo>
                    <a:pt x="364297" y="57917"/>
                    <a:pt x="728593" y="-4364"/>
                    <a:pt x="1092890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BBAF612-56CC-4C05-B06D-3C0EA71196AB}"/>
                </a:ext>
              </a:extLst>
            </p:cNvPr>
            <p:cNvSpPr txBox="1"/>
            <p:nvPr/>
          </p:nvSpPr>
          <p:spPr>
            <a:xfrm>
              <a:off x="3670369" y="4179329"/>
              <a:ext cx="63783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</a:rPr>
                <a:t>10</a:t>
              </a:r>
              <a:r>
                <a:rPr lang="en-US" sz="2000" b="1" dirty="0">
                  <a:solidFill>
                    <a:schemeClr val="bg1"/>
                  </a:solidFill>
                </a:rPr>
                <a:t>=</a:t>
              </a:r>
              <a:r>
                <a:rPr lang="ar-SY" sz="2000" b="1" dirty="0">
                  <a:solidFill>
                    <a:schemeClr val="bg1"/>
                  </a:solidFill>
                </a:rPr>
                <a:t>4/40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145E7B4-A6F5-45F5-8FD3-BC9B63C941AE}"/>
              </a:ext>
            </a:extLst>
          </p:cNvPr>
          <p:cNvGrpSpPr/>
          <p:nvPr/>
        </p:nvGrpSpPr>
        <p:grpSpPr>
          <a:xfrm>
            <a:off x="3681312" y="4432940"/>
            <a:ext cx="5877670" cy="1476344"/>
            <a:chOff x="3675426" y="2669604"/>
            <a:chExt cx="5877670" cy="1476344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1DFB174-5DEA-42F7-B258-08F39FAA77F3}"/>
                </a:ext>
              </a:extLst>
            </p:cNvPr>
            <p:cNvSpPr/>
            <p:nvPr/>
          </p:nvSpPr>
          <p:spPr>
            <a:xfrm>
              <a:off x="3675426" y="2669604"/>
              <a:ext cx="5877670" cy="1476344"/>
            </a:xfrm>
            <a:custGeom>
              <a:avLst/>
              <a:gdLst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742120 w 4996069"/>
                <a:gd name="connsiteY5" fmla="*/ 99778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287008 w 4996069"/>
                <a:gd name="connsiteY5" fmla="*/ 92337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6069" h="1969067">
                  <a:moveTo>
                    <a:pt x="1092890" y="236"/>
                  </a:moveTo>
                  <a:cubicBezTo>
                    <a:pt x="2393950" y="16666"/>
                    <a:pt x="3695010" y="886178"/>
                    <a:pt x="4996069" y="239099"/>
                  </a:cubicBezTo>
                  <a:lnTo>
                    <a:pt x="4996069" y="1729969"/>
                  </a:lnTo>
                  <a:cubicBezTo>
                    <a:pt x="3382756" y="2532347"/>
                    <a:pt x="1769441" y="1002814"/>
                    <a:pt x="156127" y="1659448"/>
                  </a:cubicBezTo>
                  <a:lnTo>
                    <a:pt x="18127" y="1721781"/>
                  </a:lnTo>
                  <a:lnTo>
                    <a:pt x="287008" y="923378"/>
                  </a:lnTo>
                  <a:lnTo>
                    <a:pt x="0" y="255667"/>
                  </a:lnTo>
                  <a:lnTo>
                    <a:pt x="0" y="239099"/>
                  </a:lnTo>
                  <a:cubicBezTo>
                    <a:pt x="364297" y="57917"/>
                    <a:pt x="728593" y="-4364"/>
                    <a:pt x="1092890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762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8C14063-0F58-43A1-890E-6AC13B471AD9}"/>
                </a:ext>
              </a:extLst>
            </p:cNvPr>
            <p:cNvSpPr txBox="1"/>
            <p:nvPr/>
          </p:nvSpPr>
          <p:spPr>
            <a:xfrm>
              <a:off x="4075134" y="3111337"/>
              <a:ext cx="51764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</a:rPr>
                <a:t> يحســـب الطلبـــة كـــم خطـــا طوليا بيـــن الدمـــام و مكـــة المكرمـــة  إذا عًـــلم أن الفرق بينهما ٤٠ دقيقـــة.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9968943-DBE6-465F-98B7-33F28F1B7928}"/>
              </a:ext>
            </a:extLst>
          </p:cNvPr>
          <p:cNvGrpSpPr/>
          <p:nvPr/>
        </p:nvGrpSpPr>
        <p:grpSpPr>
          <a:xfrm>
            <a:off x="9379462" y="4347164"/>
            <a:ext cx="2301072" cy="2231506"/>
            <a:chOff x="9373576" y="2583828"/>
            <a:chExt cx="2301072" cy="2231506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7EF087B-0622-47D3-8E3B-9BD804B9EA77}"/>
                </a:ext>
              </a:extLst>
            </p:cNvPr>
            <p:cNvSpPr/>
            <p:nvPr/>
          </p:nvSpPr>
          <p:spPr>
            <a:xfrm flipH="1">
              <a:off x="9373576" y="2583828"/>
              <a:ext cx="2301072" cy="2231506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3347E1-8745-4B9F-9386-658CAA8894CB}"/>
                </a:ext>
              </a:extLst>
            </p:cNvPr>
            <p:cNvSpPr txBox="1"/>
            <p:nvPr/>
          </p:nvSpPr>
          <p:spPr>
            <a:xfrm>
              <a:off x="9716341" y="4112204"/>
              <a:ext cx="697481" cy="3785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Y" dirty="0">
                  <a:solidFill>
                    <a:schemeClr val="bg1"/>
                  </a:solidFill>
                </a:rPr>
                <a:t>جواب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36144D3-9B06-4AC3-ABA1-D47659433CC6}"/>
              </a:ext>
            </a:extLst>
          </p:cNvPr>
          <p:cNvGrpSpPr/>
          <p:nvPr/>
        </p:nvGrpSpPr>
        <p:grpSpPr>
          <a:xfrm>
            <a:off x="9045986" y="4171909"/>
            <a:ext cx="2402089" cy="1552497"/>
            <a:chOff x="9040100" y="2408573"/>
            <a:chExt cx="2402089" cy="1552497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ED3622-446E-4E27-9CFD-178C9AAF21A7}"/>
                </a:ext>
              </a:extLst>
            </p:cNvPr>
            <p:cNvSpPr/>
            <p:nvPr/>
          </p:nvSpPr>
          <p:spPr>
            <a:xfrm flipH="1">
              <a:off x="9201058" y="2408573"/>
              <a:ext cx="2241131" cy="1552497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Graphic 84" descr="User network">
              <a:extLst>
                <a:ext uri="{FF2B5EF4-FFF2-40B4-BE49-F238E27FC236}">
                  <a16:creationId xmlns:a16="http://schemas.microsoft.com/office/drawing/2014/main" id="{BEDD4D85-D4E7-4004-8C79-0C3C41AC0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64654" y="2804555"/>
              <a:ext cx="546881" cy="54395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E866A70-13A1-4EDA-882C-61654DE80069}"/>
                </a:ext>
              </a:extLst>
            </p:cNvPr>
            <p:cNvSpPr txBox="1"/>
            <p:nvPr/>
          </p:nvSpPr>
          <p:spPr>
            <a:xfrm>
              <a:off x="9541980" y="2824329"/>
              <a:ext cx="785265" cy="579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3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</a:t>
              </a:r>
              <a:endParaRPr 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1AC4538-B974-49C5-82CA-416E846D0F19}"/>
                </a:ext>
              </a:extLst>
            </p:cNvPr>
            <p:cNvSpPr txBox="1"/>
            <p:nvPr/>
          </p:nvSpPr>
          <p:spPr>
            <a:xfrm>
              <a:off x="9040100" y="3381893"/>
              <a:ext cx="1678879" cy="36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سؤال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36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>
            <a:extLst>
              <a:ext uri="{FF2B5EF4-FFF2-40B4-BE49-F238E27FC236}">
                <a16:creationId xmlns:a16="http://schemas.microsoft.com/office/drawing/2014/main" id="{3E797454-E2B3-40C4-9B1E-99B52784D061}"/>
              </a:ext>
            </a:extLst>
          </p:cNvPr>
          <p:cNvSpPr/>
          <p:nvPr/>
        </p:nvSpPr>
        <p:spPr>
          <a:xfrm>
            <a:off x="3956127" y="3163473"/>
            <a:ext cx="914400" cy="914400"/>
          </a:xfrm>
          <a:prstGeom prst="diamond">
            <a:avLst/>
          </a:prstGeom>
          <a:noFill/>
          <a:ln w="5715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826301114">
                  <a:custGeom>
                    <a:avLst/>
                    <a:gdLst>
                      <a:gd name="connsiteX0" fmla="*/ 0 w 914400"/>
                      <a:gd name="connsiteY0" fmla="*/ 457200 h 914400"/>
                      <a:gd name="connsiteX1" fmla="*/ 214884 w 914400"/>
                      <a:gd name="connsiteY1" fmla="*/ 242316 h 914400"/>
                      <a:gd name="connsiteX2" fmla="*/ 457200 w 914400"/>
                      <a:gd name="connsiteY2" fmla="*/ 0 h 914400"/>
                      <a:gd name="connsiteX3" fmla="*/ 676656 w 914400"/>
                      <a:gd name="connsiteY3" fmla="*/ 219456 h 914400"/>
                      <a:gd name="connsiteX4" fmla="*/ 914400 w 914400"/>
                      <a:gd name="connsiteY4" fmla="*/ 457200 h 914400"/>
                      <a:gd name="connsiteX5" fmla="*/ 699516 w 914400"/>
                      <a:gd name="connsiteY5" fmla="*/ 672084 h 914400"/>
                      <a:gd name="connsiteX6" fmla="*/ 457200 w 914400"/>
                      <a:gd name="connsiteY6" fmla="*/ 914400 h 914400"/>
                      <a:gd name="connsiteX7" fmla="*/ 242316 w 914400"/>
                      <a:gd name="connsiteY7" fmla="*/ 699516 h 914400"/>
                      <a:gd name="connsiteX8" fmla="*/ 0 w 914400"/>
                      <a:gd name="connsiteY8" fmla="*/ 45720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14400" h="914400" extrusionOk="0">
                        <a:moveTo>
                          <a:pt x="0" y="457200"/>
                        </a:moveTo>
                        <a:cubicBezTo>
                          <a:pt x="77731" y="359309"/>
                          <a:pt x="178979" y="328269"/>
                          <a:pt x="214884" y="242316"/>
                        </a:cubicBezTo>
                        <a:cubicBezTo>
                          <a:pt x="250789" y="156363"/>
                          <a:pt x="419978" y="66571"/>
                          <a:pt x="457200" y="0"/>
                        </a:cubicBezTo>
                        <a:cubicBezTo>
                          <a:pt x="569909" y="95178"/>
                          <a:pt x="573421" y="130319"/>
                          <a:pt x="676656" y="219456"/>
                        </a:cubicBezTo>
                        <a:cubicBezTo>
                          <a:pt x="779891" y="308593"/>
                          <a:pt x="781649" y="360992"/>
                          <a:pt x="914400" y="457200"/>
                        </a:cubicBezTo>
                        <a:cubicBezTo>
                          <a:pt x="860197" y="521215"/>
                          <a:pt x="754131" y="605868"/>
                          <a:pt x="699516" y="672084"/>
                        </a:cubicBezTo>
                        <a:cubicBezTo>
                          <a:pt x="644901" y="738300"/>
                          <a:pt x="522598" y="826108"/>
                          <a:pt x="457200" y="914400"/>
                        </a:cubicBezTo>
                        <a:cubicBezTo>
                          <a:pt x="369218" y="830139"/>
                          <a:pt x="299314" y="733166"/>
                          <a:pt x="242316" y="699516"/>
                        </a:cubicBezTo>
                        <a:cubicBezTo>
                          <a:pt x="185318" y="665866"/>
                          <a:pt x="125303" y="561747"/>
                          <a:pt x="0" y="4572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D14188-A316-40F6-BC12-05E604CCB079}"/>
              </a:ext>
            </a:extLst>
          </p:cNvPr>
          <p:cNvSpPr txBox="1"/>
          <p:nvPr/>
        </p:nvSpPr>
        <p:spPr>
          <a:xfrm>
            <a:off x="3337156" y="4033153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FFC000"/>
                </a:solidFill>
                <a:latin typeface="Century Gothic" panose="020B0502020202020204" pitchFamily="34" charset="0"/>
              </a:rPr>
              <a:t>المزايا</a:t>
            </a:r>
            <a:endParaRPr lang="en-US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94B01CEB-2451-4254-8BBA-A46209683BEF}"/>
              </a:ext>
            </a:extLst>
          </p:cNvPr>
          <p:cNvSpPr/>
          <p:nvPr/>
        </p:nvSpPr>
        <p:spPr>
          <a:xfrm>
            <a:off x="8434341" y="3163473"/>
            <a:ext cx="914400" cy="914400"/>
          </a:xfrm>
          <a:prstGeom prst="diamond">
            <a:avLst/>
          </a:prstGeom>
          <a:noFill/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826301114">
                  <a:custGeom>
                    <a:avLst/>
                    <a:gdLst>
                      <a:gd name="connsiteX0" fmla="*/ 0 w 914400"/>
                      <a:gd name="connsiteY0" fmla="*/ 457200 h 914400"/>
                      <a:gd name="connsiteX1" fmla="*/ 214884 w 914400"/>
                      <a:gd name="connsiteY1" fmla="*/ 242316 h 914400"/>
                      <a:gd name="connsiteX2" fmla="*/ 457200 w 914400"/>
                      <a:gd name="connsiteY2" fmla="*/ 0 h 914400"/>
                      <a:gd name="connsiteX3" fmla="*/ 676656 w 914400"/>
                      <a:gd name="connsiteY3" fmla="*/ 219456 h 914400"/>
                      <a:gd name="connsiteX4" fmla="*/ 914400 w 914400"/>
                      <a:gd name="connsiteY4" fmla="*/ 457200 h 914400"/>
                      <a:gd name="connsiteX5" fmla="*/ 699516 w 914400"/>
                      <a:gd name="connsiteY5" fmla="*/ 672084 h 914400"/>
                      <a:gd name="connsiteX6" fmla="*/ 457200 w 914400"/>
                      <a:gd name="connsiteY6" fmla="*/ 914400 h 914400"/>
                      <a:gd name="connsiteX7" fmla="*/ 242316 w 914400"/>
                      <a:gd name="connsiteY7" fmla="*/ 699516 h 914400"/>
                      <a:gd name="connsiteX8" fmla="*/ 0 w 914400"/>
                      <a:gd name="connsiteY8" fmla="*/ 45720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14400" h="914400" extrusionOk="0">
                        <a:moveTo>
                          <a:pt x="0" y="457200"/>
                        </a:moveTo>
                        <a:cubicBezTo>
                          <a:pt x="77731" y="359309"/>
                          <a:pt x="178979" y="328269"/>
                          <a:pt x="214884" y="242316"/>
                        </a:cubicBezTo>
                        <a:cubicBezTo>
                          <a:pt x="250789" y="156363"/>
                          <a:pt x="419978" y="66571"/>
                          <a:pt x="457200" y="0"/>
                        </a:cubicBezTo>
                        <a:cubicBezTo>
                          <a:pt x="569909" y="95178"/>
                          <a:pt x="573421" y="130319"/>
                          <a:pt x="676656" y="219456"/>
                        </a:cubicBezTo>
                        <a:cubicBezTo>
                          <a:pt x="779891" y="308593"/>
                          <a:pt x="781649" y="360992"/>
                          <a:pt x="914400" y="457200"/>
                        </a:cubicBezTo>
                        <a:cubicBezTo>
                          <a:pt x="860197" y="521215"/>
                          <a:pt x="754131" y="605868"/>
                          <a:pt x="699516" y="672084"/>
                        </a:cubicBezTo>
                        <a:cubicBezTo>
                          <a:pt x="644901" y="738300"/>
                          <a:pt x="522598" y="826108"/>
                          <a:pt x="457200" y="914400"/>
                        </a:cubicBezTo>
                        <a:cubicBezTo>
                          <a:pt x="369218" y="830139"/>
                          <a:pt x="299314" y="733166"/>
                          <a:pt x="242316" y="699516"/>
                        </a:cubicBezTo>
                        <a:cubicBezTo>
                          <a:pt x="185318" y="665866"/>
                          <a:pt x="125303" y="561747"/>
                          <a:pt x="0" y="4572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24306A-D534-4F0F-AE01-A4E6F5866479}"/>
              </a:ext>
            </a:extLst>
          </p:cNvPr>
          <p:cNvSpPr txBox="1"/>
          <p:nvPr/>
        </p:nvSpPr>
        <p:spPr>
          <a:xfrm>
            <a:off x="7836464" y="4124851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latin typeface="Century Gothic" panose="020B0502020202020204" pitchFamily="34" charset="0"/>
              </a:rPr>
              <a:t>السمات</a:t>
            </a:r>
            <a:endParaRPr lang="en-US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0BD898-F622-4EF9-98E1-ABF7E142DB12}"/>
              </a:ext>
            </a:extLst>
          </p:cNvPr>
          <p:cNvGrpSpPr/>
          <p:nvPr/>
        </p:nvGrpSpPr>
        <p:grpSpPr>
          <a:xfrm>
            <a:off x="746095" y="4808910"/>
            <a:ext cx="5016622" cy="646331"/>
            <a:chOff x="746095" y="4808910"/>
            <a:chExt cx="5016622" cy="64633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17C883F-A883-4528-89C4-F8BA40A4A402}"/>
                </a:ext>
              </a:extLst>
            </p:cNvPr>
            <p:cNvSpPr txBox="1"/>
            <p:nvPr/>
          </p:nvSpPr>
          <p:spPr>
            <a:xfrm>
              <a:off x="746095" y="4808910"/>
              <a:ext cx="4086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>
                  <a:solidFill>
                    <a:schemeClr val="bg1"/>
                  </a:solidFill>
                </a:rPr>
                <a:t>تمكننــــــا دوائر العرض من تحديـــــد المواقـــع</a:t>
              </a:r>
            </a:p>
            <a:p>
              <a:pPr algn="r"/>
              <a:endParaRPr lang="ar-SY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D8D4281-B2E6-49D5-B221-5FADED31DA96}"/>
                </a:ext>
              </a:extLst>
            </p:cNvPr>
            <p:cNvGrpSpPr/>
            <p:nvPr/>
          </p:nvGrpSpPr>
          <p:grpSpPr>
            <a:xfrm>
              <a:off x="4786229" y="4834227"/>
              <a:ext cx="976488" cy="457200"/>
              <a:chOff x="4132478" y="2646425"/>
              <a:chExt cx="976488" cy="457200"/>
            </a:xfrm>
          </p:grpSpPr>
          <p:sp>
            <p:nvSpPr>
              <p:cNvPr id="32" name="Rectangle: Top Corners Rounded 31">
                <a:extLst>
                  <a:ext uri="{FF2B5EF4-FFF2-40B4-BE49-F238E27FC236}">
                    <a16:creationId xmlns:a16="http://schemas.microsoft.com/office/drawing/2014/main" id="{DC88F022-56F2-4D1E-811C-DAFB868B2DBF}"/>
                  </a:ext>
                </a:extLst>
              </p:cNvPr>
              <p:cNvSpPr/>
              <p:nvPr/>
            </p:nvSpPr>
            <p:spPr>
              <a:xfrm rot="5400000">
                <a:off x="4426650" y="2517336"/>
                <a:ext cx="457200" cy="715377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1097F6C7-21F6-4C36-A276-290B15A8905C}"/>
                  </a:ext>
                </a:extLst>
              </p:cNvPr>
              <p:cNvSpPr/>
              <p:nvPr/>
            </p:nvSpPr>
            <p:spPr>
              <a:xfrm rot="5400000">
                <a:off x="4941246" y="2810910"/>
                <a:ext cx="193923" cy="141516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4E3C3CF-F623-489E-8FF9-232F563DEE61}"/>
                  </a:ext>
                </a:extLst>
              </p:cNvPr>
              <p:cNvSpPr txBox="1"/>
              <p:nvPr/>
            </p:nvSpPr>
            <p:spPr>
              <a:xfrm>
                <a:off x="4132478" y="2720146"/>
                <a:ext cx="7153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/>
                  <a:t>1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EA90643-CECA-4D5D-8657-01E98C10ACCE}"/>
              </a:ext>
            </a:extLst>
          </p:cNvPr>
          <p:cNvGrpSpPr/>
          <p:nvPr/>
        </p:nvGrpSpPr>
        <p:grpSpPr>
          <a:xfrm>
            <a:off x="746095" y="5431372"/>
            <a:ext cx="5016621" cy="646331"/>
            <a:chOff x="746095" y="5431372"/>
            <a:chExt cx="5016621" cy="646331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ABBFD4C-67A1-4739-AFA1-321666082E37}"/>
                </a:ext>
              </a:extLst>
            </p:cNvPr>
            <p:cNvSpPr txBox="1"/>
            <p:nvPr/>
          </p:nvSpPr>
          <p:spPr>
            <a:xfrm>
              <a:off x="746095" y="5431372"/>
              <a:ext cx="40688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>
                  <a:solidFill>
                    <a:schemeClr val="bg1"/>
                  </a:solidFill>
                </a:rPr>
                <a:t>تمكننـــــا دوائر العرض مـــن تحديـــــــد المناخ</a:t>
              </a:r>
            </a:p>
            <a:p>
              <a:pPr algn="r"/>
              <a:endParaRPr lang="ar-SY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D037CFC-817D-4D32-BD60-D0F26F214287}"/>
                </a:ext>
              </a:extLst>
            </p:cNvPr>
            <p:cNvGrpSpPr/>
            <p:nvPr/>
          </p:nvGrpSpPr>
          <p:grpSpPr>
            <a:xfrm>
              <a:off x="4786229" y="5560894"/>
              <a:ext cx="976487" cy="457200"/>
              <a:chOff x="4132478" y="3373092"/>
              <a:chExt cx="976487" cy="457200"/>
            </a:xfrm>
          </p:grpSpPr>
          <p:sp>
            <p:nvSpPr>
              <p:cNvPr id="36" name="Rectangle: Top Corners Rounded 35">
                <a:extLst>
                  <a:ext uri="{FF2B5EF4-FFF2-40B4-BE49-F238E27FC236}">
                    <a16:creationId xmlns:a16="http://schemas.microsoft.com/office/drawing/2014/main" id="{99CEBF00-8713-444D-A6DF-CB25F44016E7}"/>
                  </a:ext>
                </a:extLst>
              </p:cNvPr>
              <p:cNvSpPr/>
              <p:nvPr/>
            </p:nvSpPr>
            <p:spPr>
              <a:xfrm rot="5400000">
                <a:off x="4426649" y="3244003"/>
                <a:ext cx="457200" cy="715378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A264E089-E905-4F21-A11C-5AA75AF6875D}"/>
                  </a:ext>
                </a:extLst>
              </p:cNvPr>
              <p:cNvSpPr/>
              <p:nvPr/>
            </p:nvSpPr>
            <p:spPr>
              <a:xfrm rot="5400000">
                <a:off x="4941245" y="3527034"/>
                <a:ext cx="193923" cy="141516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ED73ACD-83A4-4DFC-945B-C81D5C698724}"/>
                  </a:ext>
                </a:extLst>
              </p:cNvPr>
              <p:cNvSpPr txBox="1"/>
              <p:nvPr/>
            </p:nvSpPr>
            <p:spPr>
              <a:xfrm>
                <a:off x="4132478" y="3428237"/>
                <a:ext cx="7153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/>
                  <a:t>2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0C82D8-1831-42D3-96BA-C89F650BBBCE}"/>
              </a:ext>
            </a:extLst>
          </p:cNvPr>
          <p:cNvGrpSpPr/>
          <p:nvPr/>
        </p:nvGrpSpPr>
        <p:grpSpPr>
          <a:xfrm>
            <a:off x="7781773" y="4295414"/>
            <a:ext cx="3682337" cy="646331"/>
            <a:chOff x="7781773" y="4295414"/>
            <a:chExt cx="3682337" cy="646331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9851856-7FC9-44EE-9F16-4BE84888E4AC}"/>
                </a:ext>
              </a:extLst>
            </p:cNvPr>
            <p:cNvSpPr txBox="1"/>
            <p:nvPr/>
          </p:nvSpPr>
          <p:spPr>
            <a:xfrm>
              <a:off x="8096707" y="4295414"/>
              <a:ext cx="33674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>
                  <a:solidFill>
                    <a:schemeClr val="bg1"/>
                  </a:solidFill>
                </a:rPr>
                <a:t>خطها الرئيس هو خط الاستواء، ودرجته (صفر) 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6ED553C-21E6-427B-B99A-F502605D79B0}"/>
                </a:ext>
              </a:extLst>
            </p:cNvPr>
            <p:cNvGrpSpPr/>
            <p:nvPr/>
          </p:nvGrpSpPr>
          <p:grpSpPr>
            <a:xfrm>
              <a:off x="7781773" y="4369219"/>
              <a:ext cx="869353" cy="457200"/>
              <a:chOff x="7182714" y="2432388"/>
              <a:chExt cx="869353" cy="457200"/>
            </a:xfrm>
          </p:grpSpPr>
          <p:sp>
            <p:nvSpPr>
              <p:cNvPr id="48" name="Rectangle: Top Corners Rounded 47">
                <a:extLst>
                  <a:ext uri="{FF2B5EF4-FFF2-40B4-BE49-F238E27FC236}">
                    <a16:creationId xmlns:a16="http://schemas.microsoft.com/office/drawing/2014/main" id="{809C19F5-FD09-453F-A917-DF4964D8A5BE}"/>
                  </a:ext>
                </a:extLst>
              </p:cNvPr>
              <p:cNvSpPr/>
              <p:nvPr/>
            </p:nvSpPr>
            <p:spPr>
              <a:xfrm rot="16200000" flipH="1">
                <a:off x="7308047" y="2413512"/>
                <a:ext cx="457200" cy="494951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9972F0B1-88BE-4DFD-B6A7-106189596BA2}"/>
                  </a:ext>
                </a:extLst>
              </p:cNvPr>
              <p:cNvSpPr/>
              <p:nvPr/>
            </p:nvSpPr>
            <p:spPr>
              <a:xfrm rot="16200000" flipH="1">
                <a:off x="7156510" y="2590230"/>
                <a:ext cx="193923" cy="141516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130D395-E325-40CB-B1B9-ACAC5CCBC41D}"/>
                  </a:ext>
                </a:extLst>
              </p:cNvPr>
              <p:cNvSpPr txBox="1"/>
              <p:nvPr/>
            </p:nvSpPr>
            <p:spPr>
              <a:xfrm>
                <a:off x="7336690" y="2517502"/>
                <a:ext cx="7153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6416829-9A82-4CBB-AA62-EABF1A9B7C17}"/>
              </a:ext>
            </a:extLst>
          </p:cNvPr>
          <p:cNvGrpSpPr/>
          <p:nvPr/>
        </p:nvGrpSpPr>
        <p:grpSpPr>
          <a:xfrm>
            <a:off x="7781774" y="5076478"/>
            <a:ext cx="3508918" cy="476608"/>
            <a:chOff x="7781774" y="5076478"/>
            <a:chExt cx="3508918" cy="476608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7D2A0F1-595A-4F8C-AAEF-FFBB1529A6D1}"/>
                </a:ext>
              </a:extLst>
            </p:cNvPr>
            <p:cNvSpPr txBox="1"/>
            <p:nvPr/>
          </p:nvSpPr>
          <p:spPr>
            <a:xfrm>
              <a:off x="8270127" y="5076478"/>
              <a:ext cx="3020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يبلغ عدد دوائر العرض 180 دائرة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D404CC9-FC57-4D14-B9C7-B4988726E107}"/>
                </a:ext>
              </a:extLst>
            </p:cNvPr>
            <p:cNvGrpSpPr/>
            <p:nvPr/>
          </p:nvGrpSpPr>
          <p:grpSpPr>
            <a:xfrm>
              <a:off x="7781774" y="5095886"/>
              <a:ext cx="869352" cy="457200"/>
              <a:chOff x="7182715" y="3137601"/>
              <a:chExt cx="869352" cy="457200"/>
            </a:xfrm>
          </p:grpSpPr>
          <p:sp>
            <p:nvSpPr>
              <p:cNvPr id="51" name="Rectangle: Top Corners Rounded 50">
                <a:extLst>
                  <a:ext uri="{FF2B5EF4-FFF2-40B4-BE49-F238E27FC236}">
                    <a16:creationId xmlns:a16="http://schemas.microsoft.com/office/drawing/2014/main" id="{2DE98D18-7F0A-4DB9-BE37-3A267811A2D6}"/>
                  </a:ext>
                </a:extLst>
              </p:cNvPr>
              <p:cNvSpPr/>
              <p:nvPr/>
            </p:nvSpPr>
            <p:spPr>
              <a:xfrm rot="16200000" flipH="1">
                <a:off x="7308049" y="3118725"/>
                <a:ext cx="457200" cy="494952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914E5E0B-5DA6-401E-A7FF-72AD204C2BBF}"/>
                  </a:ext>
                </a:extLst>
              </p:cNvPr>
              <p:cNvSpPr/>
              <p:nvPr/>
            </p:nvSpPr>
            <p:spPr>
              <a:xfrm rot="16200000" flipH="1">
                <a:off x="7156511" y="3296899"/>
                <a:ext cx="193923" cy="141516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C5E4B03-E0A8-483C-8182-99E0FDB871CB}"/>
                  </a:ext>
                </a:extLst>
              </p:cNvPr>
              <p:cNvSpPr txBox="1"/>
              <p:nvPr/>
            </p:nvSpPr>
            <p:spPr>
              <a:xfrm>
                <a:off x="7336690" y="3241313"/>
                <a:ext cx="7153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A17BAA9-3A03-4658-AAEC-8C88194D73B5}"/>
              </a:ext>
            </a:extLst>
          </p:cNvPr>
          <p:cNvGrpSpPr/>
          <p:nvPr/>
        </p:nvGrpSpPr>
        <p:grpSpPr>
          <a:xfrm>
            <a:off x="4808393" y="1961819"/>
            <a:ext cx="4190321" cy="913329"/>
            <a:chOff x="4007289" y="1311639"/>
            <a:chExt cx="4190321" cy="91332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E33C49D-68A9-40EC-9AE6-B7AF24ED2C6D}"/>
                </a:ext>
              </a:extLst>
            </p:cNvPr>
            <p:cNvSpPr/>
            <p:nvPr/>
          </p:nvSpPr>
          <p:spPr>
            <a:xfrm flipH="1">
              <a:off x="4007289" y="1311640"/>
              <a:ext cx="457201" cy="913328"/>
            </a:xfrm>
            <a:prstGeom prst="ellipse">
              <a:avLst/>
            </a:prstGeom>
            <a:gradFill flip="none" rotWithShape="1">
              <a:gsLst>
                <a:gs pos="29000">
                  <a:schemeClr val="tx1"/>
                </a:gs>
                <a:gs pos="100000">
                  <a:schemeClr val="bg1">
                    <a:alpha val="81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D71176D-2BCF-4636-9BDE-0F669C4A6169}"/>
                </a:ext>
              </a:extLst>
            </p:cNvPr>
            <p:cNvSpPr/>
            <p:nvPr/>
          </p:nvSpPr>
          <p:spPr>
            <a:xfrm>
              <a:off x="7740409" y="1311639"/>
              <a:ext cx="457201" cy="913329"/>
            </a:xfrm>
            <a:prstGeom prst="ellipse">
              <a:avLst/>
            </a:prstGeom>
            <a:gradFill flip="none" rotWithShape="1">
              <a:gsLst>
                <a:gs pos="29000">
                  <a:schemeClr val="tx1"/>
                </a:gs>
                <a:gs pos="100000">
                  <a:schemeClr val="bg1">
                    <a:alpha val="81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F75477-8145-4AEF-AC92-B23B1B3B9F2F}"/>
                </a:ext>
              </a:extLst>
            </p:cNvPr>
            <p:cNvSpPr/>
            <p:nvPr/>
          </p:nvSpPr>
          <p:spPr>
            <a:xfrm>
              <a:off x="4148808" y="1311639"/>
              <a:ext cx="3907285" cy="9133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0E6358-B567-41D4-912A-9E9A382090DF}"/>
                </a:ext>
              </a:extLst>
            </p:cNvPr>
            <p:cNvSpPr txBox="1"/>
            <p:nvPr/>
          </p:nvSpPr>
          <p:spPr>
            <a:xfrm>
              <a:off x="4109985" y="1461948"/>
              <a:ext cx="38493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latin typeface="Century Gothic" panose="020B0502020202020204" pitchFamily="34" charset="0"/>
                </a:rPr>
                <a:t>دوائر كاملة  موازية لخط الاستواء ودرجته (صفر)، وتضيق تدريجيا عند القطبينً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7" name="Diamond 86">
            <a:extLst>
              <a:ext uri="{FF2B5EF4-FFF2-40B4-BE49-F238E27FC236}">
                <a16:creationId xmlns:a16="http://schemas.microsoft.com/office/drawing/2014/main" id="{8D1B7E40-C131-4D91-B568-DB37D7693C2E}"/>
              </a:ext>
            </a:extLst>
          </p:cNvPr>
          <p:cNvSpPr/>
          <p:nvPr/>
        </p:nvSpPr>
        <p:spPr>
          <a:xfrm>
            <a:off x="6315044" y="433989"/>
            <a:ext cx="914400" cy="914400"/>
          </a:xfrm>
          <a:prstGeom prst="diamond">
            <a:avLst/>
          </a:prstGeom>
          <a:noFill/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826301114">
                  <a:custGeom>
                    <a:avLst/>
                    <a:gdLst>
                      <a:gd name="connsiteX0" fmla="*/ 0 w 914400"/>
                      <a:gd name="connsiteY0" fmla="*/ 457200 h 914400"/>
                      <a:gd name="connsiteX1" fmla="*/ 214884 w 914400"/>
                      <a:gd name="connsiteY1" fmla="*/ 242316 h 914400"/>
                      <a:gd name="connsiteX2" fmla="*/ 457200 w 914400"/>
                      <a:gd name="connsiteY2" fmla="*/ 0 h 914400"/>
                      <a:gd name="connsiteX3" fmla="*/ 676656 w 914400"/>
                      <a:gd name="connsiteY3" fmla="*/ 219456 h 914400"/>
                      <a:gd name="connsiteX4" fmla="*/ 914400 w 914400"/>
                      <a:gd name="connsiteY4" fmla="*/ 457200 h 914400"/>
                      <a:gd name="connsiteX5" fmla="*/ 699516 w 914400"/>
                      <a:gd name="connsiteY5" fmla="*/ 672084 h 914400"/>
                      <a:gd name="connsiteX6" fmla="*/ 457200 w 914400"/>
                      <a:gd name="connsiteY6" fmla="*/ 914400 h 914400"/>
                      <a:gd name="connsiteX7" fmla="*/ 242316 w 914400"/>
                      <a:gd name="connsiteY7" fmla="*/ 699516 h 914400"/>
                      <a:gd name="connsiteX8" fmla="*/ 0 w 914400"/>
                      <a:gd name="connsiteY8" fmla="*/ 45720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14400" h="914400" extrusionOk="0">
                        <a:moveTo>
                          <a:pt x="0" y="457200"/>
                        </a:moveTo>
                        <a:cubicBezTo>
                          <a:pt x="77731" y="359309"/>
                          <a:pt x="178979" y="328269"/>
                          <a:pt x="214884" y="242316"/>
                        </a:cubicBezTo>
                        <a:cubicBezTo>
                          <a:pt x="250789" y="156363"/>
                          <a:pt x="419978" y="66571"/>
                          <a:pt x="457200" y="0"/>
                        </a:cubicBezTo>
                        <a:cubicBezTo>
                          <a:pt x="569909" y="95178"/>
                          <a:pt x="573421" y="130319"/>
                          <a:pt x="676656" y="219456"/>
                        </a:cubicBezTo>
                        <a:cubicBezTo>
                          <a:pt x="779891" y="308593"/>
                          <a:pt x="781649" y="360992"/>
                          <a:pt x="914400" y="457200"/>
                        </a:cubicBezTo>
                        <a:cubicBezTo>
                          <a:pt x="860197" y="521215"/>
                          <a:pt x="754131" y="605868"/>
                          <a:pt x="699516" y="672084"/>
                        </a:cubicBezTo>
                        <a:cubicBezTo>
                          <a:pt x="644901" y="738300"/>
                          <a:pt x="522598" y="826108"/>
                          <a:pt x="457200" y="914400"/>
                        </a:cubicBezTo>
                        <a:cubicBezTo>
                          <a:pt x="369218" y="830139"/>
                          <a:pt x="299314" y="733166"/>
                          <a:pt x="242316" y="699516"/>
                        </a:cubicBezTo>
                        <a:cubicBezTo>
                          <a:pt x="185318" y="665866"/>
                          <a:pt x="125303" y="561747"/>
                          <a:pt x="0" y="4572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C39384-6C0C-47B1-825C-05CFE860306F}"/>
              </a:ext>
            </a:extLst>
          </p:cNvPr>
          <p:cNvSpPr txBox="1"/>
          <p:nvPr/>
        </p:nvSpPr>
        <p:spPr>
          <a:xfrm>
            <a:off x="5691957" y="1482976"/>
            <a:ext cx="211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دوائر العرض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453190A-F3E4-49B7-B639-2DAB1AC227E8}"/>
              </a:ext>
            </a:extLst>
          </p:cNvPr>
          <p:cNvGrpSpPr/>
          <p:nvPr/>
        </p:nvGrpSpPr>
        <p:grpSpPr>
          <a:xfrm>
            <a:off x="7781774" y="5720860"/>
            <a:ext cx="3508918" cy="646331"/>
            <a:chOff x="7781774" y="5720860"/>
            <a:chExt cx="3508918" cy="64633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E5668C8-1557-4630-8977-AFF3BD8F11E4}"/>
                </a:ext>
              </a:extLst>
            </p:cNvPr>
            <p:cNvSpPr txBox="1"/>
            <p:nvPr/>
          </p:nvSpPr>
          <p:spPr>
            <a:xfrm>
              <a:off x="8270127" y="5720860"/>
              <a:ext cx="30205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>
                  <a:solidFill>
                    <a:schemeClr val="bg1"/>
                  </a:solidFill>
                </a:rPr>
                <a:t>يقع َمدار السَّرطان في شمال خط الاستواء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922CC67-9CF0-48CD-BD94-F595CF1A3D34}"/>
                </a:ext>
              </a:extLst>
            </p:cNvPr>
            <p:cNvGrpSpPr/>
            <p:nvPr/>
          </p:nvGrpSpPr>
          <p:grpSpPr>
            <a:xfrm>
              <a:off x="7781774" y="5740268"/>
              <a:ext cx="869352" cy="457200"/>
              <a:chOff x="7182715" y="3137601"/>
              <a:chExt cx="869352" cy="457200"/>
            </a:xfrm>
          </p:grpSpPr>
          <p:sp>
            <p:nvSpPr>
              <p:cNvPr id="40" name="Rectangle: Top Corners Rounded 39">
                <a:extLst>
                  <a:ext uri="{FF2B5EF4-FFF2-40B4-BE49-F238E27FC236}">
                    <a16:creationId xmlns:a16="http://schemas.microsoft.com/office/drawing/2014/main" id="{2BF741B0-0C32-45DE-945E-97049B618C39}"/>
                  </a:ext>
                </a:extLst>
              </p:cNvPr>
              <p:cNvSpPr/>
              <p:nvPr/>
            </p:nvSpPr>
            <p:spPr>
              <a:xfrm rot="16200000" flipH="1">
                <a:off x="7308049" y="3118725"/>
                <a:ext cx="457200" cy="494952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3692137A-67FC-4B3E-9409-18E29ED113FE}"/>
                  </a:ext>
                </a:extLst>
              </p:cNvPr>
              <p:cNvSpPr/>
              <p:nvPr/>
            </p:nvSpPr>
            <p:spPr>
              <a:xfrm rot="16200000" flipH="1">
                <a:off x="7156511" y="3296899"/>
                <a:ext cx="193923" cy="141516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CF0C06B-8237-4E1D-B2CF-D66E0DD1AA06}"/>
                  </a:ext>
                </a:extLst>
              </p:cNvPr>
              <p:cNvSpPr txBox="1"/>
              <p:nvPr/>
            </p:nvSpPr>
            <p:spPr>
              <a:xfrm>
                <a:off x="7336690" y="3241313"/>
                <a:ext cx="7153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4FA480-7BB2-4021-AEFF-189A094E8D3B}"/>
              </a:ext>
            </a:extLst>
          </p:cNvPr>
          <p:cNvGrpSpPr/>
          <p:nvPr/>
        </p:nvGrpSpPr>
        <p:grpSpPr>
          <a:xfrm>
            <a:off x="7781774" y="6365242"/>
            <a:ext cx="3855756" cy="476608"/>
            <a:chOff x="7781774" y="6365242"/>
            <a:chExt cx="3855756" cy="47660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666D3A2-1ACD-4715-984C-76FF3E3E05E5}"/>
                </a:ext>
              </a:extLst>
            </p:cNvPr>
            <p:cNvSpPr txBox="1"/>
            <p:nvPr/>
          </p:nvSpPr>
          <p:spPr>
            <a:xfrm>
              <a:off x="8270127" y="6365242"/>
              <a:ext cx="3367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يقع مدار الجدي في جنوب خط الاستواء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B3ED277-08A0-436C-B649-D0DD14D482BB}"/>
                </a:ext>
              </a:extLst>
            </p:cNvPr>
            <p:cNvGrpSpPr/>
            <p:nvPr/>
          </p:nvGrpSpPr>
          <p:grpSpPr>
            <a:xfrm>
              <a:off x="7781774" y="6384650"/>
              <a:ext cx="869352" cy="457200"/>
              <a:chOff x="7182715" y="3137601"/>
              <a:chExt cx="869352" cy="457200"/>
            </a:xfrm>
          </p:grpSpPr>
          <p:sp>
            <p:nvSpPr>
              <p:cNvPr id="45" name="Rectangle: Top Corners Rounded 44">
                <a:extLst>
                  <a:ext uri="{FF2B5EF4-FFF2-40B4-BE49-F238E27FC236}">
                    <a16:creationId xmlns:a16="http://schemas.microsoft.com/office/drawing/2014/main" id="{26B74351-E312-4235-B828-0EAE767A8328}"/>
                  </a:ext>
                </a:extLst>
              </p:cNvPr>
              <p:cNvSpPr/>
              <p:nvPr/>
            </p:nvSpPr>
            <p:spPr>
              <a:xfrm rot="16200000" flipH="1">
                <a:off x="7308049" y="3118725"/>
                <a:ext cx="457200" cy="494952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7719038D-47FF-46AE-8A4C-619D9C54A3DB}"/>
                  </a:ext>
                </a:extLst>
              </p:cNvPr>
              <p:cNvSpPr/>
              <p:nvPr/>
            </p:nvSpPr>
            <p:spPr>
              <a:xfrm rot="16200000" flipH="1">
                <a:off x="7156511" y="3296899"/>
                <a:ext cx="193923" cy="141516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ABAAA90-EC09-4DEF-B102-5FD39B1620BD}"/>
                  </a:ext>
                </a:extLst>
              </p:cNvPr>
              <p:cNvSpPr txBox="1"/>
              <p:nvPr/>
            </p:nvSpPr>
            <p:spPr>
              <a:xfrm>
                <a:off x="7336690" y="3241313"/>
                <a:ext cx="7153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AEB1F11B-951A-4362-AAFA-B2C7A3FB3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335" y="2565473"/>
            <a:ext cx="3207091" cy="1641030"/>
          </a:xfrm>
          <a:prstGeom prst="rect">
            <a:avLst/>
          </a:prstGeom>
        </p:spPr>
      </p:pic>
      <p:sp>
        <p:nvSpPr>
          <p:cNvPr id="53" name="Trapezoid 52">
            <a:extLst>
              <a:ext uri="{FF2B5EF4-FFF2-40B4-BE49-F238E27FC236}">
                <a16:creationId xmlns:a16="http://schemas.microsoft.com/office/drawing/2014/main" id="{2593084B-F09C-4915-8199-75C9B65595C4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Block Arc 53">
            <a:extLst>
              <a:ext uri="{FF2B5EF4-FFF2-40B4-BE49-F238E27FC236}">
                <a16:creationId xmlns:a16="http://schemas.microsoft.com/office/drawing/2014/main" id="{4C8957D7-2CA6-42D9-8BFB-8E0D8B25FFA1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3536476-FE5A-4A9C-B4C6-587D8547918D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rapezoid 55">
            <a:extLst>
              <a:ext uri="{FF2B5EF4-FFF2-40B4-BE49-F238E27FC236}">
                <a16:creationId xmlns:a16="http://schemas.microsoft.com/office/drawing/2014/main" id="{FBDAC94A-BCE1-4EA8-BE5D-C2AA53CB1FFD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5A488BE-EF90-4D4C-92AC-1B20CFD3BC7C}"/>
              </a:ext>
            </a:extLst>
          </p:cNvPr>
          <p:cNvGrpSpPr/>
          <p:nvPr/>
        </p:nvGrpSpPr>
        <p:grpSpPr>
          <a:xfrm>
            <a:off x="711509" y="1481634"/>
            <a:ext cx="2233342" cy="973873"/>
            <a:chOff x="711509" y="1481634"/>
            <a:chExt cx="2233342" cy="973873"/>
          </a:xfrm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1FFDD135-9539-4E50-905F-0ED271419E1F}"/>
                </a:ext>
              </a:extLst>
            </p:cNvPr>
            <p:cNvSpPr/>
            <p:nvPr/>
          </p:nvSpPr>
          <p:spPr>
            <a:xfrm>
              <a:off x="746095" y="1524734"/>
              <a:ext cx="2140050" cy="930773"/>
            </a:xfrm>
            <a:prstGeom prst="trapezoid">
              <a:avLst>
                <a:gd name="adj" fmla="val 80867"/>
              </a:avLst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2CB62D0-995E-48CC-9F6A-E34C1DE37079}"/>
                </a:ext>
              </a:extLst>
            </p:cNvPr>
            <p:cNvSpPr txBox="1"/>
            <p:nvPr/>
          </p:nvSpPr>
          <p:spPr>
            <a:xfrm>
              <a:off x="1649066" y="1481634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C4146DC-FEAF-410A-840A-352E3E7714BA}"/>
                </a:ext>
              </a:extLst>
            </p:cNvPr>
            <p:cNvGrpSpPr/>
            <p:nvPr/>
          </p:nvGrpSpPr>
          <p:grpSpPr>
            <a:xfrm>
              <a:off x="711509" y="1830513"/>
              <a:ext cx="2233342" cy="547554"/>
              <a:chOff x="3223148" y="5288304"/>
              <a:chExt cx="2233342" cy="547554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17D73DB-13FE-4712-9C04-898D0511D942}"/>
                  </a:ext>
                </a:extLst>
              </p:cNvPr>
              <p:cNvSpPr txBox="1"/>
              <p:nvPr/>
            </p:nvSpPr>
            <p:spPr>
              <a:xfrm>
                <a:off x="3223148" y="5288304"/>
                <a:ext cx="2233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Y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rPr>
                  <a:t>دوائر العرض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10DBACD-92A3-4E1D-A523-662C9B7DADEA}"/>
                  </a:ext>
                </a:extLst>
              </p:cNvPr>
              <p:cNvSpPr txBox="1"/>
              <p:nvPr/>
            </p:nvSpPr>
            <p:spPr>
              <a:xfrm>
                <a:off x="3700683" y="5558859"/>
                <a:ext cx="14327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93712267-B93E-46AB-B698-4943B36EDD8B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59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83FFDE3-A923-41F2-A292-16180518DD06}"/>
              </a:ext>
            </a:extLst>
          </p:cNvPr>
          <p:cNvSpPr/>
          <p:nvPr/>
        </p:nvSpPr>
        <p:spPr>
          <a:xfrm>
            <a:off x="8655167" y="-78628"/>
            <a:ext cx="759656" cy="6635548"/>
          </a:xfrm>
          <a:prstGeom prst="rect">
            <a:avLst/>
          </a:prstGeom>
          <a:gradFill>
            <a:gsLst>
              <a:gs pos="0">
                <a:srgbClr val="D9D9D9">
                  <a:alpha val="0"/>
                </a:srgbClr>
              </a:gs>
              <a:gs pos="93000">
                <a:schemeClr val="tx1">
                  <a:alpha val="44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7F41BB-0C1A-4B12-9E40-47DFC069B94D}"/>
              </a:ext>
            </a:extLst>
          </p:cNvPr>
          <p:cNvGrpSpPr/>
          <p:nvPr/>
        </p:nvGrpSpPr>
        <p:grpSpPr>
          <a:xfrm>
            <a:off x="3276761" y="796447"/>
            <a:ext cx="6347547" cy="1735147"/>
            <a:chOff x="2398487" y="739333"/>
            <a:chExt cx="5233525" cy="17500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FE4211-0FE1-430D-B479-B426CB39E854}"/>
                </a:ext>
              </a:extLst>
            </p:cNvPr>
            <p:cNvGrpSpPr/>
            <p:nvPr/>
          </p:nvGrpSpPr>
          <p:grpSpPr>
            <a:xfrm>
              <a:off x="2398487" y="739333"/>
              <a:ext cx="5096212" cy="1750084"/>
              <a:chOff x="2398487" y="739333"/>
              <a:chExt cx="5096212" cy="175008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0BB28A2-D5C7-4A4A-B9AA-8597AE8EBAD8}"/>
                  </a:ext>
                </a:extLst>
              </p:cNvPr>
              <p:cNvSpPr/>
              <p:nvPr/>
            </p:nvSpPr>
            <p:spPr>
              <a:xfrm>
                <a:off x="2421069" y="923556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72C23CD-8A5B-4335-B43F-2166D497B68C}"/>
                  </a:ext>
                </a:extLst>
              </p:cNvPr>
              <p:cNvSpPr/>
              <p:nvPr/>
            </p:nvSpPr>
            <p:spPr>
              <a:xfrm>
                <a:off x="2398487" y="739333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89D086-7115-43AB-8EE3-7F88744BFC76}"/>
                </a:ext>
              </a:extLst>
            </p:cNvPr>
            <p:cNvSpPr txBox="1"/>
            <p:nvPr/>
          </p:nvSpPr>
          <p:spPr>
            <a:xfrm>
              <a:off x="3313608" y="1113366"/>
              <a:ext cx="4318404" cy="589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ar-SY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المناطق الزمنية: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0F8AA7-3541-4B6C-A2C9-D5AF3C93465D}"/>
              </a:ext>
            </a:extLst>
          </p:cNvPr>
          <p:cNvGrpSpPr/>
          <p:nvPr/>
        </p:nvGrpSpPr>
        <p:grpSpPr>
          <a:xfrm>
            <a:off x="3469784" y="2858334"/>
            <a:ext cx="6138421" cy="1735144"/>
            <a:chOff x="2244533" y="2800534"/>
            <a:chExt cx="5322295" cy="175008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88E973-E747-492B-BB65-1C254B005B2C}"/>
                </a:ext>
              </a:extLst>
            </p:cNvPr>
            <p:cNvGrpSpPr/>
            <p:nvPr/>
          </p:nvGrpSpPr>
          <p:grpSpPr>
            <a:xfrm>
              <a:off x="2244533" y="2800534"/>
              <a:ext cx="5303058" cy="1750082"/>
              <a:chOff x="2244533" y="2800534"/>
              <a:chExt cx="5303058" cy="175008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2511CCB-44C3-44D0-92B5-937D69E7A2B1}"/>
                  </a:ext>
                </a:extLst>
              </p:cNvPr>
              <p:cNvSpPr/>
              <p:nvPr/>
            </p:nvSpPr>
            <p:spPr>
              <a:xfrm>
                <a:off x="2404439" y="2984755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463374 w 4996069"/>
                  <a:gd name="connsiteY5" fmla="*/ 5908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463374" y="5908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2ADCF25-7E98-4730-9ED8-FCAB72426CB5}"/>
                  </a:ext>
                </a:extLst>
              </p:cNvPr>
              <p:cNvSpPr/>
              <p:nvPr/>
            </p:nvSpPr>
            <p:spPr>
              <a:xfrm>
                <a:off x="2244533" y="2800534"/>
                <a:ext cx="5303058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287008 w 4996069"/>
                  <a:gd name="connsiteY5" fmla="*/ 92337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287008" y="92337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98C5FB-104D-48CD-995D-33E7BC59FBA1}"/>
                </a:ext>
              </a:extLst>
            </p:cNvPr>
            <p:cNvSpPr txBox="1"/>
            <p:nvPr/>
          </p:nvSpPr>
          <p:spPr>
            <a:xfrm>
              <a:off x="2644691" y="3234678"/>
              <a:ext cx="4922137" cy="713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ar-SY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قسم الوقـــت إلـــى أربـــع وعشـــرين منطقـــة زمنيـــة</a:t>
              </a:r>
            </a:p>
            <a:p>
              <a:pPr algn="ctr"/>
              <a:r>
                <a:rPr kumimoji="0" lang="ar-SY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كل منطقـــة </a:t>
              </a:r>
              <a:r>
                <a:rPr lang="ar-SY" sz="2000" b="1" dirty="0">
                  <a:solidFill>
                    <a:prstClr val="white"/>
                  </a:solidFill>
                </a:rPr>
                <a:t>تعـــادل ِّ15 خطا طوليا (ساعة زمنية)</a:t>
              </a:r>
              <a:endParaRPr kumimoji="0" lang="ar-SY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78E39D27-82BF-4EB5-925E-C14161165C38}"/>
              </a:ext>
            </a:extLst>
          </p:cNvPr>
          <p:cNvSpPr/>
          <p:nvPr/>
        </p:nvSpPr>
        <p:spPr>
          <a:xfrm>
            <a:off x="9414822" y="58533"/>
            <a:ext cx="2777178" cy="6498387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6BB4F5-DC4A-4DBA-8B5E-5873F8EE4BF8}"/>
              </a:ext>
            </a:extLst>
          </p:cNvPr>
          <p:cNvGrpSpPr/>
          <p:nvPr/>
        </p:nvGrpSpPr>
        <p:grpSpPr>
          <a:xfrm>
            <a:off x="9059708" y="536836"/>
            <a:ext cx="2620553" cy="1727752"/>
            <a:chOff x="7105860" y="478302"/>
            <a:chExt cx="2628983" cy="174262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1577F64-6FF2-4C8A-810B-4E5641319F57}"/>
                </a:ext>
              </a:extLst>
            </p:cNvPr>
            <p:cNvSpPr/>
            <p:nvPr/>
          </p:nvSpPr>
          <p:spPr>
            <a:xfrm flipH="1">
              <a:off x="7507714" y="6550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4C5057-A82E-465E-A563-BE0ACA39CC62}"/>
                </a:ext>
              </a:extLst>
            </p:cNvPr>
            <p:cNvSpPr/>
            <p:nvPr/>
          </p:nvSpPr>
          <p:spPr>
            <a:xfrm flipH="1">
              <a:off x="7253296" y="4783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90300">
                  <a:srgbClr val="FF9E00"/>
                </a:gs>
                <a:gs pos="100000">
                  <a:srgbClr val="D67F00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Graphic 27" descr="Stopwatch">
              <a:extLst>
                <a:ext uri="{FF2B5EF4-FFF2-40B4-BE49-F238E27FC236}">
                  <a16:creationId xmlns:a16="http://schemas.microsoft.com/office/drawing/2014/main" id="{8A43EBE2-4365-4567-95D4-4F8C27572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08236" y="876441"/>
              <a:ext cx="548640" cy="54864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C884D4-CAA0-4AA2-94B0-6C324C76194D}"/>
                </a:ext>
              </a:extLst>
            </p:cNvPr>
            <p:cNvSpPr txBox="1"/>
            <p:nvPr/>
          </p:nvSpPr>
          <p:spPr>
            <a:xfrm>
              <a:off x="7633863" y="882267"/>
              <a:ext cx="787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8D2ABAB-28AC-4FCF-AEF4-D1134075AA6A}"/>
                </a:ext>
              </a:extLst>
            </p:cNvPr>
            <p:cNvSpPr txBox="1"/>
            <p:nvPr/>
          </p:nvSpPr>
          <p:spPr>
            <a:xfrm>
              <a:off x="7105860" y="1461403"/>
              <a:ext cx="1684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أولا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D706D3-5055-4296-9750-EC8C0C5A438C}"/>
              </a:ext>
            </a:extLst>
          </p:cNvPr>
          <p:cNvGrpSpPr/>
          <p:nvPr/>
        </p:nvGrpSpPr>
        <p:grpSpPr>
          <a:xfrm>
            <a:off x="9132910" y="2598036"/>
            <a:ext cx="2473590" cy="1727752"/>
            <a:chOff x="7179578" y="2539502"/>
            <a:chExt cx="2481547" cy="174262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729D18-DA29-4C1C-9AEC-CDE3FDFD4F97}"/>
                </a:ext>
              </a:extLst>
            </p:cNvPr>
            <p:cNvSpPr/>
            <p:nvPr/>
          </p:nvSpPr>
          <p:spPr>
            <a:xfrm flipH="1">
              <a:off x="7433996" y="27162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732228B-36A4-4D66-BBA8-FB46F667A880}"/>
                </a:ext>
              </a:extLst>
            </p:cNvPr>
            <p:cNvSpPr/>
            <p:nvPr/>
          </p:nvSpPr>
          <p:spPr>
            <a:xfrm flipH="1">
              <a:off x="7179578" y="25395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0" name="Graphic 29" descr="User network">
              <a:extLst>
                <a:ext uri="{FF2B5EF4-FFF2-40B4-BE49-F238E27FC236}">
                  <a16:creationId xmlns:a16="http://schemas.microsoft.com/office/drawing/2014/main" id="{8E50171C-C123-421B-8F6A-D573FF8E4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47560" y="2938893"/>
              <a:ext cx="548640" cy="548640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839" y="2563847"/>
            <a:ext cx="3207091" cy="2370458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711509" y="1481634"/>
            <a:ext cx="2233342" cy="973873"/>
            <a:chOff x="711509" y="1481634"/>
            <a:chExt cx="2233342" cy="973873"/>
          </a:xfrm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746095" y="1524734"/>
              <a:ext cx="2140050" cy="930773"/>
            </a:xfrm>
            <a:prstGeom prst="trapezoid">
              <a:avLst>
                <a:gd name="adj" fmla="val 80867"/>
              </a:avLst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649066" y="1481634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1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11509" y="1830513"/>
              <a:ext cx="2233342" cy="547554"/>
              <a:chOff x="3223148" y="5288304"/>
              <a:chExt cx="2233342" cy="547554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223148" y="5288304"/>
                <a:ext cx="2233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Y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rPr>
                  <a:t>المناطق الزمنية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700683" y="5558859"/>
                <a:ext cx="14327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91D8670-6B4F-454F-8DA9-73574C895B43}"/>
              </a:ext>
            </a:extLst>
          </p:cNvPr>
          <p:cNvGrpSpPr/>
          <p:nvPr/>
        </p:nvGrpSpPr>
        <p:grpSpPr>
          <a:xfrm>
            <a:off x="3409497" y="4724848"/>
            <a:ext cx="6116234" cy="1735144"/>
            <a:chOff x="2244533" y="2800534"/>
            <a:chExt cx="5303058" cy="175008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50763A1-3639-45B5-9FF9-F325C47EF571}"/>
                </a:ext>
              </a:extLst>
            </p:cNvPr>
            <p:cNvGrpSpPr/>
            <p:nvPr/>
          </p:nvGrpSpPr>
          <p:grpSpPr>
            <a:xfrm>
              <a:off x="2244533" y="2800534"/>
              <a:ext cx="5303058" cy="1750082"/>
              <a:chOff x="2244533" y="2800534"/>
              <a:chExt cx="5303058" cy="1750082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533B762-93CE-4290-A051-4F3F78F812E2}"/>
                  </a:ext>
                </a:extLst>
              </p:cNvPr>
              <p:cNvSpPr/>
              <p:nvPr/>
            </p:nvSpPr>
            <p:spPr>
              <a:xfrm>
                <a:off x="2404439" y="2984755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463374 w 4996069"/>
                  <a:gd name="connsiteY5" fmla="*/ 5908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463374" y="5908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ACD19B9-3045-4180-8D80-4150EA06DF85}"/>
                  </a:ext>
                </a:extLst>
              </p:cNvPr>
              <p:cNvSpPr/>
              <p:nvPr/>
            </p:nvSpPr>
            <p:spPr>
              <a:xfrm>
                <a:off x="2244533" y="2800534"/>
                <a:ext cx="5303058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287008 w 4996069"/>
                  <a:gd name="connsiteY5" fmla="*/ 92337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287008" y="92337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F0EB54D-ED54-4C49-9BF6-B26122708452}"/>
                </a:ext>
              </a:extLst>
            </p:cNvPr>
            <p:cNvSpPr txBox="1"/>
            <p:nvPr/>
          </p:nvSpPr>
          <p:spPr>
            <a:xfrm>
              <a:off x="2327738" y="3159352"/>
              <a:ext cx="4922137" cy="102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ar-SY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يـــزداد التوقيـــت ســـاعة واحـــدة كلمـــا اتجهنا شـــرق خط </a:t>
              </a:r>
              <a:r>
                <a:rPr lang="ar-SY" sz="2000" b="1" dirty="0">
                  <a:solidFill>
                    <a:prstClr val="white"/>
                  </a:solidFill>
                </a:rPr>
                <a:t>جرينتـــش بمقـــدار15 خطـــاً طولياً وينقـــص </a:t>
              </a:r>
              <a:r>
                <a:rPr kumimoji="0" lang="ar-SY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التوقيـــت كلمـــا اتجهنـــا غـــرب خط جرينتـــش  بمقـــدار15 خطـــاً طولياً  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447CF38-BAEE-485A-85CA-ACB1A59996F5}"/>
              </a:ext>
            </a:extLst>
          </p:cNvPr>
          <p:cNvGrpSpPr/>
          <p:nvPr/>
        </p:nvGrpSpPr>
        <p:grpSpPr>
          <a:xfrm>
            <a:off x="9072623" y="4464550"/>
            <a:ext cx="2473590" cy="1727752"/>
            <a:chOff x="7179578" y="2539502"/>
            <a:chExt cx="2481547" cy="174262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18A8E29-1D66-4CC5-A94C-4347EBA2661F}"/>
                </a:ext>
              </a:extLst>
            </p:cNvPr>
            <p:cNvSpPr/>
            <p:nvPr/>
          </p:nvSpPr>
          <p:spPr>
            <a:xfrm flipH="1">
              <a:off x="7433996" y="27162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761EB64-94FA-4ABA-92F1-38A836715790}"/>
                </a:ext>
              </a:extLst>
            </p:cNvPr>
            <p:cNvSpPr/>
            <p:nvPr/>
          </p:nvSpPr>
          <p:spPr>
            <a:xfrm flipH="1">
              <a:off x="7179578" y="25395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2" name="Graphic 51" descr="User network">
              <a:extLst>
                <a:ext uri="{FF2B5EF4-FFF2-40B4-BE49-F238E27FC236}">
                  <a16:creationId xmlns:a16="http://schemas.microsoft.com/office/drawing/2014/main" id="{893F461C-7059-484B-829B-08D0A5B84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47560" y="2938893"/>
              <a:ext cx="548640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278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78E39D27-82BF-4EB5-925E-C14161165C38}"/>
              </a:ext>
            </a:extLst>
          </p:cNvPr>
          <p:cNvSpPr/>
          <p:nvPr/>
        </p:nvSpPr>
        <p:spPr>
          <a:xfrm>
            <a:off x="9414822" y="58533"/>
            <a:ext cx="2777178" cy="6799467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51B8622-F348-471A-97A8-AF6F07316725}"/>
              </a:ext>
            </a:extLst>
          </p:cNvPr>
          <p:cNvGrpSpPr/>
          <p:nvPr/>
        </p:nvGrpSpPr>
        <p:grpSpPr>
          <a:xfrm>
            <a:off x="109905" y="3204801"/>
            <a:ext cx="9328631" cy="1449143"/>
            <a:chOff x="3182692" y="3583269"/>
            <a:chExt cx="6450463" cy="144914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511CCB-44C3-44D0-92B5-937D69E7A2B1}"/>
                </a:ext>
              </a:extLst>
            </p:cNvPr>
            <p:cNvSpPr/>
            <p:nvPr/>
          </p:nvSpPr>
          <p:spPr>
            <a:xfrm>
              <a:off x="3621287" y="3583269"/>
              <a:ext cx="6011868" cy="1449143"/>
            </a:xfrm>
            <a:custGeom>
              <a:avLst/>
              <a:gdLst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742120 w 4996069"/>
                <a:gd name="connsiteY5" fmla="*/ 99778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463374 w 4996069"/>
                <a:gd name="connsiteY5" fmla="*/ 59088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6069" h="1969067">
                  <a:moveTo>
                    <a:pt x="1092890" y="236"/>
                  </a:moveTo>
                  <a:cubicBezTo>
                    <a:pt x="2393950" y="16666"/>
                    <a:pt x="3695010" y="886178"/>
                    <a:pt x="4996069" y="239099"/>
                  </a:cubicBezTo>
                  <a:lnTo>
                    <a:pt x="4996069" y="1729969"/>
                  </a:lnTo>
                  <a:cubicBezTo>
                    <a:pt x="3382756" y="2532347"/>
                    <a:pt x="1769441" y="1002814"/>
                    <a:pt x="156127" y="1659448"/>
                  </a:cubicBezTo>
                  <a:lnTo>
                    <a:pt x="18127" y="1721781"/>
                  </a:lnTo>
                  <a:lnTo>
                    <a:pt x="463374" y="590888"/>
                  </a:lnTo>
                  <a:lnTo>
                    <a:pt x="0" y="255667"/>
                  </a:lnTo>
                  <a:lnTo>
                    <a:pt x="0" y="239099"/>
                  </a:lnTo>
                  <a:cubicBezTo>
                    <a:pt x="364297" y="57917"/>
                    <a:pt x="728593" y="-4364"/>
                    <a:pt x="1092890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023A8BC-19CD-4726-8D66-C80635C4AE27}"/>
                </a:ext>
              </a:extLst>
            </p:cNvPr>
            <p:cNvSpPr txBox="1"/>
            <p:nvPr/>
          </p:nvSpPr>
          <p:spPr>
            <a:xfrm>
              <a:off x="3182692" y="4179329"/>
              <a:ext cx="637831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ar-SY" sz="1800" b="1" dirty="0">
                  <a:solidFill>
                    <a:schemeClr val="bg1"/>
                  </a:solidFill>
                </a:rPr>
                <a:t>تمتد المعتدلة الحارة من دائرة عرض 30 إلى 45 ش و ج خط الاستواء </a:t>
              </a:r>
            </a:p>
            <a:p>
              <a:pPr algn="r"/>
              <a:r>
                <a:rPr lang="ar-SY" b="1" dirty="0">
                  <a:solidFill>
                    <a:schemeClr val="bg1"/>
                  </a:solidFill>
                </a:rPr>
                <a:t>تمتد المعتدلة </a:t>
              </a:r>
              <a:r>
                <a:rPr lang="ar-SY" sz="1800" b="1" dirty="0">
                  <a:solidFill>
                    <a:schemeClr val="bg1"/>
                  </a:solidFill>
                </a:rPr>
                <a:t>الباردة من دائرة عرض 45 إلى 66 ش و ج خط الاستواء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AA9FF5-5E96-4007-B3B4-93D6718BBB5E}"/>
              </a:ext>
            </a:extLst>
          </p:cNvPr>
          <p:cNvGrpSpPr/>
          <p:nvPr/>
        </p:nvGrpSpPr>
        <p:grpSpPr>
          <a:xfrm>
            <a:off x="3673529" y="2291136"/>
            <a:ext cx="5877670" cy="1476344"/>
            <a:chOff x="3675426" y="2669604"/>
            <a:chExt cx="5877670" cy="147634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2ADCF25-7E98-4730-9ED8-FCAB72426CB5}"/>
                </a:ext>
              </a:extLst>
            </p:cNvPr>
            <p:cNvSpPr/>
            <p:nvPr/>
          </p:nvSpPr>
          <p:spPr>
            <a:xfrm>
              <a:off x="3675426" y="2669604"/>
              <a:ext cx="5877670" cy="1476344"/>
            </a:xfrm>
            <a:custGeom>
              <a:avLst/>
              <a:gdLst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742120 w 4996069"/>
                <a:gd name="connsiteY5" fmla="*/ 99778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287008 w 4996069"/>
                <a:gd name="connsiteY5" fmla="*/ 92337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6069" h="1969067">
                  <a:moveTo>
                    <a:pt x="1092890" y="236"/>
                  </a:moveTo>
                  <a:cubicBezTo>
                    <a:pt x="2393950" y="16666"/>
                    <a:pt x="3695010" y="886178"/>
                    <a:pt x="4996069" y="239099"/>
                  </a:cubicBezTo>
                  <a:lnTo>
                    <a:pt x="4996069" y="1729969"/>
                  </a:lnTo>
                  <a:cubicBezTo>
                    <a:pt x="3382756" y="2532347"/>
                    <a:pt x="1769441" y="1002814"/>
                    <a:pt x="156127" y="1659448"/>
                  </a:cubicBezTo>
                  <a:lnTo>
                    <a:pt x="18127" y="1721781"/>
                  </a:lnTo>
                  <a:lnTo>
                    <a:pt x="287008" y="923378"/>
                  </a:lnTo>
                  <a:lnTo>
                    <a:pt x="0" y="255667"/>
                  </a:lnTo>
                  <a:lnTo>
                    <a:pt x="0" y="239099"/>
                  </a:lnTo>
                  <a:cubicBezTo>
                    <a:pt x="364297" y="57917"/>
                    <a:pt x="728593" y="-4364"/>
                    <a:pt x="1092890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762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98C5FB-104D-48CD-995D-33E7BC59FBA1}"/>
                </a:ext>
              </a:extLst>
            </p:cNvPr>
            <p:cNvSpPr txBox="1"/>
            <p:nvPr/>
          </p:nvSpPr>
          <p:spPr>
            <a:xfrm>
              <a:off x="4075134" y="3111337"/>
              <a:ext cx="51764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 يحدد الطلبة كلا من المنطقتين المعتدلتين في المناطق الحارة والباردة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83FFDE3-A923-41F2-A292-16180518DD06}"/>
              </a:ext>
            </a:extLst>
          </p:cNvPr>
          <p:cNvSpPr/>
          <p:nvPr/>
        </p:nvSpPr>
        <p:spPr>
          <a:xfrm>
            <a:off x="8655166" y="58533"/>
            <a:ext cx="785265" cy="6799467"/>
          </a:xfrm>
          <a:prstGeom prst="rect">
            <a:avLst/>
          </a:prstGeom>
          <a:gradFill>
            <a:gsLst>
              <a:gs pos="0">
                <a:srgbClr val="D9D9D9">
                  <a:alpha val="0"/>
                </a:srgbClr>
              </a:gs>
              <a:gs pos="93000">
                <a:schemeClr val="tx1">
                  <a:alpha val="44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7F41BB-0C1A-4B12-9E40-47DFC069B94D}"/>
              </a:ext>
            </a:extLst>
          </p:cNvPr>
          <p:cNvGrpSpPr/>
          <p:nvPr/>
        </p:nvGrpSpPr>
        <p:grpSpPr>
          <a:xfrm>
            <a:off x="3273655" y="799179"/>
            <a:ext cx="6181005" cy="1735147"/>
            <a:chOff x="2398487" y="739333"/>
            <a:chExt cx="5096212" cy="17500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FE4211-0FE1-430D-B479-B426CB39E854}"/>
                </a:ext>
              </a:extLst>
            </p:cNvPr>
            <p:cNvGrpSpPr/>
            <p:nvPr/>
          </p:nvGrpSpPr>
          <p:grpSpPr>
            <a:xfrm>
              <a:off x="2398487" y="739333"/>
              <a:ext cx="5096212" cy="1750084"/>
              <a:chOff x="2398487" y="739333"/>
              <a:chExt cx="5096212" cy="175008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0BB28A2-D5C7-4A4A-B9AA-8597AE8EBAD8}"/>
                  </a:ext>
                </a:extLst>
              </p:cNvPr>
              <p:cNvSpPr/>
              <p:nvPr/>
            </p:nvSpPr>
            <p:spPr>
              <a:xfrm>
                <a:off x="2421069" y="923556"/>
                <a:ext cx="5042809" cy="1565861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72C23CD-8A5B-4335-B43F-2166D497B68C}"/>
                  </a:ext>
                </a:extLst>
              </p:cNvPr>
              <p:cNvSpPr/>
              <p:nvPr/>
            </p:nvSpPr>
            <p:spPr>
              <a:xfrm>
                <a:off x="2398487" y="739333"/>
                <a:ext cx="5096212" cy="1489053"/>
              </a:xfrm>
              <a:custGeom>
                <a:avLst/>
                <a:gdLst>
                  <a:gd name="connsiteX0" fmla="*/ 1092890 w 4996069"/>
                  <a:gd name="connsiteY0" fmla="*/ 236 h 1969067"/>
                  <a:gd name="connsiteX1" fmla="*/ 4996069 w 4996069"/>
                  <a:gd name="connsiteY1" fmla="*/ 239099 h 1969067"/>
                  <a:gd name="connsiteX2" fmla="*/ 4996069 w 4996069"/>
                  <a:gd name="connsiteY2" fmla="*/ 1729969 h 1969067"/>
                  <a:gd name="connsiteX3" fmla="*/ 156127 w 4996069"/>
                  <a:gd name="connsiteY3" fmla="*/ 1659448 h 1969067"/>
                  <a:gd name="connsiteX4" fmla="*/ 18127 w 4996069"/>
                  <a:gd name="connsiteY4" fmla="*/ 1721781 h 1969067"/>
                  <a:gd name="connsiteX5" fmla="*/ 742120 w 4996069"/>
                  <a:gd name="connsiteY5" fmla="*/ 997788 h 1969067"/>
                  <a:gd name="connsiteX6" fmla="*/ 0 w 4996069"/>
                  <a:gd name="connsiteY6" fmla="*/ 255667 h 1969067"/>
                  <a:gd name="connsiteX7" fmla="*/ 0 w 4996069"/>
                  <a:gd name="connsiteY7" fmla="*/ 239099 h 1969067"/>
                  <a:gd name="connsiteX8" fmla="*/ 1092890 w 4996069"/>
                  <a:gd name="connsiteY8" fmla="*/ 236 h 196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6069" h="1969067">
                    <a:moveTo>
                      <a:pt x="1092890" y="236"/>
                    </a:moveTo>
                    <a:cubicBezTo>
                      <a:pt x="2393950" y="16666"/>
                      <a:pt x="3695010" y="886178"/>
                      <a:pt x="4996069" y="239099"/>
                    </a:cubicBezTo>
                    <a:lnTo>
                      <a:pt x="4996069" y="1729969"/>
                    </a:lnTo>
                    <a:cubicBezTo>
                      <a:pt x="3382756" y="2532347"/>
                      <a:pt x="1769441" y="1002814"/>
                      <a:pt x="156127" y="1659448"/>
                    </a:cubicBezTo>
                    <a:lnTo>
                      <a:pt x="18127" y="1721781"/>
                    </a:lnTo>
                    <a:lnTo>
                      <a:pt x="742120" y="997788"/>
                    </a:lnTo>
                    <a:lnTo>
                      <a:pt x="0" y="255667"/>
                    </a:lnTo>
                    <a:lnTo>
                      <a:pt x="0" y="239099"/>
                    </a:lnTo>
                    <a:cubicBezTo>
                      <a:pt x="364297" y="57917"/>
                      <a:pt x="728593" y="-4364"/>
                      <a:pt x="1092890" y="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89D086-7115-43AB-8EE3-7F88744BFC76}"/>
                </a:ext>
              </a:extLst>
            </p:cNvPr>
            <p:cNvSpPr txBox="1"/>
            <p:nvPr/>
          </p:nvSpPr>
          <p:spPr>
            <a:xfrm>
              <a:off x="2930812" y="1065867"/>
              <a:ext cx="4318404" cy="713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تتنوع النطاقات الحرارية على سطح الأرض بين حارة ومعتدلة وباردة؛ وذلك بسبب كروية الأرض.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6BB4F5-DC4A-4DBA-8B5E-5873F8EE4BF8}"/>
              </a:ext>
            </a:extLst>
          </p:cNvPr>
          <p:cNvGrpSpPr/>
          <p:nvPr/>
        </p:nvGrpSpPr>
        <p:grpSpPr>
          <a:xfrm>
            <a:off x="9059708" y="536836"/>
            <a:ext cx="2620553" cy="1727752"/>
            <a:chOff x="7105860" y="478302"/>
            <a:chExt cx="2628983" cy="174262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1577F64-6FF2-4C8A-810B-4E5641319F57}"/>
                </a:ext>
              </a:extLst>
            </p:cNvPr>
            <p:cNvSpPr/>
            <p:nvPr/>
          </p:nvSpPr>
          <p:spPr>
            <a:xfrm flipH="1">
              <a:off x="7507714" y="655066"/>
              <a:ext cx="2227129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4C5057-A82E-465E-A563-BE0ACA39CC62}"/>
                </a:ext>
              </a:extLst>
            </p:cNvPr>
            <p:cNvSpPr/>
            <p:nvPr/>
          </p:nvSpPr>
          <p:spPr>
            <a:xfrm flipH="1">
              <a:off x="7253296" y="478302"/>
              <a:ext cx="2248340" cy="1565861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90300">
                  <a:srgbClr val="FF9E00"/>
                </a:gs>
                <a:gs pos="100000">
                  <a:srgbClr val="D67F00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 descr="Stopwatch">
              <a:extLst>
                <a:ext uri="{FF2B5EF4-FFF2-40B4-BE49-F238E27FC236}">
                  <a16:creationId xmlns:a16="http://schemas.microsoft.com/office/drawing/2014/main" id="{8A43EBE2-4365-4567-95D4-4F8C27572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08236" y="876441"/>
              <a:ext cx="548640" cy="54864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C884D4-CAA0-4AA2-94B0-6C324C76194D}"/>
                </a:ext>
              </a:extLst>
            </p:cNvPr>
            <p:cNvSpPr txBox="1"/>
            <p:nvPr/>
          </p:nvSpPr>
          <p:spPr>
            <a:xfrm>
              <a:off x="7633863" y="882267"/>
              <a:ext cx="787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8D2ABAB-28AC-4FCF-AEF4-D1134075AA6A}"/>
                </a:ext>
              </a:extLst>
            </p:cNvPr>
            <p:cNvSpPr txBox="1"/>
            <p:nvPr/>
          </p:nvSpPr>
          <p:spPr>
            <a:xfrm>
              <a:off x="7105860" y="1461403"/>
              <a:ext cx="1684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نشاط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DDCCA6F-7897-42CE-AA1F-293273CD5DA3}"/>
              </a:ext>
            </a:extLst>
          </p:cNvPr>
          <p:cNvGrpSpPr/>
          <p:nvPr/>
        </p:nvGrpSpPr>
        <p:grpSpPr>
          <a:xfrm>
            <a:off x="9371679" y="2205360"/>
            <a:ext cx="2301072" cy="2231506"/>
            <a:chOff x="9373576" y="2583828"/>
            <a:chExt cx="2301072" cy="223150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729D18-DA29-4C1C-9AEC-CDE3FDFD4F97}"/>
                </a:ext>
              </a:extLst>
            </p:cNvPr>
            <p:cNvSpPr/>
            <p:nvPr/>
          </p:nvSpPr>
          <p:spPr>
            <a:xfrm flipH="1">
              <a:off x="9373576" y="2583828"/>
              <a:ext cx="2301072" cy="2231506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27D881E-3DC9-4285-81B6-8DBFC92574D0}"/>
                </a:ext>
              </a:extLst>
            </p:cNvPr>
            <p:cNvSpPr txBox="1"/>
            <p:nvPr/>
          </p:nvSpPr>
          <p:spPr>
            <a:xfrm>
              <a:off x="9716341" y="4112204"/>
              <a:ext cx="697481" cy="3785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Y" dirty="0">
                  <a:solidFill>
                    <a:schemeClr val="bg1"/>
                  </a:solidFill>
                </a:rPr>
                <a:t>جواب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1AD27E4-547D-4656-849B-98C9696051BB}"/>
              </a:ext>
            </a:extLst>
          </p:cNvPr>
          <p:cNvGrpSpPr/>
          <p:nvPr/>
        </p:nvGrpSpPr>
        <p:grpSpPr>
          <a:xfrm>
            <a:off x="9038203" y="2030105"/>
            <a:ext cx="2402089" cy="1552497"/>
            <a:chOff x="9040100" y="2408573"/>
            <a:chExt cx="2402089" cy="155249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732228B-36A4-4D66-BBA8-FB46F667A880}"/>
                </a:ext>
              </a:extLst>
            </p:cNvPr>
            <p:cNvSpPr/>
            <p:nvPr/>
          </p:nvSpPr>
          <p:spPr>
            <a:xfrm flipH="1">
              <a:off x="9201058" y="2408573"/>
              <a:ext cx="2241131" cy="1552497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 descr="User network">
              <a:extLst>
                <a:ext uri="{FF2B5EF4-FFF2-40B4-BE49-F238E27FC236}">
                  <a16:creationId xmlns:a16="http://schemas.microsoft.com/office/drawing/2014/main" id="{8E50171C-C123-421B-8F6A-D573FF8E4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64654" y="2804555"/>
              <a:ext cx="546881" cy="54395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03F0DB4-D963-4110-B4B4-BC3726FC31B7}"/>
                </a:ext>
              </a:extLst>
            </p:cNvPr>
            <p:cNvSpPr txBox="1"/>
            <p:nvPr/>
          </p:nvSpPr>
          <p:spPr>
            <a:xfrm>
              <a:off x="9541980" y="2824329"/>
              <a:ext cx="785265" cy="579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3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</a:t>
              </a:r>
              <a:endParaRPr 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3A2590-2B5F-4E18-B0C0-99F11174A81F}"/>
                </a:ext>
              </a:extLst>
            </p:cNvPr>
            <p:cNvSpPr txBox="1"/>
            <p:nvPr/>
          </p:nvSpPr>
          <p:spPr>
            <a:xfrm>
              <a:off x="9040100" y="3381893"/>
              <a:ext cx="1678879" cy="36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سؤال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AFF487D-0AF3-40F1-BDA1-884956AFC1BD}"/>
              </a:ext>
            </a:extLst>
          </p:cNvPr>
          <p:cNvGrpSpPr/>
          <p:nvPr/>
        </p:nvGrpSpPr>
        <p:grpSpPr>
          <a:xfrm>
            <a:off x="200743" y="4615589"/>
            <a:ext cx="9245574" cy="2180160"/>
            <a:chOff x="3240123" y="2852253"/>
            <a:chExt cx="6393032" cy="2180160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2DE119B-119B-4AAA-929D-232990BEDEE6}"/>
                </a:ext>
              </a:extLst>
            </p:cNvPr>
            <p:cNvSpPr/>
            <p:nvPr/>
          </p:nvSpPr>
          <p:spPr>
            <a:xfrm>
              <a:off x="3621287" y="2852253"/>
              <a:ext cx="6011868" cy="2180160"/>
            </a:xfrm>
            <a:custGeom>
              <a:avLst/>
              <a:gdLst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742120 w 4996069"/>
                <a:gd name="connsiteY5" fmla="*/ 99778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463374 w 4996069"/>
                <a:gd name="connsiteY5" fmla="*/ 59088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6069" h="1969067">
                  <a:moveTo>
                    <a:pt x="1092890" y="236"/>
                  </a:moveTo>
                  <a:cubicBezTo>
                    <a:pt x="2393950" y="16666"/>
                    <a:pt x="3695010" y="886178"/>
                    <a:pt x="4996069" y="239099"/>
                  </a:cubicBezTo>
                  <a:lnTo>
                    <a:pt x="4996069" y="1729969"/>
                  </a:lnTo>
                  <a:cubicBezTo>
                    <a:pt x="3382756" y="2532347"/>
                    <a:pt x="1769441" y="1002814"/>
                    <a:pt x="156127" y="1659448"/>
                  </a:cubicBezTo>
                  <a:lnTo>
                    <a:pt x="18127" y="1721781"/>
                  </a:lnTo>
                  <a:lnTo>
                    <a:pt x="463374" y="590888"/>
                  </a:lnTo>
                  <a:lnTo>
                    <a:pt x="0" y="255667"/>
                  </a:lnTo>
                  <a:lnTo>
                    <a:pt x="0" y="239099"/>
                  </a:lnTo>
                  <a:cubicBezTo>
                    <a:pt x="364297" y="57917"/>
                    <a:pt x="728593" y="-4364"/>
                    <a:pt x="1092890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BBAF612-56CC-4C05-B06D-3C0EA71196AB}"/>
                </a:ext>
              </a:extLst>
            </p:cNvPr>
            <p:cNvSpPr txBox="1"/>
            <p:nvPr/>
          </p:nvSpPr>
          <p:spPr>
            <a:xfrm>
              <a:off x="3240123" y="4267901"/>
              <a:ext cx="63783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ar-SY" sz="1800" b="1" dirty="0">
                  <a:solidFill>
                    <a:schemeClr val="bg1"/>
                  </a:solidFill>
                </a:rPr>
                <a:t>المناطق الحارة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145E7B4-A6F5-45F5-8FD3-BC9B63C941AE}"/>
              </a:ext>
            </a:extLst>
          </p:cNvPr>
          <p:cNvGrpSpPr/>
          <p:nvPr/>
        </p:nvGrpSpPr>
        <p:grpSpPr>
          <a:xfrm>
            <a:off x="3681312" y="4432940"/>
            <a:ext cx="5877670" cy="1476344"/>
            <a:chOff x="3675426" y="2669604"/>
            <a:chExt cx="5877670" cy="1476344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1DFB174-5DEA-42F7-B258-08F39FAA77F3}"/>
                </a:ext>
              </a:extLst>
            </p:cNvPr>
            <p:cNvSpPr/>
            <p:nvPr/>
          </p:nvSpPr>
          <p:spPr>
            <a:xfrm>
              <a:off x="3675426" y="2669604"/>
              <a:ext cx="5877670" cy="1476344"/>
            </a:xfrm>
            <a:custGeom>
              <a:avLst/>
              <a:gdLst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742120 w 4996069"/>
                <a:gd name="connsiteY5" fmla="*/ 99778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  <a:gd name="connsiteX0" fmla="*/ 1092890 w 4996069"/>
                <a:gd name="connsiteY0" fmla="*/ 236 h 1969067"/>
                <a:gd name="connsiteX1" fmla="*/ 4996069 w 4996069"/>
                <a:gd name="connsiteY1" fmla="*/ 239099 h 1969067"/>
                <a:gd name="connsiteX2" fmla="*/ 4996069 w 4996069"/>
                <a:gd name="connsiteY2" fmla="*/ 1729969 h 1969067"/>
                <a:gd name="connsiteX3" fmla="*/ 156127 w 4996069"/>
                <a:gd name="connsiteY3" fmla="*/ 1659448 h 1969067"/>
                <a:gd name="connsiteX4" fmla="*/ 18127 w 4996069"/>
                <a:gd name="connsiteY4" fmla="*/ 1721781 h 1969067"/>
                <a:gd name="connsiteX5" fmla="*/ 287008 w 4996069"/>
                <a:gd name="connsiteY5" fmla="*/ 923378 h 1969067"/>
                <a:gd name="connsiteX6" fmla="*/ 0 w 4996069"/>
                <a:gd name="connsiteY6" fmla="*/ 255667 h 1969067"/>
                <a:gd name="connsiteX7" fmla="*/ 0 w 4996069"/>
                <a:gd name="connsiteY7" fmla="*/ 239099 h 1969067"/>
                <a:gd name="connsiteX8" fmla="*/ 1092890 w 4996069"/>
                <a:gd name="connsiteY8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6069" h="1969067">
                  <a:moveTo>
                    <a:pt x="1092890" y="236"/>
                  </a:moveTo>
                  <a:cubicBezTo>
                    <a:pt x="2393950" y="16666"/>
                    <a:pt x="3695010" y="886178"/>
                    <a:pt x="4996069" y="239099"/>
                  </a:cubicBezTo>
                  <a:lnTo>
                    <a:pt x="4996069" y="1729969"/>
                  </a:lnTo>
                  <a:cubicBezTo>
                    <a:pt x="3382756" y="2532347"/>
                    <a:pt x="1769441" y="1002814"/>
                    <a:pt x="156127" y="1659448"/>
                  </a:cubicBezTo>
                  <a:lnTo>
                    <a:pt x="18127" y="1721781"/>
                  </a:lnTo>
                  <a:lnTo>
                    <a:pt x="287008" y="923378"/>
                  </a:lnTo>
                  <a:lnTo>
                    <a:pt x="0" y="255667"/>
                  </a:lnTo>
                  <a:lnTo>
                    <a:pt x="0" y="239099"/>
                  </a:lnTo>
                  <a:cubicBezTo>
                    <a:pt x="364297" y="57917"/>
                    <a:pt x="728593" y="-4364"/>
                    <a:pt x="1092890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762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8C14063-0F58-43A1-890E-6AC13B471AD9}"/>
                </a:ext>
              </a:extLst>
            </p:cNvPr>
            <p:cNvSpPr txBox="1"/>
            <p:nvPr/>
          </p:nvSpPr>
          <p:spPr>
            <a:xfrm>
              <a:off x="4075134" y="3111337"/>
              <a:ext cx="5176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</a:rPr>
                <a:t>في أي منطقة مناخية يقع وطني المملكة العربية السعودية؟ 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9968943-DBE6-465F-98B7-33F28F1B7928}"/>
              </a:ext>
            </a:extLst>
          </p:cNvPr>
          <p:cNvGrpSpPr/>
          <p:nvPr/>
        </p:nvGrpSpPr>
        <p:grpSpPr>
          <a:xfrm>
            <a:off x="9379462" y="4347164"/>
            <a:ext cx="2301072" cy="2231506"/>
            <a:chOff x="9373576" y="2583828"/>
            <a:chExt cx="2301072" cy="2231506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7EF087B-0622-47D3-8E3B-9BD804B9EA77}"/>
                </a:ext>
              </a:extLst>
            </p:cNvPr>
            <p:cNvSpPr/>
            <p:nvPr/>
          </p:nvSpPr>
          <p:spPr>
            <a:xfrm flipH="1">
              <a:off x="9373576" y="2583828"/>
              <a:ext cx="2301072" cy="2231506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487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lnTo>
                    <a:pt x="2206487" y="239099"/>
                  </a:lnTo>
                  <a:cubicBezTo>
                    <a:pt x="1631881" y="886178"/>
                    <a:pt x="1057275" y="16666"/>
                    <a:pt x="482669" y="236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3347E1-8745-4B9F-9386-658CAA8894CB}"/>
                </a:ext>
              </a:extLst>
            </p:cNvPr>
            <p:cNvSpPr txBox="1"/>
            <p:nvPr/>
          </p:nvSpPr>
          <p:spPr>
            <a:xfrm>
              <a:off x="9716341" y="4112204"/>
              <a:ext cx="697481" cy="3785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Y" dirty="0">
                  <a:solidFill>
                    <a:schemeClr val="bg1"/>
                  </a:solidFill>
                </a:rPr>
                <a:t>جواب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36144D3-9B06-4AC3-ABA1-D47659433CC6}"/>
              </a:ext>
            </a:extLst>
          </p:cNvPr>
          <p:cNvGrpSpPr/>
          <p:nvPr/>
        </p:nvGrpSpPr>
        <p:grpSpPr>
          <a:xfrm>
            <a:off x="9045986" y="4171909"/>
            <a:ext cx="2402089" cy="1552497"/>
            <a:chOff x="9040100" y="2408573"/>
            <a:chExt cx="2402089" cy="1552497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ED3622-446E-4E27-9CFD-178C9AAF21A7}"/>
                </a:ext>
              </a:extLst>
            </p:cNvPr>
            <p:cNvSpPr/>
            <p:nvPr/>
          </p:nvSpPr>
          <p:spPr>
            <a:xfrm flipH="1">
              <a:off x="9201058" y="2408573"/>
              <a:ext cx="2241131" cy="1552497"/>
            </a:xfrm>
            <a:custGeom>
              <a:avLst/>
              <a:gdLst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2206487 w 2206487"/>
                <a:gd name="connsiteY9" fmla="*/ 239099 h 1969067"/>
                <a:gd name="connsiteX10" fmla="*/ 482669 w 2206487"/>
                <a:gd name="connsiteY10" fmla="*/ 236 h 1969067"/>
                <a:gd name="connsiteX0" fmla="*/ 482669 w 2206487"/>
                <a:gd name="connsiteY0" fmla="*/ 236 h 1969067"/>
                <a:gd name="connsiteX1" fmla="*/ 0 w 2206487"/>
                <a:gd name="connsiteY1" fmla="*/ 239099 h 1969067"/>
                <a:gd name="connsiteX2" fmla="*/ 0 w 2206487"/>
                <a:gd name="connsiteY2" fmla="*/ 260828 h 1969067"/>
                <a:gd name="connsiteX3" fmla="*/ 62959 w 2206487"/>
                <a:gd name="connsiteY3" fmla="*/ 366090 h 1969067"/>
                <a:gd name="connsiteX4" fmla="*/ 199904 w 2206487"/>
                <a:gd name="connsiteY4" fmla="*/ 984534 h 1969067"/>
                <a:gd name="connsiteX5" fmla="*/ 62959 w 2206487"/>
                <a:gd name="connsiteY5" fmla="*/ 1602978 h 1969067"/>
                <a:gd name="connsiteX6" fmla="*/ 0 w 2206487"/>
                <a:gd name="connsiteY6" fmla="*/ 1708240 h 1969067"/>
                <a:gd name="connsiteX7" fmla="*/ 0 w 2206487"/>
                <a:gd name="connsiteY7" fmla="*/ 1729969 h 1969067"/>
                <a:gd name="connsiteX8" fmla="*/ 2206487 w 2206487"/>
                <a:gd name="connsiteY8" fmla="*/ 1729969 h 1969067"/>
                <a:gd name="connsiteX9" fmla="*/ 1999054 w 2206487"/>
                <a:gd name="connsiteY9" fmla="*/ 247566 h 1969067"/>
                <a:gd name="connsiteX10" fmla="*/ 482669 w 2206487"/>
                <a:gd name="connsiteY10" fmla="*/ 236 h 1969067"/>
                <a:gd name="connsiteX0" fmla="*/ 482669 w 2227501"/>
                <a:gd name="connsiteY0" fmla="*/ 236 h 1969067"/>
                <a:gd name="connsiteX1" fmla="*/ 0 w 2227501"/>
                <a:gd name="connsiteY1" fmla="*/ 239099 h 1969067"/>
                <a:gd name="connsiteX2" fmla="*/ 0 w 2227501"/>
                <a:gd name="connsiteY2" fmla="*/ 260828 h 1969067"/>
                <a:gd name="connsiteX3" fmla="*/ 62959 w 2227501"/>
                <a:gd name="connsiteY3" fmla="*/ 366090 h 1969067"/>
                <a:gd name="connsiteX4" fmla="*/ 199904 w 2227501"/>
                <a:gd name="connsiteY4" fmla="*/ 984534 h 1969067"/>
                <a:gd name="connsiteX5" fmla="*/ 62959 w 2227501"/>
                <a:gd name="connsiteY5" fmla="*/ 1602978 h 1969067"/>
                <a:gd name="connsiteX6" fmla="*/ 0 w 2227501"/>
                <a:gd name="connsiteY6" fmla="*/ 1708240 h 1969067"/>
                <a:gd name="connsiteX7" fmla="*/ 0 w 2227501"/>
                <a:gd name="connsiteY7" fmla="*/ 1729969 h 1969067"/>
                <a:gd name="connsiteX8" fmla="*/ 2206487 w 2227501"/>
                <a:gd name="connsiteY8" fmla="*/ 1729969 h 1969067"/>
                <a:gd name="connsiteX9" fmla="*/ 1999054 w 2227501"/>
                <a:gd name="connsiteY9" fmla="*/ 247566 h 1969067"/>
                <a:gd name="connsiteX10" fmla="*/ 482669 w 2227501"/>
                <a:gd name="connsiteY10" fmla="*/ 236 h 196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7501" h="1969067">
                  <a:moveTo>
                    <a:pt x="482669" y="236"/>
                  </a:moveTo>
                  <a:cubicBezTo>
                    <a:pt x="321779" y="-4364"/>
                    <a:pt x="160890" y="57917"/>
                    <a:pt x="0" y="239099"/>
                  </a:cubicBezTo>
                  <a:lnTo>
                    <a:pt x="0" y="260828"/>
                  </a:lnTo>
                  <a:lnTo>
                    <a:pt x="62959" y="366090"/>
                  </a:lnTo>
                  <a:cubicBezTo>
                    <a:pt x="149419" y="542628"/>
                    <a:pt x="199904" y="755448"/>
                    <a:pt x="199904" y="984534"/>
                  </a:cubicBezTo>
                  <a:cubicBezTo>
                    <a:pt x="199904" y="1213620"/>
                    <a:pt x="149419" y="1426440"/>
                    <a:pt x="62959" y="1602978"/>
                  </a:cubicBezTo>
                  <a:lnTo>
                    <a:pt x="0" y="1708240"/>
                  </a:lnTo>
                  <a:lnTo>
                    <a:pt x="0" y="1729969"/>
                  </a:lnTo>
                  <a:cubicBezTo>
                    <a:pt x="735496" y="901708"/>
                    <a:pt x="1470991" y="2558230"/>
                    <a:pt x="2206487" y="1729969"/>
                  </a:cubicBezTo>
                  <a:cubicBezTo>
                    <a:pt x="2206487" y="1233012"/>
                    <a:pt x="2325021" y="253456"/>
                    <a:pt x="1999054" y="247566"/>
                  </a:cubicBezTo>
                  <a:cubicBezTo>
                    <a:pt x="1424448" y="894645"/>
                    <a:pt x="1057275" y="16666"/>
                    <a:pt x="482669" y="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Graphic 84" descr="User network">
              <a:extLst>
                <a:ext uri="{FF2B5EF4-FFF2-40B4-BE49-F238E27FC236}">
                  <a16:creationId xmlns:a16="http://schemas.microsoft.com/office/drawing/2014/main" id="{BEDD4D85-D4E7-4004-8C79-0C3C41AC0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64654" y="2804555"/>
              <a:ext cx="546881" cy="54395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E866A70-13A1-4EDA-882C-61654DE80069}"/>
                </a:ext>
              </a:extLst>
            </p:cNvPr>
            <p:cNvSpPr txBox="1"/>
            <p:nvPr/>
          </p:nvSpPr>
          <p:spPr>
            <a:xfrm>
              <a:off x="9541980" y="2824329"/>
              <a:ext cx="785265" cy="579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3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</a:t>
              </a:r>
              <a:endParaRPr 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1AC4538-B974-49C5-82CA-416E846D0F19}"/>
                </a:ext>
              </a:extLst>
            </p:cNvPr>
            <p:cNvSpPr txBox="1"/>
            <p:nvPr/>
          </p:nvSpPr>
          <p:spPr>
            <a:xfrm>
              <a:off x="9040100" y="3381893"/>
              <a:ext cx="1678879" cy="36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سؤال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52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461</Words>
  <Application>Microsoft Office PowerPoint</Application>
  <PresentationFormat>شاشة عريضة</PresentationFormat>
  <Paragraphs>100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Economica</vt:lpstr>
      <vt:lpstr>Open Sans</vt:lpstr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373</cp:revision>
  <dcterms:created xsi:type="dcterms:W3CDTF">2020-10-10T04:32:51Z</dcterms:created>
  <dcterms:modified xsi:type="dcterms:W3CDTF">2021-01-16T10:29:16Z</dcterms:modified>
</cp:coreProperties>
</file>