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3" r:id="rId2"/>
    <p:sldId id="372" r:id="rId3"/>
    <p:sldId id="379" r:id="rId4"/>
    <p:sldId id="380" r:id="rId5"/>
    <p:sldId id="378" r:id="rId6"/>
    <p:sldId id="364" r:id="rId7"/>
    <p:sldId id="369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44C2"/>
    <a:srgbClr val="A21AB4"/>
    <a:srgbClr val="F75D26"/>
    <a:srgbClr val="CCE861"/>
    <a:srgbClr val="9FC91E"/>
    <a:srgbClr val="FCC500"/>
    <a:srgbClr val="009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8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4" y="1326"/>
      </p:cViewPr>
      <p:guideLst>
        <p:guide orient="horz" pos="2160"/>
        <p:guide pos="38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3384360" y="3075057"/>
            <a:ext cx="51716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برنامج تنمية القدرات البشرية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7" y="-78628"/>
            <a:ext cx="759656" cy="6635548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6761" y="796447"/>
            <a:ext cx="6347547" cy="1735147"/>
            <a:chOff x="2398487" y="739333"/>
            <a:chExt cx="5233525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3313608" y="1113366"/>
              <a:ext cx="4318404" cy="589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0" lang="ar-SY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برنامج تنمية القدرات البشرية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0F8AA7-3541-4B6C-A2C9-D5AF3C93465D}"/>
              </a:ext>
            </a:extLst>
          </p:cNvPr>
          <p:cNvGrpSpPr/>
          <p:nvPr/>
        </p:nvGrpSpPr>
        <p:grpSpPr>
          <a:xfrm>
            <a:off x="3170124" y="2858334"/>
            <a:ext cx="6415894" cy="3150582"/>
            <a:chOff x="2244533" y="2800534"/>
            <a:chExt cx="5303058" cy="194123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88E973-E747-492B-BB65-1C254B005B2C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941239"/>
              <a:chOff x="2244533" y="2800534"/>
              <a:chExt cx="5303058" cy="1941239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2511CCB-44C3-44D0-92B5-937D69E7A2B1}"/>
                  </a:ext>
                </a:extLst>
              </p:cNvPr>
              <p:cNvSpPr/>
              <p:nvPr/>
            </p:nvSpPr>
            <p:spPr>
              <a:xfrm>
                <a:off x="2404439" y="2984754"/>
                <a:ext cx="5042809" cy="1757019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2ADCF25-7E98-4730-9ED8-FCAB72426CB5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2660953" y="3152151"/>
              <a:ext cx="4476064" cy="1194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0" lang="ar-SY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cs typeface="Arial" panose="020B0604020202020204" pitchFamily="34" charset="0"/>
                </a:rPr>
                <a:t>خصـــص برنامـــج تنمية </a:t>
              </a:r>
              <a:r>
                <a:rPr lang="ar-SY" sz="2400" b="1" dirty="0">
                  <a:solidFill>
                    <a:prstClr val="white"/>
                  </a:solidFill>
                  <a:latin typeface="Calibri"/>
                  <a:cs typeface="Arial" panose="020B0604020202020204" pitchFamily="34" charset="0"/>
                </a:rPr>
                <a:t>القدرات </a:t>
              </a:r>
              <a:r>
                <a:rPr kumimoji="0" lang="ar-SY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cs typeface="Arial" panose="020B0604020202020204" pitchFamily="34" charset="0"/>
                </a:rPr>
                <a:t>البشرية </a:t>
              </a:r>
              <a:r>
                <a:rPr lang="ar-SY" sz="2400" b="1" dirty="0">
                  <a:solidFill>
                    <a:prstClr val="white"/>
                  </a:solidFill>
                  <a:cs typeface="Arial" panose="020B0604020202020204" pitchFamily="34" charset="0"/>
                </a:rPr>
                <a:t>في رؤيــة المملكة العربية السعودية (2030) </a:t>
              </a:r>
              <a:r>
                <a:rPr lang="ar-SY" sz="2400" b="1" dirty="0">
                  <a:solidFill>
                    <a:prstClr val="white"/>
                  </a:solidFill>
                </a:rPr>
                <a:t>لتزويد المواطنين بالقيم و المعارف </a:t>
              </a:r>
              <a:r>
                <a:rPr lang="ar-SY" sz="2400" b="1" dirty="0">
                  <a:solidFill>
                    <a:prstClr val="white"/>
                  </a:solidFill>
                  <a:cs typeface="Arial" panose="020B0604020202020204" pitchFamily="34" charset="0"/>
                </a:rPr>
                <a:t>و المهارات </a:t>
              </a:r>
              <a:endParaRPr kumimoji="0" lang="ar-SY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endParaRPr>
            </a:p>
            <a:p>
              <a:pPr algn="r"/>
              <a:r>
                <a:rPr kumimoji="0" lang="ar-SY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cs typeface="Arial" panose="020B0604020202020204" pitchFamily="34" charset="0"/>
                </a:rPr>
                <a:t>التي تؤهلهم لسوق  </a:t>
              </a:r>
              <a:r>
                <a:rPr lang="ar-SY" sz="2400" b="1" dirty="0">
                  <a:solidFill>
                    <a:prstClr val="white"/>
                  </a:solidFill>
                  <a:cs typeface="Arial" panose="020B0604020202020204" pitchFamily="34" charset="0"/>
                </a:rPr>
                <a:t>العمل من خلال تحسين التعليم و مخرجاته و مجالات أخرى </a:t>
              </a:r>
              <a:r>
                <a:rPr kumimoji="0" lang="ar-SY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cs typeface="Arial" panose="020B0604020202020204" pitchFamily="34" charset="0"/>
                </a:rPr>
                <a:t>                       </a:t>
              </a: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49838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206672" y="536836"/>
            <a:ext cx="2473590" cy="1727752"/>
            <a:chOff x="7253296" y="478302"/>
            <a:chExt cx="2481547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712593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462117" y="882267"/>
              <a:ext cx="1618504" cy="40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7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301569" y="1326448"/>
              <a:ext cx="1684280" cy="37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A21AB4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الدرس الحادي عشر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A21AB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D706D3-5055-4296-9750-EC8C0C5A438C}"/>
              </a:ext>
            </a:extLst>
          </p:cNvPr>
          <p:cNvGrpSpPr/>
          <p:nvPr/>
        </p:nvGrpSpPr>
        <p:grpSpPr>
          <a:xfrm>
            <a:off x="9011719" y="2598035"/>
            <a:ext cx="2594781" cy="3084308"/>
            <a:chOff x="7179578" y="2539502"/>
            <a:chExt cx="2481547" cy="174262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82" y="2428591"/>
            <a:ext cx="1020996" cy="111007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11509" y="1481634"/>
            <a:ext cx="2233342" cy="973873"/>
            <a:chOff x="711509" y="1481634"/>
            <a:chExt cx="2233342" cy="973873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509" y="1731736"/>
              <a:ext cx="2233342" cy="646331"/>
              <a:chOff x="3223148" y="5189527"/>
              <a:chExt cx="2233342" cy="646331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223148" y="5189527"/>
                <a:ext cx="22333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برنامج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 تنمية القدرات البشرية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B3DA9073-3627-4023-9264-D556BB70752A}"/>
              </a:ext>
            </a:extLst>
          </p:cNvPr>
          <p:cNvSpPr/>
          <p:nvPr/>
        </p:nvSpPr>
        <p:spPr>
          <a:xfrm rot="5400000">
            <a:off x="173794" y="3942671"/>
            <a:ext cx="2998466" cy="283219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t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754AA86-DEC5-418C-B5F1-971A8FE2B830}"/>
              </a:ext>
            </a:extLst>
          </p:cNvPr>
          <p:cNvGrpSpPr/>
          <p:nvPr/>
        </p:nvGrpSpPr>
        <p:grpSpPr>
          <a:xfrm>
            <a:off x="1508615" y="3997504"/>
            <a:ext cx="328823" cy="496579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566FC63-963D-43A2-AD3C-B16DAF2182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">
              <a:extLst>
                <a:ext uri="{FF2B5EF4-FFF2-40B4-BE49-F238E27FC236}">
                  <a16:creationId xmlns:a16="http://schemas.microsoft.com/office/drawing/2014/main" id="{B3A238A7-50BF-47F6-AD61-D3F5BE1FDBE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1853673-4172-4139-B96D-4A6A1676897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095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5" dur="200" fill="hold"/>
                                        <p:tgtEl>
                                          <p:spTgt spid="8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764334" y="10598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6" name="مجموعة 55"/>
          <p:cNvGrpSpPr/>
          <p:nvPr/>
        </p:nvGrpSpPr>
        <p:grpSpPr>
          <a:xfrm>
            <a:off x="129263" y="22303"/>
            <a:ext cx="8201466" cy="1128959"/>
            <a:chOff x="338813" y="22303"/>
            <a:chExt cx="8201466" cy="1128959"/>
          </a:xfrm>
          <a:solidFill>
            <a:srgbClr val="00CC99"/>
          </a:solidFill>
        </p:grpSpPr>
        <p:grpSp>
          <p:nvGrpSpPr>
            <p:cNvPr id="57" name="مجموعة 56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  <a:grpFill/>
          </p:grpSpPr>
          <p:sp>
            <p:nvSpPr>
              <p:cNvPr id="68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7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8" name="مجموعة 57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  <a:grpFill/>
          </p:grpSpPr>
          <p:sp>
            <p:nvSpPr>
              <p:cNvPr id="63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64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  <a:grpFill/>
            </p:spPr>
          </p:pic>
          <p:grpSp>
            <p:nvGrpSpPr>
              <p:cNvPr id="65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717900"/>
                <a:chOff x="5162561" y="1484950"/>
                <a:chExt cx="5116090" cy="717900"/>
              </a:xfrm>
              <a:grpFill/>
            </p:grpSpPr>
            <p:sp>
              <p:nvSpPr>
                <p:cNvPr id="66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sz="28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67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679630"/>
                  <a:ext cx="5116090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28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rPr>
                    <a:t>مجالات برنامج تنمية القدرات البشرية </a:t>
                  </a:r>
                </a:p>
              </p:txBody>
            </p:sp>
          </p:grpSp>
        </p:grpSp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  <a:grpFill/>
          </p:grpSpPr>
          <p:sp>
            <p:nvSpPr>
              <p:cNvPr id="60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grpFill/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grpFill/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73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974151" y="10598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15">
            <a:extLst>
              <a:ext uri="{FF2B5EF4-FFF2-40B4-BE49-F238E27FC236}">
                <a16:creationId xmlns:a16="http://schemas.microsoft.com/office/drawing/2014/main" id="{B1671641-28A8-42EA-8E29-0F9297C63388}"/>
              </a:ext>
            </a:extLst>
          </p:cNvPr>
          <p:cNvSpPr/>
          <p:nvPr/>
        </p:nvSpPr>
        <p:spPr>
          <a:xfrm>
            <a:off x="11165783" y="4551741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Freeform: Shape 14">
            <a:extLst>
              <a:ext uri="{FF2B5EF4-FFF2-40B4-BE49-F238E27FC236}">
                <a16:creationId xmlns:a16="http://schemas.microsoft.com/office/drawing/2014/main" id="{A8334275-A1BF-43C7-B6A4-8C83AE355A90}"/>
              </a:ext>
            </a:extLst>
          </p:cNvPr>
          <p:cNvSpPr/>
          <p:nvPr/>
        </p:nvSpPr>
        <p:spPr>
          <a:xfrm>
            <a:off x="8924440" y="4332692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Freeform: Shape 9">
            <a:extLst>
              <a:ext uri="{FF2B5EF4-FFF2-40B4-BE49-F238E27FC236}">
                <a16:creationId xmlns:a16="http://schemas.microsoft.com/office/drawing/2014/main" id="{554F1105-765C-49B5-9AC1-E4C0EEF971BC}"/>
              </a:ext>
            </a:extLst>
          </p:cNvPr>
          <p:cNvSpPr/>
          <p:nvPr/>
        </p:nvSpPr>
        <p:spPr>
          <a:xfrm>
            <a:off x="6586779" y="3150119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Left"/>
            <a:lightRig rig="threePt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Freeform: Shape 8">
            <a:extLst>
              <a:ext uri="{FF2B5EF4-FFF2-40B4-BE49-F238E27FC236}">
                <a16:creationId xmlns:a16="http://schemas.microsoft.com/office/drawing/2014/main" id="{DB6E18FE-E754-4502-8B2A-2D9CA4CBAFF0}"/>
              </a:ext>
            </a:extLst>
          </p:cNvPr>
          <p:cNvSpPr/>
          <p:nvPr/>
        </p:nvSpPr>
        <p:spPr>
          <a:xfrm>
            <a:off x="4145587" y="5360901"/>
            <a:ext cx="1302844" cy="1415446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Freeform: Shape 13">
            <a:extLst>
              <a:ext uri="{FF2B5EF4-FFF2-40B4-BE49-F238E27FC236}">
                <a16:creationId xmlns:a16="http://schemas.microsoft.com/office/drawing/2014/main" id="{0E191B74-93B7-4BD4-81D8-B9295243D08A}"/>
              </a:ext>
            </a:extLst>
          </p:cNvPr>
          <p:cNvSpPr/>
          <p:nvPr/>
        </p:nvSpPr>
        <p:spPr>
          <a:xfrm>
            <a:off x="287820" y="5526576"/>
            <a:ext cx="1727387" cy="1827454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TextBox 19">
            <a:extLst>
              <a:ext uri="{FF2B5EF4-FFF2-40B4-BE49-F238E27FC236}">
                <a16:creationId xmlns:a16="http://schemas.microsoft.com/office/drawing/2014/main" id="{E86A3F28-09E5-4984-9FDB-AE7B22DD5688}"/>
              </a:ext>
            </a:extLst>
          </p:cNvPr>
          <p:cNvSpPr txBox="1"/>
          <p:nvPr/>
        </p:nvSpPr>
        <p:spPr>
          <a:xfrm>
            <a:off x="4129701" y="3928649"/>
            <a:ext cx="143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2</a:t>
            </a: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14DC240D-E3C9-43B6-BDD0-DDAAD7CD2FF4}"/>
              </a:ext>
            </a:extLst>
          </p:cNvPr>
          <p:cNvSpPr txBox="1"/>
          <p:nvPr/>
        </p:nvSpPr>
        <p:spPr>
          <a:xfrm>
            <a:off x="10866536" y="3592744"/>
            <a:ext cx="1438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</a:t>
            </a:r>
            <a:endParaRPr lang="en-US" sz="2000" b="1" dirty="0"/>
          </a:p>
        </p:txBody>
      </p:sp>
      <p:grpSp>
        <p:nvGrpSpPr>
          <p:cNvPr id="79" name="Group 7">
            <a:extLst>
              <a:ext uri="{FF2B5EF4-FFF2-40B4-BE49-F238E27FC236}">
                <a16:creationId xmlns:a16="http://schemas.microsoft.com/office/drawing/2014/main" id="{B18FA318-5A0A-44AA-830D-712B8B091292}"/>
              </a:ext>
            </a:extLst>
          </p:cNvPr>
          <p:cNvGrpSpPr/>
          <p:nvPr/>
        </p:nvGrpSpPr>
        <p:grpSpPr>
          <a:xfrm>
            <a:off x="418075" y="2183032"/>
            <a:ext cx="2842363" cy="2072750"/>
            <a:chOff x="418075" y="1334211"/>
            <a:chExt cx="2842363" cy="2072750"/>
          </a:xfrm>
        </p:grpSpPr>
        <p:sp>
          <p:nvSpPr>
            <p:cNvPr id="80" name="TextBox 1">
              <a:extLst>
                <a:ext uri="{FF2B5EF4-FFF2-40B4-BE49-F238E27FC236}">
                  <a16:creationId xmlns:a16="http://schemas.microsoft.com/office/drawing/2014/main" id="{6A4E8DF9-7EAA-450F-B654-C28997390560}"/>
                </a:ext>
              </a:extLst>
            </p:cNvPr>
            <p:cNvSpPr txBox="1"/>
            <p:nvPr/>
          </p:nvSpPr>
          <p:spPr>
            <a:xfrm>
              <a:off x="418075" y="276063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1</a:t>
              </a:r>
            </a:p>
          </p:txBody>
        </p:sp>
        <p:sp>
          <p:nvSpPr>
            <p:cNvPr id="83" name="TextBox 5">
              <a:extLst>
                <a:ext uri="{FF2B5EF4-FFF2-40B4-BE49-F238E27FC236}">
                  <a16:creationId xmlns:a16="http://schemas.microsoft.com/office/drawing/2014/main" id="{85513C1D-0759-4B03-8531-B5BCA275CD30}"/>
                </a:ext>
              </a:extLst>
            </p:cNvPr>
            <p:cNvSpPr txBox="1"/>
            <p:nvPr/>
          </p:nvSpPr>
          <p:spPr>
            <a:xfrm>
              <a:off x="468714" y="1334211"/>
              <a:ext cx="27917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تحضير الطلبة لمهن المستقبل و بناء قدراتهم على الإبداع و التشغيل الذاتي</a:t>
              </a:r>
              <a:endParaRPr lang="en-US" sz="2400" b="1" dirty="0"/>
            </a:p>
          </p:txBody>
        </p:sp>
      </p:grpSp>
      <p:grpSp>
        <p:nvGrpSpPr>
          <p:cNvPr id="84" name="Group 25">
            <a:extLst>
              <a:ext uri="{FF2B5EF4-FFF2-40B4-BE49-F238E27FC236}">
                <a16:creationId xmlns:a16="http://schemas.microsoft.com/office/drawing/2014/main" id="{136CC769-C936-466E-B1CD-0D172DD6A57E}"/>
              </a:ext>
            </a:extLst>
          </p:cNvPr>
          <p:cNvGrpSpPr/>
          <p:nvPr/>
        </p:nvGrpSpPr>
        <p:grpSpPr>
          <a:xfrm>
            <a:off x="5235742" y="5219317"/>
            <a:ext cx="3158746" cy="1200329"/>
            <a:chOff x="594576" y="1120593"/>
            <a:chExt cx="3158746" cy="1200329"/>
          </a:xfrm>
        </p:grpSpPr>
        <p:sp>
          <p:nvSpPr>
            <p:cNvPr id="85" name="TextBox 26">
              <a:extLst>
                <a:ext uri="{FF2B5EF4-FFF2-40B4-BE49-F238E27FC236}">
                  <a16:creationId xmlns:a16="http://schemas.microsoft.com/office/drawing/2014/main" id="{C7FD0CF6-64C3-4D0D-BF18-61A80D5107FD}"/>
                </a:ext>
              </a:extLst>
            </p:cNvPr>
            <p:cNvSpPr txBox="1"/>
            <p:nvPr/>
          </p:nvSpPr>
          <p:spPr>
            <a:xfrm>
              <a:off x="995216" y="122440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86" name="TextBox 27">
              <a:extLst>
                <a:ext uri="{FF2B5EF4-FFF2-40B4-BE49-F238E27FC236}">
                  <a16:creationId xmlns:a16="http://schemas.microsoft.com/office/drawing/2014/main" id="{B60BFED2-770C-463A-B37E-B2B362C14207}"/>
                </a:ext>
              </a:extLst>
            </p:cNvPr>
            <p:cNvSpPr txBox="1"/>
            <p:nvPr/>
          </p:nvSpPr>
          <p:spPr>
            <a:xfrm>
              <a:off x="594576" y="1120593"/>
              <a:ext cx="31587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بناء قدرات المعلمين و قيادات المدارس و المشرفين من الرجال و النساء</a:t>
              </a:r>
              <a:endParaRPr lang="en-US" sz="2400" b="1" dirty="0"/>
            </a:p>
          </p:txBody>
        </p:sp>
      </p:grpSp>
      <p:grpSp>
        <p:nvGrpSpPr>
          <p:cNvPr id="87" name="Group 10">
            <a:extLst>
              <a:ext uri="{FF2B5EF4-FFF2-40B4-BE49-F238E27FC236}">
                <a16:creationId xmlns:a16="http://schemas.microsoft.com/office/drawing/2014/main" id="{1AA2E17D-9BE5-4449-92AE-94CA2E529446}"/>
              </a:ext>
            </a:extLst>
          </p:cNvPr>
          <p:cNvGrpSpPr/>
          <p:nvPr/>
        </p:nvGrpSpPr>
        <p:grpSpPr>
          <a:xfrm>
            <a:off x="4039449" y="1061971"/>
            <a:ext cx="3744129" cy="1562169"/>
            <a:chOff x="4039449" y="213150"/>
            <a:chExt cx="3744129" cy="1562169"/>
          </a:xfrm>
        </p:grpSpPr>
        <p:sp>
          <p:nvSpPr>
            <p:cNvPr id="88" name="TextBox 20">
              <a:extLst>
                <a:ext uri="{FF2B5EF4-FFF2-40B4-BE49-F238E27FC236}">
                  <a16:creationId xmlns:a16="http://schemas.microsoft.com/office/drawing/2014/main" id="{48C89E56-9AD0-430E-9175-82F6FF81EBDD}"/>
                </a:ext>
              </a:extLst>
            </p:cNvPr>
            <p:cNvSpPr txBox="1"/>
            <p:nvPr/>
          </p:nvSpPr>
          <p:spPr>
            <a:xfrm>
              <a:off x="6345347" y="1252099"/>
              <a:ext cx="14382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3</a:t>
              </a:r>
            </a:p>
          </p:txBody>
        </p:sp>
        <p:grpSp>
          <p:nvGrpSpPr>
            <p:cNvPr id="89" name="Group 28">
              <a:extLst>
                <a:ext uri="{FF2B5EF4-FFF2-40B4-BE49-F238E27FC236}">
                  <a16:creationId xmlns:a16="http://schemas.microsoft.com/office/drawing/2014/main" id="{7569F012-E7A8-4C6A-B863-7CAC6404525E}"/>
                </a:ext>
              </a:extLst>
            </p:cNvPr>
            <p:cNvGrpSpPr/>
            <p:nvPr/>
          </p:nvGrpSpPr>
          <p:grpSpPr>
            <a:xfrm>
              <a:off x="4039449" y="213150"/>
              <a:ext cx="3586134" cy="1222577"/>
              <a:chOff x="-1479575" y="1595970"/>
              <a:chExt cx="3586134" cy="1222577"/>
            </a:xfrm>
          </p:grpSpPr>
          <p:sp>
            <p:nvSpPr>
              <p:cNvPr id="90" name="TextBox 29">
                <a:extLst>
                  <a:ext uri="{FF2B5EF4-FFF2-40B4-BE49-F238E27FC236}">
                    <a16:creationId xmlns:a16="http://schemas.microsoft.com/office/drawing/2014/main" id="{7647BE2F-418B-44A0-BE7D-8BB2D1C081E2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1" name="TextBox 30">
                <a:extLst>
                  <a:ext uri="{FF2B5EF4-FFF2-40B4-BE49-F238E27FC236}">
                    <a16:creationId xmlns:a16="http://schemas.microsoft.com/office/drawing/2014/main" id="{CCD07FEF-4373-4037-8057-0E0064E81EA7}"/>
                  </a:ext>
                </a:extLst>
              </p:cNvPr>
              <p:cNvSpPr txBox="1"/>
              <p:nvPr/>
            </p:nvSpPr>
            <p:spPr>
              <a:xfrm>
                <a:off x="-1479575" y="1987550"/>
                <a:ext cx="358613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/>
                  <a:t>توسيع المراحل الأولى في التعليم مثل رياض الأطفال</a:t>
                </a:r>
                <a:endParaRPr lang="en-US" sz="2400" b="1" dirty="0"/>
              </a:p>
            </p:txBody>
          </p:sp>
        </p:grpSp>
      </p:grpSp>
      <p:grpSp>
        <p:nvGrpSpPr>
          <p:cNvPr id="92" name="Group 37">
            <a:extLst>
              <a:ext uri="{FF2B5EF4-FFF2-40B4-BE49-F238E27FC236}">
                <a16:creationId xmlns:a16="http://schemas.microsoft.com/office/drawing/2014/main" id="{BA36603A-A984-4EF6-AA02-B4910624E372}"/>
              </a:ext>
            </a:extLst>
          </p:cNvPr>
          <p:cNvGrpSpPr/>
          <p:nvPr/>
        </p:nvGrpSpPr>
        <p:grpSpPr>
          <a:xfrm>
            <a:off x="8077201" y="1713591"/>
            <a:ext cx="3820885" cy="1889284"/>
            <a:chOff x="7978238" y="1105508"/>
            <a:chExt cx="3078199" cy="1889284"/>
          </a:xfrm>
        </p:grpSpPr>
        <p:sp>
          <p:nvSpPr>
            <p:cNvPr id="93" name="TextBox 21">
              <a:extLst>
                <a:ext uri="{FF2B5EF4-FFF2-40B4-BE49-F238E27FC236}">
                  <a16:creationId xmlns:a16="http://schemas.microsoft.com/office/drawing/2014/main" id="{B73CAE0F-257F-4C0C-B890-77FFC561E617}"/>
                </a:ext>
              </a:extLst>
            </p:cNvPr>
            <p:cNvSpPr txBox="1"/>
            <p:nvPr/>
          </p:nvSpPr>
          <p:spPr>
            <a:xfrm>
              <a:off x="8568255" y="2471572"/>
              <a:ext cx="14382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4</a:t>
              </a:r>
              <a:endParaRPr lang="en-US" sz="2400" b="1" dirty="0"/>
            </a:p>
          </p:txBody>
        </p:sp>
        <p:grpSp>
          <p:nvGrpSpPr>
            <p:cNvPr id="94" name="Group 31">
              <a:extLst>
                <a:ext uri="{FF2B5EF4-FFF2-40B4-BE49-F238E27FC236}">
                  <a16:creationId xmlns:a16="http://schemas.microsoft.com/office/drawing/2014/main" id="{69E539DB-3F19-4D28-8231-73C4D66B1A50}"/>
                </a:ext>
              </a:extLst>
            </p:cNvPr>
            <p:cNvGrpSpPr/>
            <p:nvPr/>
          </p:nvGrpSpPr>
          <p:grpSpPr>
            <a:xfrm>
              <a:off x="7978238" y="1105508"/>
              <a:ext cx="3078199" cy="1200329"/>
              <a:chOff x="-36610" y="1314287"/>
              <a:chExt cx="3078199" cy="1200329"/>
            </a:xfrm>
          </p:grpSpPr>
          <p:sp>
            <p:nvSpPr>
              <p:cNvPr id="95" name="TextBox 32">
                <a:extLst>
                  <a:ext uri="{FF2B5EF4-FFF2-40B4-BE49-F238E27FC236}">
                    <a16:creationId xmlns:a16="http://schemas.microsoft.com/office/drawing/2014/main" id="{1FA4C322-BB92-4170-9CB0-13884B954FB7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6" name="TextBox 33">
                <a:extLst>
                  <a:ext uri="{FF2B5EF4-FFF2-40B4-BE49-F238E27FC236}">
                    <a16:creationId xmlns:a16="http://schemas.microsoft.com/office/drawing/2014/main" id="{27735D27-31B1-4B22-831B-569CEA1DA2D7}"/>
                  </a:ext>
                </a:extLst>
              </p:cNvPr>
              <p:cNvSpPr txBox="1"/>
              <p:nvPr/>
            </p:nvSpPr>
            <p:spPr>
              <a:xfrm>
                <a:off x="-36610" y="1314287"/>
                <a:ext cx="307819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/>
                  <a:t>توفير بيئة تعليمية جاذبة من حيث المباني المدرسية و التقنيات الحديثة و البرامج المستقبلية</a:t>
                </a:r>
              </a:p>
            </p:txBody>
          </p:sp>
        </p:grpSp>
      </p:grpSp>
      <p:grpSp>
        <p:nvGrpSpPr>
          <p:cNvPr id="97" name="Group 34">
            <a:extLst>
              <a:ext uri="{FF2B5EF4-FFF2-40B4-BE49-F238E27FC236}">
                <a16:creationId xmlns:a16="http://schemas.microsoft.com/office/drawing/2014/main" id="{91D34028-A4AA-45FC-8B60-1A328BC75094}"/>
              </a:ext>
            </a:extLst>
          </p:cNvPr>
          <p:cNvGrpSpPr/>
          <p:nvPr/>
        </p:nvGrpSpPr>
        <p:grpSpPr>
          <a:xfrm>
            <a:off x="8330730" y="5283794"/>
            <a:ext cx="4012153" cy="1569660"/>
            <a:chOff x="165724" y="1454724"/>
            <a:chExt cx="2432963" cy="1569660"/>
          </a:xfrm>
        </p:grpSpPr>
        <p:sp>
          <p:nvSpPr>
            <p:cNvPr id="98" name="TextBox 35">
              <a:extLst>
                <a:ext uri="{FF2B5EF4-FFF2-40B4-BE49-F238E27FC236}">
                  <a16:creationId xmlns:a16="http://schemas.microsoft.com/office/drawing/2014/main" id="{37F794BC-025B-482E-A446-5CEBCD612A4A}"/>
                </a:ext>
              </a:extLst>
            </p:cNvPr>
            <p:cNvSpPr txBox="1"/>
            <p:nvPr/>
          </p:nvSpPr>
          <p:spPr>
            <a:xfrm>
              <a:off x="576976" y="1595970"/>
              <a:ext cx="14382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/>
            </a:p>
          </p:txBody>
        </p:sp>
        <p:sp>
          <p:nvSpPr>
            <p:cNvPr id="99" name="TextBox 36">
              <a:extLst>
                <a:ext uri="{FF2B5EF4-FFF2-40B4-BE49-F238E27FC236}">
                  <a16:creationId xmlns:a16="http://schemas.microsoft.com/office/drawing/2014/main" id="{C592875B-6933-4AAB-AC5D-303B7BE201BD}"/>
                </a:ext>
              </a:extLst>
            </p:cNvPr>
            <p:cNvSpPr txBox="1"/>
            <p:nvPr/>
          </p:nvSpPr>
          <p:spPr>
            <a:xfrm>
              <a:off x="165724" y="1454724"/>
              <a:ext cx="243296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تطوير مجالات التدريب ، وتحقيق الاستدامة في التعلم لمواكبة المستجدات المعرفية، وتوسيع ذلك لتوفير احتياجات سوق العمل . </a:t>
              </a:r>
            </a:p>
          </p:txBody>
        </p:sp>
      </p:grpSp>
      <p:grpSp>
        <p:nvGrpSpPr>
          <p:cNvPr id="100" name="Group 2">
            <a:extLst>
              <a:ext uri="{FF2B5EF4-FFF2-40B4-BE49-F238E27FC236}">
                <a16:creationId xmlns:a16="http://schemas.microsoft.com/office/drawing/2014/main" id="{09D7D125-72EB-483E-8410-4C09235102CF}"/>
              </a:ext>
            </a:extLst>
          </p:cNvPr>
          <p:cNvGrpSpPr/>
          <p:nvPr/>
        </p:nvGrpSpPr>
        <p:grpSpPr>
          <a:xfrm>
            <a:off x="-151194" y="1271117"/>
            <a:ext cx="13169050" cy="5447900"/>
            <a:chOff x="-151194" y="422296"/>
            <a:chExt cx="13169050" cy="5447900"/>
          </a:xfrm>
        </p:grpSpPr>
        <p:sp>
          <p:nvSpPr>
            <p:cNvPr id="101" name="Freeform: Shape 24">
              <a:extLst>
                <a:ext uri="{FF2B5EF4-FFF2-40B4-BE49-F238E27FC236}">
                  <a16:creationId xmlns:a16="http://schemas.microsoft.com/office/drawing/2014/main" id="{C28BE98E-513B-41CF-A812-537E74B5A65F}"/>
                </a:ext>
              </a:extLst>
            </p:cNvPr>
            <p:cNvSpPr/>
            <p:nvPr/>
          </p:nvSpPr>
          <p:spPr>
            <a:xfrm rot="10800000">
              <a:off x="-151194" y="422296"/>
              <a:ext cx="13169050" cy="5439915"/>
            </a:xfrm>
            <a:custGeom>
              <a:avLst/>
              <a:gdLst>
                <a:gd name="connsiteX0" fmla="*/ 5708417 w 13169050"/>
                <a:gd name="connsiteY0" fmla="*/ 5439915 h 5439915"/>
                <a:gd name="connsiteX1" fmla="*/ 4098984 w 13169050"/>
                <a:gd name="connsiteY1" fmla="*/ 3987539 h 5439915"/>
                <a:gd name="connsiteX2" fmla="*/ 4094459 w 13169050"/>
                <a:gd name="connsiteY2" fmla="*/ 3897924 h 5439915"/>
                <a:gd name="connsiteX3" fmla="*/ 4090632 w 13169050"/>
                <a:gd name="connsiteY3" fmla="*/ 3897924 h 5439915"/>
                <a:gd name="connsiteX4" fmla="*/ 4090632 w 13169050"/>
                <a:gd name="connsiteY4" fmla="*/ 3822131 h 5439915"/>
                <a:gd name="connsiteX5" fmla="*/ 4090632 w 13169050"/>
                <a:gd name="connsiteY5" fmla="*/ 3074964 h 5439915"/>
                <a:gd name="connsiteX6" fmla="*/ 4090702 w 13169050"/>
                <a:gd name="connsiteY6" fmla="*/ 3074964 h 5439915"/>
                <a:gd name="connsiteX7" fmla="*/ 4090702 w 13169050"/>
                <a:gd name="connsiteY7" fmla="*/ 3074963 h 5439915"/>
                <a:gd name="connsiteX8" fmla="*/ 2929780 w 13169050"/>
                <a:gd name="connsiteY8" fmla="*/ 1914041 h 5439915"/>
                <a:gd name="connsiteX9" fmla="*/ 2929780 w 13169050"/>
                <a:gd name="connsiteY9" fmla="*/ 1914110 h 5439915"/>
                <a:gd name="connsiteX10" fmla="*/ 0 w 13169050"/>
                <a:gd name="connsiteY10" fmla="*/ 1914110 h 5439915"/>
                <a:gd name="connsiteX11" fmla="*/ 0 w 13169050"/>
                <a:gd name="connsiteY11" fmla="*/ 1457178 h 5439915"/>
                <a:gd name="connsiteX12" fmla="*/ 2929780 w 13169050"/>
                <a:gd name="connsiteY12" fmla="*/ 1457178 h 5439915"/>
                <a:gd name="connsiteX13" fmla="*/ 3095188 w 13169050"/>
                <a:gd name="connsiteY13" fmla="*/ 1465530 h 5439915"/>
                <a:gd name="connsiteX14" fmla="*/ 4547564 w 13169050"/>
                <a:gd name="connsiteY14" fmla="*/ 3074963 h 5439915"/>
                <a:gd name="connsiteX15" fmla="*/ 4547564 w 13169050"/>
                <a:gd name="connsiteY15" fmla="*/ 3074964 h 5439915"/>
                <a:gd name="connsiteX16" fmla="*/ 4547564 w 13169050"/>
                <a:gd name="connsiteY16" fmla="*/ 3823480 h 5439915"/>
                <a:gd name="connsiteX17" fmla="*/ 4553489 w 13169050"/>
                <a:gd name="connsiteY17" fmla="*/ 3940827 h 5439915"/>
                <a:gd name="connsiteX18" fmla="*/ 5708418 w 13169050"/>
                <a:gd name="connsiteY18" fmla="*/ 4983052 h 5439915"/>
                <a:gd name="connsiteX19" fmla="*/ 6863346 w 13169050"/>
                <a:gd name="connsiteY19" fmla="*/ 3940827 h 5439915"/>
                <a:gd name="connsiteX20" fmla="*/ 6869340 w 13169050"/>
                <a:gd name="connsiteY20" fmla="*/ 3822131 h 5439915"/>
                <a:gd name="connsiteX21" fmla="*/ 6869270 w 13169050"/>
                <a:gd name="connsiteY21" fmla="*/ 3822131 h 5439915"/>
                <a:gd name="connsiteX22" fmla="*/ 6869270 w 13169050"/>
                <a:gd name="connsiteY22" fmla="*/ 1617787 h 5439915"/>
                <a:gd name="connsiteX23" fmla="*/ 6869270 w 13169050"/>
                <a:gd name="connsiteY23" fmla="*/ 1617786 h 5439915"/>
                <a:gd name="connsiteX24" fmla="*/ 6869270 w 13169050"/>
                <a:gd name="connsiteY24" fmla="*/ 1573645 h 5439915"/>
                <a:gd name="connsiteX25" fmla="*/ 6873443 w 13169050"/>
                <a:gd name="connsiteY25" fmla="*/ 1573645 h 5439915"/>
                <a:gd name="connsiteX26" fmla="*/ 6898217 w 13169050"/>
                <a:gd name="connsiteY26" fmla="*/ 1311536 h 5439915"/>
                <a:gd name="connsiteX27" fmla="*/ 8321645 w 13169050"/>
                <a:gd name="connsiteY27" fmla="*/ 8353 h 5439915"/>
                <a:gd name="connsiteX28" fmla="*/ 8463731 w 13169050"/>
                <a:gd name="connsiteY28" fmla="*/ 1179 h 5439915"/>
                <a:gd name="connsiteX29" fmla="*/ 8463731 w 13169050"/>
                <a:gd name="connsiteY29" fmla="*/ 0 h 5439915"/>
                <a:gd name="connsiteX30" fmla="*/ 13169050 w 13169050"/>
                <a:gd name="connsiteY30" fmla="*/ 0 h 5439915"/>
                <a:gd name="connsiteX31" fmla="*/ 13169050 w 13169050"/>
                <a:gd name="connsiteY31" fmla="*/ 456932 h 5439915"/>
                <a:gd name="connsiteX32" fmla="*/ 8485707 w 13169050"/>
                <a:gd name="connsiteY32" fmla="*/ 456932 h 5439915"/>
                <a:gd name="connsiteX33" fmla="*/ 8368356 w 13169050"/>
                <a:gd name="connsiteY33" fmla="*/ 462858 h 5439915"/>
                <a:gd name="connsiteX34" fmla="*/ 7346905 w 13169050"/>
                <a:gd name="connsiteY34" fmla="*/ 1398021 h 5439915"/>
                <a:gd name="connsiteX35" fmla="*/ 7326202 w 13169050"/>
                <a:gd name="connsiteY35" fmla="*/ 1617046 h 5439915"/>
                <a:gd name="connsiteX36" fmla="*/ 7326202 w 13169050"/>
                <a:gd name="connsiteY36" fmla="*/ 3822131 h 5439915"/>
                <a:gd name="connsiteX37" fmla="*/ 7317849 w 13169050"/>
                <a:gd name="connsiteY37" fmla="*/ 3987539 h 5439915"/>
                <a:gd name="connsiteX38" fmla="*/ 5708417 w 13169050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69050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69050" y="0"/>
                  </a:lnTo>
                  <a:lnTo>
                    <a:pt x="13169050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extrusionH="152400" prstMaterial="metal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Freeform: Shape 23">
              <a:extLst>
                <a:ext uri="{FF2B5EF4-FFF2-40B4-BE49-F238E27FC236}">
                  <a16:creationId xmlns:a16="http://schemas.microsoft.com/office/drawing/2014/main" id="{C5A01D43-D1FE-423C-96C8-B8C69F8C9B83}"/>
                </a:ext>
              </a:extLst>
            </p:cNvPr>
            <p:cNvSpPr/>
            <p:nvPr/>
          </p:nvSpPr>
          <p:spPr>
            <a:xfrm rot="10800000">
              <a:off x="-151194" y="430281"/>
              <a:ext cx="13138661" cy="5439915"/>
            </a:xfrm>
            <a:custGeom>
              <a:avLst/>
              <a:gdLst>
                <a:gd name="connsiteX0" fmla="*/ 5708417 w 13138661"/>
                <a:gd name="connsiteY0" fmla="*/ 5439915 h 5439915"/>
                <a:gd name="connsiteX1" fmla="*/ 4098984 w 13138661"/>
                <a:gd name="connsiteY1" fmla="*/ 3987539 h 5439915"/>
                <a:gd name="connsiteX2" fmla="*/ 4094459 w 13138661"/>
                <a:gd name="connsiteY2" fmla="*/ 3897924 h 5439915"/>
                <a:gd name="connsiteX3" fmla="*/ 4090632 w 13138661"/>
                <a:gd name="connsiteY3" fmla="*/ 3897924 h 5439915"/>
                <a:gd name="connsiteX4" fmla="*/ 4090632 w 13138661"/>
                <a:gd name="connsiteY4" fmla="*/ 3822131 h 5439915"/>
                <a:gd name="connsiteX5" fmla="*/ 4090632 w 13138661"/>
                <a:gd name="connsiteY5" fmla="*/ 3074964 h 5439915"/>
                <a:gd name="connsiteX6" fmla="*/ 4090702 w 13138661"/>
                <a:gd name="connsiteY6" fmla="*/ 3074964 h 5439915"/>
                <a:gd name="connsiteX7" fmla="*/ 4090702 w 13138661"/>
                <a:gd name="connsiteY7" fmla="*/ 3074963 h 5439915"/>
                <a:gd name="connsiteX8" fmla="*/ 2929780 w 13138661"/>
                <a:gd name="connsiteY8" fmla="*/ 1914041 h 5439915"/>
                <a:gd name="connsiteX9" fmla="*/ 2929780 w 13138661"/>
                <a:gd name="connsiteY9" fmla="*/ 1914110 h 5439915"/>
                <a:gd name="connsiteX10" fmla="*/ 0 w 13138661"/>
                <a:gd name="connsiteY10" fmla="*/ 1914110 h 5439915"/>
                <a:gd name="connsiteX11" fmla="*/ 0 w 13138661"/>
                <a:gd name="connsiteY11" fmla="*/ 1457178 h 5439915"/>
                <a:gd name="connsiteX12" fmla="*/ 2929780 w 13138661"/>
                <a:gd name="connsiteY12" fmla="*/ 1457178 h 5439915"/>
                <a:gd name="connsiteX13" fmla="*/ 3095188 w 13138661"/>
                <a:gd name="connsiteY13" fmla="*/ 1465530 h 5439915"/>
                <a:gd name="connsiteX14" fmla="*/ 4547564 w 13138661"/>
                <a:gd name="connsiteY14" fmla="*/ 3074963 h 5439915"/>
                <a:gd name="connsiteX15" fmla="*/ 4547564 w 13138661"/>
                <a:gd name="connsiteY15" fmla="*/ 3074964 h 5439915"/>
                <a:gd name="connsiteX16" fmla="*/ 4547564 w 13138661"/>
                <a:gd name="connsiteY16" fmla="*/ 3823480 h 5439915"/>
                <a:gd name="connsiteX17" fmla="*/ 4553489 w 13138661"/>
                <a:gd name="connsiteY17" fmla="*/ 3940827 h 5439915"/>
                <a:gd name="connsiteX18" fmla="*/ 5708418 w 13138661"/>
                <a:gd name="connsiteY18" fmla="*/ 4983052 h 5439915"/>
                <a:gd name="connsiteX19" fmla="*/ 6863346 w 13138661"/>
                <a:gd name="connsiteY19" fmla="*/ 3940827 h 5439915"/>
                <a:gd name="connsiteX20" fmla="*/ 6869340 w 13138661"/>
                <a:gd name="connsiteY20" fmla="*/ 3822131 h 5439915"/>
                <a:gd name="connsiteX21" fmla="*/ 6869270 w 13138661"/>
                <a:gd name="connsiteY21" fmla="*/ 3822131 h 5439915"/>
                <a:gd name="connsiteX22" fmla="*/ 6869270 w 13138661"/>
                <a:gd name="connsiteY22" fmla="*/ 1617787 h 5439915"/>
                <a:gd name="connsiteX23" fmla="*/ 6869270 w 13138661"/>
                <a:gd name="connsiteY23" fmla="*/ 1617786 h 5439915"/>
                <a:gd name="connsiteX24" fmla="*/ 6869270 w 13138661"/>
                <a:gd name="connsiteY24" fmla="*/ 1573645 h 5439915"/>
                <a:gd name="connsiteX25" fmla="*/ 6873443 w 13138661"/>
                <a:gd name="connsiteY25" fmla="*/ 1573645 h 5439915"/>
                <a:gd name="connsiteX26" fmla="*/ 6898217 w 13138661"/>
                <a:gd name="connsiteY26" fmla="*/ 1311536 h 5439915"/>
                <a:gd name="connsiteX27" fmla="*/ 8321645 w 13138661"/>
                <a:gd name="connsiteY27" fmla="*/ 8353 h 5439915"/>
                <a:gd name="connsiteX28" fmla="*/ 8463731 w 13138661"/>
                <a:gd name="connsiteY28" fmla="*/ 1179 h 5439915"/>
                <a:gd name="connsiteX29" fmla="*/ 8463731 w 13138661"/>
                <a:gd name="connsiteY29" fmla="*/ 0 h 5439915"/>
                <a:gd name="connsiteX30" fmla="*/ 13138661 w 13138661"/>
                <a:gd name="connsiteY30" fmla="*/ 0 h 5439915"/>
                <a:gd name="connsiteX31" fmla="*/ 13138661 w 13138661"/>
                <a:gd name="connsiteY31" fmla="*/ 456932 h 5439915"/>
                <a:gd name="connsiteX32" fmla="*/ 8485707 w 13138661"/>
                <a:gd name="connsiteY32" fmla="*/ 456932 h 5439915"/>
                <a:gd name="connsiteX33" fmla="*/ 8368356 w 13138661"/>
                <a:gd name="connsiteY33" fmla="*/ 462858 h 5439915"/>
                <a:gd name="connsiteX34" fmla="*/ 7346905 w 13138661"/>
                <a:gd name="connsiteY34" fmla="*/ 1398021 h 5439915"/>
                <a:gd name="connsiteX35" fmla="*/ 7326202 w 13138661"/>
                <a:gd name="connsiteY35" fmla="*/ 1617046 h 5439915"/>
                <a:gd name="connsiteX36" fmla="*/ 7326202 w 13138661"/>
                <a:gd name="connsiteY36" fmla="*/ 3822131 h 5439915"/>
                <a:gd name="connsiteX37" fmla="*/ 7317849 w 13138661"/>
                <a:gd name="connsiteY37" fmla="*/ 3987539 h 5439915"/>
                <a:gd name="connsiteX38" fmla="*/ 5708417 w 13138661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38661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38661" y="0"/>
                  </a:lnTo>
                  <a:lnTo>
                    <a:pt x="13138661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contourW="12700" prstMaterial="metal">
              <a:bevelT w="12700" h="133350" prst="softRound"/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Freeform: Shape 3">
              <a:extLst>
                <a:ext uri="{FF2B5EF4-FFF2-40B4-BE49-F238E27FC236}">
                  <a16:creationId xmlns:a16="http://schemas.microsoft.com/office/drawing/2014/main" id="{733E4767-4EBE-4320-883C-8B5A00D46276}"/>
                </a:ext>
              </a:extLst>
            </p:cNvPr>
            <p:cNvSpPr/>
            <p:nvPr/>
          </p:nvSpPr>
          <p:spPr>
            <a:xfrm>
              <a:off x="30997" y="2301483"/>
              <a:ext cx="12548851" cy="2333395"/>
            </a:xfrm>
            <a:custGeom>
              <a:avLst/>
              <a:gdLst>
                <a:gd name="connsiteX0" fmla="*/ 0 w 12646617"/>
                <a:gd name="connsiteY0" fmla="*/ 2279398 h 2342277"/>
                <a:gd name="connsiteX1" fmla="*/ 4076054 w 12646617"/>
                <a:gd name="connsiteY1" fmla="*/ 2294896 h 2342277"/>
                <a:gd name="connsiteX2" fmla="*/ 5625884 w 12646617"/>
                <a:gd name="connsiteY2" fmla="*/ 1752456 h 2342277"/>
                <a:gd name="connsiteX3" fmla="*/ 5889356 w 12646617"/>
                <a:gd name="connsiteY3" fmla="*/ 512591 h 2342277"/>
                <a:gd name="connsiteX4" fmla="*/ 6261315 w 12646617"/>
                <a:gd name="connsiteY4" fmla="*/ 156130 h 2342277"/>
                <a:gd name="connsiteX5" fmla="*/ 6865749 w 12646617"/>
                <a:gd name="connsiteY5" fmla="*/ 1147 h 2342277"/>
                <a:gd name="connsiteX6" fmla="*/ 8012623 w 12646617"/>
                <a:gd name="connsiteY6" fmla="*/ 109635 h 2342277"/>
                <a:gd name="connsiteX7" fmla="*/ 8415579 w 12646617"/>
                <a:gd name="connsiteY7" fmla="*/ 512591 h 2342277"/>
                <a:gd name="connsiteX8" fmla="*/ 9159498 w 12646617"/>
                <a:gd name="connsiteY8" fmla="*/ 1163520 h 2342277"/>
                <a:gd name="connsiteX9" fmla="*/ 10290874 w 12646617"/>
                <a:gd name="connsiteY9" fmla="*/ 1380496 h 2342277"/>
                <a:gd name="connsiteX10" fmla="*/ 12646617 w 12646617"/>
                <a:gd name="connsiteY10" fmla="*/ 1380496 h 2342277"/>
                <a:gd name="connsiteX0" fmla="*/ 0 w 12646617"/>
                <a:gd name="connsiteY0" fmla="*/ 2199068 h 2261947"/>
                <a:gd name="connsiteX1" fmla="*/ 4076054 w 12646617"/>
                <a:gd name="connsiteY1" fmla="*/ 2214566 h 2261947"/>
                <a:gd name="connsiteX2" fmla="*/ 5625884 w 12646617"/>
                <a:gd name="connsiteY2" fmla="*/ 1672126 h 2261947"/>
                <a:gd name="connsiteX3" fmla="*/ 5889356 w 12646617"/>
                <a:gd name="connsiteY3" fmla="*/ 432261 h 2261947"/>
                <a:gd name="connsiteX4" fmla="*/ 6261315 w 12646617"/>
                <a:gd name="connsiteY4" fmla="*/ 75800 h 2261947"/>
                <a:gd name="connsiteX5" fmla="*/ 8012623 w 12646617"/>
                <a:gd name="connsiteY5" fmla="*/ 29305 h 2261947"/>
                <a:gd name="connsiteX6" fmla="*/ 8415579 w 12646617"/>
                <a:gd name="connsiteY6" fmla="*/ 432261 h 2261947"/>
                <a:gd name="connsiteX7" fmla="*/ 9159498 w 12646617"/>
                <a:gd name="connsiteY7" fmla="*/ 1083190 h 2261947"/>
                <a:gd name="connsiteX8" fmla="*/ 10290874 w 12646617"/>
                <a:gd name="connsiteY8" fmla="*/ 1300166 h 2261947"/>
                <a:gd name="connsiteX9" fmla="*/ 12646617 w 12646617"/>
                <a:gd name="connsiteY9" fmla="*/ 1300166 h 2261947"/>
                <a:gd name="connsiteX0" fmla="*/ 0 w 12646617"/>
                <a:gd name="connsiteY0" fmla="*/ 2169763 h 2232642"/>
                <a:gd name="connsiteX1" fmla="*/ 4076054 w 12646617"/>
                <a:gd name="connsiteY1" fmla="*/ 2185261 h 2232642"/>
                <a:gd name="connsiteX2" fmla="*/ 5625884 w 12646617"/>
                <a:gd name="connsiteY2" fmla="*/ 1642821 h 2232642"/>
                <a:gd name="connsiteX3" fmla="*/ 5889356 w 12646617"/>
                <a:gd name="connsiteY3" fmla="*/ 402956 h 2232642"/>
                <a:gd name="connsiteX4" fmla="*/ 8012623 w 12646617"/>
                <a:gd name="connsiteY4" fmla="*/ 0 h 2232642"/>
                <a:gd name="connsiteX5" fmla="*/ 8415579 w 12646617"/>
                <a:gd name="connsiteY5" fmla="*/ 402956 h 2232642"/>
                <a:gd name="connsiteX6" fmla="*/ 9159498 w 12646617"/>
                <a:gd name="connsiteY6" fmla="*/ 1053885 h 2232642"/>
                <a:gd name="connsiteX7" fmla="*/ 10290874 w 12646617"/>
                <a:gd name="connsiteY7" fmla="*/ 1270861 h 2232642"/>
                <a:gd name="connsiteX8" fmla="*/ 12646617 w 12646617"/>
                <a:gd name="connsiteY8" fmla="*/ 1270861 h 2232642"/>
                <a:gd name="connsiteX0" fmla="*/ 0 w 12646617"/>
                <a:gd name="connsiteY0" fmla="*/ 2248276 h 2311155"/>
                <a:gd name="connsiteX1" fmla="*/ 4076054 w 12646617"/>
                <a:gd name="connsiteY1" fmla="*/ 2263774 h 2311155"/>
                <a:gd name="connsiteX2" fmla="*/ 5625884 w 12646617"/>
                <a:gd name="connsiteY2" fmla="*/ 1721334 h 2311155"/>
                <a:gd name="connsiteX3" fmla="*/ 5889356 w 12646617"/>
                <a:gd name="connsiteY3" fmla="*/ 481469 h 2311155"/>
                <a:gd name="connsiteX4" fmla="*/ 8012623 w 12646617"/>
                <a:gd name="connsiteY4" fmla="*/ 78513 h 2311155"/>
                <a:gd name="connsiteX5" fmla="*/ 8415579 w 12646617"/>
                <a:gd name="connsiteY5" fmla="*/ 481469 h 2311155"/>
                <a:gd name="connsiteX6" fmla="*/ 9159498 w 12646617"/>
                <a:gd name="connsiteY6" fmla="*/ 1132398 h 2311155"/>
                <a:gd name="connsiteX7" fmla="*/ 10290874 w 12646617"/>
                <a:gd name="connsiteY7" fmla="*/ 1349374 h 2311155"/>
                <a:gd name="connsiteX8" fmla="*/ 12646617 w 12646617"/>
                <a:gd name="connsiteY8" fmla="*/ 1349374 h 2311155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1887722 h 1950601"/>
                <a:gd name="connsiteX1" fmla="*/ 4076054 w 12646617"/>
                <a:gd name="connsiteY1" fmla="*/ 1903220 h 1950601"/>
                <a:gd name="connsiteX2" fmla="*/ 5625884 w 12646617"/>
                <a:gd name="connsiteY2" fmla="*/ 1360780 h 1950601"/>
                <a:gd name="connsiteX3" fmla="*/ 5889356 w 12646617"/>
                <a:gd name="connsiteY3" fmla="*/ 120915 h 1950601"/>
                <a:gd name="connsiteX4" fmla="*/ 8415579 w 12646617"/>
                <a:gd name="connsiteY4" fmla="*/ 120915 h 1950601"/>
                <a:gd name="connsiteX5" fmla="*/ 9159498 w 12646617"/>
                <a:gd name="connsiteY5" fmla="*/ 771844 h 1950601"/>
                <a:gd name="connsiteX6" fmla="*/ 10290874 w 12646617"/>
                <a:gd name="connsiteY6" fmla="*/ 988820 h 1950601"/>
                <a:gd name="connsiteX7" fmla="*/ 12646617 w 12646617"/>
                <a:gd name="connsiteY7" fmla="*/ 988820 h 1950601"/>
                <a:gd name="connsiteX0" fmla="*/ 0 w 12646617"/>
                <a:gd name="connsiteY0" fmla="*/ 2137017 h 2199896"/>
                <a:gd name="connsiteX1" fmla="*/ 4076054 w 12646617"/>
                <a:gd name="connsiteY1" fmla="*/ 2152515 h 2199896"/>
                <a:gd name="connsiteX2" fmla="*/ 5625884 w 12646617"/>
                <a:gd name="connsiteY2" fmla="*/ 1610075 h 2199896"/>
                <a:gd name="connsiteX3" fmla="*/ 5889356 w 12646617"/>
                <a:gd name="connsiteY3" fmla="*/ 370210 h 2199896"/>
                <a:gd name="connsiteX4" fmla="*/ 8415579 w 12646617"/>
                <a:gd name="connsiteY4" fmla="*/ 370210 h 2199896"/>
                <a:gd name="connsiteX5" fmla="*/ 9159498 w 12646617"/>
                <a:gd name="connsiteY5" fmla="*/ 1021139 h 2199896"/>
                <a:gd name="connsiteX6" fmla="*/ 10290874 w 12646617"/>
                <a:gd name="connsiteY6" fmla="*/ 1238115 h 2199896"/>
                <a:gd name="connsiteX7" fmla="*/ 12646617 w 12646617"/>
                <a:gd name="connsiteY7" fmla="*/ 1238115 h 2199896"/>
                <a:gd name="connsiteX0" fmla="*/ 0 w 12646617"/>
                <a:gd name="connsiteY0" fmla="*/ 2265378 h 2328257"/>
                <a:gd name="connsiteX1" fmla="*/ 4076054 w 12646617"/>
                <a:gd name="connsiteY1" fmla="*/ 2280876 h 2328257"/>
                <a:gd name="connsiteX2" fmla="*/ 5625884 w 12646617"/>
                <a:gd name="connsiteY2" fmla="*/ 1738436 h 2328257"/>
                <a:gd name="connsiteX3" fmla="*/ 5889356 w 12646617"/>
                <a:gd name="connsiteY3" fmla="*/ 498571 h 2328257"/>
                <a:gd name="connsiteX4" fmla="*/ 8415579 w 12646617"/>
                <a:gd name="connsiteY4" fmla="*/ 498571 h 2328257"/>
                <a:gd name="connsiteX5" fmla="*/ 9159498 w 12646617"/>
                <a:gd name="connsiteY5" fmla="*/ 1149500 h 2328257"/>
                <a:gd name="connsiteX6" fmla="*/ 10290874 w 12646617"/>
                <a:gd name="connsiteY6" fmla="*/ 1366476 h 2328257"/>
                <a:gd name="connsiteX7" fmla="*/ 12646617 w 12646617"/>
                <a:gd name="connsiteY7" fmla="*/ 1366476 h 2328257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266024 h 2328903"/>
                <a:gd name="connsiteX1" fmla="*/ 4076054 w 12646617"/>
                <a:gd name="connsiteY1" fmla="*/ 2281522 h 2328903"/>
                <a:gd name="connsiteX2" fmla="*/ 5625884 w 12646617"/>
                <a:gd name="connsiteY2" fmla="*/ 1739082 h 2328903"/>
                <a:gd name="connsiteX3" fmla="*/ 5889356 w 12646617"/>
                <a:gd name="connsiteY3" fmla="*/ 499217 h 2328903"/>
                <a:gd name="connsiteX4" fmla="*/ 8415579 w 12646617"/>
                <a:gd name="connsiteY4" fmla="*/ 499217 h 2328903"/>
                <a:gd name="connsiteX5" fmla="*/ 10290874 w 12646617"/>
                <a:gd name="connsiteY5" fmla="*/ 1367122 h 2328903"/>
                <a:gd name="connsiteX6" fmla="*/ 12646617 w 12646617"/>
                <a:gd name="connsiteY6" fmla="*/ 1367122 h 2328903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851" h="2333395">
                  <a:moveTo>
                    <a:pt x="0" y="2270516"/>
                  </a:moveTo>
                  <a:cubicBezTo>
                    <a:pt x="1569203" y="2322177"/>
                    <a:pt x="3138407" y="2373838"/>
                    <a:pt x="4076054" y="2286014"/>
                  </a:cubicBezTo>
                  <a:cubicBezTo>
                    <a:pt x="5013701" y="2198190"/>
                    <a:pt x="5323667" y="2040625"/>
                    <a:pt x="5625884" y="1743574"/>
                  </a:cubicBezTo>
                  <a:cubicBezTo>
                    <a:pt x="5928101" y="1446523"/>
                    <a:pt x="5734958" y="1112920"/>
                    <a:pt x="5889356" y="503709"/>
                  </a:cubicBezTo>
                  <a:cubicBezTo>
                    <a:pt x="6043754" y="-105502"/>
                    <a:pt x="7963789" y="-227538"/>
                    <a:pt x="8415579" y="503709"/>
                  </a:cubicBezTo>
                  <a:cubicBezTo>
                    <a:pt x="8867369" y="1234956"/>
                    <a:pt x="9567489" y="1324729"/>
                    <a:pt x="10290874" y="1371614"/>
                  </a:cubicBezTo>
                  <a:cubicBezTo>
                    <a:pt x="11014259" y="1418499"/>
                    <a:pt x="12150402" y="1332184"/>
                    <a:pt x="12548851" y="1337108"/>
                  </a:cubicBezTo>
                </a:path>
              </a:pathLst>
            </a:custGeom>
            <a:noFill/>
            <a:ln w="22225">
              <a:solidFill>
                <a:schemeClr val="tx1">
                  <a:alpha val="44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04" name="Freeform: Shape 11">
            <a:extLst>
              <a:ext uri="{FF2B5EF4-FFF2-40B4-BE49-F238E27FC236}">
                <a16:creationId xmlns:a16="http://schemas.microsoft.com/office/drawing/2014/main" id="{DFC939B5-EFC5-4D10-9E41-56B99689BC03}"/>
              </a:ext>
            </a:extLst>
          </p:cNvPr>
          <p:cNvSpPr/>
          <p:nvPr/>
        </p:nvSpPr>
        <p:spPr>
          <a:xfrm>
            <a:off x="-29601" y="4299860"/>
            <a:ext cx="2453433" cy="1226716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Freeform: Shape 12">
            <a:extLst>
              <a:ext uri="{FF2B5EF4-FFF2-40B4-BE49-F238E27FC236}">
                <a16:creationId xmlns:a16="http://schemas.microsoft.com/office/drawing/2014/main" id="{44B1B132-CE99-494E-88F5-4AB4C854F280}"/>
              </a:ext>
            </a:extLst>
          </p:cNvPr>
          <p:cNvSpPr/>
          <p:nvPr/>
        </p:nvSpPr>
        <p:spPr>
          <a:xfrm>
            <a:off x="4039449" y="4550566"/>
            <a:ext cx="1748949" cy="874474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Freeform: Shape 16">
            <a:extLst>
              <a:ext uri="{FF2B5EF4-FFF2-40B4-BE49-F238E27FC236}">
                <a16:creationId xmlns:a16="http://schemas.microsoft.com/office/drawing/2014/main" id="{52595E28-EE40-4190-A83A-F68EDC9A5EEA}"/>
              </a:ext>
            </a:extLst>
          </p:cNvPr>
          <p:cNvSpPr/>
          <p:nvPr/>
        </p:nvSpPr>
        <p:spPr>
          <a:xfrm>
            <a:off x="6507489" y="2624140"/>
            <a:ext cx="1113949" cy="556975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6600FF"/>
          </a:solidFill>
          <a:ln>
            <a:noFill/>
          </a:ln>
          <a:scene3d>
            <a:camera prst="isometricOffAxis1Left">
              <a:rot lat="1075750" lon="4155355" rev="9732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Freeform: Shape 17">
            <a:extLst>
              <a:ext uri="{FF2B5EF4-FFF2-40B4-BE49-F238E27FC236}">
                <a16:creationId xmlns:a16="http://schemas.microsoft.com/office/drawing/2014/main" id="{1295F47D-4C06-40CF-8DD9-8CDD3C684518}"/>
              </a:ext>
            </a:extLst>
          </p:cNvPr>
          <p:cNvSpPr/>
          <p:nvPr/>
        </p:nvSpPr>
        <p:spPr>
          <a:xfrm>
            <a:off x="8778184" y="3851317"/>
            <a:ext cx="1018375" cy="509188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scene3d>
            <a:camera prst="isometricOffAxis2Right">
              <a:rot lat="1063044" lon="18390201" rev="19375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Freeform: Shape 18">
            <a:extLst>
              <a:ext uri="{FF2B5EF4-FFF2-40B4-BE49-F238E27FC236}">
                <a16:creationId xmlns:a16="http://schemas.microsoft.com/office/drawing/2014/main" id="{83736593-0788-40CF-B8BB-75C1AB6041D8}"/>
              </a:ext>
            </a:extLst>
          </p:cNvPr>
          <p:cNvSpPr/>
          <p:nvPr/>
        </p:nvSpPr>
        <p:spPr>
          <a:xfrm>
            <a:off x="11058071" y="4047406"/>
            <a:ext cx="1055163" cy="527582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CC0099"/>
          </a:solidFill>
          <a:ln>
            <a:noFill/>
          </a:ln>
          <a:scene3d>
            <a:camera prst="isometricOffAxis2Righ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330729" y="1253496"/>
            <a:ext cx="35734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ar-SY" sz="2000" b="1" dirty="0"/>
          </a:p>
        </p:txBody>
      </p:sp>
    </p:spTree>
    <p:extLst>
      <p:ext uri="{BB962C8B-B14F-4D97-AF65-F5344CB8AC3E}">
        <p14:creationId xmlns:p14="http://schemas.microsoft.com/office/powerpoint/2010/main" val="71301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4" grpId="0" animBg="1"/>
      <p:bldP spid="75" grpId="0" animBg="1"/>
      <p:bldP spid="76" grpId="0" animBg="1"/>
      <p:bldP spid="77" grpId="0"/>
      <p:bldP spid="78" grpId="0"/>
      <p:bldP spid="104" grpId="0" animBg="1"/>
      <p:bldP spid="105" grpId="0" animBg="1"/>
      <p:bldP spid="106" grpId="0" animBg="1"/>
      <p:bldP spid="107" grpId="0" animBg="1"/>
      <p:bldP spid="108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7" y="-78628"/>
            <a:ext cx="759656" cy="6635548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2621787" y="796446"/>
            <a:ext cx="6831056" cy="2511280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798565" y="1014531"/>
              <a:ext cx="4318404" cy="1264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ar-SY" sz="2400" b="1" dirty="0">
                  <a:solidFill>
                    <a:prstClr val="white"/>
                  </a:solidFill>
                  <a:cs typeface="Arial" panose="020B0604020202020204" pitchFamily="34" charset="0"/>
                </a:rPr>
                <a:t>يرمي برنامج تنمية القدرات البشرية إلى تعزيز عدد من القيم التي تسهم في تحقيق أهدافه . يرجع الطلبة إلى مصادر التعليم و يضيفون أبرز القيم التي يستهدفها هذا البرنامج في الفراغات الآتية</a:t>
              </a:r>
              <a:endParaRPr kumimoji="0" lang="ar-SY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0F8AA7-3541-4B6C-A2C9-D5AF3C93465D}"/>
              </a:ext>
            </a:extLst>
          </p:cNvPr>
          <p:cNvGrpSpPr/>
          <p:nvPr/>
        </p:nvGrpSpPr>
        <p:grpSpPr>
          <a:xfrm>
            <a:off x="2886145" y="3239146"/>
            <a:ext cx="6699873" cy="2203523"/>
            <a:chOff x="1891660" y="2800534"/>
            <a:chExt cx="5655931" cy="17500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88E973-E747-492B-BB65-1C254B005B2C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2511CCB-44C3-44D0-92B5-937D69E7A2B1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2ADCF25-7E98-4730-9ED8-FCAB72426CB5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1891660" y="3242493"/>
              <a:ext cx="5142351" cy="659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cs typeface="Arial" panose="020B0604020202020204" pitchFamily="34" charset="0"/>
                </a:rPr>
                <a:t>العزيمة</a:t>
              </a:r>
              <a:r>
                <a:rPr lang="ar-SY" sz="2400" b="1" dirty="0">
                  <a:solidFill>
                    <a:srgbClr val="FFFF00"/>
                  </a:solidFill>
                  <a:cs typeface="Arial" panose="020B0604020202020204" pitchFamily="34" charset="0"/>
                </a:rPr>
                <a:t> - </a:t>
              </a:r>
              <a:r>
                <a:rPr lang="ar-SY" sz="2400" b="1" dirty="0">
                  <a:solidFill>
                    <a:schemeClr val="bg1"/>
                  </a:solidFill>
                  <a:cs typeface="Arial" panose="020B0604020202020204" pitchFamily="34" charset="0"/>
                </a:rPr>
                <a:t>المثابرة</a:t>
              </a:r>
              <a:r>
                <a:rPr lang="ar-SY" sz="2400" b="1" dirty="0">
                  <a:solidFill>
                    <a:srgbClr val="FFFF00"/>
                  </a:solidFill>
                  <a:cs typeface="Arial" panose="020B0604020202020204" pitchFamily="34" charset="0"/>
                </a:rPr>
                <a:t> - </a:t>
              </a:r>
              <a:r>
                <a:rPr lang="ar-SY" sz="2400" b="1" dirty="0">
                  <a:solidFill>
                    <a:schemeClr val="bg1"/>
                  </a:solidFill>
                </a:rPr>
                <a:t>العمل الدؤوب</a:t>
              </a:r>
              <a:r>
                <a:rPr lang="ar-SY" sz="2400" b="1" dirty="0">
                  <a:solidFill>
                    <a:schemeClr val="bg1"/>
                  </a:solidFill>
                  <a:cs typeface="Arial" panose="020B0604020202020204" pitchFamily="34" charset="0"/>
                </a:rPr>
                <a:t>  </a:t>
              </a:r>
              <a:r>
                <a:rPr lang="ar-SY" sz="2400" b="1" dirty="0">
                  <a:solidFill>
                    <a:srgbClr val="FFFF00"/>
                  </a:solidFill>
                  <a:cs typeface="Arial" panose="020B0604020202020204" pitchFamily="34" charset="0"/>
                </a:rPr>
                <a:t>- </a:t>
              </a:r>
              <a:r>
                <a:rPr lang="ar-SY" sz="2400" b="1" dirty="0">
                  <a:solidFill>
                    <a:schemeClr val="bg1"/>
                  </a:solidFill>
                  <a:cs typeface="Arial" panose="020B0604020202020204" pitchFamily="34" charset="0"/>
                </a:rPr>
                <a:t>المنافسة</a:t>
              </a:r>
              <a:r>
                <a:rPr lang="ar-SY" sz="2400" b="1" dirty="0">
                  <a:solidFill>
                    <a:srgbClr val="FFFF00"/>
                  </a:solidFill>
                  <a:cs typeface="Arial" panose="020B0604020202020204" pitchFamily="34" charset="0"/>
                </a:rPr>
                <a:t> -                </a:t>
              </a:r>
              <a:r>
                <a:rPr lang="ar-SY" sz="2400" b="1" dirty="0">
                  <a:solidFill>
                    <a:schemeClr val="bg1"/>
                  </a:solidFill>
                  <a:cs typeface="Arial" panose="020B0604020202020204" pitchFamily="34" charset="0"/>
                </a:rPr>
                <a:t>بذل الجهد المثمر          </a:t>
              </a:r>
              <a:endParaRPr kumimoji="0" lang="ar-SY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endParaRP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49838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8946527" y="536836"/>
            <a:ext cx="2733735" cy="2500576"/>
            <a:chOff x="7253296" y="478302"/>
            <a:chExt cx="2481547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712593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464642" y="920889"/>
              <a:ext cx="1168360" cy="364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نشاط 1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369443" y="1357653"/>
              <a:ext cx="1684280" cy="257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الدرس الحادي عشر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D706D3-5055-4296-9750-EC8C0C5A438C}"/>
              </a:ext>
            </a:extLst>
          </p:cNvPr>
          <p:cNvGrpSpPr/>
          <p:nvPr/>
        </p:nvGrpSpPr>
        <p:grpSpPr>
          <a:xfrm>
            <a:off x="9065923" y="2978849"/>
            <a:ext cx="2540577" cy="2194136"/>
            <a:chOff x="7179578" y="2539502"/>
            <a:chExt cx="2481547" cy="174262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82" y="2428591"/>
            <a:ext cx="1020996" cy="111007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1" y="6509683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11509" y="1481634"/>
            <a:ext cx="2233342" cy="973873"/>
            <a:chOff x="711509" y="1481634"/>
            <a:chExt cx="2233342" cy="973873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509" y="1782260"/>
              <a:ext cx="2233342" cy="646331"/>
              <a:chOff x="3223148" y="5240051"/>
              <a:chExt cx="2233342" cy="646331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223148" y="5240051"/>
                <a:ext cx="22333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برنامج</a:t>
                </a:r>
              </a:p>
              <a:p>
                <a:pPr lvl="0"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تنمية القدرات البشرية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B3DA9073-3627-4023-9264-D556BB70752A}"/>
              </a:ext>
            </a:extLst>
          </p:cNvPr>
          <p:cNvSpPr/>
          <p:nvPr/>
        </p:nvSpPr>
        <p:spPr>
          <a:xfrm rot="5400000">
            <a:off x="173795" y="3796942"/>
            <a:ext cx="2998466" cy="283219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l="-2000" t="-6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754AA86-DEC5-418C-B5F1-971A8FE2B830}"/>
              </a:ext>
            </a:extLst>
          </p:cNvPr>
          <p:cNvGrpSpPr/>
          <p:nvPr/>
        </p:nvGrpSpPr>
        <p:grpSpPr>
          <a:xfrm>
            <a:off x="1508616" y="3851775"/>
            <a:ext cx="328823" cy="496579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566FC63-963D-43A2-AD3C-B16DAF2182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">
              <a:extLst>
                <a:ext uri="{FF2B5EF4-FFF2-40B4-BE49-F238E27FC236}">
                  <a16:creationId xmlns:a16="http://schemas.microsoft.com/office/drawing/2014/main" id="{B3A238A7-50BF-47F6-AD61-D3F5BE1FDBE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1853673-4172-4139-B96D-4A6A1676897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13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5" dur="200" fill="hold"/>
                                        <p:tgtEl>
                                          <p:spTgt spid="8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B8622-F348-471A-97A8-AF6F07316725}"/>
              </a:ext>
            </a:extLst>
          </p:cNvPr>
          <p:cNvGrpSpPr/>
          <p:nvPr/>
        </p:nvGrpSpPr>
        <p:grpSpPr>
          <a:xfrm>
            <a:off x="76731" y="3111337"/>
            <a:ext cx="9363701" cy="2180160"/>
            <a:chOff x="3158442" y="2852253"/>
            <a:chExt cx="6474713" cy="21801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511CCB-44C3-44D0-92B5-937D69E7A2B1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023A8BC-19CD-4726-8D66-C80635C4AE27}"/>
                </a:ext>
              </a:extLst>
            </p:cNvPr>
            <p:cNvSpPr txBox="1"/>
            <p:nvPr/>
          </p:nvSpPr>
          <p:spPr>
            <a:xfrm>
              <a:off x="3158442" y="4181484"/>
              <a:ext cx="63783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endParaRPr lang="ar-SY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AA9FF5-5E96-4007-B3B4-93D6718BBB5E}"/>
              </a:ext>
            </a:extLst>
          </p:cNvPr>
          <p:cNvGrpSpPr/>
          <p:nvPr/>
        </p:nvGrpSpPr>
        <p:grpSpPr>
          <a:xfrm>
            <a:off x="3675426" y="2669604"/>
            <a:ext cx="5877670" cy="1476344"/>
            <a:chOff x="3675426" y="2669604"/>
            <a:chExt cx="5877670" cy="14763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ADCF25-7E98-4730-9ED8-FCAB72426CB5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4075134" y="3111337"/>
              <a:ext cx="51764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>
                  <a:solidFill>
                    <a:srgbClr val="FF0000"/>
                  </a:solidFill>
                </a:rPr>
                <a:t>متروك للطالب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930812" y="1065867"/>
              <a:ext cx="4318404" cy="838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برأيك كيف يحقق برنامج تنمية القدرات البشرية تعزيز مكانة المملكة العربية السعودية عالمياً ؟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93441" y="536836"/>
            <a:ext cx="2586822" cy="1727752"/>
            <a:chOff x="7139700" y="478302"/>
            <a:chExt cx="259514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338866" y="949199"/>
              <a:ext cx="1218266" cy="1024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8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نشاط 2</a:t>
              </a:r>
            </a:p>
            <a:p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39700" y="1400833"/>
              <a:ext cx="1684280" cy="341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الدرس الحادي عشر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001" y="2470068"/>
            <a:ext cx="1302212" cy="1049149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535863" y="6465949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46095" y="1481634"/>
            <a:ext cx="2140050" cy="973873"/>
            <a:chOff x="746095" y="1481634"/>
            <a:chExt cx="2140050" cy="973873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29258" y="1809116"/>
              <a:ext cx="1939876" cy="646331"/>
              <a:chOff x="3440897" y="5266907"/>
              <a:chExt cx="1939876" cy="646331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440897" y="5266907"/>
                <a:ext cx="19398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latin typeface="Century Gothic" panose="020B0502020202020204" pitchFamily="34" charset="0"/>
                  </a:rPr>
                  <a:t>برنامج</a:t>
                </a:r>
              </a:p>
              <a:p>
                <a:pPr algn="ctr"/>
                <a:r>
                  <a:rPr lang="ar-SY" b="1" dirty="0">
                    <a:latin typeface="Century Gothic" panose="020B0502020202020204" pitchFamily="34" charset="0"/>
                  </a:rPr>
                  <a:t>تنمية القدرات البشرية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DCCA6F-7897-42CE-AA1F-293273CD5DA3}"/>
              </a:ext>
            </a:extLst>
          </p:cNvPr>
          <p:cNvGrpSpPr/>
          <p:nvPr/>
        </p:nvGrpSpPr>
        <p:grpSpPr>
          <a:xfrm>
            <a:off x="9373576" y="2583828"/>
            <a:ext cx="2301072" cy="2231506"/>
            <a:chOff x="9373576" y="2583828"/>
            <a:chExt cx="2301072" cy="223150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7D881E-3DC9-4285-81B6-8DBFC92574D0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ar-SY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AD27E4-547D-4656-849B-98C9696051BB}"/>
              </a:ext>
            </a:extLst>
          </p:cNvPr>
          <p:cNvGrpSpPr/>
          <p:nvPr/>
        </p:nvGrpSpPr>
        <p:grpSpPr>
          <a:xfrm>
            <a:off x="9040100" y="2408573"/>
            <a:ext cx="2402089" cy="1552497"/>
            <a:chOff x="9040100" y="2408573"/>
            <a:chExt cx="2402089" cy="155249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3A2590-2B5F-4E18-B0C0-99F11174A81F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9" name="Freeform: Shape 85">
            <a:extLst>
              <a:ext uri="{FF2B5EF4-FFF2-40B4-BE49-F238E27FC236}">
                <a16:creationId xmlns:a16="http://schemas.microsoft.com/office/drawing/2014/main" id="{B3DA9073-3627-4023-9264-D556BB70752A}"/>
              </a:ext>
            </a:extLst>
          </p:cNvPr>
          <p:cNvSpPr/>
          <p:nvPr/>
        </p:nvSpPr>
        <p:spPr>
          <a:xfrm rot="5400000">
            <a:off x="113884" y="4289023"/>
            <a:ext cx="2591557" cy="2447846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0" name="Group 92">
            <a:extLst>
              <a:ext uri="{FF2B5EF4-FFF2-40B4-BE49-F238E27FC236}">
                <a16:creationId xmlns:a16="http://schemas.microsoft.com/office/drawing/2014/main" id="{E754AA86-DEC5-418C-B5F1-971A8FE2B830}"/>
              </a:ext>
            </a:extLst>
          </p:cNvPr>
          <p:cNvGrpSpPr/>
          <p:nvPr/>
        </p:nvGrpSpPr>
        <p:grpSpPr>
          <a:xfrm>
            <a:off x="1266332" y="4294311"/>
            <a:ext cx="284200" cy="429190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1" name="Oval 99">
              <a:extLst>
                <a:ext uri="{FF2B5EF4-FFF2-40B4-BE49-F238E27FC236}">
                  <a16:creationId xmlns:a16="http://schemas.microsoft.com/office/drawing/2014/main" id="{2566FC63-963D-43A2-AD3C-B16DAF2182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10">
              <a:extLst>
                <a:ext uri="{FF2B5EF4-FFF2-40B4-BE49-F238E27FC236}">
                  <a16:creationId xmlns:a16="http://schemas.microsoft.com/office/drawing/2014/main" id="{B3A238A7-50BF-47F6-AD61-D3F5BE1FDBE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102">
              <a:extLst>
                <a:ext uri="{FF2B5EF4-FFF2-40B4-BE49-F238E27FC236}">
                  <a16:creationId xmlns:a16="http://schemas.microsoft.com/office/drawing/2014/main" id="{71853673-4172-4139-B96D-4A6A1676897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36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5" dur="200" fill="hold"/>
                                        <p:tgtEl>
                                          <p:spTgt spid="7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08E38E8-BF88-480F-9890-2884F85532A6}"/>
              </a:ext>
            </a:extLst>
          </p:cNvPr>
          <p:cNvGrpSpPr/>
          <p:nvPr/>
        </p:nvGrpSpPr>
        <p:grpSpPr>
          <a:xfrm>
            <a:off x="9327674" y="3800859"/>
            <a:ext cx="2259826" cy="1985910"/>
            <a:chOff x="9454660" y="4872090"/>
            <a:chExt cx="2219988" cy="198591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BE45EDD-7CB1-4341-BD2F-9E3DA2C9FF12}"/>
                </a:ext>
              </a:extLst>
            </p:cNvPr>
            <p:cNvSpPr/>
            <p:nvPr/>
          </p:nvSpPr>
          <p:spPr>
            <a:xfrm flipH="1">
              <a:off x="9454660" y="4872090"/>
              <a:ext cx="2219988" cy="1985910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32A0D9-218A-41F0-A9EF-5BC33B5683B2}"/>
                </a:ext>
              </a:extLst>
            </p:cNvPr>
            <p:cNvSpPr txBox="1"/>
            <p:nvPr/>
          </p:nvSpPr>
          <p:spPr>
            <a:xfrm>
              <a:off x="9471531" y="6354026"/>
              <a:ext cx="9441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ar-SY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55D0A21-2E03-4AA6-AECE-8363BB851898}"/>
              </a:ext>
            </a:extLst>
          </p:cNvPr>
          <p:cNvGrpSpPr/>
          <p:nvPr/>
        </p:nvGrpSpPr>
        <p:grpSpPr>
          <a:xfrm>
            <a:off x="658946" y="3863304"/>
            <a:ext cx="8850867" cy="1966564"/>
            <a:chOff x="746095" y="4934535"/>
            <a:chExt cx="8850867" cy="1966564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A23F34B-28D9-4391-8EEC-D7258E21FCED}"/>
                </a:ext>
              </a:extLst>
            </p:cNvPr>
            <p:cNvSpPr/>
            <p:nvPr/>
          </p:nvSpPr>
          <p:spPr>
            <a:xfrm>
              <a:off x="746095" y="4934535"/>
              <a:ext cx="8850867" cy="196656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07625 w 4996069"/>
                <a:gd name="connsiteY5" fmla="*/ 1095444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07625" y="1095444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F75D2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2FBE7D7-CD5C-4E1A-901D-59A266A9815A}"/>
                </a:ext>
              </a:extLst>
            </p:cNvPr>
            <p:cNvSpPr txBox="1"/>
            <p:nvPr/>
          </p:nvSpPr>
          <p:spPr>
            <a:xfrm>
              <a:off x="3360802" y="6354026"/>
              <a:ext cx="6236159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</a:rPr>
                <a:t>وإبراز </a:t>
              </a:r>
              <a:r>
                <a:rPr lang="ar-SY" sz="2800" b="1" dirty="0">
                  <a:solidFill>
                    <a:srgbClr val="FFFF00"/>
                  </a:solidFill>
                </a:rPr>
                <a:t>مكانة</a:t>
              </a:r>
              <a:r>
                <a:rPr lang="ar-SY" sz="2800" b="1" dirty="0">
                  <a:solidFill>
                    <a:schemeClr val="bg1"/>
                  </a:solidFill>
                </a:rPr>
                <a:t> المملكة العربية السعودية </a:t>
              </a:r>
              <a:r>
                <a:rPr lang="ar-SY" sz="2800" b="1" dirty="0">
                  <a:solidFill>
                    <a:srgbClr val="FFFF00"/>
                  </a:solidFill>
                </a:rPr>
                <a:t>محلياً وعالمياً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B8622-F348-471A-97A8-AF6F07316725}"/>
              </a:ext>
            </a:extLst>
          </p:cNvPr>
          <p:cNvGrpSpPr/>
          <p:nvPr/>
        </p:nvGrpSpPr>
        <p:grpSpPr>
          <a:xfrm>
            <a:off x="746095" y="3121130"/>
            <a:ext cx="8694336" cy="2180160"/>
            <a:chOff x="3621287" y="2852253"/>
            <a:chExt cx="6011868" cy="21801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511CCB-44C3-44D0-92B5-937D69E7A2B1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023A8BC-19CD-4726-8D66-C80635C4AE27}"/>
                </a:ext>
              </a:extLst>
            </p:cNvPr>
            <p:cNvSpPr txBox="1"/>
            <p:nvPr/>
          </p:nvSpPr>
          <p:spPr>
            <a:xfrm>
              <a:off x="4719956" y="3885759"/>
              <a:ext cx="4847106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</a:rPr>
                <a:t>وهذا يتطلب </a:t>
              </a:r>
              <a:r>
                <a:rPr lang="ar-SY" sz="2800" b="1" dirty="0">
                  <a:solidFill>
                    <a:srgbClr val="FFFF00"/>
                  </a:solidFill>
                </a:rPr>
                <a:t>بذل الجهد والمثابرة والعمل الدؤوب </a:t>
              </a:r>
              <a:r>
                <a:rPr lang="ar-SY" sz="2800" b="1" dirty="0">
                  <a:solidFill>
                    <a:schemeClr val="bg1"/>
                  </a:solidFill>
                </a:rPr>
                <a:t>من جانبهم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AA9FF5-5E96-4007-B3B4-93D6718BBB5E}"/>
              </a:ext>
            </a:extLst>
          </p:cNvPr>
          <p:cNvGrpSpPr/>
          <p:nvPr/>
        </p:nvGrpSpPr>
        <p:grpSpPr>
          <a:xfrm>
            <a:off x="3301044" y="2669604"/>
            <a:ext cx="6252052" cy="1476344"/>
            <a:chOff x="3301044" y="2669604"/>
            <a:chExt cx="6252052" cy="14763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ADCF25-7E98-4730-9ED8-FCAB72426CB5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3301044" y="2927059"/>
              <a:ext cx="575726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</a:rPr>
                <a:t>يعتني برنامج تنمية القدرات البشرية </a:t>
              </a:r>
              <a:r>
                <a:rPr lang="ar-SY" sz="2800" b="1" dirty="0">
                  <a:solidFill>
                    <a:srgbClr val="FFFF00"/>
                  </a:solidFill>
                </a:rPr>
                <a:t>بالطلبة</a:t>
              </a:r>
            </a:p>
            <a:p>
              <a:pPr algn="r"/>
              <a:r>
                <a:rPr lang="ar-SY" sz="2800" b="1" dirty="0">
                  <a:solidFill>
                    <a:schemeClr val="bg1"/>
                  </a:solidFill>
                </a:rPr>
                <a:t>منذ بدء مراحل تعليمهم المبكرة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930812" y="1211943"/>
              <a:ext cx="4318404" cy="589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</a:rPr>
                <a:t>الطلبة </a:t>
              </a:r>
              <a:r>
                <a:rPr lang="ar-SY" sz="3200" b="1" dirty="0">
                  <a:solidFill>
                    <a:srgbClr val="A21AB4"/>
                  </a:solidFill>
                </a:rPr>
                <a:t>أساس </a:t>
              </a:r>
              <a:r>
                <a:rPr lang="ar-SY" sz="3200" b="1" dirty="0">
                  <a:solidFill>
                    <a:schemeClr val="bg1"/>
                  </a:solidFill>
                </a:rPr>
                <a:t>البرنامج :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206672" y="536836"/>
            <a:ext cx="2473590" cy="1727752"/>
            <a:chOff x="7253296" y="478302"/>
            <a:chExt cx="2481547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80851" y="742903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462116" y="927127"/>
              <a:ext cx="1123309" cy="40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الوحدة 7</a:t>
              </a:r>
              <a:endParaRPr lang="en-US" sz="2000" b="1" dirty="0">
                <a:solidFill>
                  <a:srgbClr val="7030A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315571" y="1377573"/>
              <a:ext cx="1684280" cy="37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7844C2"/>
                  </a:solidFill>
                </a:rPr>
                <a:t>الدرس الحادي عشر</a:t>
              </a: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207" y="2368309"/>
            <a:ext cx="2244048" cy="1669805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535863" y="6465949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46095" y="1481634"/>
            <a:ext cx="2140050" cy="973873"/>
            <a:chOff x="746095" y="1481634"/>
            <a:chExt cx="2140050" cy="973873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148001" y="1776459"/>
              <a:ext cx="1473786" cy="646331"/>
              <a:chOff x="3659640" y="5234250"/>
              <a:chExt cx="1473786" cy="646331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59640" y="5234250"/>
                <a:ext cx="13022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latin typeface="Century Gothic" panose="020B0502020202020204" pitchFamily="34" charset="0"/>
                  </a:rPr>
                  <a:t>رؤية المملكة 2030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DCCA6F-7897-42CE-AA1F-293273CD5DA3}"/>
              </a:ext>
            </a:extLst>
          </p:cNvPr>
          <p:cNvGrpSpPr/>
          <p:nvPr/>
        </p:nvGrpSpPr>
        <p:grpSpPr>
          <a:xfrm>
            <a:off x="9373576" y="2583828"/>
            <a:ext cx="2301072" cy="2231506"/>
            <a:chOff x="9373576" y="2583828"/>
            <a:chExt cx="2301072" cy="223150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7D881E-3DC9-4285-81B6-8DBFC92574D0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ar-SY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AD27E4-547D-4656-849B-98C9696051BB}"/>
              </a:ext>
            </a:extLst>
          </p:cNvPr>
          <p:cNvGrpSpPr/>
          <p:nvPr/>
        </p:nvGrpSpPr>
        <p:grpSpPr>
          <a:xfrm>
            <a:off x="9040100" y="2408573"/>
            <a:ext cx="2402089" cy="1552497"/>
            <a:chOff x="9040100" y="2408573"/>
            <a:chExt cx="2402089" cy="155249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3A2590-2B5F-4E18-B0C0-99F11174A81F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7" name="Freeform: Shape 85">
            <a:extLst>
              <a:ext uri="{FF2B5EF4-FFF2-40B4-BE49-F238E27FC236}">
                <a16:creationId xmlns:a16="http://schemas.microsoft.com/office/drawing/2014/main" id="{B3DA9073-3627-4023-9264-D556BB70752A}"/>
              </a:ext>
            </a:extLst>
          </p:cNvPr>
          <p:cNvSpPr/>
          <p:nvPr/>
        </p:nvSpPr>
        <p:spPr>
          <a:xfrm rot="5400000">
            <a:off x="312383" y="4189942"/>
            <a:ext cx="2803729" cy="264825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r="1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8" name="Group 92">
            <a:extLst>
              <a:ext uri="{FF2B5EF4-FFF2-40B4-BE49-F238E27FC236}">
                <a16:creationId xmlns:a16="http://schemas.microsoft.com/office/drawing/2014/main" id="{E754AA86-DEC5-418C-B5F1-971A8FE2B830}"/>
              </a:ext>
            </a:extLst>
          </p:cNvPr>
          <p:cNvGrpSpPr/>
          <p:nvPr/>
        </p:nvGrpSpPr>
        <p:grpSpPr>
          <a:xfrm>
            <a:off x="1549837" y="4211210"/>
            <a:ext cx="307467" cy="464328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2" name="Oval 99">
              <a:extLst>
                <a:ext uri="{FF2B5EF4-FFF2-40B4-BE49-F238E27FC236}">
                  <a16:creationId xmlns:a16="http://schemas.microsoft.com/office/drawing/2014/main" id="{2566FC63-963D-43A2-AD3C-B16DAF2182C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10">
              <a:extLst>
                <a:ext uri="{FF2B5EF4-FFF2-40B4-BE49-F238E27FC236}">
                  <a16:creationId xmlns:a16="http://schemas.microsoft.com/office/drawing/2014/main" id="{B3A238A7-50BF-47F6-AD61-D3F5BE1FDBE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102">
              <a:extLst>
                <a:ext uri="{FF2B5EF4-FFF2-40B4-BE49-F238E27FC236}">
                  <a16:creationId xmlns:a16="http://schemas.microsoft.com/office/drawing/2014/main" id="{71853673-4172-4139-B96D-4A6A1676897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449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5" dur="200" fill="hold"/>
                                        <p:tgtEl>
                                          <p:spTgt spid="4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251</Words>
  <Application>Microsoft Office PowerPoint</Application>
  <PresentationFormat>شاشة عريضة</PresentationFormat>
  <Paragraphs>46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Economica</vt:lpstr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449</cp:revision>
  <dcterms:created xsi:type="dcterms:W3CDTF">2020-10-10T04:32:51Z</dcterms:created>
  <dcterms:modified xsi:type="dcterms:W3CDTF">2021-01-26T00:30:34Z</dcterms:modified>
</cp:coreProperties>
</file>