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3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4" r:id="rId11"/>
    <p:sldId id="325" r:id="rId12"/>
    <p:sldId id="326" r:id="rId13"/>
    <p:sldId id="327" r:id="rId14"/>
    <p:sldId id="328" r:id="rId15"/>
    <p:sldId id="329" r:id="rId16"/>
    <p:sldId id="335" r:id="rId17"/>
    <p:sldId id="336" r:id="rId18"/>
    <p:sldId id="337" r:id="rId19"/>
    <p:sldId id="338" r:id="rId20"/>
    <p:sldId id="339" r:id="rId21"/>
    <p:sldId id="330" r:id="rId22"/>
    <p:sldId id="331" r:id="rId23"/>
    <p:sldId id="332" r:id="rId24"/>
    <p:sldId id="333" r:id="rId25"/>
    <p:sldId id="340" r:id="rId26"/>
    <p:sldId id="341" r:id="rId27"/>
    <p:sldId id="342" r:id="rId28"/>
    <p:sldId id="343" r:id="rId29"/>
    <p:sldId id="344" r:id="rId30"/>
    <p:sldId id="345" r:id="rId31"/>
  </p:sldIdLst>
  <p:sldSz cx="9144000" cy="5143500" type="screen16x9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33"/>
    <a:srgbClr val="923100"/>
    <a:srgbClr val="993300"/>
    <a:srgbClr val="84582C"/>
    <a:srgbClr val="996633"/>
    <a:srgbClr val="663300"/>
    <a:srgbClr val="81FF81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08" autoAdjust="0"/>
    <p:restoredTop sz="94660"/>
  </p:normalViewPr>
  <p:slideViewPr>
    <p:cSldViewPr>
      <p:cViewPr varScale="1">
        <p:scale>
          <a:sx n="82" d="100"/>
          <a:sy n="82" d="100"/>
        </p:scale>
        <p:origin x="84" y="17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DC2E-9319-4093-BBCB-D7D856C21754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7099-0A66-46AC-82BA-C3F7EF7000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41CB-E1B4-491C-BF3C-E2E69155FB9B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46BA-88E5-4720-90AA-EB0320714F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ECE7-7778-45B8-BD52-090DB9C4A780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99E6-2E4E-4D8F-8482-D956E47E86C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B70B-82D4-447B-A091-71A2F02AB53B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8B31-F1DB-4D2A-B2CD-06855B5FDED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BB0B-E1D4-4BD6-99F5-FA44D6C621FC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1CF6-0DF2-49D3-BA8C-CB335199816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D6C5-0422-44E8-8B61-C448BAB010FA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2784-7B28-4888-AA34-5B3300D46B0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75DD-5E66-4C75-893F-EBF083E47067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952A-E813-413E-9C03-C8695E55981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012A-0031-4869-AB8C-BF4D2AE5A459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10E4-7923-413E-91BD-5AD0E24AF1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E83A-22B2-48DF-BD7F-C79517A21F22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AACD5-00FE-44FE-9484-A8D05EFE9B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24E4-9D8F-4639-B775-E94E08565D06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9C605-B5D1-4691-8DC8-08BC515D136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59AB-D055-44C1-80B9-CB4DBA10CE1B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79F4-57D0-426D-A2B8-4E0532E7510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D1D793-B685-4FC9-B4E6-3C872A585CED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0AB04C-1FE2-4FB0-9B66-D9831DEF062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  <p:sndAc>
      <p:stSnd>
        <p:snd r:embed="rId13" name="laser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7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audio" Target="../media/audio18.wav"/><Relationship Id="rId7" Type="http://schemas.openxmlformats.org/officeDocument/2006/relationships/audio" Target="../media/audio2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5" Type="http://schemas.openxmlformats.org/officeDocument/2006/relationships/audio" Target="../media/audio20.wav"/><Relationship Id="rId4" Type="http://schemas.openxmlformats.org/officeDocument/2006/relationships/audio" Target="../media/audio19.wav"/><Relationship Id="rId9" Type="http://schemas.openxmlformats.org/officeDocument/2006/relationships/audio" Target="../media/audio2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6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28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7" Type="http://schemas.openxmlformats.org/officeDocument/2006/relationships/audio" Target="../media/audio3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2.wav"/><Relationship Id="rId5" Type="http://schemas.openxmlformats.org/officeDocument/2006/relationships/audio" Target="../media/audio31.wav"/><Relationship Id="rId4" Type="http://schemas.openxmlformats.org/officeDocument/2006/relationships/audio" Target="../media/audio30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دبوس زينة 7"/>
          <p:cNvSpPr/>
          <p:nvPr/>
        </p:nvSpPr>
        <p:spPr>
          <a:xfrm>
            <a:off x="5036231" y="1044646"/>
            <a:ext cx="4030833" cy="1185473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solidFill>
                  <a:srgbClr val="C00000"/>
                </a:solidFill>
              </a:rPr>
              <a:t>أُحِبُّ العَمَلَ</a:t>
            </a:r>
            <a:endParaRPr lang="ar-EG" sz="6600" b="1" dirty="0">
              <a:solidFill>
                <a:srgbClr val="C00000"/>
              </a:solidFill>
            </a:endParaRPr>
          </a:p>
        </p:txBody>
      </p:sp>
      <p:sp>
        <p:nvSpPr>
          <p:cNvPr id="9" name="مربع نص 10"/>
          <p:cNvSpPr txBox="1">
            <a:spLocks noChangeArrowheads="1"/>
          </p:cNvSpPr>
          <p:nvPr/>
        </p:nvSpPr>
        <p:spPr bwMode="auto">
          <a:xfrm>
            <a:off x="5337152" y="336760"/>
            <a:ext cx="34289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EG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الوحدة 6</a:t>
            </a:r>
            <a:endParaRPr lang="ar-SA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35" y="74703"/>
            <a:ext cx="2947987" cy="239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088" y="2650915"/>
            <a:ext cx="3071834" cy="241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2328" y="1175048"/>
            <a:ext cx="2593903" cy="180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laser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84636" y="1764647"/>
            <a:ext cx="4721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28713" algn="l"/>
              </a:tabLst>
            </a:pPr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بِمَ كانتِ العَصافيرُ مَشْغولَةً؟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1539" y="2667565"/>
            <a:ext cx="66437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EG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كانت العصافير </a:t>
            </a:r>
            <a:r>
              <a:rPr lang="ar-S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مَشْغولَةً بِبِناءِ أعْشاشِها، والْبَحْثِ عَنْ طَعامٍ تَأْكُلُهُ وتُطعِمُ مِنْهُ </a:t>
            </a:r>
            <a:r>
              <a:rPr lang="ar-SA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فِراخَها</a:t>
            </a:r>
            <a:r>
              <a:rPr lang="ar-S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Wave 3"/>
          <p:cNvSpPr/>
          <p:nvPr/>
        </p:nvSpPr>
        <p:spPr bwMode="auto">
          <a:xfrm>
            <a:off x="786384" y="627534"/>
            <a:ext cx="7851328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Rectangle 23570"/>
          <p:cNvSpPr>
            <a:spLocks noChangeArrowheads="1"/>
          </p:cNvSpPr>
          <p:nvPr/>
        </p:nvSpPr>
        <p:spPr bwMode="auto">
          <a:xfrm>
            <a:off x="1071539" y="650181"/>
            <a:ext cx="74699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ar-EG" sz="4400" b="1" dirty="0">
                <a:solidFill>
                  <a:srgbClr val="7030A0"/>
                </a:solidFill>
              </a:rPr>
              <a:t>1- </a:t>
            </a:r>
            <a:r>
              <a:rPr lang="ar-SA" sz="4400" b="1" dirty="0">
                <a:solidFill>
                  <a:srgbClr val="7030A0"/>
                </a:solidFill>
              </a:rPr>
              <a:t>أُجِيبُ شَفَهيًا عَنِ الْأسئِلَةِ الآتية: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ما كانت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انت العصافير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2312" y="1707654"/>
            <a:ext cx="81438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128713" algn="l"/>
              </a:tabLst>
            </a:pPr>
            <a:r>
              <a:rPr lang="ar-EG" sz="4400" b="1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(أَلَمْ تَتْعَبُ يا عَمَّاهُ مِنْ هذا الْعَمَلِ؟!). </a:t>
            </a:r>
          </a:p>
          <a:p>
            <a:pPr>
              <a:tabLst>
                <a:tab pos="1128713" algn="l"/>
              </a:tabLst>
            </a:pP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عَلامَ يَدُلُّ سُؤالُ خالِدٍ الفلَّاحَ؟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6914" y="3507854"/>
            <a:ext cx="7446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يدل على تَعَجِّب خَالِد من كَثِرِةِ عَمَلِ الفَلَّاحِ.</a:t>
            </a:r>
          </a:p>
        </p:txBody>
      </p:sp>
      <p:sp>
        <p:nvSpPr>
          <p:cNvPr id="7" name="Wave 3"/>
          <p:cNvSpPr/>
          <p:nvPr/>
        </p:nvSpPr>
        <p:spPr bwMode="auto">
          <a:xfrm>
            <a:off x="640080" y="627534"/>
            <a:ext cx="7997631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Rectangle 23570"/>
          <p:cNvSpPr>
            <a:spLocks noChangeArrowheads="1"/>
          </p:cNvSpPr>
          <p:nvPr/>
        </p:nvSpPr>
        <p:spPr bwMode="auto">
          <a:xfrm>
            <a:off x="696915" y="650181"/>
            <a:ext cx="78445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ar-EG" sz="4400" b="1" dirty="0">
                <a:solidFill>
                  <a:srgbClr val="7030A0"/>
                </a:solidFill>
              </a:rPr>
              <a:t>1- </a:t>
            </a:r>
            <a:r>
              <a:rPr lang="ar-SA" sz="4400" b="1" dirty="0">
                <a:solidFill>
                  <a:srgbClr val="7030A0"/>
                </a:solidFill>
              </a:rPr>
              <a:t>أُجِيبُ شَفَهيًا عَنِ الْأسئِلَةِ الآتية: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 الم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دل على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18475" y="1923678"/>
            <a:ext cx="60596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28713" algn="l"/>
              </a:tabLst>
            </a:pPr>
            <a:r>
              <a:rPr lang="ar-EG" sz="4400" b="1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لِماذا تَتَنَقَّلُ النَّحْلَةُ بيَنَ الزَّهْرِ؟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4348" y="3033747"/>
            <a:ext cx="74739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تَتَنَقَّلُ بين الأزهار؛ كي تمتص رَحيْقَها؛ لِتَصْنَعَ مِنْهُ عَسَلًا طَيِّبًا.</a:t>
            </a:r>
          </a:p>
        </p:txBody>
      </p:sp>
      <p:sp>
        <p:nvSpPr>
          <p:cNvPr id="7" name="Wave 3"/>
          <p:cNvSpPr/>
          <p:nvPr/>
        </p:nvSpPr>
        <p:spPr bwMode="auto">
          <a:xfrm>
            <a:off x="714348" y="627534"/>
            <a:ext cx="7923364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Rectangle 23570"/>
          <p:cNvSpPr>
            <a:spLocks noChangeArrowheads="1"/>
          </p:cNvSpPr>
          <p:nvPr/>
        </p:nvSpPr>
        <p:spPr bwMode="auto">
          <a:xfrm>
            <a:off x="827585" y="650181"/>
            <a:ext cx="7713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ar-EG" sz="4400" b="1" dirty="0">
                <a:solidFill>
                  <a:srgbClr val="7030A0"/>
                </a:solidFill>
              </a:rPr>
              <a:t>1- </a:t>
            </a:r>
            <a:r>
              <a:rPr lang="ar-SA" sz="4400" b="1" dirty="0">
                <a:solidFill>
                  <a:srgbClr val="7030A0"/>
                </a:solidFill>
              </a:rPr>
              <a:t>أُجِيبُ شَفَهيًا عَنِ الْأسئِلَةِ الآتية: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لماذا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تنقل بين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729140"/>
            <a:ext cx="79299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1128713" algn="l"/>
              </a:tabLst>
            </a:pPr>
            <a:r>
              <a:rPr lang="ar-EG" sz="4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كَيفَ </a:t>
            </a:r>
            <a:r>
              <a:rPr lang="ar-EG" sz="4400" b="1" dirty="0"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كونُ </a:t>
            </a:r>
            <a:r>
              <a:rPr lang="ar-EG" sz="4400" b="1" dirty="0">
                <a:latin typeface="Times New Roman" pitchFamily="18" charset="0"/>
                <a:cs typeface="Times New Roman" pitchFamily="18" charset="0"/>
              </a:rPr>
              <a:t>أحدنا </a:t>
            </a: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عامِلًا نافِعًا لِدين</a:t>
            </a:r>
            <a:r>
              <a:rPr lang="ar-EG" sz="4400" b="1" dirty="0"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 وَوَطَن</a:t>
            </a:r>
            <a:r>
              <a:rPr lang="ar-EG" sz="4400" b="1" dirty="0"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؟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76288" y="3279429"/>
            <a:ext cx="63754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sz="4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SA" sz="4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أن أتقن عملي وأعمل بجد ونشاط.</a:t>
            </a:r>
          </a:p>
        </p:txBody>
      </p:sp>
      <p:sp>
        <p:nvSpPr>
          <p:cNvPr id="7" name="Wave 3"/>
          <p:cNvSpPr/>
          <p:nvPr/>
        </p:nvSpPr>
        <p:spPr bwMode="auto">
          <a:xfrm>
            <a:off x="611560" y="627534"/>
            <a:ext cx="8026152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Rectangle 23570"/>
          <p:cNvSpPr>
            <a:spLocks noChangeArrowheads="1"/>
          </p:cNvSpPr>
          <p:nvPr/>
        </p:nvSpPr>
        <p:spPr bwMode="auto">
          <a:xfrm>
            <a:off x="971601" y="650181"/>
            <a:ext cx="75698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ar-EG" sz="4400" b="1" dirty="0">
                <a:solidFill>
                  <a:srgbClr val="7030A0"/>
                </a:solidFill>
              </a:rPr>
              <a:t>1- </a:t>
            </a:r>
            <a:r>
              <a:rPr lang="ar-SA" sz="4400" b="1" dirty="0">
                <a:solidFill>
                  <a:srgbClr val="7030A0"/>
                </a:solidFill>
              </a:rPr>
              <a:t>أُجِيبُ شَفَهيًا عَنِ الْأسئِلَةِ الآتية: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َيفَ يكونُ أحدنا عامِلًا نافِعًا لِدينه وَوَطَنه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أن اتقن عملي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59070" y="1733166"/>
            <a:ext cx="53495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28713" algn="l"/>
              </a:tabLst>
            </a:pPr>
            <a:r>
              <a:rPr lang="ar-EG" sz="4000" b="1" dirty="0">
                <a:latin typeface="Times New Roman" pitchFamily="18" charset="0"/>
                <a:cs typeface="Times New Roman" pitchFamily="18" charset="0"/>
              </a:rPr>
              <a:t> 7. أذكر </a:t>
            </a:r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(شَفَهيًّا) </a:t>
            </a:r>
            <a:r>
              <a:rPr lang="ar-EG" sz="4000" b="1" dirty="0">
                <a:latin typeface="Times New Roman" pitchFamily="18" charset="0"/>
                <a:cs typeface="Times New Roman" pitchFamily="18" charset="0"/>
              </a:rPr>
              <a:t>ما </a:t>
            </a:r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تَعَلَّمْتُ</a:t>
            </a:r>
            <a:r>
              <a:rPr lang="ar-EG" sz="4000" b="1" dirty="0">
                <a:latin typeface="Times New Roman" pitchFamily="18" charset="0"/>
                <a:cs typeface="Times New Roman" pitchFamily="18" charset="0"/>
              </a:rPr>
              <a:t>ه من:</a:t>
            </a:r>
            <a:endParaRPr lang="ar-S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349680" y="2536838"/>
            <a:ext cx="19335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- العَصافيْرِ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36301" y="3131077"/>
            <a:ext cx="1354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- النَّحْلِ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79063" y="3736072"/>
            <a:ext cx="15295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- النَّمْلِ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785787" y="2571750"/>
            <a:ext cx="5186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sz="3600" b="1" dirty="0">
                <a:solidFill>
                  <a:srgbClr val="660033"/>
                </a:solidFill>
                <a:latin typeface="Calibri" pitchFamily="34" charset="0"/>
                <a:cs typeface="Times New Roman" pitchFamily="18" charset="0"/>
              </a:rPr>
              <a:t>الاسْتيقاظ مُبَكِّراً للبحث عن الطَّعَامِ</a:t>
            </a:r>
            <a:r>
              <a:rPr lang="en-US" sz="3600" b="1" dirty="0">
                <a:solidFill>
                  <a:srgbClr val="660033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011810" y="3177945"/>
            <a:ext cx="49600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ts val="200"/>
              </a:spcBef>
            </a:pPr>
            <a:r>
              <a:rPr lang="ar-EG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النَّشاطُ والسُّرعة في تأديةِ العَمَلِ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3391116" y="3797627"/>
            <a:ext cx="2534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sz="3600" b="1" dirty="0">
                <a:solidFill>
                  <a:srgbClr val="660033"/>
                </a:solidFill>
              </a:rPr>
              <a:t>الادخار والنِّظام</a:t>
            </a:r>
            <a:r>
              <a:rPr lang="en-US" sz="3600" b="1" dirty="0">
                <a:solidFill>
                  <a:srgbClr val="660033"/>
                </a:solidFill>
              </a:rPr>
              <a:t>.</a:t>
            </a:r>
            <a:endParaRPr lang="en-US" sz="3600" dirty="0">
              <a:solidFill>
                <a:srgbClr val="660033"/>
              </a:solidFill>
            </a:endParaRPr>
          </a:p>
        </p:txBody>
      </p:sp>
      <p:sp>
        <p:nvSpPr>
          <p:cNvPr id="12" name="Wave 3"/>
          <p:cNvSpPr/>
          <p:nvPr/>
        </p:nvSpPr>
        <p:spPr bwMode="auto">
          <a:xfrm>
            <a:off x="611560" y="627534"/>
            <a:ext cx="8026151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Rectangle 23570"/>
          <p:cNvSpPr>
            <a:spLocks noChangeArrowheads="1"/>
          </p:cNvSpPr>
          <p:nvPr/>
        </p:nvSpPr>
        <p:spPr bwMode="auto">
          <a:xfrm>
            <a:off x="611561" y="650181"/>
            <a:ext cx="7929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ar-EG" sz="4400" b="1" dirty="0">
                <a:solidFill>
                  <a:srgbClr val="7030A0"/>
                </a:solidFill>
              </a:rPr>
              <a:t>1- </a:t>
            </a:r>
            <a:r>
              <a:rPr lang="ar-SA" sz="4400" b="1" dirty="0">
                <a:solidFill>
                  <a:srgbClr val="7030A0"/>
                </a:solidFill>
              </a:rPr>
              <a:t>أُجِيبُ شَفَهيًا عَنِ الْأسئِلَةِ الآتية: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ذكر (شَفَهيًّا تَعَلَّمْتُه) 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عصاف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اسْتيقاظ مُبَكِّراً للبحث ع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نح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نَّشاطُ والسُّرعة في تأدية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نم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إدخار والنظ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1369" y="2376161"/>
            <a:ext cx="59923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28713" algn="l"/>
              </a:tabLst>
            </a:pPr>
            <a:r>
              <a:rPr lang="ar-EG" sz="4000" b="1" dirty="0"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ar-SA" sz="4000" b="1" dirty="0">
                <a:latin typeface="Times New Roman" pitchFamily="18" charset="0"/>
                <a:cs typeface="Times New Roman" pitchFamily="18" charset="0"/>
              </a:rPr>
              <a:t>أَقتَرِحُ عُنوانًا آخَرَ مُناسبًا للنَّصِّ.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68931" y="3225851"/>
            <a:ext cx="24224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4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أهمية العمل.</a:t>
            </a:r>
          </a:p>
        </p:txBody>
      </p:sp>
      <p:sp>
        <p:nvSpPr>
          <p:cNvPr id="9" name="Wave 3"/>
          <p:cNvSpPr/>
          <p:nvPr/>
        </p:nvSpPr>
        <p:spPr bwMode="auto">
          <a:xfrm>
            <a:off x="602518" y="627534"/>
            <a:ext cx="8035193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Rectangle 23570"/>
          <p:cNvSpPr>
            <a:spLocks noChangeArrowheads="1"/>
          </p:cNvSpPr>
          <p:nvPr/>
        </p:nvSpPr>
        <p:spPr bwMode="auto">
          <a:xfrm>
            <a:off x="251521" y="650181"/>
            <a:ext cx="8289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ar-EG" sz="4400" b="1" dirty="0">
                <a:solidFill>
                  <a:srgbClr val="7030A0"/>
                </a:solidFill>
              </a:rPr>
              <a:t>1- </a:t>
            </a:r>
            <a:r>
              <a:rPr lang="ar-SA" sz="4400" b="1" dirty="0">
                <a:solidFill>
                  <a:srgbClr val="7030A0"/>
                </a:solidFill>
              </a:rPr>
              <a:t>أُجِيبُ شَفَهيًا عَنِ الْأسئِلَةِ الآتية: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 اقترح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همية العم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47864" y="1923678"/>
            <a:ext cx="49439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28713" algn="l"/>
              </a:tabLst>
            </a:pPr>
            <a:r>
              <a:rPr lang="ar-EG" sz="4400" b="1" dirty="0">
                <a:latin typeface="Times New Roman" pitchFamily="18" charset="0"/>
                <a:cs typeface="Times New Roman" pitchFamily="18" charset="0"/>
              </a:rPr>
              <a:t> 9. ما رأيك بمهنة الفلاح؟</a:t>
            </a:r>
            <a:endParaRPr lang="ar-SA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1402" y="3122114"/>
            <a:ext cx="71024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EG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مهنة مهمة جداً فنحن نأكل مما يزرعه لنا الفلاح من خيرات .</a:t>
            </a:r>
            <a:endParaRPr lang="ar-SA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ave 3"/>
          <p:cNvSpPr/>
          <p:nvPr/>
        </p:nvSpPr>
        <p:spPr bwMode="auto">
          <a:xfrm>
            <a:off x="602518" y="627534"/>
            <a:ext cx="8035193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Rectangle 23570"/>
          <p:cNvSpPr>
            <a:spLocks noChangeArrowheads="1"/>
          </p:cNvSpPr>
          <p:nvPr/>
        </p:nvSpPr>
        <p:spPr bwMode="auto">
          <a:xfrm>
            <a:off x="1187625" y="650181"/>
            <a:ext cx="73538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ar-EG" sz="4400" b="1" dirty="0">
                <a:solidFill>
                  <a:srgbClr val="7030A0"/>
                </a:solidFill>
              </a:rPr>
              <a:t>1- </a:t>
            </a:r>
            <a:r>
              <a:rPr lang="ar-SA" sz="4400" b="1" dirty="0">
                <a:solidFill>
                  <a:srgbClr val="7030A0"/>
                </a:solidFill>
              </a:rPr>
              <a:t>أُجِيبُ شَفَهيًا عَنِ الْأسئِلَةِ الآتية: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89173"/>
      </p:ext>
    </p:extLst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26070" y="1685708"/>
            <a:ext cx="72904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1128713" algn="l"/>
              </a:tabLst>
            </a:pPr>
            <a:r>
              <a:rPr lang="ar-EG" sz="4400" b="1" dirty="0">
                <a:latin typeface="Times New Roman" pitchFamily="18" charset="0"/>
                <a:cs typeface="Times New Roman" pitchFamily="18" charset="0"/>
              </a:rPr>
              <a:t> 10. ماذا لو توقف الإنسان والعصافير والنمل والنحل عن العمل؟</a:t>
            </a:r>
            <a:endParaRPr lang="ar-SA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1402" y="3429890"/>
            <a:ext cx="71024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EG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تموت الحياة على سطح الأرض.</a:t>
            </a:r>
            <a:endParaRPr lang="ar-SA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ave 3"/>
          <p:cNvSpPr/>
          <p:nvPr/>
        </p:nvSpPr>
        <p:spPr bwMode="auto">
          <a:xfrm>
            <a:off x="602518" y="627534"/>
            <a:ext cx="8035193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Rectangle 23570"/>
          <p:cNvSpPr>
            <a:spLocks noChangeArrowheads="1"/>
          </p:cNvSpPr>
          <p:nvPr/>
        </p:nvSpPr>
        <p:spPr bwMode="auto">
          <a:xfrm>
            <a:off x="1001403" y="650181"/>
            <a:ext cx="75400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ar-EG" sz="4400" b="1" dirty="0">
                <a:solidFill>
                  <a:srgbClr val="7030A0"/>
                </a:solidFill>
              </a:rPr>
              <a:t>1- </a:t>
            </a:r>
            <a:r>
              <a:rPr lang="ar-SA" sz="4400" b="1" dirty="0">
                <a:solidFill>
                  <a:srgbClr val="7030A0"/>
                </a:solidFill>
              </a:rPr>
              <a:t>أُجِيبُ شَفَهيًا عَنِ الْأسئِلَةِ الآتية: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78871"/>
      </p:ext>
    </p:extLst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8321" y="2379533"/>
            <a:ext cx="7954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الكائنات الحية المذكورة في القصة: ..................... و................. و ...................... و ...................</a:t>
            </a:r>
            <a:endParaRPr lang="ar-S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ave 3"/>
          <p:cNvSpPr/>
          <p:nvPr/>
        </p:nvSpPr>
        <p:spPr bwMode="auto">
          <a:xfrm>
            <a:off x="602518" y="483518"/>
            <a:ext cx="8035193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Rectangle 23570"/>
          <p:cNvSpPr>
            <a:spLocks noChangeArrowheads="1"/>
          </p:cNvSpPr>
          <p:nvPr/>
        </p:nvSpPr>
        <p:spPr bwMode="auto">
          <a:xfrm>
            <a:off x="-180528" y="506165"/>
            <a:ext cx="87220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4400" b="1" dirty="0">
                <a:solidFill>
                  <a:srgbClr val="7030A0"/>
                </a:solidFill>
              </a:rPr>
              <a:t>2- </a:t>
            </a:r>
            <a:r>
              <a:rPr lang="ar-SA" sz="4400" b="1" dirty="0">
                <a:solidFill>
                  <a:srgbClr val="7030A0"/>
                </a:solidFill>
              </a:rPr>
              <a:t>أُ</a:t>
            </a:r>
            <a:r>
              <a:rPr lang="ar-EG" sz="4400" b="1" dirty="0">
                <a:solidFill>
                  <a:srgbClr val="7030A0"/>
                </a:solidFill>
              </a:rPr>
              <a:t>كمل الفراغات الآتية بالإجابة الصحيحة</a:t>
            </a:r>
            <a:r>
              <a:rPr lang="ar-SA" sz="4400" b="1" dirty="0">
                <a:solidFill>
                  <a:srgbClr val="7030A0"/>
                </a:solidFill>
              </a:rPr>
              <a:t>: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3" name="مخطط انسيابي: بيانات 2"/>
          <p:cNvSpPr/>
          <p:nvPr/>
        </p:nvSpPr>
        <p:spPr>
          <a:xfrm>
            <a:off x="2104354" y="1419622"/>
            <a:ext cx="5347965" cy="648072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قصة ما أجمل العمل 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19672" y="2235517"/>
            <a:ext cx="127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الإنسان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53294" y="2811581"/>
            <a:ext cx="1491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العصافير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195972" y="2933531"/>
            <a:ext cx="918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النمل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287689" y="2883589"/>
            <a:ext cx="968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النحل</a:t>
            </a:r>
            <a:endParaRPr lang="ar-SA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65421"/>
      </p:ext>
    </p:extLst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3" grpId="0" animBg="1"/>
      <p:bldP spid="7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06480" y="3826181"/>
            <a:ext cx="7492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دار الحوار بين:.................... و ...................</a:t>
            </a:r>
          </a:p>
        </p:txBody>
      </p:sp>
      <p:sp>
        <p:nvSpPr>
          <p:cNvPr id="9" name="Wave 3"/>
          <p:cNvSpPr/>
          <p:nvPr/>
        </p:nvSpPr>
        <p:spPr bwMode="auto">
          <a:xfrm>
            <a:off x="467544" y="627534"/>
            <a:ext cx="8170168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Rectangle 23570"/>
          <p:cNvSpPr>
            <a:spLocks noChangeArrowheads="1"/>
          </p:cNvSpPr>
          <p:nvPr/>
        </p:nvSpPr>
        <p:spPr bwMode="auto">
          <a:xfrm>
            <a:off x="-180528" y="650181"/>
            <a:ext cx="87220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4400" b="1" dirty="0">
                <a:solidFill>
                  <a:srgbClr val="7030A0"/>
                </a:solidFill>
              </a:rPr>
              <a:t>2- </a:t>
            </a:r>
            <a:r>
              <a:rPr lang="ar-SA" sz="4400" b="1" dirty="0">
                <a:solidFill>
                  <a:srgbClr val="7030A0"/>
                </a:solidFill>
              </a:rPr>
              <a:t>أُ</a:t>
            </a:r>
            <a:r>
              <a:rPr lang="ar-EG" sz="4400" b="1" dirty="0">
                <a:solidFill>
                  <a:srgbClr val="7030A0"/>
                </a:solidFill>
              </a:rPr>
              <a:t>كمل الفراغات الآتية بالإجابة الصحيحة</a:t>
            </a:r>
            <a:r>
              <a:rPr lang="ar-SA" sz="4400" b="1" dirty="0">
                <a:solidFill>
                  <a:srgbClr val="7030A0"/>
                </a:solidFill>
              </a:rPr>
              <a:t>: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3" name="مخطط انسيابي: بيانات 2"/>
          <p:cNvSpPr/>
          <p:nvPr/>
        </p:nvSpPr>
        <p:spPr>
          <a:xfrm>
            <a:off x="2104354" y="1563638"/>
            <a:ext cx="5347965" cy="648072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قصة ما أجمل العمل 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58440" y="3761033"/>
            <a:ext cx="1058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الفلاح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627006" y="3800075"/>
            <a:ext cx="803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خالد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36298" y="2445178"/>
            <a:ext cx="7492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دارت أحداث القصة في:....................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198444" y="2351055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الحقل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7544" y="3135679"/>
            <a:ext cx="7954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علامة الترقيم في العنوان تدل على: ....................</a:t>
            </a:r>
            <a:endParaRPr lang="ar-S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760796" y="2974775"/>
            <a:ext cx="1226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التعجب</a:t>
            </a:r>
            <a:endParaRPr lang="ar-SA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80944"/>
      </p:ext>
    </p:extLst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4" grpId="0"/>
      <p:bldP spid="16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20009"/>
            <a:ext cx="7848872" cy="430348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21103668">
            <a:off x="4575534" y="1295344"/>
            <a:ext cx="27914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SA" sz="4400" b="1" dirty="0">
                <a:solidFill>
                  <a:srgbClr val="0070C0"/>
                </a:solidFill>
                <a:latin typeface="Traditional Arabic" pitchFamily="18" charset="-78"/>
                <a:cs typeface="Times New Roman" pitchFamily="18" charset="0"/>
              </a:rPr>
              <a:t>الدرس</a:t>
            </a:r>
            <a:r>
              <a:rPr lang="ar-EG" sz="4400" b="1" dirty="0">
                <a:solidFill>
                  <a:srgbClr val="0070C0"/>
                </a:solidFill>
                <a:latin typeface="Traditional Arabic" pitchFamily="18" charset="-78"/>
                <a:cs typeface="Times New Roman" pitchFamily="18" charset="0"/>
              </a:rPr>
              <a:t> الثاني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 rot="20989203">
            <a:off x="4560567" y="2465902"/>
            <a:ext cx="3523722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ar-SA" sz="5400" b="1" dirty="0">
                <a:solidFill>
                  <a:srgbClr val="C00000"/>
                </a:solidFill>
                <a:latin typeface="Traditional Arabic" pitchFamily="18" charset="-78"/>
                <a:ea typeface="Times New Roman" pitchFamily="18" charset="0"/>
              </a:rPr>
              <a:t>ما أَجْمَلَ الْعَمَلَ!</a:t>
            </a:r>
            <a:endParaRPr lang="ar-SA" sz="5400" b="1" dirty="0">
              <a:solidFill>
                <a:srgbClr val="C00000"/>
              </a:solidFill>
              <a:ea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3"/>
          <p:cNvSpPr/>
          <p:nvPr/>
        </p:nvSpPr>
        <p:spPr bwMode="auto">
          <a:xfrm>
            <a:off x="602518" y="627534"/>
            <a:ext cx="8035193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Rectangle 23570"/>
          <p:cNvSpPr>
            <a:spLocks noChangeArrowheads="1"/>
          </p:cNvSpPr>
          <p:nvPr/>
        </p:nvSpPr>
        <p:spPr bwMode="auto">
          <a:xfrm>
            <a:off x="-180528" y="650181"/>
            <a:ext cx="87220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4400" b="1" dirty="0">
                <a:solidFill>
                  <a:srgbClr val="7030A0"/>
                </a:solidFill>
              </a:rPr>
              <a:t>2- </a:t>
            </a:r>
            <a:r>
              <a:rPr lang="ar-SA" sz="4400" b="1" dirty="0">
                <a:solidFill>
                  <a:srgbClr val="7030A0"/>
                </a:solidFill>
              </a:rPr>
              <a:t>أُ</a:t>
            </a:r>
            <a:r>
              <a:rPr lang="ar-EG" sz="4400" b="1" dirty="0">
                <a:solidFill>
                  <a:srgbClr val="7030A0"/>
                </a:solidFill>
              </a:rPr>
              <a:t>كمل الفراغات الآتية بالإجابة الصحيحة</a:t>
            </a:r>
            <a:r>
              <a:rPr lang="ar-SA" sz="4400" b="1" dirty="0">
                <a:solidFill>
                  <a:srgbClr val="7030A0"/>
                </a:solidFill>
              </a:rPr>
              <a:t>: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3" name="مخطط انسيابي: بيانات 2"/>
          <p:cNvSpPr/>
          <p:nvPr/>
        </p:nvSpPr>
        <p:spPr>
          <a:xfrm>
            <a:off x="2104354" y="1563638"/>
            <a:ext cx="5347965" cy="648072"/>
          </a:xfrm>
          <a:prstGeom prst="flowChartInputOutpu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قصة ما أجمل العمل 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49188" y="2676317"/>
            <a:ext cx="7492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الحكمة المذكورة في القصة:.........................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23431" y="3795886"/>
            <a:ext cx="7492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تحثنا القصة على:....................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51520" y="257175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فَمَنْ جَدَّ وَجَدَ وَمَن زَرَعَ حَصَدَ.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915564" y="3723878"/>
            <a:ext cx="1508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العمل </a:t>
            </a:r>
            <a:endParaRPr lang="ar-SA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61592"/>
      </p:ext>
    </p:extLst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 bwMode="auto">
          <a:xfrm>
            <a:off x="3124200" y="2228850"/>
            <a:ext cx="2928938" cy="10156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atin typeface="+mn-lt"/>
                <a:cs typeface="+mn-cs"/>
              </a:rPr>
              <a:t>أُنَمَّي لُغَتي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885950"/>
            <a:ext cx="1981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5"/>
          <p:cNvSpPr/>
          <p:nvPr/>
        </p:nvSpPr>
        <p:spPr bwMode="auto">
          <a:xfrm flipH="1">
            <a:off x="5929322" y="2143122"/>
            <a:ext cx="1643074" cy="800100"/>
          </a:xfrm>
          <a:prstGeom prst="parallelogram">
            <a:avLst>
              <a:gd name="adj" fmla="val 14555"/>
            </a:avLst>
          </a:prstGeom>
          <a:solidFill>
            <a:srgbClr val="00A8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rgbClr val="FF0000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270969" y="2169381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-EG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ثانياً</a:t>
            </a: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ثانياً~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نمي لغتي~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3"/>
          <p:cNvSpPr/>
          <p:nvPr/>
        </p:nvSpPr>
        <p:spPr bwMode="auto">
          <a:xfrm>
            <a:off x="571473" y="483518"/>
            <a:ext cx="8001055" cy="108696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1804" y="527149"/>
            <a:ext cx="82692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sz="3200" b="1" dirty="0">
                <a:latin typeface="Traditional Arabic" pitchFamily="18" charset="-78"/>
                <a:cs typeface="Times New Roman" pitchFamily="18" charset="0"/>
              </a:rPr>
              <a:t>1- </a:t>
            </a:r>
            <a:r>
              <a:rPr lang="ar-SA" sz="3200" b="1" dirty="0">
                <a:latin typeface="Traditional Arabic" pitchFamily="18" charset="-78"/>
                <a:cs typeface="Times New Roman" pitchFamily="18" charset="0"/>
              </a:rPr>
              <a:t>أَختارُ من الشَّكلِ مُرادفا</a:t>
            </a:r>
            <a:r>
              <a:rPr lang="ar-EG" sz="3200" b="1" dirty="0">
                <a:latin typeface="Traditional Arabic" pitchFamily="18" charset="-78"/>
                <a:cs typeface="Times New Roman" pitchFamily="18" charset="0"/>
              </a:rPr>
              <a:t>ً</a:t>
            </a:r>
            <a:r>
              <a:rPr lang="ar-SA" sz="3200" b="1" dirty="0">
                <a:latin typeface="Traditional Arabic" pitchFamily="18" charset="-78"/>
                <a:cs typeface="Times New Roman" pitchFamily="18" charset="0"/>
              </a:rPr>
              <a:t> لِكُلِّ كَلِمَةٍ، ثم أكْتُبُهُ في جُملةٍ من إِنشائي:</a:t>
            </a:r>
            <a:endParaRPr lang="ar-SA" sz="3200" b="1" dirty="0"/>
          </a:p>
        </p:txBody>
      </p:sp>
      <p:sp>
        <p:nvSpPr>
          <p:cNvPr id="4" name="متوازي أضلاع 3"/>
          <p:cNvSpPr/>
          <p:nvPr/>
        </p:nvSpPr>
        <p:spPr>
          <a:xfrm flipH="1">
            <a:off x="6715140" y="1838370"/>
            <a:ext cx="1785951" cy="64294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توازي أضلاع 4"/>
          <p:cNvSpPr/>
          <p:nvPr/>
        </p:nvSpPr>
        <p:spPr>
          <a:xfrm flipH="1">
            <a:off x="4860032" y="1838370"/>
            <a:ext cx="1926546" cy="64294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توازي أضلاع 5"/>
          <p:cNvSpPr/>
          <p:nvPr/>
        </p:nvSpPr>
        <p:spPr>
          <a:xfrm flipH="1">
            <a:off x="2645454" y="1851669"/>
            <a:ext cx="2214578" cy="64294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توازي أضلاع 6"/>
          <p:cNvSpPr/>
          <p:nvPr/>
        </p:nvSpPr>
        <p:spPr>
          <a:xfrm flipH="1">
            <a:off x="732679" y="1855058"/>
            <a:ext cx="1912773" cy="64294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توازي أضلاع 7"/>
          <p:cNvSpPr/>
          <p:nvPr/>
        </p:nvSpPr>
        <p:spPr>
          <a:xfrm flipH="1">
            <a:off x="5214942" y="2642047"/>
            <a:ext cx="2500330" cy="642942"/>
          </a:xfrm>
          <a:prstGeom prst="parallelogram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توازي أضلاع 8"/>
          <p:cNvSpPr/>
          <p:nvPr/>
        </p:nvSpPr>
        <p:spPr>
          <a:xfrm flipH="1">
            <a:off x="1500166" y="2642047"/>
            <a:ext cx="2500330" cy="642942"/>
          </a:xfrm>
          <a:prstGeom prst="parallelogram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توازي أضلاع 9"/>
          <p:cNvSpPr/>
          <p:nvPr/>
        </p:nvSpPr>
        <p:spPr>
          <a:xfrm flipH="1">
            <a:off x="5214942" y="3499303"/>
            <a:ext cx="3357586" cy="101799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1100" dirty="0">
                <a:solidFill>
                  <a:schemeClr val="tx1"/>
                </a:solidFill>
              </a:rPr>
              <a:t>.............................................................</a:t>
            </a:r>
            <a:endParaRPr lang="ar-SA" sz="1100" dirty="0">
              <a:solidFill>
                <a:schemeClr val="tx1"/>
              </a:solidFill>
            </a:endParaRPr>
          </a:p>
        </p:txBody>
      </p:sp>
      <p:sp>
        <p:nvSpPr>
          <p:cNvPr id="11" name="متوازي أضلاع 10"/>
          <p:cNvSpPr/>
          <p:nvPr/>
        </p:nvSpPr>
        <p:spPr>
          <a:xfrm flipH="1">
            <a:off x="1142976" y="3552881"/>
            <a:ext cx="3357586" cy="101799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1100" dirty="0">
                <a:solidFill>
                  <a:schemeClr val="tx1"/>
                </a:solidFill>
              </a:rPr>
              <a:t>.............................................................</a:t>
            </a:r>
            <a:endParaRPr lang="ar-SA" sz="1100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7069346" y="1834981"/>
            <a:ext cx="1077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 dirty="0"/>
              <a:t>الطعام</a:t>
            </a:r>
            <a:endParaRPr lang="ar-SA" sz="3600" b="1" dirty="0">
              <a:latin typeface="Calibri" pitchFamily="34" charset="0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5111587" y="1950397"/>
            <a:ext cx="1135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/>
              <a:t>تَحْفَظُهُ</a:t>
            </a:r>
            <a:endParaRPr lang="ar-SA" sz="3600" b="1" dirty="0"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2949313" y="1851669"/>
            <a:ext cx="16946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/>
              <a:t>الْمَخْلُوقَاتُ</a:t>
            </a:r>
            <a:endParaRPr lang="ar-SA" sz="3600" b="1" dirty="0">
              <a:latin typeface="Calibri" pitchFamily="34" charset="0"/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131628" y="1876915"/>
            <a:ext cx="984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/>
              <a:t>تَذْهَبُ</a:t>
            </a:r>
            <a:endParaRPr lang="ar-SA" sz="3600" b="1" dirty="0">
              <a:latin typeface="Calibri" pitchFamily="34" charset="0"/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5835338" y="2695625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تُخَزِّن</a:t>
            </a:r>
            <a:r>
              <a:rPr lang="ar-EG" sz="3600" b="1" dirty="0">
                <a:solidFill>
                  <a:srgbClr val="0000FF"/>
                </a:solidFill>
                <a:latin typeface="Calibri" pitchFamily="34" charset="0"/>
              </a:rPr>
              <a:t>ُ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هُ</a:t>
            </a:r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2313956" y="2695626"/>
            <a:ext cx="1178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ar-EG" sz="3600" b="1" dirty="0">
                <a:solidFill>
                  <a:srgbClr val="0000FF"/>
                </a:solidFill>
                <a:latin typeface="Calibri" pitchFamily="34" charset="0"/>
              </a:rPr>
              <a:t>القوت</a:t>
            </a:r>
            <a:endParaRPr lang="ar-SA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5240392" y="3507854"/>
            <a:ext cx="32606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660033"/>
                </a:solidFill>
                <a:latin typeface="Calibri" pitchFamily="34" charset="0"/>
              </a:rPr>
              <a:t>تحمل النملة الطعام </a:t>
            </a:r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وَتحْفّظْهُ</a:t>
            </a:r>
            <a:r>
              <a:rPr lang="ar-SA" sz="3200" b="1" dirty="0">
                <a:solidFill>
                  <a:srgbClr val="660033"/>
                </a:solidFill>
                <a:latin typeface="Calibri" pitchFamily="34" charset="0"/>
              </a:rPr>
              <a:t> لأيام الشتاء.</a:t>
            </a:r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488040" y="3723878"/>
            <a:ext cx="2587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SA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أكلت القطة َ</a:t>
            </a:r>
            <a:r>
              <a:rPr lang="ar-EG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طعَامَ</a:t>
            </a:r>
            <a:r>
              <a:rPr lang="ar-SA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توازي أضلاع 7"/>
          <p:cNvSpPr/>
          <p:nvPr/>
        </p:nvSpPr>
        <p:spPr>
          <a:xfrm flipH="1">
            <a:off x="5214942" y="2786064"/>
            <a:ext cx="2500330" cy="642942"/>
          </a:xfrm>
          <a:prstGeom prst="parallelogram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توازي أضلاع 8"/>
          <p:cNvSpPr/>
          <p:nvPr/>
        </p:nvSpPr>
        <p:spPr>
          <a:xfrm flipH="1">
            <a:off x="1500166" y="2786064"/>
            <a:ext cx="2500330" cy="642942"/>
          </a:xfrm>
          <a:prstGeom prst="parallelogram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توازي أضلاع 9"/>
          <p:cNvSpPr/>
          <p:nvPr/>
        </p:nvSpPr>
        <p:spPr>
          <a:xfrm flipH="1">
            <a:off x="4644008" y="3643320"/>
            <a:ext cx="3928520" cy="101799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1100" dirty="0">
                <a:solidFill>
                  <a:schemeClr val="tx1"/>
                </a:solidFill>
              </a:rPr>
              <a:t>.............................................................</a:t>
            </a:r>
            <a:endParaRPr lang="ar-SA" sz="1100" dirty="0">
              <a:solidFill>
                <a:schemeClr val="tx1"/>
              </a:solidFill>
            </a:endParaRPr>
          </a:p>
        </p:txBody>
      </p:sp>
      <p:sp>
        <p:nvSpPr>
          <p:cNvPr id="11" name="متوازي أضلاع 10"/>
          <p:cNvSpPr/>
          <p:nvPr/>
        </p:nvSpPr>
        <p:spPr>
          <a:xfrm flipH="1">
            <a:off x="1142976" y="3696898"/>
            <a:ext cx="3357586" cy="101799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1100" dirty="0">
                <a:solidFill>
                  <a:schemeClr val="tx1"/>
                </a:solidFill>
              </a:rPr>
              <a:t>.............................................................</a:t>
            </a:r>
            <a:endParaRPr lang="ar-SA" sz="1100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5929323" y="2787774"/>
            <a:ext cx="915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000" b="1" dirty="0">
                <a:solidFill>
                  <a:srgbClr val="0000FF"/>
                </a:solidFill>
                <a:latin typeface="Calibri" pitchFamily="34" charset="0"/>
              </a:rPr>
              <a:t>تَغْدو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071671" y="2751157"/>
            <a:ext cx="1452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4000" b="1" dirty="0">
                <a:solidFill>
                  <a:srgbClr val="0000FF"/>
                </a:solidFill>
                <a:latin typeface="Traditional Arabic" pitchFamily="18" charset="-78"/>
                <a:cs typeface="Times New Roman" pitchFamily="18" charset="0"/>
              </a:rPr>
              <a:t>الْكائِنات</a:t>
            </a:r>
            <a:endParaRPr lang="ar-SA" sz="4000" b="1" dirty="0">
              <a:solidFill>
                <a:srgbClr val="0000FF"/>
              </a:solidFill>
            </a:endParaRPr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4860032" y="3705875"/>
            <a:ext cx="33553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ar-S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تذهب</a:t>
            </a:r>
            <a:r>
              <a:rPr lang="ar-S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العصافير وتروح مشغولة ببناء أعشاشها.</a:t>
            </a:r>
            <a:endParaRPr lang="en-US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259632" y="3946402"/>
            <a:ext cx="3026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S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كل </a:t>
            </a:r>
            <a:r>
              <a:rPr lang="ar-S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الَمَخْلُوقَاتِ</a:t>
            </a:r>
            <a:r>
              <a:rPr lang="ar-S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تسبح لله</a:t>
            </a:r>
            <a:r>
              <a:rPr lang="ar-S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ave 3"/>
          <p:cNvSpPr/>
          <p:nvPr/>
        </p:nvSpPr>
        <p:spPr bwMode="auto">
          <a:xfrm>
            <a:off x="571473" y="483518"/>
            <a:ext cx="7933102" cy="108696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07170" y="545073"/>
            <a:ext cx="80939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EG" sz="3200" b="1" dirty="0">
                <a:latin typeface="Traditional Arabic" pitchFamily="18" charset="-78"/>
                <a:cs typeface="Times New Roman" pitchFamily="18" charset="0"/>
              </a:rPr>
              <a:t>1- </a:t>
            </a:r>
            <a:r>
              <a:rPr lang="ar-SA" sz="3200" b="1" dirty="0">
                <a:latin typeface="Traditional Arabic" pitchFamily="18" charset="-78"/>
                <a:cs typeface="Times New Roman" pitchFamily="18" charset="0"/>
              </a:rPr>
              <a:t>أَختارُ من الشَّكلِ مُرادفا</a:t>
            </a:r>
            <a:r>
              <a:rPr lang="ar-EG" sz="3200" b="1" dirty="0">
                <a:latin typeface="Traditional Arabic" pitchFamily="18" charset="-78"/>
                <a:cs typeface="Times New Roman" pitchFamily="18" charset="0"/>
              </a:rPr>
              <a:t>ً</a:t>
            </a:r>
            <a:r>
              <a:rPr lang="ar-SA" sz="3200" b="1" dirty="0">
                <a:latin typeface="Traditional Arabic" pitchFamily="18" charset="-78"/>
                <a:cs typeface="Times New Roman" pitchFamily="18" charset="0"/>
              </a:rPr>
              <a:t> لِكُلِّ كَلِمَةٍ، وأكْتُبُهُ في جُملةٍ من إِنشائي:</a:t>
            </a:r>
            <a:endParaRPr lang="ar-SA" sz="3200" b="1" dirty="0"/>
          </a:p>
        </p:txBody>
      </p:sp>
      <p:sp>
        <p:nvSpPr>
          <p:cNvPr id="22" name="متوازي أضلاع 21"/>
          <p:cNvSpPr/>
          <p:nvPr/>
        </p:nvSpPr>
        <p:spPr>
          <a:xfrm flipH="1">
            <a:off x="6715140" y="1838370"/>
            <a:ext cx="1785951" cy="64294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توازي أضلاع 22"/>
          <p:cNvSpPr/>
          <p:nvPr/>
        </p:nvSpPr>
        <p:spPr>
          <a:xfrm flipH="1">
            <a:off x="4860032" y="1838370"/>
            <a:ext cx="1926546" cy="64294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توازي أضلاع 23"/>
          <p:cNvSpPr/>
          <p:nvPr/>
        </p:nvSpPr>
        <p:spPr>
          <a:xfrm flipH="1">
            <a:off x="2645454" y="1851669"/>
            <a:ext cx="2214578" cy="64294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توازي أضلاع 24"/>
          <p:cNvSpPr/>
          <p:nvPr/>
        </p:nvSpPr>
        <p:spPr>
          <a:xfrm flipH="1">
            <a:off x="732679" y="1855058"/>
            <a:ext cx="1912773" cy="642942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>
            <a:spLocks noChangeArrowheads="1"/>
          </p:cNvSpPr>
          <p:nvPr/>
        </p:nvSpPr>
        <p:spPr bwMode="auto">
          <a:xfrm>
            <a:off x="7069346" y="1834981"/>
            <a:ext cx="1077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 dirty="0"/>
              <a:t>الطعام</a:t>
            </a:r>
            <a:endParaRPr lang="ar-SA" sz="3600" b="1" dirty="0">
              <a:latin typeface="Calibri" pitchFamily="34" charset="0"/>
            </a:endParaRPr>
          </a:p>
        </p:txBody>
      </p:sp>
      <p:sp>
        <p:nvSpPr>
          <p:cNvPr id="27" name="مستطيل 26"/>
          <p:cNvSpPr>
            <a:spLocks noChangeArrowheads="1"/>
          </p:cNvSpPr>
          <p:nvPr/>
        </p:nvSpPr>
        <p:spPr bwMode="auto">
          <a:xfrm>
            <a:off x="5111587" y="1950397"/>
            <a:ext cx="1135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/>
              <a:t>تَحْفَظُهُ</a:t>
            </a:r>
            <a:endParaRPr lang="ar-SA" sz="3600" b="1" dirty="0">
              <a:latin typeface="Calibri" pitchFamily="34" charset="0"/>
            </a:endParaRPr>
          </a:p>
        </p:txBody>
      </p:sp>
      <p:sp>
        <p:nvSpPr>
          <p:cNvPr id="28" name="مستطيل 27"/>
          <p:cNvSpPr>
            <a:spLocks noChangeArrowheads="1"/>
          </p:cNvSpPr>
          <p:nvPr/>
        </p:nvSpPr>
        <p:spPr bwMode="auto">
          <a:xfrm>
            <a:off x="2949313" y="1925419"/>
            <a:ext cx="16946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/>
              <a:t>الْمَخْلُوقَاتُ</a:t>
            </a:r>
            <a:endParaRPr lang="ar-SA" sz="3600" b="1" dirty="0">
              <a:latin typeface="Calibri" pitchFamily="34" charset="0"/>
            </a:endParaRPr>
          </a:p>
        </p:txBody>
      </p:sp>
      <p:sp>
        <p:nvSpPr>
          <p:cNvPr id="29" name="مستطيل 28"/>
          <p:cNvSpPr>
            <a:spLocks noChangeArrowheads="1"/>
          </p:cNvSpPr>
          <p:nvPr/>
        </p:nvSpPr>
        <p:spPr bwMode="auto">
          <a:xfrm>
            <a:off x="1131628" y="1876915"/>
            <a:ext cx="984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/>
              <a:t>تَذْهَبُ</a:t>
            </a:r>
            <a:endParaRPr lang="ar-SA" sz="36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غد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كائن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تذهب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كل المخلوقات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3"/>
          <p:cNvSpPr/>
          <p:nvPr/>
        </p:nvSpPr>
        <p:spPr bwMode="auto">
          <a:xfrm>
            <a:off x="524116" y="555526"/>
            <a:ext cx="8080332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63688" y="580336"/>
            <a:ext cx="6862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sz="4000" b="1" dirty="0">
                <a:latin typeface="Traditional Arabic" pitchFamily="18" charset="-78"/>
                <a:cs typeface="Times New Roman" pitchFamily="18" charset="0"/>
              </a:rPr>
              <a:t>2- </a:t>
            </a:r>
            <a:r>
              <a:rPr lang="ar-SA" sz="4000" b="1" dirty="0">
                <a:latin typeface="Traditional Arabic" pitchFamily="18" charset="-78"/>
                <a:cs typeface="Times New Roman" pitchFamily="18" charset="0"/>
              </a:rPr>
              <a:t>أَكْتُبُ ضِدَّ الْكَلِمَةِ في جُمْلَةٍ مِنْ إِنْشائي:</a:t>
            </a:r>
            <a:endParaRPr lang="ar-SA" sz="4000" b="1" dirty="0"/>
          </a:p>
        </p:txBody>
      </p:sp>
      <p:graphicFrame>
        <p:nvGraphicFramePr>
          <p:cNvPr id="18" name="جدول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73969"/>
              </p:ext>
            </p:extLst>
          </p:nvPr>
        </p:nvGraphicFramePr>
        <p:xfrm>
          <a:off x="676516" y="1419622"/>
          <a:ext cx="7775532" cy="302433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784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3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84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الكلمة </a:t>
                      </a:r>
                      <a:endParaRPr lang="ar-SA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ضدها</a:t>
                      </a:r>
                      <a:endParaRPr lang="ar-SA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الجملة</a:t>
                      </a:r>
                      <a:endParaRPr lang="ar-SA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002060"/>
                          </a:solidFill>
                          <a:effectLst/>
                          <a:cs typeface="+mj-cs"/>
                        </a:rPr>
                        <a:t>الكسل</a:t>
                      </a:r>
                      <a:endParaRPr lang="ar-SA" sz="3200" b="1" dirty="0">
                        <a:solidFill>
                          <a:srgbClr val="002060"/>
                        </a:solidFill>
                        <a:effectLst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002060"/>
                          </a:solidFill>
                          <a:effectLst/>
                          <a:cs typeface="+mj-cs"/>
                        </a:rPr>
                        <a:t>الجد</a:t>
                      </a:r>
                      <a:endParaRPr lang="ar-SA" sz="3200" b="1" dirty="0">
                        <a:solidFill>
                          <a:srgbClr val="002060"/>
                        </a:solidFill>
                        <a:effectLst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002060"/>
                          </a:solidFill>
                          <a:effectLst/>
                          <a:cs typeface="+mj-cs"/>
                        </a:rPr>
                        <a:t>تروح</a:t>
                      </a:r>
                      <a:endParaRPr lang="ar-SA" sz="3200" b="1" dirty="0">
                        <a:solidFill>
                          <a:srgbClr val="002060"/>
                        </a:solidFill>
                        <a:effectLst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002060"/>
                          </a:solidFill>
                          <a:effectLst/>
                          <a:cs typeface="+mj-cs"/>
                        </a:rPr>
                        <a:t>تغدو</a:t>
                      </a:r>
                      <a:endParaRPr lang="ar-SA" sz="3200" b="1" dirty="0">
                        <a:solidFill>
                          <a:srgbClr val="002060"/>
                        </a:solidFill>
                        <a:effectLst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002060"/>
                          </a:solidFill>
                          <a:effectLst/>
                          <a:cs typeface="+mj-cs"/>
                        </a:rPr>
                        <a:t>معسر</a:t>
                      </a:r>
                      <a:endParaRPr lang="ar-SA" sz="3200" b="1" dirty="0">
                        <a:solidFill>
                          <a:srgbClr val="002060"/>
                        </a:solidFill>
                        <a:effectLst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002060"/>
                          </a:solidFill>
                          <a:effectLst/>
                          <a:cs typeface="+mj-cs"/>
                        </a:rPr>
                        <a:t>ميسر</a:t>
                      </a:r>
                      <a:endParaRPr lang="ar-SA" sz="3200" b="1" dirty="0">
                        <a:solidFill>
                          <a:srgbClr val="002060"/>
                        </a:solidFill>
                        <a:effectLst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مستطيل 18"/>
          <p:cNvSpPr/>
          <p:nvPr/>
        </p:nvSpPr>
        <p:spPr>
          <a:xfrm>
            <a:off x="683569" y="2283718"/>
            <a:ext cx="4511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EG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الجد</a:t>
            </a: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في العمل حثنا عليه الإسلام.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350745" y="3773207"/>
            <a:ext cx="2932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كل </a:t>
            </a:r>
            <a:r>
              <a:rPr lang="ar-SA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ُميَسَرٍ</a:t>
            </a: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لما خلق له.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088168" y="3063846"/>
            <a:ext cx="3457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النملات تذهب </a:t>
            </a:r>
            <a:r>
              <a:rPr lang="ar-EG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EG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غدو</a:t>
            </a: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كتب ضد الكل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3"/>
          <p:cNvSpPr/>
          <p:nvPr/>
        </p:nvSpPr>
        <p:spPr bwMode="auto">
          <a:xfrm>
            <a:off x="524116" y="555526"/>
            <a:ext cx="8080332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11575" y="580336"/>
            <a:ext cx="52148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sz="4000" b="1" dirty="0">
                <a:latin typeface="Traditional Arabic" pitchFamily="18" charset="-78"/>
                <a:cs typeface="Times New Roman" pitchFamily="18" charset="0"/>
              </a:rPr>
              <a:t>3- </a:t>
            </a:r>
            <a:r>
              <a:rPr lang="ar-SA" sz="4000" b="1" dirty="0">
                <a:latin typeface="Traditional Arabic" pitchFamily="18" charset="-78"/>
                <a:cs typeface="Times New Roman" pitchFamily="18" charset="0"/>
              </a:rPr>
              <a:t>أَ</a:t>
            </a:r>
            <a:r>
              <a:rPr lang="ar-EG" sz="4000" b="1" dirty="0">
                <a:latin typeface="Traditional Arabic" pitchFamily="18" charset="-78"/>
                <a:cs typeface="Times New Roman" pitchFamily="18" charset="0"/>
              </a:rPr>
              <a:t>قرأ النص وأستخرج منه </a:t>
            </a:r>
            <a:r>
              <a:rPr lang="ar-SA" sz="4000" b="1" dirty="0">
                <a:latin typeface="Traditional Arabic" pitchFamily="18" charset="-78"/>
                <a:cs typeface="Times New Roman" pitchFamily="18" charset="0"/>
              </a:rPr>
              <a:t>:</a:t>
            </a:r>
            <a:endParaRPr lang="ar-SA" sz="4000" b="1" dirty="0"/>
          </a:p>
        </p:txBody>
      </p:sp>
      <p:sp>
        <p:nvSpPr>
          <p:cNvPr id="19" name="مستطيل 18"/>
          <p:cNvSpPr/>
          <p:nvPr/>
        </p:nvSpPr>
        <p:spPr>
          <a:xfrm>
            <a:off x="1187624" y="1671509"/>
            <a:ext cx="72478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كلمة مفردها (العصفور): ....................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ar-EG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كلمة جمعها (نملات): .......................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ar-EG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كلمة مثناها (فلاحان): ......................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15308" y="1499890"/>
            <a:ext cx="1460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العصافير 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75728" y="2676336"/>
            <a:ext cx="73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نملة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419532" y="3723878"/>
            <a:ext cx="76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فلاح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6955"/>
      </p:ext>
    </p:extLst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  <p:bldP spid="4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3"/>
          <p:cNvSpPr/>
          <p:nvPr/>
        </p:nvSpPr>
        <p:spPr bwMode="auto">
          <a:xfrm>
            <a:off x="524116" y="555526"/>
            <a:ext cx="8080332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11575" y="580336"/>
            <a:ext cx="52148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EG" sz="4000" b="1" dirty="0">
                <a:latin typeface="Traditional Arabic" pitchFamily="18" charset="-78"/>
                <a:cs typeface="Times New Roman" pitchFamily="18" charset="0"/>
              </a:rPr>
              <a:t>3- </a:t>
            </a:r>
            <a:r>
              <a:rPr lang="ar-SA" sz="4000" b="1" dirty="0">
                <a:latin typeface="Traditional Arabic" pitchFamily="18" charset="-78"/>
                <a:cs typeface="Times New Roman" pitchFamily="18" charset="0"/>
              </a:rPr>
              <a:t>أَ</a:t>
            </a:r>
            <a:r>
              <a:rPr lang="ar-EG" sz="4000" b="1" dirty="0">
                <a:latin typeface="Traditional Arabic" pitchFamily="18" charset="-78"/>
                <a:cs typeface="Times New Roman" pitchFamily="18" charset="0"/>
              </a:rPr>
              <a:t>قرأ النص وأستخرج منه </a:t>
            </a:r>
            <a:r>
              <a:rPr lang="ar-SA" sz="4000" b="1" dirty="0">
                <a:latin typeface="Traditional Arabic" pitchFamily="18" charset="-78"/>
                <a:cs typeface="Times New Roman" pitchFamily="18" charset="0"/>
              </a:rPr>
              <a:t>:</a:t>
            </a:r>
            <a:endParaRPr lang="ar-SA" sz="4000" b="1" dirty="0"/>
          </a:p>
        </p:txBody>
      </p:sp>
      <p:sp>
        <p:nvSpPr>
          <p:cNvPr id="19" name="مستطيل 18"/>
          <p:cNvSpPr/>
          <p:nvPr/>
        </p:nvSpPr>
        <p:spPr>
          <a:xfrm>
            <a:off x="1115616" y="2211710"/>
            <a:ext cx="724781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كلمة معناها (اجتهد): ....................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ar-EG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كلمة ضدها (الكسل) : .......................</a:t>
            </a:r>
          </a:p>
          <a:p>
            <a:pPr>
              <a:spcBef>
                <a:spcPts val="600"/>
              </a:spcBef>
            </a:pPr>
            <a:endParaRPr lang="ar-EG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692980" y="2067694"/>
            <a:ext cx="585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جد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628263" y="3211111"/>
            <a:ext cx="1043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النشاط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24788"/>
      </p:ext>
    </p:extLst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  <p:bldP spid="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ave 3"/>
          <p:cNvSpPr/>
          <p:nvPr/>
        </p:nvSpPr>
        <p:spPr bwMode="auto">
          <a:xfrm>
            <a:off x="683568" y="483518"/>
            <a:ext cx="7916906" cy="742949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4- أكمل خريطة الكلمة الآتية 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3573893" y="2034911"/>
            <a:ext cx="2260542" cy="1892175"/>
            <a:chOff x="3573893" y="2034911"/>
            <a:chExt cx="2260542" cy="1892175"/>
          </a:xfrm>
        </p:grpSpPr>
        <p:sp>
          <p:nvSpPr>
            <p:cNvPr id="26" name="سهم للأسفل 25"/>
            <p:cNvSpPr/>
            <p:nvPr/>
          </p:nvSpPr>
          <p:spPr>
            <a:xfrm rot="2813696" flipV="1">
              <a:off x="5316740" y="1882512"/>
              <a:ext cx="262307" cy="773083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" name="سهم للأسفل 26"/>
            <p:cNvSpPr/>
            <p:nvPr/>
          </p:nvSpPr>
          <p:spPr>
            <a:xfrm rot="8221806" flipV="1">
              <a:off x="5204910" y="3023179"/>
              <a:ext cx="262307" cy="903907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سهم للأسفل 27"/>
            <p:cNvSpPr/>
            <p:nvPr/>
          </p:nvSpPr>
          <p:spPr>
            <a:xfrm rot="19061467" flipV="1">
              <a:off x="3573893" y="2034911"/>
              <a:ext cx="262307" cy="773083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سهم للأسفل 28"/>
            <p:cNvSpPr/>
            <p:nvPr/>
          </p:nvSpPr>
          <p:spPr>
            <a:xfrm rot="2262894">
              <a:off x="3592756" y="2989719"/>
              <a:ext cx="217991" cy="875104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شكل بيضاوي 29"/>
            <p:cNvSpPr/>
            <p:nvPr/>
          </p:nvSpPr>
          <p:spPr>
            <a:xfrm>
              <a:off x="3635896" y="2355726"/>
              <a:ext cx="1872208" cy="93610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EG" sz="3600" b="1" dirty="0">
                  <a:solidFill>
                    <a:srgbClr val="C00000"/>
                  </a:solidFill>
                </a:rPr>
                <a:t>تغدو</a:t>
              </a:r>
              <a:endParaRPr lang="ar-SA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1" name="مستطيل مستدير الزوايا 30"/>
          <p:cNvSpPr/>
          <p:nvPr/>
        </p:nvSpPr>
        <p:spPr>
          <a:xfrm>
            <a:off x="5819730" y="1484443"/>
            <a:ext cx="2712710" cy="8494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EG" sz="2400" b="1" dirty="0"/>
              <a:t>ضدها:....................</a:t>
            </a:r>
            <a:endParaRPr lang="ar-SA" sz="2400" b="1" dirty="0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5652120" y="3374788"/>
            <a:ext cx="2880321" cy="8494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نوعها:....................</a:t>
            </a:r>
            <a:endParaRPr lang="ar-SA" sz="2400" b="1" dirty="0"/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683568" y="1419622"/>
            <a:ext cx="2647732" cy="8494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مرادفها:.................</a:t>
            </a:r>
            <a:endParaRPr lang="ar-SA" sz="2400" b="1" dirty="0"/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683568" y="3030223"/>
            <a:ext cx="2647732" cy="15204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الكلمة في جملة:</a:t>
            </a:r>
            <a:br>
              <a:rPr lang="ar-EG" sz="2400" b="1" dirty="0"/>
            </a:br>
            <a:r>
              <a:rPr lang="ar-EG" sz="2400" b="1" dirty="0"/>
              <a:t>.................................................................................</a:t>
            </a:r>
            <a:endParaRPr lang="ar-SA" sz="2400" b="1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6012160" y="1563638"/>
            <a:ext cx="1443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0070C0"/>
                </a:solidFill>
              </a:rPr>
              <a:t>تروح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012160" y="3427271"/>
            <a:ext cx="1443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0070C0"/>
                </a:solidFill>
              </a:rPr>
              <a:t>فعل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27584" y="1491630"/>
            <a:ext cx="1443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0070C0"/>
                </a:solidFill>
              </a:rPr>
              <a:t>ترجع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28436" y="3313385"/>
            <a:ext cx="25037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0070C0"/>
                </a:solidFill>
              </a:rPr>
              <a:t>العصافير تغدو إلى صغارها بالطعام .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7176"/>
      </p:ext>
    </p:extLst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ave 3"/>
          <p:cNvSpPr/>
          <p:nvPr/>
        </p:nvSpPr>
        <p:spPr bwMode="auto">
          <a:xfrm>
            <a:off x="539552" y="483518"/>
            <a:ext cx="8060922" cy="742949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5- أكمل الشكل الآتي: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660232" y="1419624"/>
            <a:ext cx="1800200" cy="5832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الإنسان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4067944" y="1491630"/>
            <a:ext cx="1800200" cy="5832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التشابه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827584" y="1347614"/>
            <a:ext cx="2592288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الكائنات المذكورة في القصة 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3923928" y="2410891"/>
            <a:ext cx="2376264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dirty="0"/>
              <a:t>..............................................................................................................</a:t>
            </a:r>
            <a:endParaRPr lang="ar-SA" dirty="0"/>
          </a:p>
        </p:txBody>
      </p:sp>
      <p:sp>
        <p:nvSpPr>
          <p:cNvPr id="43" name="مستطيل 42"/>
          <p:cNvSpPr/>
          <p:nvPr/>
        </p:nvSpPr>
        <p:spPr>
          <a:xfrm>
            <a:off x="4049942" y="2720696"/>
            <a:ext cx="2124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0070C0"/>
                </a:solidFill>
              </a:rPr>
              <a:t>حب العمل والاجتهاد فيه 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28128"/>
      </p:ext>
    </p:extLst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ave 3"/>
          <p:cNvSpPr/>
          <p:nvPr/>
        </p:nvSpPr>
        <p:spPr bwMode="auto">
          <a:xfrm>
            <a:off x="550808" y="483518"/>
            <a:ext cx="7981632" cy="742949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5- أكمل الشكل الآتي: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516216" y="1930865"/>
            <a:ext cx="1800200" cy="5832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الإنسان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4247964" y="1347614"/>
            <a:ext cx="1800200" cy="5832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الاختلاف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043608" y="1646426"/>
            <a:ext cx="2926676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الكائنات المذكورة في القصة 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3707904" y="2931790"/>
            <a:ext cx="3348372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dirty="0"/>
              <a:t>..............................................................................................................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3923928" y="3171621"/>
            <a:ext cx="3132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>
                <a:solidFill>
                  <a:srgbClr val="0000FF"/>
                </a:solidFill>
              </a:rPr>
              <a:t>الانسان يستطيع العمل في العديد من المهن كالزراعة والطب والهندسة والتدريس.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77771"/>
      </p:ext>
    </p:extLst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555526"/>
            <a:ext cx="75009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خَرَجَ خالِدٌ إلى حَقْلٍ قَريبٍ مِنْ بَيْتِهِ، فَرَأى فلَّاحا</a:t>
            </a:r>
            <a:r>
              <a:rPr lang="ar-EG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يُمْسِكُ بِمِحْراثِهِ ويعملُ بِجِدٍّ وَنَشاطٍ.</a:t>
            </a:r>
            <a:r>
              <a:rPr lang="ar-EG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اقْتَربَ مِنْهُ وَراحَ يَتَأَمَّلُهُ، ثُمَّ سَلَّمَ عَلَيْهِ، وَسأَلَهُ: أَلَمْ تَتْعَبْ يا عَمَّاهُ مِنْ هذا الْعَمَلِ؟!</a:t>
            </a:r>
            <a:r>
              <a:rPr lang="ar-EG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ابْتَسَمَ الْفَلَّاحُ وأَخَذَ بيَدِ خالِدٍ وجَلَسا في ظِلِّ شَجَرَةٍ وقالَ:</a:t>
            </a:r>
            <a:r>
              <a:rPr lang="ar-EG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يا بُنَيَّ! اُنْظُرْ إلى تِلْكَ العَصَافِيرُ تَغْدو وتَروحُ مَشْغولَةً بِبِناءِ أعْشاشِها، والْبَحْثِ عَنْ طَعامٍ تَأْكُلُهُ وتُطعِمُ مِنْهُ فِراخَها.</a:t>
            </a: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رج خال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ave 3"/>
          <p:cNvSpPr/>
          <p:nvPr/>
        </p:nvSpPr>
        <p:spPr bwMode="auto">
          <a:xfrm>
            <a:off x="550808" y="483518"/>
            <a:ext cx="7981632" cy="742949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justLow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5- أكمل الشكل الآتي: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516216" y="1930865"/>
            <a:ext cx="1800200" cy="5832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الإنسان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4247964" y="1347614"/>
            <a:ext cx="1800200" cy="58325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الاختلاف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043608" y="1646426"/>
            <a:ext cx="2926676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الكائنات المذكورة في القصة 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83568" y="2939048"/>
            <a:ext cx="7848872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dirty="0"/>
              <a:t>.............................................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137809" y="3086385"/>
            <a:ext cx="8460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النَّمْلاتِ تَذْهَبُ وَتَجيءُ، وَكُلُّ نَمْلَةٍ تَحْمِلُ القوت إلى مسكنها؛ كَيْ تُخَزِّنَهُ لأَيَّامِ الشِّتاءِ.</a:t>
            </a: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ar-S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النَّحْلَةِ تَتَنَقَّلُ بين الأزهار: كي تمتص رَحيْقَها؛ لِتَصْنَعَ مِنْهُ عَسَلًا طَيِّبًا </a:t>
            </a: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أما </a:t>
            </a:r>
            <a:r>
              <a:rPr lang="ar-SA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العَصَافِيرُ تَغْدو وتَروحُ مَشْغولَةً بِبِناءِ أعْشاشِها، والْبَحْثِ عَنْ طَعامٍ تَأْكُلُهُ وتُطعِمُ مِنْهُ فِراخَها.</a:t>
            </a:r>
          </a:p>
          <a:p>
            <a:endParaRPr lang="ar-SA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57956"/>
      </p:ext>
    </p:extLst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555" y="516468"/>
            <a:ext cx="3057525" cy="191452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16468"/>
            <a:ext cx="3019425" cy="188595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776504"/>
            <a:ext cx="3019425" cy="188595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75606"/>
            <a:ext cx="2520280" cy="252028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31841" y="699542"/>
            <a:ext cx="540059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ar-SA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وانظُرْ إلى هَذِهِ النَّمْلاتِ تَذْهَبُ وَتَجيءُ، وَكُلُّ نَمْلَةٍ تَحْمِلُ القوت إلى مسكنها؛ كَيْ تُخَزِّنَهُ لأَيَّامِ الشِّتاءِ.</a:t>
            </a:r>
            <a:r>
              <a:rPr lang="ar-EG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وانْظُرْ إلى تِلْكَ النَّحْلَةِ تَتَنَقَّلُ بين الأزهار؛ كي تمتص رَحيْقَها؛ لِتَصْنَعَ مِنْهُ عَسَلًا طَيِّبًا؛ فَنَحْنُ -يا بُنَيَّ- يَجِبُ أَلَّا نَكونَ أَقَلَّ مِنْ ه</a:t>
            </a:r>
            <a:r>
              <a:rPr lang="ar-EG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3200" b="1" dirty="0" err="1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ذِهِ</a:t>
            </a:r>
            <a:r>
              <a:rPr lang="ar-SA" sz="32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الْكائِناتِ عَمَلًا وَنَشاطًا، فَمَنْ جَدَّ وَجَدَ وَمَن زَرَعَ حَصَدَ.</a:t>
            </a: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39444"/>
            <a:ext cx="2940202" cy="252844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63888" y="431835"/>
            <a:ext cx="496855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وَالإِسْلامُ حَثَّنا عَلى الْعَمَلِ، حَيْثُ قال النبي – صلى الله عليه وسلم</a:t>
            </a:r>
            <a:r>
              <a:rPr lang="ar-EG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ar-S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اعْمَلوا فَكُلُّ مُيَسَّرٌ لِما خُلِقَ لَهُ</a:t>
            </a:r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ar-EG" sz="3600" b="1" baseline="30000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4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(رواه البخاري رقم 4949 ومسلم رقم 2647).</a:t>
            </a:r>
            <a:endParaRPr lang="en-US" sz="2400" b="1" dirty="0">
              <a:solidFill>
                <a:srgbClr val="9231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خالِدٌ: حَقّ</a:t>
            </a:r>
            <a:r>
              <a:rPr lang="ar-EG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EG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يا عَمِّي، فَما أَجْمَلَ الْعَمَلَ! سَأَحْرِصُ – إنْ شاءَ اللَّهُ – عَلى أَنْ أَكوْنَ في الْمُسْتَقْبَلِ عام</a:t>
            </a:r>
            <a:r>
              <a:rPr lang="ar-EG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ِ</a:t>
            </a:r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لا</a:t>
            </a:r>
            <a:r>
              <a:rPr lang="ar-EG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نافِعا</a:t>
            </a:r>
            <a:r>
              <a:rPr lang="ar-EG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SA" sz="3600" b="1" dirty="0">
                <a:solidFill>
                  <a:srgbClr val="923100"/>
                </a:solidFill>
                <a:latin typeface="Times New Roman" pitchFamily="18" charset="0"/>
                <a:cs typeface="Times New Roman" pitchFamily="18" charset="0"/>
              </a:rPr>
              <a:t> لِديني ووَطَني.</a:t>
            </a:r>
            <a:endParaRPr lang="en-US" sz="3600" b="1" dirty="0">
              <a:solidFill>
                <a:srgbClr val="9231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71907"/>
            <a:ext cx="6768752" cy="2599685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 bwMode="auto">
          <a:xfrm>
            <a:off x="1395989" y="2063917"/>
            <a:ext cx="6416371" cy="101566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الْفَهْمُ والاسْتِيعَابُ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/>
        </p:nvSpPr>
        <p:spPr bwMode="auto">
          <a:xfrm>
            <a:off x="3124178" y="2238631"/>
            <a:ext cx="2971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atin typeface="+mn-lt"/>
                <a:cs typeface="+mn-cs"/>
              </a:rPr>
              <a:t>أُجيبُ</a:t>
            </a:r>
            <a:endParaRPr lang="ar-EG" sz="6000" b="1" dirty="0">
              <a:latin typeface="+mn-lt"/>
              <a:cs typeface="Traditional Arabic" pitchFamily="2" charset="-78"/>
            </a:endParaRPr>
          </a:p>
        </p:txBody>
      </p:sp>
      <p:sp>
        <p:nvSpPr>
          <p:cNvPr id="4" name="Rectangle 5"/>
          <p:cNvSpPr/>
          <p:nvPr/>
        </p:nvSpPr>
        <p:spPr bwMode="auto">
          <a:xfrm flipH="1">
            <a:off x="5714978" y="2181481"/>
            <a:ext cx="1295400" cy="800100"/>
          </a:xfrm>
          <a:prstGeom prst="parallelogram">
            <a:avLst>
              <a:gd name="adj" fmla="val 14555"/>
            </a:avLst>
          </a:prstGeom>
          <a:solidFill>
            <a:srgbClr val="00A8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 bwMode="auto">
          <a:xfrm>
            <a:off x="5534018" y="2139702"/>
            <a:ext cx="1571633" cy="92333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chemeClr val="bg1"/>
                </a:solidFill>
                <a:latin typeface="+mn-lt"/>
                <a:cs typeface="+mn-cs"/>
              </a:rPr>
              <a:t>أولاً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067181"/>
            <a:ext cx="2381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ولا~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جيب~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3"/>
          <p:cNvSpPr/>
          <p:nvPr/>
        </p:nvSpPr>
        <p:spPr bwMode="auto">
          <a:xfrm>
            <a:off x="602518" y="627534"/>
            <a:ext cx="8035193" cy="74294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Rectangle 23570"/>
          <p:cNvSpPr>
            <a:spLocks noChangeArrowheads="1"/>
          </p:cNvSpPr>
          <p:nvPr/>
        </p:nvSpPr>
        <p:spPr bwMode="auto">
          <a:xfrm>
            <a:off x="971601" y="650181"/>
            <a:ext cx="75698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4400" b="1" dirty="0">
                <a:solidFill>
                  <a:srgbClr val="7030A0"/>
                </a:solidFill>
              </a:rPr>
              <a:t>1- </a:t>
            </a:r>
            <a:r>
              <a:rPr lang="ar-SA" sz="4400" b="1" dirty="0">
                <a:solidFill>
                  <a:srgbClr val="7030A0"/>
                </a:solidFill>
              </a:rPr>
              <a:t>أُجِيبُ شَفَهيًا عَنِ الْأسئِلَةِ الآتية: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758" y="1563638"/>
            <a:ext cx="3539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28713" algn="l"/>
              </a:tabLst>
            </a:pPr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إلى أَيْنَ خَرَجَ خالِدٌ؟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34164" y="2158317"/>
            <a:ext cx="5160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ar-S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خَرَجَ خالِدٌ إلى حَقْلٍ قَريبٍ مِنْ بَيْتِهِ.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2686" y="3149555"/>
            <a:ext cx="41777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28713" algn="l"/>
              </a:tabLst>
            </a:pPr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فِيْمَ كانَ الْفلَّاحُ </a:t>
            </a:r>
            <a:r>
              <a:rPr lang="ar-SA" sz="3600" b="1" dirty="0" err="1">
                <a:latin typeface="Times New Roman" pitchFamily="18" charset="0"/>
                <a:cs typeface="Times New Roman" pitchFamily="18" charset="0"/>
              </a:rPr>
              <a:t>مشْغو</a:t>
            </a:r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EG" sz="3600" b="1" dirty="0"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؟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78943" y="3867894"/>
            <a:ext cx="51780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يُمْسِكُ بِمِحْراثِهِ ويعملُ بِجِد</a:t>
            </a:r>
            <a:r>
              <a:rPr lang="ar-EG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ٍّ</a:t>
            </a:r>
            <a:r>
              <a:rPr lang="ar-S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وَنَشاطٍ.</a:t>
            </a:r>
          </a:p>
        </p:txBody>
      </p:sp>
    </p:spTree>
  </p:cSld>
  <p:clrMapOvr>
    <a:masterClrMapping/>
  </p:clrMapOvr>
  <p:transition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 الى اين 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رج خالد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 فيما 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يمسك بمحراثة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861</Words>
  <Application>Microsoft Office PowerPoint</Application>
  <PresentationFormat>عرض على الشاشة (16:9)</PresentationFormat>
  <Paragraphs>149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Traditional Arabic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الثالث الابتدائي - الفصل الدراسي الثاني</dc:title>
  <cp:lastModifiedBy>Eman Adel</cp:lastModifiedBy>
  <cp:revision>210</cp:revision>
  <dcterms:created xsi:type="dcterms:W3CDTF">2012-09-28T11:02:07Z</dcterms:created>
  <dcterms:modified xsi:type="dcterms:W3CDTF">2020-11-18T20:06:20Z</dcterms:modified>
</cp:coreProperties>
</file>