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Lst>
  <p:notesMasterIdLst>
    <p:notesMasterId r:id="rId17"/>
  </p:notesMasterIdLst>
  <p:sldIdLst>
    <p:sldId id="262" r:id="rId2"/>
    <p:sldId id="261" r:id="rId3"/>
    <p:sldId id="318" r:id="rId4"/>
    <p:sldId id="263" r:id="rId5"/>
    <p:sldId id="265" r:id="rId6"/>
    <p:sldId id="335" r:id="rId7"/>
    <p:sldId id="264" r:id="rId8"/>
    <p:sldId id="266" r:id="rId9"/>
    <p:sldId id="268" r:id="rId10"/>
    <p:sldId id="281" r:id="rId11"/>
    <p:sldId id="269" r:id="rId12"/>
    <p:sldId id="271" r:id="rId13"/>
    <p:sldId id="272" r:id="rId14"/>
    <p:sldId id="276" r:id="rId15"/>
    <p:sldId id="319"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D5"/>
    <a:srgbClr val="FFD9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0" autoAdjust="0"/>
    <p:restoredTop sz="85294" autoAdjust="0"/>
  </p:normalViewPr>
  <p:slideViewPr>
    <p:cSldViewPr snapToGrid="0">
      <p:cViewPr varScale="1">
        <p:scale>
          <a:sx n="60" d="100"/>
          <a:sy n="60" d="100"/>
        </p:scale>
        <p:origin x="96" y="10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6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0D3AAE49-3E7D-4DEA-9878-75D32410601A}" type="datetimeFigureOut">
              <a:rPr lang="en-US" smtClean="0"/>
              <a:t>2/2/2021</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70A2F9E5-6164-49B0-B597-6CA0C59F2A1C}" type="slidenum">
              <a:rPr lang="en-US" smtClean="0"/>
              <a:t>‹#›</a:t>
            </a:fld>
            <a:endParaRPr lang="en-US"/>
          </a:p>
        </p:txBody>
      </p:sp>
    </p:spTree>
    <p:extLst>
      <p:ext uri="{BB962C8B-B14F-4D97-AF65-F5344CB8AC3E}">
        <p14:creationId xmlns:p14="http://schemas.microsoft.com/office/powerpoint/2010/main" val="142327721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223A7D-7D1D-4758-B4FF-FCF28E2E06E0}"/>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85CFAB8C-280E-4C17-AEB1-FD167D6453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BFFDAC1F-96A2-4514-B3C8-A4272C348CBA}"/>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5" name="عنصر نائب للتذييل 4">
            <a:extLst>
              <a:ext uri="{FF2B5EF4-FFF2-40B4-BE49-F238E27FC236}">
                <a16:creationId xmlns:a16="http://schemas.microsoft.com/office/drawing/2014/main" id="{CB07FF29-4023-450E-9ECE-1E9868C1335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9FB7812-87CD-4464-9A4E-48590ACB84A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448545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67FB76-A981-4509-90B3-6DC26D95B05D}"/>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B32ADBE1-159A-4C44-B806-200C330D2829}"/>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B9432B0-09F5-4E45-A021-B132DFCAD264}"/>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5" name="عنصر نائب للتذييل 4">
            <a:extLst>
              <a:ext uri="{FF2B5EF4-FFF2-40B4-BE49-F238E27FC236}">
                <a16:creationId xmlns:a16="http://schemas.microsoft.com/office/drawing/2014/main" id="{F2F99CAC-D6B0-46B5-A98D-65AD3030D87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7AA01AF-7955-4E55-9201-F5749D2C9531}"/>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590145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F1CFC6E7-2639-4C91-BC64-061BE94581E7}"/>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4E1F3F8D-4C2D-4A5E-B2CD-EBE3074B8A38}"/>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2DECF95-4072-48D8-8383-0CB64A4CF5DC}"/>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5" name="عنصر نائب للتذييل 4">
            <a:extLst>
              <a:ext uri="{FF2B5EF4-FFF2-40B4-BE49-F238E27FC236}">
                <a16:creationId xmlns:a16="http://schemas.microsoft.com/office/drawing/2014/main" id="{0939DD5A-6A91-40E8-B75E-5DD158F9A49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DDB9385-9725-4005-839C-FDD6C2E8723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85715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CE220F3-A807-4ACA-9455-7E238BA9A59A}"/>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3B79697B-2905-4230-B0BE-0B2783E5B4D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072CABA-ABEB-4415-8058-72C18A436C08}"/>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5" name="عنصر نائب للتذييل 4">
            <a:extLst>
              <a:ext uri="{FF2B5EF4-FFF2-40B4-BE49-F238E27FC236}">
                <a16:creationId xmlns:a16="http://schemas.microsoft.com/office/drawing/2014/main" id="{3E4E34AE-C319-4A3E-8AE1-AD04DB8F33E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AF076A1-83D7-4B81-9D14-9D2B6AAF2913}"/>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387930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B9E0F0-B770-4320-A541-BE9F5BF73C74}"/>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13D771A-0F82-4E36-BFFA-821F42A943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D8FEA0E1-B4ED-44A3-A7D4-E2DCE007A094}"/>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5" name="عنصر نائب للتذييل 4">
            <a:extLst>
              <a:ext uri="{FF2B5EF4-FFF2-40B4-BE49-F238E27FC236}">
                <a16:creationId xmlns:a16="http://schemas.microsoft.com/office/drawing/2014/main" id="{1F5189AE-0514-4F18-AB70-770351955BD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EE46958-4E6B-415E-88E0-853EE5C3ECB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671544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E7A03D-E157-47FE-B440-A8A025A5BAE2}"/>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088E12D-FAB4-4519-B243-104D5BC72F10}"/>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D0646911-7400-4FCA-B385-1EAD6E61CCF8}"/>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2F5D00C7-3414-45BA-AB11-5985F1848104}"/>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6" name="عنصر نائب للتذييل 5">
            <a:extLst>
              <a:ext uri="{FF2B5EF4-FFF2-40B4-BE49-F238E27FC236}">
                <a16:creationId xmlns:a16="http://schemas.microsoft.com/office/drawing/2014/main" id="{F41227D6-70C7-410B-9012-8A55D7474E8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2BB041C-08C7-43C9-9F97-3C186FA167BE}"/>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382693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A7EF97C-6945-4A14-89AF-480D5F5CCB3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C43E45DC-E27C-43B1-8C8A-8891A85CEF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3B7F2ACA-EEBB-4D31-B855-BD5864E7E053}"/>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0FE4A0E5-27CD-4E1A-93CE-DE9AB5DABD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50ECDB57-B723-4E1B-8118-E139102B57E7}"/>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8860485F-097A-4BD2-AC1C-5BBF8D5F3669}"/>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8" name="عنصر نائب للتذييل 7">
            <a:extLst>
              <a:ext uri="{FF2B5EF4-FFF2-40B4-BE49-F238E27FC236}">
                <a16:creationId xmlns:a16="http://schemas.microsoft.com/office/drawing/2014/main" id="{CBA46619-152D-4688-A906-DA9F038275FA}"/>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310E1D3D-D49A-4D91-AE9D-4B45BBB926C2}"/>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3384083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5FDD43-9D1E-4E4F-9F45-5DC99A36AC14}"/>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6694AF2A-63D3-4E5B-9E81-6675CCCBADAA}"/>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4" name="عنصر نائب للتذييل 3">
            <a:extLst>
              <a:ext uri="{FF2B5EF4-FFF2-40B4-BE49-F238E27FC236}">
                <a16:creationId xmlns:a16="http://schemas.microsoft.com/office/drawing/2014/main" id="{47A87CF0-09FB-4D53-AABF-BCD434461E11}"/>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CC289FDF-56FD-47DD-8F99-7547BFA0FDCB}"/>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956389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0080AF65-1DCF-4A70-B5A7-7FCF4CEAEFD9}"/>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3" name="عنصر نائب للتذييل 2">
            <a:extLst>
              <a:ext uri="{FF2B5EF4-FFF2-40B4-BE49-F238E27FC236}">
                <a16:creationId xmlns:a16="http://schemas.microsoft.com/office/drawing/2014/main" id="{9D15FFB4-B2A7-43DC-9F83-0E1A99A10137}"/>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BCF5D37B-64F1-4B30-AE28-3486A9FD81AA}"/>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58949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3354FD-340A-40C6-B299-6ACE12643B8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0BBA581A-9FAF-4BF1-AEE1-C7C97A9FCA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AE0A1CCA-FE4F-4E21-96C0-F49D31BD4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9354EE0-443F-4DE9-B892-5D45A03ED79D}"/>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6" name="عنصر نائب للتذييل 5">
            <a:extLst>
              <a:ext uri="{FF2B5EF4-FFF2-40B4-BE49-F238E27FC236}">
                <a16:creationId xmlns:a16="http://schemas.microsoft.com/office/drawing/2014/main" id="{DD5E1DB2-78BD-406D-9E57-E17B07BE4645}"/>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B3A5CE5-E89D-41B1-AB30-AF787DBCB3F7}"/>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938683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FA88246-F80A-45F4-8DC6-44360F37371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D49ACE98-03E7-4125-85DA-FBD120B04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AF3D228D-9E29-4906-A241-93042693F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E835F3C-96C2-45C5-873D-4A79ABF4E640}"/>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6" name="عنصر نائب للتذييل 5">
            <a:extLst>
              <a:ext uri="{FF2B5EF4-FFF2-40B4-BE49-F238E27FC236}">
                <a16:creationId xmlns:a16="http://schemas.microsoft.com/office/drawing/2014/main" id="{7D0E8BD4-078A-4B1F-BB4E-C1FC0CA13BE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9D55B33-20A4-4884-AC57-A16BCB043B9F}"/>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269806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EA702FED-818C-4847-8E3E-A8F9FE722E8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64E4933B-82BC-4CA0-943F-5C3D0508C0E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52D6695-454F-4F44-AC26-8161B1A453C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E5510BF-BAEF-4C6D-895D-3744DBD2C488}" type="datetimeFigureOut">
              <a:rPr lang="ar-SA" smtClean="0"/>
              <a:t>20/06/1442</a:t>
            </a:fld>
            <a:endParaRPr lang="ar-SA"/>
          </a:p>
        </p:txBody>
      </p:sp>
      <p:sp>
        <p:nvSpPr>
          <p:cNvPr id="5" name="عنصر نائب للتذييل 4">
            <a:extLst>
              <a:ext uri="{FF2B5EF4-FFF2-40B4-BE49-F238E27FC236}">
                <a16:creationId xmlns:a16="http://schemas.microsoft.com/office/drawing/2014/main" id="{3FB5A636-ADD5-4EE5-A0EE-CEB72C0849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F44B84FB-70EA-4BAD-B785-DAD3D4F9198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8E8F29A-6C61-47FD-900F-D444607EE9A8}" type="slidenum">
              <a:rPr lang="ar-SA" smtClean="0"/>
              <a:t>‹#›</a:t>
            </a:fld>
            <a:endParaRPr lang="ar-SA"/>
          </a:p>
        </p:txBody>
      </p:sp>
    </p:spTree>
    <p:extLst>
      <p:ext uri="{BB962C8B-B14F-4D97-AF65-F5344CB8AC3E}">
        <p14:creationId xmlns:p14="http://schemas.microsoft.com/office/powerpoint/2010/main" val="3450814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4.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6400ACFF-BA0A-4568-838A-7A22A868A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39"/>
            <a:ext cx="12191999" cy="6858000"/>
          </a:xfrm>
          <a:prstGeom prst="rect">
            <a:avLst/>
          </a:prstGeom>
        </p:spPr>
      </p:pic>
      <p:sp>
        <p:nvSpPr>
          <p:cNvPr id="5" name="تمرير: أفقي 4">
            <a:extLst>
              <a:ext uri="{FF2B5EF4-FFF2-40B4-BE49-F238E27FC236}">
                <a16:creationId xmlns:a16="http://schemas.microsoft.com/office/drawing/2014/main" id="{6EDA548A-C9BB-43ED-9C78-ED7A5772593D}"/>
              </a:ext>
            </a:extLst>
          </p:cNvPr>
          <p:cNvSpPr/>
          <p:nvPr/>
        </p:nvSpPr>
        <p:spPr>
          <a:xfrm>
            <a:off x="2808514" y="2129159"/>
            <a:ext cx="6652043" cy="2286000"/>
          </a:xfrm>
          <a:prstGeom prst="horizontalScroll">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rgbClr val="C00000"/>
                </a:solidFill>
              </a:rPr>
              <a:t>( كان رسول الله لا معتكفا فأتيته أزوره ...)</a:t>
            </a:r>
            <a:endParaRPr lang="en-US" sz="3200" b="1" dirty="0">
              <a:solidFill>
                <a:srgbClr val="C00000"/>
              </a:solidFill>
            </a:endParaRPr>
          </a:p>
        </p:txBody>
      </p:sp>
      <p:sp>
        <p:nvSpPr>
          <p:cNvPr id="2" name="شكل بيضاوي 1">
            <a:extLst>
              <a:ext uri="{FF2B5EF4-FFF2-40B4-BE49-F238E27FC236}">
                <a16:creationId xmlns:a16="http://schemas.microsoft.com/office/drawing/2014/main" id="{2C6D4A62-1F2F-4AD9-A6B0-753CCE20C74A}"/>
              </a:ext>
            </a:extLst>
          </p:cNvPr>
          <p:cNvSpPr/>
          <p:nvPr/>
        </p:nvSpPr>
        <p:spPr>
          <a:xfrm rot="18700972">
            <a:off x="212261" y="679065"/>
            <a:ext cx="3163149" cy="1866679"/>
          </a:xfrm>
          <a:prstGeom prst="ellipse">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a:ln w="0"/>
                <a:solidFill>
                  <a:schemeClr val="tx1"/>
                </a:solidFill>
                <a:effectLst>
                  <a:outerShdw blurRad="38100" dist="19050" dir="2700000" algn="tl" rotWithShape="0">
                    <a:schemeClr val="dk1">
                      <a:alpha val="40000"/>
                    </a:schemeClr>
                  </a:outerShdw>
                </a:effectLst>
              </a:rPr>
              <a:t>الوحدة الثالثة</a:t>
            </a:r>
            <a:endParaRPr lang="en-US" sz="3600" b="1" dirty="0">
              <a:ln w="0"/>
              <a:solidFill>
                <a:schemeClr val="tx1"/>
              </a:solidFill>
              <a:effectLst>
                <a:outerShdw blurRad="38100" dist="19050" dir="2700000" algn="tl" rotWithShape="0">
                  <a:schemeClr val="dk1">
                    <a:alpha val="40000"/>
                  </a:schemeClr>
                </a:outerShdw>
              </a:effectLst>
            </a:endParaRPr>
          </a:p>
        </p:txBody>
      </p:sp>
      <p:sp>
        <p:nvSpPr>
          <p:cNvPr id="6" name="مستطيل: زوايا مستديرة 5">
            <a:extLst>
              <a:ext uri="{FF2B5EF4-FFF2-40B4-BE49-F238E27FC236}">
                <a16:creationId xmlns:a16="http://schemas.microsoft.com/office/drawing/2014/main" id="{B637A62B-5301-4ED4-8060-28741677461D}"/>
              </a:ext>
            </a:extLst>
          </p:cNvPr>
          <p:cNvSpPr/>
          <p:nvPr/>
        </p:nvSpPr>
        <p:spPr>
          <a:xfrm>
            <a:off x="4049486" y="822960"/>
            <a:ext cx="4872445" cy="1018903"/>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ln w="0"/>
                <a:solidFill>
                  <a:schemeClr val="tx1"/>
                </a:solidFill>
                <a:effectLst>
                  <a:outerShdw blurRad="38100" dist="19050" dir="2700000" algn="tl" rotWithShape="0">
                    <a:schemeClr val="dk1">
                      <a:alpha val="40000"/>
                    </a:schemeClr>
                  </a:outerShdw>
                </a:effectLst>
              </a:rPr>
              <a:t>البعد عن مواضع الرّيَب</a:t>
            </a:r>
            <a:endParaRPr lang="en-US" sz="32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28715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39D7364-FDBA-4CDA-9F52-B3ED8E82A1C8}"/>
              </a:ext>
            </a:extLst>
          </p:cNvPr>
          <p:cNvSpPr txBox="1"/>
          <p:nvPr/>
        </p:nvSpPr>
        <p:spPr>
          <a:xfrm>
            <a:off x="-116478" y="0"/>
            <a:ext cx="12191999" cy="5183150"/>
          </a:xfrm>
          <a:prstGeom prst="rect">
            <a:avLst/>
          </a:prstGeom>
          <a:noFill/>
        </p:spPr>
        <p:txBody>
          <a:bodyPr wrap="square" rtlCol="0">
            <a:spAutoFit/>
          </a:bodyPr>
          <a:lstStyle/>
          <a:p>
            <a:pPr>
              <a:lnSpc>
                <a:spcPct val="150000"/>
              </a:lnSpc>
            </a:pPr>
            <a:r>
              <a:rPr lang="ar-SA" sz="2800" dirty="0"/>
              <a:t>3-من وسائل وطرق إبعاد سوء الظن و إغلاق بابه على الشيطان:</a:t>
            </a:r>
          </a:p>
          <a:p>
            <a:pPr>
              <a:lnSpc>
                <a:spcPct val="150000"/>
              </a:lnSpc>
            </a:pPr>
            <a:r>
              <a:rPr lang="ar-SA" sz="2800" dirty="0"/>
              <a:t>الابتعاد عن مواطن الريب والتهم.</a:t>
            </a:r>
          </a:p>
          <a:p>
            <a:pPr>
              <a:lnSpc>
                <a:spcPct val="150000"/>
              </a:lnSpc>
            </a:pPr>
            <a:r>
              <a:rPr lang="ar-SA" sz="2800" dirty="0"/>
              <a:t>.................................................................................</a:t>
            </a:r>
          </a:p>
          <a:p>
            <a:pPr>
              <a:lnSpc>
                <a:spcPct val="150000"/>
              </a:lnSpc>
            </a:pPr>
            <a:r>
              <a:rPr lang="ar-SA" sz="2800" dirty="0"/>
              <a:t>.................................................................................</a:t>
            </a:r>
          </a:p>
          <a:p>
            <a:pPr>
              <a:lnSpc>
                <a:spcPct val="150000"/>
              </a:lnSpc>
            </a:pPr>
            <a:r>
              <a:rPr lang="ar-SA" sz="2800" dirty="0"/>
              <a:t>4-يتأكد الابتعاد عن مواطن الريب وبيان الريبة في حق من يقتدى بهم؛ كالأمراء، والعلماء، والقضاة،</a:t>
            </a:r>
          </a:p>
          <a:p>
            <a:pPr>
              <a:lnSpc>
                <a:spcPct val="150000"/>
              </a:lnSpc>
            </a:pPr>
            <a:r>
              <a:rPr lang="ar-SA" sz="2800" dirty="0"/>
              <a:t>والأئمة، والمعلمين، والآباء.</a:t>
            </a:r>
          </a:p>
          <a:p>
            <a:pPr>
              <a:lnSpc>
                <a:spcPct val="150000"/>
              </a:lnSpc>
            </a:pPr>
            <a:r>
              <a:rPr lang="ar-SA" sz="2800" dirty="0"/>
              <a:t>5-على من تعرض لموطن ريبة أن يوضح الأمر لمن شاهده، ف إن ذلك يذهب ما يلقيه الشيطان ويبعد</a:t>
            </a:r>
          </a:p>
          <a:p>
            <a:pPr>
              <a:lnSpc>
                <a:spcPct val="150000"/>
              </a:lnSpc>
            </a:pPr>
            <a:r>
              <a:rPr lang="ar-SA" sz="2800" dirty="0"/>
              <a:t>التهمة، ويسلم المشاهد من إثم سوء الظن.</a:t>
            </a:r>
          </a:p>
        </p:txBody>
      </p:sp>
      <p:sp>
        <p:nvSpPr>
          <p:cNvPr id="4" name="مربع نص 3">
            <a:extLst>
              <a:ext uri="{FF2B5EF4-FFF2-40B4-BE49-F238E27FC236}">
                <a16:creationId xmlns:a16="http://schemas.microsoft.com/office/drawing/2014/main" id="{1DE5AE7B-7356-4763-9AB7-1575E65DBA69}"/>
              </a:ext>
            </a:extLst>
          </p:cNvPr>
          <p:cNvSpPr txBox="1"/>
          <p:nvPr/>
        </p:nvSpPr>
        <p:spPr>
          <a:xfrm>
            <a:off x="3843338" y="1382462"/>
            <a:ext cx="8090116" cy="584775"/>
          </a:xfrm>
          <a:prstGeom prst="rect">
            <a:avLst/>
          </a:prstGeom>
          <a:noFill/>
        </p:spPr>
        <p:txBody>
          <a:bodyPr wrap="square" rtlCol="0">
            <a:spAutoFit/>
          </a:bodyPr>
          <a:lstStyle/>
          <a:p>
            <a:r>
              <a:rPr lang="ar-SA" sz="3200" b="1" dirty="0">
                <a:solidFill>
                  <a:schemeClr val="accent6">
                    <a:lumMod val="50000"/>
                  </a:schemeClr>
                </a:solidFill>
              </a:rPr>
              <a:t>التماس العذر للناس</a:t>
            </a:r>
            <a:endParaRPr lang="en-US" sz="3200" b="1" dirty="0">
              <a:solidFill>
                <a:schemeClr val="accent6">
                  <a:lumMod val="50000"/>
                </a:schemeClr>
              </a:solidFill>
            </a:endParaRPr>
          </a:p>
        </p:txBody>
      </p:sp>
      <p:sp>
        <p:nvSpPr>
          <p:cNvPr id="7" name="مربع نص 6">
            <a:extLst>
              <a:ext uri="{FF2B5EF4-FFF2-40B4-BE49-F238E27FC236}">
                <a16:creationId xmlns:a16="http://schemas.microsoft.com/office/drawing/2014/main" id="{FA254B91-3127-4673-B628-D1DCB8D6ED0D}"/>
              </a:ext>
            </a:extLst>
          </p:cNvPr>
          <p:cNvSpPr txBox="1"/>
          <p:nvPr/>
        </p:nvSpPr>
        <p:spPr>
          <a:xfrm>
            <a:off x="4479010" y="2028516"/>
            <a:ext cx="7596511" cy="584775"/>
          </a:xfrm>
          <a:prstGeom prst="rect">
            <a:avLst/>
          </a:prstGeom>
          <a:noFill/>
        </p:spPr>
        <p:txBody>
          <a:bodyPr wrap="square" rtlCol="0">
            <a:spAutoFit/>
          </a:bodyPr>
          <a:lstStyle/>
          <a:p>
            <a:r>
              <a:rPr lang="ar-SA" sz="3200" b="1" dirty="0">
                <a:solidFill>
                  <a:schemeClr val="accent6">
                    <a:lumMod val="50000"/>
                  </a:schemeClr>
                </a:solidFill>
              </a:rPr>
              <a:t>عدم اتخاذ الأحكام أو القرارات المسبقة في حق الآخرين</a:t>
            </a:r>
            <a:endParaRPr lang="en-US" sz="3200" b="1" dirty="0">
              <a:solidFill>
                <a:schemeClr val="accent6">
                  <a:lumMod val="50000"/>
                </a:schemeClr>
              </a:solidFill>
            </a:endParaRPr>
          </a:p>
        </p:txBody>
      </p:sp>
    </p:spTree>
    <p:extLst>
      <p:ext uri="{BB962C8B-B14F-4D97-AF65-F5344CB8AC3E}">
        <p14:creationId xmlns:p14="http://schemas.microsoft.com/office/powerpoint/2010/main" val="96738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EB5AB753-DA71-4863-943A-4EDCCA4BA4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pic>
        <p:nvPicPr>
          <p:cNvPr id="11" name="صورة 10">
            <a:extLst>
              <a:ext uri="{FF2B5EF4-FFF2-40B4-BE49-F238E27FC236}">
                <a16:creationId xmlns:a16="http://schemas.microsoft.com/office/drawing/2014/main" id="{50460BCF-4960-4DE3-90A6-5EBB669A73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46" y="3356249"/>
            <a:ext cx="2143125" cy="2143125"/>
          </a:xfrm>
          <a:prstGeom prst="rect">
            <a:avLst/>
          </a:prstGeom>
        </p:spPr>
      </p:pic>
      <p:sp>
        <p:nvSpPr>
          <p:cNvPr id="12" name="فقاعة التفكير: على شكل سحابة 11">
            <a:extLst>
              <a:ext uri="{FF2B5EF4-FFF2-40B4-BE49-F238E27FC236}">
                <a16:creationId xmlns:a16="http://schemas.microsoft.com/office/drawing/2014/main" id="{FA8B5E10-AEE1-445F-A465-FA72AB85CD95}"/>
              </a:ext>
            </a:extLst>
          </p:cNvPr>
          <p:cNvSpPr/>
          <p:nvPr/>
        </p:nvSpPr>
        <p:spPr>
          <a:xfrm>
            <a:off x="1012886" y="1728384"/>
            <a:ext cx="1794569" cy="1700616"/>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SA" sz="6000" b="1" dirty="0">
                <a:ln w="22225">
                  <a:solidFill>
                    <a:schemeClr val="accent2"/>
                  </a:solidFill>
                  <a:prstDash val="solid"/>
                </a:ln>
                <a:solidFill>
                  <a:schemeClr val="accent2">
                    <a:lumMod val="40000"/>
                    <a:lumOff val="60000"/>
                  </a:schemeClr>
                </a:solidFill>
              </a:rPr>
              <a:t>فكر</a:t>
            </a:r>
            <a:r>
              <a:rPr lang="ar-SA" b="1" dirty="0">
                <a:ln w="22225">
                  <a:solidFill>
                    <a:schemeClr val="accent2"/>
                  </a:solidFill>
                  <a:prstDash val="solid"/>
                </a:ln>
                <a:solidFill>
                  <a:schemeClr val="accent2">
                    <a:lumMod val="40000"/>
                    <a:lumOff val="60000"/>
                  </a:schemeClr>
                </a:solidFill>
              </a:rPr>
              <a:t> </a:t>
            </a:r>
            <a:endParaRPr lang="en-US" b="1" dirty="0">
              <a:ln w="22225">
                <a:solidFill>
                  <a:schemeClr val="accent2"/>
                </a:solidFill>
                <a:prstDash val="solid"/>
              </a:ln>
              <a:solidFill>
                <a:schemeClr val="accent2">
                  <a:lumMod val="40000"/>
                  <a:lumOff val="60000"/>
                </a:schemeClr>
              </a:solidFill>
            </a:endParaRPr>
          </a:p>
        </p:txBody>
      </p:sp>
      <p:sp>
        <p:nvSpPr>
          <p:cNvPr id="13" name="مستطيل: زوايا قطرية مستديرة 12">
            <a:extLst>
              <a:ext uri="{FF2B5EF4-FFF2-40B4-BE49-F238E27FC236}">
                <a16:creationId xmlns:a16="http://schemas.microsoft.com/office/drawing/2014/main" id="{F2E63812-16AC-47C0-99D7-B6403328E9F0}"/>
              </a:ext>
            </a:extLst>
          </p:cNvPr>
          <p:cNvSpPr/>
          <p:nvPr/>
        </p:nvSpPr>
        <p:spPr>
          <a:xfrm>
            <a:off x="3820341" y="1299215"/>
            <a:ext cx="7460779" cy="1700617"/>
          </a:xfrm>
          <a:prstGeom prst="round2Diag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200" b="1" dirty="0">
                <a:ln w="0"/>
                <a:solidFill>
                  <a:schemeClr val="accent1"/>
                </a:solidFill>
                <a:effectLst>
                  <a:outerShdw blurRad="38100" dist="25400" dir="5400000" algn="ctr" rotWithShape="0">
                    <a:srgbClr val="6E747A">
                      <a:alpha val="43000"/>
                    </a:srgbClr>
                  </a:outerShdw>
                </a:effectLst>
              </a:rPr>
              <a:t>في الحديث دلالة على حسن تعامل النبي ﷺ مع أهله، وضح ذلك.</a:t>
            </a:r>
            <a:endParaRPr lang="en-US" sz="3200" b="1" dirty="0">
              <a:ln w="0"/>
              <a:solidFill>
                <a:schemeClr val="accent1"/>
              </a:solidFill>
              <a:effectLst>
                <a:outerShdw blurRad="38100" dist="25400" dir="5400000" algn="ctr" rotWithShape="0">
                  <a:srgbClr val="6E747A">
                    <a:alpha val="43000"/>
                  </a:srgbClr>
                </a:outerShdw>
              </a:effectLst>
            </a:endParaRPr>
          </a:p>
        </p:txBody>
      </p:sp>
      <p:sp>
        <p:nvSpPr>
          <p:cNvPr id="14" name="مربع نص 13">
            <a:extLst>
              <a:ext uri="{FF2B5EF4-FFF2-40B4-BE49-F238E27FC236}">
                <a16:creationId xmlns:a16="http://schemas.microsoft.com/office/drawing/2014/main" id="{F71BCD83-6FA3-463D-B864-5A3A933768DB}"/>
              </a:ext>
            </a:extLst>
          </p:cNvPr>
          <p:cNvSpPr txBox="1"/>
          <p:nvPr/>
        </p:nvSpPr>
        <p:spPr>
          <a:xfrm>
            <a:off x="2969421" y="3858169"/>
            <a:ext cx="8117931" cy="646331"/>
          </a:xfrm>
          <a:prstGeom prst="rect">
            <a:avLst/>
          </a:prstGeom>
          <a:noFill/>
        </p:spPr>
        <p:txBody>
          <a:bodyPr wrap="square" rtlCol="0">
            <a:spAutoFit/>
          </a:bodyPr>
          <a:lstStyle/>
          <a:p>
            <a:r>
              <a:rPr lang="ar-SA" sz="3600" b="1" dirty="0"/>
              <a:t>عندما قام رسول الله ليرجع صفية إلى بيتها</a:t>
            </a:r>
            <a:endParaRPr lang="en-US" sz="3600" b="1" dirty="0"/>
          </a:p>
        </p:txBody>
      </p:sp>
    </p:spTree>
    <p:extLst>
      <p:ext uri="{BB962C8B-B14F-4D97-AF65-F5344CB8AC3E}">
        <p14:creationId xmlns:p14="http://schemas.microsoft.com/office/powerpoint/2010/main" val="4023787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58AA8FD6-0B6A-4AC7-A37A-EF46919E10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pic>
        <p:nvPicPr>
          <p:cNvPr id="2" name="صورة 1">
            <a:extLst>
              <a:ext uri="{FF2B5EF4-FFF2-40B4-BE49-F238E27FC236}">
                <a16:creationId xmlns:a16="http://schemas.microsoft.com/office/drawing/2014/main" id="{49833838-4665-445A-81FE-CA9E4EADB4A0}"/>
              </a:ext>
            </a:extLst>
          </p:cNvPr>
          <p:cNvPicPr>
            <a:picLocks noChangeAspect="1"/>
          </p:cNvPicPr>
          <p:nvPr/>
        </p:nvPicPr>
        <p:blipFill>
          <a:blip r:embed="rId5"/>
          <a:stretch>
            <a:fillRect/>
          </a:stretch>
        </p:blipFill>
        <p:spPr>
          <a:xfrm>
            <a:off x="184924" y="1048774"/>
            <a:ext cx="3523793" cy="4340728"/>
          </a:xfrm>
          <a:prstGeom prst="ellipse">
            <a:avLst/>
          </a:prstGeom>
          <a:ln>
            <a:noFill/>
          </a:ln>
          <a:effectLst>
            <a:softEdge rad="112500"/>
          </a:effectLst>
        </p:spPr>
      </p:pic>
      <p:pic>
        <p:nvPicPr>
          <p:cNvPr id="5" name="صورة 4">
            <a:extLst>
              <a:ext uri="{FF2B5EF4-FFF2-40B4-BE49-F238E27FC236}">
                <a16:creationId xmlns:a16="http://schemas.microsoft.com/office/drawing/2014/main" id="{5375D9DF-41DD-431B-BF12-D28ABF01B2EE}"/>
              </a:ext>
            </a:extLst>
          </p:cNvPr>
          <p:cNvPicPr>
            <a:picLocks noChangeAspect="1"/>
          </p:cNvPicPr>
          <p:nvPr/>
        </p:nvPicPr>
        <p:blipFill>
          <a:blip r:embed="rId6"/>
          <a:stretch>
            <a:fillRect/>
          </a:stretch>
        </p:blipFill>
        <p:spPr>
          <a:xfrm>
            <a:off x="2350534" y="675949"/>
            <a:ext cx="1853345" cy="1585097"/>
          </a:xfrm>
          <a:prstGeom prst="rect">
            <a:avLst/>
          </a:prstGeom>
        </p:spPr>
      </p:pic>
      <p:sp>
        <p:nvSpPr>
          <p:cNvPr id="6" name="مستطيل: زوايا مستديرة 5">
            <a:extLst>
              <a:ext uri="{FF2B5EF4-FFF2-40B4-BE49-F238E27FC236}">
                <a16:creationId xmlns:a16="http://schemas.microsoft.com/office/drawing/2014/main" id="{7431B7E3-D906-46BB-B10F-C51909033021}"/>
              </a:ext>
            </a:extLst>
          </p:cNvPr>
          <p:cNvSpPr/>
          <p:nvPr/>
        </p:nvSpPr>
        <p:spPr>
          <a:xfrm>
            <a:off x="3942414" y="2065749"/>
            <a:ext cx="8064662" cy="405794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600" b="1" dirty="0">
                <a:ln w="0"/>
                <a:solidFill>
                  <a:srgbClr val="7030A0"/>
                </a:solidFill>
                <a:effectLst>
                  <a:outerShdw blurRad="38100" dist="25400" dir="5400000" algn="ctr" rotWithShape="0">
                    <a:srgbClr val="6E747A">
                      <a:alpha val="43000"/>
                    </a:srgbClr>
                  </a:outerShdw>
                </a:effectLst>
              </a:rPr>
              <a:t>• أبتعد عن مواطن الريب و أبين للناس حقيقة الأمر إذا تعرضت لموقف ريبة.</a:t>
            </a:r>
          </a:p>
          <a:p>
            <a:pPr algn="ctr"/>
            <a:r>
              <a:rPr lang="ar-SA" sz="3600" b="1" dirty="0">
                <a:ln w="0"/>
                <a:solidFill>
                  <a:srgbClr val="7030A0"/>
                </a:solidFill>
                <a:effectLst>
                  <a:outerShdw blurRad="38100" dist="25400" dir="5400000" algn="ctr" rotWithShape="0">
                    <a:srgbClr val="6E747A">
                      <a:alpha val="43000"/>
                    </a:srgbClr>
                  </a:outerShdw>
                </a:effectLst>
              </a:rPr>
              <a:t>• أحسن الظن بالمسلمين ولا أجعل للشيطان مجالاً لقذف الظن السيئ في نفسي.</a:t>
            </a:r>
            <a:endParaRPr lang="en-US" sz="3600" b="1" dirty="0">
              <a:ln w="0"/>
              <a:solidFill>
                <a:srgbClr val="7030A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140492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0BD5F315-378C-473C-BC80-48EA106A9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صورة 1">
            <a:extLst>
              <a:ext uri="{FF2B5EF4-FFF2-40B4-BE49-F238E27FC236}">
                <a16:creationId xmlns:a16="http://schemas.microsoft.com/office/drawing/2014/main" id="{807080D5-9576-48E0-9278-79016BE7347A}"/>
              </a:ext>
            </a:extLst>
          </p:cNvPr>
          <p:cNvPicPr>
            <a:picLocks noChangeAspect="1"/>
          </p:cNvPicPr>
          <p:nvPr/>
        </p:nvPicPr>
        <p:blipFill>
          <a:blip r:embed="rId4"/>
          <a:stretch>
            <a:fillRect/>
          </a:stretch>
        </p:blipFill>
        <p:spPr>
          <a:xfrm>
            <a:off x="638655" y="1382298"/>
            <a:ext cx="2737341" cy="4328535"/>
          </a:xfrm>
          <a:prstGeom prst="rect">
            <a:avLst/>
          </a:prstGeom>
        </p:spPr>
      </p:pic>
      <p:pic>
        <p:nvPicPr>
          <p:cNvPr id="4" name="صورة 3">
            <a:extLst>
              <a:ext uri="{FF2B5EF4-FFF2-40B4-BE49-F238E27FC236}">
                <a16:creationId xmlns:a16="http://schemas.microsoft.com/office/drawing/2014/main" id="{08D1D0C9-C3EE-48FC-8211-AD8A892FD643}"/>
              </a:ext>
            </a:extLst>
          </p:cNvPr>
          <p:cNvPicPr>
            <a:picLocks noChangeAspect="1"/>
          </p:cNvPicPr>
          <p:nvPr/>
        </p:nvPicPr>
        <p:blipFill>
          <a:blip r:embed="rId5"/>
          <a:stretch>
            <a:fillRect/>
          </a:stretch>
        </p:blipFill>
        <p:spPr>
          <a:xfrm>
            <a:off x="3375996" y="1510145"/>
            <a:ext cx="8469640" cy="4200688"/>
          </a:xfrm>
          <a:prstGeom prst="rect">
            <a:avLst/>
          </a:prstGeom>
        </p:spPr>
      </p:pic>
    </p:spTree>
    <p:extLst>
      <p:ext uri="{BB962C8B-B14F-4D97-AF65-F5344CB8AC3E}">
        <p14:creationId xmlns:p14="http://schemas.microsoft.com/office/powerpoint/2010/main" val="3599457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زوايا مستديرة 15">
            <a:extLst>
              <a:ext uri="{FF2B5EF4-FFF2-40B4-BE49-F238E27FC236}">
                <a16:creationId xmlns:a16="http://schemas.microsoft.com/office/drawing/2014/main" id="{FD94FC44-58D4-438B-8223-2910C91A1571}"/>
              </a:ext>
            </a:extLst>
          </p:cNvPr>
          <p:cNvSpPr/>
          <p:nvPr/>
        </p:nvSpPr>
        <p:spPr>
          <a:xfrm>
            <a:off x="2138765" y="439594"/>
            <a:ext cx="8363919" cy="949036"/>
          </a:xfrm>
          <a:prstGeom prst="roundRect">
            <a:avLst/>
          </a:prstGeom>
          <a:solidFill>
            <a:srgbClr val="FFD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rgbClr val="C00000"/>
                </a:solidFill>
              </a:rPr>
              <a:t>بيِّن كيف يسبب سوء الظن انتشار العداوة والبغضاء.</a:t>
            </a:r>
          </a:p>
        </p:txBody>
      </p:sp>
      <p:sp>
        <p:nvSpPr>
          <p:cNvPr id="17" name="مربع نص 16">
            <a:extLst>
              <a:ext uri="{FF2B5EF4-FFF2-40B4-BE49-F238E27FC236}">
                <a16:creationId xmlns:a16="http://schemas.microsoft.com/office/drawing/2014/main" id="{5AF7726C-BE4E-4B4C-AB68-EAAAD6E7997D}"/>
              </a:ext>
            </a:extLst>
          </p:cNvPr>
          <p:cNvSpPr txBox="1"/>
          <p:nvPr/>
        </p:nvSpPr>
        <p:spPr>
          <a:xfrm>
            <a:off x="359623" y="1789010"/>
            <a:ext cx="11472752" cy="1200329"/>
          </a:xfrm>
          <a:prstGeom prst="rect">
            <a:avLst/>
          </a:prstGeom>
          <a:noFill/>
        </p:spPr>
        <p:txBody>
          <a:bodyPr wrap="square" rtlCol="0">
            <a:spAutoFit/>
          </a:bodyPr>
          <a:lstStyle/>
          <a:p>
            <a:pPr algn="ctr"/>
            <a:r>
              <a:rPr lang="ar-SA" sz="3600" b="1" dirty="0"/>
              <a:t>عندما يكون سوء الظن بغير دليل فإنه يسبب مفاسد و منها انتشار العداوة و البغضاء </a:t>
            </a:r>
            <a:endParaRPr lang="en-US" sz="3600" b="1" dirty="0"/>
          </a:p>
        </p:txBody>
      </p:sp>
      <p:sp>
        <p:nvSpPr>
          <p:cNvPr id="11" name="مستطيل: زوايا مستديرة 10">
            <a:extLst>
              <a:ext uri="{FF2B5EF4-FFF2-40B4-BE49-F238E27FC236}">
                <a16:creationId xmlns:a16="http://schemas.microsoft.com/office/drawing/2014/main" id="{EE76B834-9A2D-460E-9CCA-3059F2B2C12F}"/>
              </a:ext>
            </a:extLst>
          </p:cNvPr>
          <p:cNvSpPr/>
          <p:nvPr/>
        </p:nvSpPr>
        <p:spPr>
          <a:xfrm>
            <a:off x="0" y="2954481"/>
            <a:ext cx="12192000" cy="1003467"/>
          </a:xfrm>
          <a:prstGeom prst="roundRect">
            <a:avLst/>
          </a:prstGeom>
          <a:solidFill>
            <a:srgbClr val="FFD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rgbClr val="C00000"/>
                </a:solidFill>
              </a:rPr>
              <a:t>علِّل: يتأكد الابتعاد عن مواطن الريب وبيان الريبة في حق الأمراء والعلماء والقضاة والأئمة</a:t>
            </a:r>
          </a:p>
          <a:p>
            <a:pPr algn="ctr"/>
            <a:r>
              <a:rPr lang="ar-SA" sz="2800" b="1" dirty="0">
                <a:solidFill>
                  <a:srgbClr val="C00000"/>
                </a:solidFill>
              </a:rPr>
              <a:t>والمعلمين والآباء.</a:t>
            </a:r>
          </a:p>
        </p:txBody>
      </p:sp>
      <p:sp>
        <p:nvSpPr>
          <p:cNvPr id="12" name="مربع نص 11">
            <a:extLst>
              <a:ext uri="{FF2B5EF4-FFF2-40B4-BE49-F238E27FC236}">
                <a16:creationId xmlns:a16="http://schemas.microsoft.com/office/drawing/2014/main" id="{B9DCF327-2D43-41C2-AA21-8702C00D99F3}"/>
              </a:ext>
            </a:extLst>
          </p:cNvPr>
          <p:cNvSpPr txBox="1"/>
          <p:nvPr/>
        </p:nvSpPr>
        <p:spPr>
          <a:xfrm>
            <a:off x="359623" y="4141761"/>
            <a:ext cx="11472752" cy="646331"/>
          </a:xfrm>
          <a:prstGeom prst="rect">
            <a:avLst/>
          </a:prstGeom>
          <a:noFill/>
        </p:spPr>
        <p:txBody>
          <a:bodyPr wrap="square" rtlCol="0">
            <a:spAutoFit/>
          </a:bodyPr>
          <a:lstStyle/>
          <a:p>
            <a:r>
              <a:rPr lang="ar-SA" sz="3600" b="1" dirty="0"/>
              <a:t> لأنهم ممن يقتدى بهم في الإسلام </a:t>
            </a:r>
            <a:endParaRPr lang="en-US" sz="3600" b="1" dirty="0"/>
          </a:p>
        </p:txBody>
      </p:sp>
      <p:sp>
        <p:nvSpPr>
          <p:cNvPr id="14" name="مستطيل: زوايا مستديرة 13">
            <a:extLst>
              <a:ext uri="{FF2B5EF4-FFF2-40B4-BE49-F238E27FC236}">
                <a16:creationId xmlns:a16="http://schemas.microsoft.com/office/drawing/2014/main" id="{C1249134-0573-4BC8-8D9B-B18B5D1F010A}"/>
              </a:ext>
            </a:extLst>
          </p:cNvPr>
          <p:cNvSpPr/>
          <p:nvPr/>
        </p:nvSpPr>
        <p:spPr>
          <a:xfrm>
            <a:off x="0" y="4840268"/>
            <a:ext cx="12192000" cy="777967"/>
          </a:xfrm>
          <a:prstGeom prst="roundRect">
            <a:avLst/>
          </a:prstGeom>
          <a:solidFill>
            <a:srgbClr val="FFD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rgbClr val="C00000"/>
                </a:solidFill>
              </a:rPr>
              <a:t>من خلال دراستك للحديث السابق اذكر مدخلين من مداخل الشيطان على المسلم.</a:t>
            </a:r>
          </a:p>
        </p:txBody>
      </p:sp>
      <p:sp>
        <p:nvSpPr>
          <p:cNvPr id="15" name="مربع نص 14">
            <a:extLst>
              <a:ext uri="{FF2B5EF4-FFF2-40B4-BE49-F238E27FC236}">
                <a16:creationId xmlns:a16="http://schemas.microsoft.com/office/drawing/2014/main" id="{C85FB6F9-E764-4A93-B562-560B56271C3C}"/>
              </a:ext>
            </a:extLst>
          </p:cNvPr>
          <p:cNvSpPr txBox="1"/>
          <p:nvPr/>
        </p:nvSpPr>
        <p:spPr>
          <a:xfrm>
            <a:off x="359623" y="5932799"/>
            <a:ext cx="11472752" cy="646331"/>
          </a:xfrm>
          <a:prstGeom prst="rect">
            <a:avLst/>
          </a:prstGeom>
          <a:noFill/>
        </p:spPr>
        <p:txBody>
          <a:bodyPr wrap="square" rtlCol="0">
            <a:spAutoFit/>
          </a:bodyPr>
          <a:lstStyle/>
          <a:p>
            <a:r>
              <a:rPr lang="ar-SA" sz="3600" b="1" dirty="0"/>
              <a:t> </a:t>
            </a:r>
            <a:endParaRPr lang="en-US" sz="3600" b="1" dirty="0"/>
          </a:p>
        </p:txBody>
      </p:sp>
    </p:spTree>
    <p:extLst>
      <p:ext uri="{BB962C8B-B14F-4D97-AF65-F5344CB8AC3E}">
        <p14:creationId xmlns:p14="http://schemas.microsoft.com/office/powerpoint/2010/main" val="3964061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applaus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1" grpId="0" animBg="1"/>
      <p:bldP spid="12" grpId="0"/>
      <p:bldP spid="14"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زوايا مستديرة 15">
            <a:extLst>
              <a:ext uri="{FF2B5EF4-FFF2-40B4-BE49-F238E27FC236}">
                <a16:creationId xmlns:a16="http://schemas.microsoft.com/office/drawing/2014/main" id="{FD94FC44-58D4-438B-8223-2910C91A1571}"/>
              </a:ext>
            </a:extLst>
          </p:cNvPr>
          <p:cNvSpPr/>
          <p:nvPr/>
        </p:nvSpPr>
        <p:spPr>
          <a:xfrm>
            <a:off x="7714993" y="208174"/>
            <a:ext cx="4117382" cy="949036"/>
          </a:xfrm>
          <a:prstGeom prst="roundRect">
            <a:avLst/>
          </a:prstGeom>
          <a:solidFill>
            <a:srgbClr val="FFD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rgbClr val="C00000"/>
                </a:solidFill>
              </a:rPr>
              <a:t>استنبط من الحديث ما يلي:</a:t>
            </a:r>
          </a:p>
        </p:txBody>
      </p:sp>
      <p:sp>
        <p:nvSpPr>
          <p:cNvPr id="17" name="مربع نص 16">
            <a:extLst>
              <a:ext uri="{FF2B5EF4-FFF2-40B4-BE49-F238E27FC236}">
                <a16:creationId xmlns:a16="http://schemas.microsoft.com/office/drawing/2014/main" id="{5AF7726C-BE4E-4B4C-AB68-EAAAD6E7997D}"/>
              </a:ext>
            </a:extLst>
          </p:cNvPr>
          <p:cNvSpPr txBox="1"/>
          <p:nvPr/>
        </p:nvSpPr>
        <p:spPr>
          <a:xfrm>
            <a:off x="359623" y="1455681"/>
            <a:ext cx="11472752" cy="1754326"/>
          </a:xfrm>
          <a:prstGeom prst="rect">
            <a:avLst/>
          </a:prstGeom>
          <a:noFill/>
        </p:spPr>
        <p:txBody>
          <a:bodyPr wrap="square" rtlCol="0">
            <a:spAutoFit/>
          </a:bodyPr>
          <a:lstStyle/>
          <a:p>
            <a:r>
              <a:rPr lang="ar-SA" sz="3600" b="1" dirty="0">
                <a:solidFill>
                  <a:schemeClr val="tx2"/>
                </a:solidFill>
              </a:rPr>
              <a:t>أ  -حكماً فقهياً.</a:t>
            </a:r>
          </a:p>
          <a:p>
            <a:r>
              <a:rPr lang="ar-SA" sz="3600" b="1" dirty="0">
                <a:solidFill>
                  <a:schemeClr val="tx2"/>
                </a:solidFill>
              </a:rPr>
              <a:t>ب - جانباً من هدي النبي في العبادة.</a:t>
            </a:r>
          </a:p>
          <a:p>
            <a:r>
              <a:rPr lang="ar-SA" sz="3600" b="1" dirty="0">
                <a:solidFill>
                  <a:schemeClr val="tx2"/>
                </a:solidFill>
              </a:rPr>
              <a:t>ج - أدباً اجتماعياً.</a:t>
            </a:r>
            <a:endParaRPr lang="en-US" sz="3600" b="1" dirty="0">
              <a:solidFill>
                <a:schemeClr val="tx2"/>
              </a:solidFill>
            </a:endParaRPr>
          </a:p>
        </p:txBody>
      </p:sp>
      <p:sp>
        <p:nvSpPr>
          <p:cNvPr id="11" name="مستطيل: زوايا مستديرة 10">
            <a:extLst>
              <a:ext uri="{FF2B5EF4-FFF2-40B4-BE49-F238E27FC236}">
                <a16:creationId xmlns:a16="http://schemas.microsoft.com/office/drawing/2014/main" id="{EE76B834-9A2D-460E-9CCA-3059F2B2C12F}"/>
              </a:ext>
            </a:extLst>
          </p:cNvPr>
          <p:cNvSpPr/>
          <p:nvPr/>
        </p:nvSpPr>
        <p:spPr>
          <a:xfrm>
            <a:off x="741334" y="3780144"/>
            <a:ext cx="10709329" cy="1003467"/>
          </a:xfrm>
          <a:prstGeom prst="roundRect">
            <a:avLst/>
          </a:prstGeom>
          <a:solidFill>
            <a:srgbClr val="FFD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rgbClr val="C00000"/>
                </a:solidFill>
              </a:rPr>
              <a:t>تحلت أم المؤمنين صفية بنت حيي(رضي الله عنها) بصفات عدة، اذكر أربعاً منها.</a:t>
            </a:r>
          </a:p>
        </p:txBody>
      </p:sp>
      <p:sp>
        <p:nvSpPr>
          <p:cNvPr id="12" name="مربع نص 11">
            <a:extLst>
              <a:ext uri="{FF2B5EF4-FFF2-40B4-BE49-F238E27FC236}">
                <a16:creationId xmlns:a16="http://schemas.microsoft.com/office/drawing/2014/main" id="{B9DCF327-2D43-41C2-AA21-8702C00D99F3}"/>
              </a:ext>
            </a:extLst>
          </p:cNvPr>
          <p:cNvSpPr txBox="1"/>
          <p:nvPr/>
        </p:nvSpPr>
        <p:spPr>
          <a:xfrm>
            <a:off x="652508" y="5302740"/>
            <a:ext cx="11472752" cy="1200329"/>
          </a:xfrm>
          <a:prstGeom prst="rect">
            <a:avLst/>
          </a:prstGeom>
          <a:noFill/>
        </p:spPr>
        <p:txBody>
          <a:bodyPr wrap="square" rtlCol="0">
            <a:spAutoFit/>
          </a:bodyPr>
          <a:lstStyle/>
          <a:p>
            <a:r>
              <a:rPr lang="ar-SA" sz="3600" b="1" dirty="0"/>
              <a:t> ذات حسب و جمال و دين – عاقلة حليمة </a:t>
            </a:r>
          </a:p>
          <a:p>
            <a:r>
              <a:rPr lang="ar-SA" sz="3600" b="1" dirty="0"/>
              <a:t>فاضلة – صادقة القول – الكرم و الجود </a:t>
            </a:r>
            <a:endParaRPr lang="en-US" sz="3600" b="1" dirty="0"/>
          </a:p>
        </p:txBody>
      </p:sp>
      <p:sp>
        <p:nvSpPr>
          <p:cNvPr id="15" name="مربع نص 14">
            <a:extLst>
              <a:ext uri="{FF2B5EF4-FFF2-40B4-BE49-F238E27FC236}">
                <a16:creationId xmlns:a16="http://schemas.microsoft.com/office/drawing/2014/main" id="{C85FB6F9-E764-4A93-B562-560B56271C3C}"/>
              </a:ext>
            </a:extLst>
          </p:cNvPr>
          <p:cNvSpPr txBox="1"/>
          <p:nvPr/>
        </p:nvSpPr>
        <p:spPr>
          <a:xfrm>
            <a:off x="650929" y="1455681"/>
            <a:ext cx="8655221" cy="646331"/>
          </a:xfrm>
          <a:prstGeom prst="rect">
            <a:avLst/>
          </a:prstGeom>
          <a:noFill/>
        </p:spPr>
        <p:txBody>
          <a:bodyPr wrap="square" rtlCol="0">
            <a:spAutoFit/>
          </a:bodyPr>
          <a:lstStyle/>
          <a:p>
            <a:r>
              <a:rPr lang="ar-SA" sz="3600" b="1" dirty="0"/>
              <a:t> يجب على المسلم أن يدفع عن نفسه الشك و سوء الظن </a:t>
            </a:r>
            <a:endParaRPr lang="en-US" sz="3600" b="1" dirty="0"/>
          </a:p>
        </p:txBody>
      </p:sp>
      <p:sp>
        <p:nvSpPr>
          <p:cNvPr id="2" name="مربع نص 1">
            <a:extLst>
              <a:ext uri="{FF2B5EF4-FFF2-40B4-BE49-F238E27FC236}">
                <a16:creationId xmlns:a16="http://schemas.microsoft.com/office/drawing/2014/main" id="{791E3736-2EEF-4F72-8F79-C3C2AD15F3E8}"/>
              </a:ext>
            </a:extLst>
          </p:cNvPr>
          <p:cNvSpPr txBox="1"/>
          <p:nvPr/>
        </p:nvSpPr>
        <p:spPr>
          <a:xfrm>
            <a:off x="3568193" y="2091855"/>
            <a:ext cx="2820691" cy="584775"/>
          </a:xfrm>
          <a:prstGeom prst="rect">
            <a:avLst/>
          </a:prstGeom>
          <a:noFill/>
        </p:spPr>
        <p:txBody>
          <a:bodyPr wrap="square" rtlCol="0">
            <a:spAutoFit/>
          </a:bodyPr>
          <a:lstStyle/>
          <a:p>
            <a:r>
              <a:rPr lang="ar-SA" sz="3200" b="1" dirty="0"/>
              <a:t>الاعتكاف</a:t>
            </a:r>
            <a:endParaRPr lang="en-US" sz="3200" b="1" dirty="0"/>
          </a:p>
        </p:txBody>
      </p:sp>
      <p:sp>
        <p:nvSpPr>
          <p:cNvPr id="3" name="مربع نص 2">
            <a:extLst>
              <a:ext uri="{FF2B5EF4-FFF2-40B4-BE49-F238E27FC236}">
                <a16:creationId xmlns:a16="http://schemas.microsoft.com/office/drawing/2014/main" id="{44F989CE-9D65-4B3E-8F88-971312168883}"/>
              </a:ext>
            </a:extLst>
          </p:cNvPr>
          <p:cNvSpPr txBox="1"/>
          <p:nvPr/>
        </p:nvSpPr>
        <p:spPr>
          <a:xfrm>
            <a:off x="883403" y="2676241"/>
            <a:ext cx="8136611" cy="584775"/>
          </a:xfrm>
          <a:prstGeom prst="rect">
            <a:avLst/>
          </a:prstGeom>
          <a:noFill/>
        </p:spPr>
        <p:txBody>
          <a:bodyPr wrap="square" rtlCol="0">
            <a:spAutoFit/>
          </a:bodyPr>
          <a:lstStyle/>
          <a:p>
            <a:r>
              <a:rPr lang="ar-SA" sz="3200" b="1" dirty="0"/>
              <a:t>حسن الظن بالآخرين , و البعد عن الريبة ؛ و مواطن الشك</a:t>
            </a:r>
            <a:endParaRPr lang="en-US" sz="3200" b="1" dirty="0"/>
          </a:p>
        </p:txBody>
      </p:sp>
    </p:spTree>
    <p:extLst>
      <p:ext uri="{BB962C8B-B14F-4D97-AF65-F5344CB8AC3E}">
        <p14:creationId xmlns:p14="http://schemas.microsoft.com/office/powerpoint/2010/main" val="1235570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applaus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applaus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applaus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1" grpId="0" animBg="1"/>
      <p:bldP spid="12" grpId="0"/>
      <p:bldP spid="15" grpId="0"/>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8C569A7A-6322-40CB-A053-32C1CC352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1363851" y="185981"/>
            <a:ext cx="9872420" cy="6354304"/>
          </a:xfrm>
          <a:prstGeom prst="roundRect">
            <a:avLst/>
          </a:prstGeom>
          <a:solidFill>
            <a:srgbClr val="FFEAD5"/>
          </a:solidFill>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ar-SA" sz="2800" b="1" dirty="0">
                <a:latin typeface="Calibri" panose="020F0502020204030204" pitchFamily="34" charset="0"/>
                <a:cs typeface="Calibri" panose="020F0502020204030204" pitchFamily="34" charset="0"/>
              </a:rPr>
              <a:t>المسلم يحذر من الوقوع في الأمور القبيحة مما يخالف الخلق الحسن، ولا يحب أن يظهر بمظهر السوء ولو كان ذلك بمجرد ظن الناس واتهامهم، لذا فهو حريص على البعد عن الأسباب التي تسيء إلى سمعته وتعرضه للاتهام وظن السوء، ومن ذلك عدم التعرض لمواطن الريب.</a:t>
            </a:r>
          </a:p>
          <a:p>
            <a:pPr algn="ctr">
              <a:lnSpc>
                <a:spcPct val="150000"/>
              </a:lnSpc>
            </a:pPr>
            <a:r>
              <a:rPr lang="ar-SA" sz="2800" b="1" dirty="0">
                <a:latin typeface="Calibri" panose="020F0502020204030204" pitchFamily="34" charset="0"/>
                <a:cs typeface="Calibri" panose="020F0502020204030204" pitchFamily="34" charset="0"/>
              </a:rPr>
              <a:t>وفي هذه الوحدة نشير إلى بعض مواطن الريب، مثل: تناجي الاثنين دون الثالث، وموقف المسلم حينما يجد نفسه في موضع يظن به ريبة، ب أن يوضح الأمر ويبينه لمن ر آه، ليغلق على الشيطان وساوس ظن السوء.</a:t>
            </a:r>
          </a:p>
        </p:txBody>
      </p:sp>
    </p:spTree>
    <p:extLst>
      <p:ext uri="{BB962C8B-B14F-4D97-AF65-F5344CB8AC3E}">
        <p14:creationId xmlns:p14="http://schemas.microsoft.com/office/powerpoint/2010/main" val="2867022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8C569A7A-6322-40CB-A053-32C1CC352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1363851" y="185981"/>
            <a:ext cx="9872420" cy="6354304"/>
          </a:xfrm>
          <a:prstGeom prst="roundRect">
            <a:avLst/>
          </a:prstGeom>
          <a:solidFill>
            <a:srgbClr val="FFEAD5"/>
          </a:solidFill>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ar-SA" sz="2800" b="1" dirty="0">
                <a:latin typeface="Calibri" panose="020F0502020204030204" pitchFamily="34" charset="0"/>
                <a:cs typeface="Calibri" panose="020F0502020204030204" pitchFamily="34" charset="0"/>
              </a:rPr>
              <a:t>خالد مسؤول عن المشتريات في الشركة التي يعمل بها، و أعجب مديره بحاسبه المحمول وطلب تأمينه لجميع موظفي الشركة، أصبح مع خالد جهازان مما أثار الريبة في نفوس بقية الموظفين، ماذا يفعل خالد</a:t>
            </a:r>
          </a:p>
          <a:p>
            <a:pPr algn="ctr">
              <a:lnSpc>
                <a:spcPct val="150000"/>
              </a:lnSpc>
            </a:pPr>
            <a:r>
              <a:rPr lang="ar-SA" sz="2800" b="1" dirty="0">
                <a:latin typeface="Calibri" panose="020F0502020204030204" pitchFamily="34" charset="0"/>
                <a:cs typeface="Calibri" panose="020F0502020204030204" pitchFamily="34" charset="0"/>
              </a:rPr>
              <a:t>لإبعاد تلك الريبة؟</a:t>
            </a:r>
          </a:p>
          <a:p>
            <a:pPr algn="ctr">
              <a:lnSpc>
                <a:spcPct val="150000"/>
              </a:lnSpc>
            </a:pPr>
            <a:r>
              <a:rPr lang="ar-SA" sz="2800" b="1" dirty="0">
                <a:latin typeface="Calibri" panose="020F0502020204030204" pitchFamily="34" charset="0"/>
                <a:cs typeface="Calibri" panose="020F0502020204030204" pitchFamily="34" charset="0"/>
              </a:rPr>
              <a:t>الأصل حسن الظن بالمسلمين، ولكن من تعرض لمواقع الريب فإن الشيطان يحرص على قذف التهمة في قلب من رآه، فعلى من وقع في مثل ذلك أن يبعد عن إخوانه وساو س الشيطان، ب إيضاح الأمر وبيانه كما</a:t>
            </a:r>
          </a:p>
          <a:p>
            <a:pPr algn="ctr">
              <a:lnSpc>
                <a:spcPct val="150000"/>
              </a:lnSpc>
            </a:pPr>
            <a:r>
              <a:rPr lang="ar-SA" sz="2800" b="1" dirty="0">
                <a:latin typeface="Calibri" panose="020F0502020204030204" pitchFamily="34" charset="0"/>
                <a:cs typeface="Calibri" panose="020F0502020204030204" pitchFamily="34" charset="0"/>
              </a:rPr>
              <a:t>في الحديث الآتي:</a:t>
            </a:r>
          </a:p>
        </p:txBody>
      </p:sp>
    </p:spTree>
    <p:extLst>
      <p:ext uri="{BB962C8B-B14F-4D97-AF65-F5344CB8AC3E}">
        <p14:creationId xmlns:p14="http://schemas.microsoft.com/office/powerpoint/2010/main" val="87100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6B03C1E0-A917-416A-AEA6-B9FADBC5B5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1007390" y="635432"/>
            <a:ext cx="10337369" cy="5470900"/>
          </a:xfrm>
          <a:prstGeom prst="roundRect">
            <a:avLst/>
          </a:prstGeom>
          <a:solidFill>
            <a:srgbClr val="FFEAD5"/>
          </a:solidFill>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ar-SA" sz="2800" b="1" dirty="0">
                <a:latin typeface="Calibri" panose="020F0502020204030204" pitchFamily="34" charset="0"/>
                <a:cs typeface="Calibri" panose="020F0502020204030204" pitchFamily="34" charset="0"/>
              </a:rPr>
              <a:t>عَنْ صَفِيَّةَ بِنْتِ حُيَيٍّ رضي الله عنها قَالَتْ : كَانَ النَّبِيُّ صلى الله عليه وسلم مُعْتَكِفًا . فَأَتَيْتُهُ أَزُورُهُ لَيْلاً . فَحَدَّثْتُهُ , ثُمَّ قُمْتُ لأَنْقَلِبَ , فَقَامَ مَعِي لِيَقْلِبَنِي - وَكَانَ مَسْكَنُهَا فِي دَارِ أُسَامَةَ بْنِ زَيْدٍ - فَمَرَّ رَجُلانِ مِنْ الأَنْصَارِ ، فَلَمَّا رَأَيَا رَسُولَ اللَّهِ صلى الله عليه وسلم أَسْرَعَا . فَقَالَ النَّبِيُّ صلى الله عليه وسلم : عَلَى رِسْلِكُمَا . إنَّهَا صَفِيَّةُ بِنْتُ حُيَيٍّ . فَقَالا : سُبْحَانَ اللَّهِ يَا رَسُولَ اللَّهِ . فَقَالَ : إنَّ الشَّيْطَانَ يَجْرِي مِنْ ابْنِ آدَمَ مَجْرَى الدَّمِ . وَإِنِّي خَشِيتُ أَنْ يَقْذِفَ فِي قُلُوبِكُمَا شَرًّا - أَوْ قَالَ شَيْئًا .</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9484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2B5B9905-6D44-48AC-B401-AC347EDD8E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084163" y="1165916"/>
            <a:ext cx="6728479" cy="1236322"/>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ar-SA" sz="2800" b="1" dirty="0">
                <a:solidFill>
                  <a:srgbClr val="7030A0"/>
                </a:solidFill>
                <a:latin typeface="Calibri" panose="020F0502020204030204" pitchFamily="34" charset="0"/>
                <a:cs typeface="Calibri" panose="020F0502020204030204" pitchFamily="34" charset="0"/>
              </a:rPr>
              <a:t>اقترح عنواناً منا سباً للحديث ودوِّنه في أعلى الصفحة</a:t>
            </a:r>
          </a:p>
        </p:txBody>
      </p:sp>
      <p:sp>
        <p:nvSpPr>
          <p:cNvPr id="3" name="مربع نص 2">
            <a:extLst>
              <a:ext uri="{FF2B5EF4-FFF2-40B4-BE49-F238E27FC236}">
                <a16:creationId xmlns:a16="http://schemas.microsoft.com/office/drawing/2014/main" id="{3AB9F637-1219-4363-B918-84AFAAD4742C}"/>
              </a:ext>
            </a:extLst>
          </p:cNvPr>
          <p:cNvSpPr txBox="1"/>
          <p:nvPr/>
        </p:nvSpPr>
        <p:spPr>
          <a:xfrm>
            <a:off x="3495975" y="3686322"/>
            <a:ext cx="5904854" cy="769441"/>
          </a:xfrm>
          <a:prstGeom prst="rect">
            <a:avLst/>
          </a:prstGeom>
          <a:noFill/>
          <a:ln w="57150">
            <a:solidFill>
              <a:srgbClr val="C00000"/>
            </a:solidFill>
          </a:ln>
        </p:spPr>
        <p:txBody>
          <a:bodyPr wrap="square" rtlCol="0">
            <a:spAutoFit/>
          </a:bodyPr>
          <a:lstStyle/>
          <a:p>
            <a:pPr algn="ctr"/>
            <a:r>
              <a:rPr lang="ar-SA" sz="4400" b="1" dirty="0"/>
              <a:t>دفع الريبة</a:t>
            </a:r>
            <a:endParaRPr lang="en-US" sz="4400" b="1" dirty="0"/>
          </a:p>
        </p:txBody>
      </p:sp>
    </p:spTree>
    <p:extLst>
      <p:ext uri="{BB962C8B-B14F-4D97-AF65-F5344CB8AC3E}">
        <p14:creationId xmlns:p14="http://schemas.microsoft.com/office/powerpoint/2010/main" val="4260004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عنصر نائب للمحتوى 4" descr="صورة تحتوي على نص&#10;&#10;تم إنشاء الوصف تلقائياً">
            <a:extLst>
              <a:ext uri="{FF2B5EF4-FFF2-40B4-BE49-F238E27FC236}">
                <a16:creationId xmlns:a16="http://schemas.microsoft.com/office/drawing/2014/main" id="{52EA8515-7DC4-4C47-8524-A5A3822719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39925" y="1327150"/>
            <a:ext cx="10120313" cy="5414963"/>
          </a:xfrm>
        </p:spPr>
      </p:pic>
      <p:sp>
        <p:nvSpPr>
          <p:cNvPr id="5123" name="عنوان 1">
            <a:extLst>
              <a:ext uri="{FF2B5EF4-FFF2-40B4-BE49-F238E27FC236}">
                <a16:creationId xmlns:a16="http://schemas.microsoft.com/office/drawing/2014/main" id="{3D22FBA6-400E-4456-8CA8-8A58BA84790C}"/>
              </a:ext>
            </a:extLst>
          </p:cNvPr>
          <p:cNvSpPr txBox="1">
            <a:spLocks noChangeArrowheads="1"/>
          </p:cNvSpPr>
          <p:nvPr/>
        </p:nvSpPr>
        <p:spPr bwMode="auto">
          <a:xfrm>
            <a:off x="4911725" y="1588"/>
            <a:ext cx="714851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en-US" sz="7200" b="1">
                <a:latin typeface="Calibri Light" panose="020F0302020204030204" pitchFamily="34" charset="0"/>
                <a:cs typeface="Times New Roman" panose="02020603050405020304" pitchFamily="18" charset="0"/>
              </a:rPr>
              <a:t>تجدنا  في جوجل</a:t>
            </a:r>
            <a:endParaRPr lang="en-US" altLang="en-US" sz="7200" b="1">
              <a:latin typeface="Calibri Light" panose="020F0302020204030204" pitchFamily="34" charset="0"/>
            </a:endParaRPr>
          </a:p>
        </p:txBody>
      </p:sp>
      <p:grpSp>
        <p:nvGrpSpPr>
          <p:cNvPr id="5124" name="مجموعة 1">
            <a:extLst>
              <a:ext uri="{FF2B5EF4-FFF2-40B4-BE49-F238E27FC236}">
                <a16:creationId xmlns:a16="http://schemas.microsoft.com/office/drawing/2014/main" id="{B201B865-34C9-4659-AE1A-A35F5478E615}"/>
              </a:ext>
            </a:extLst>
          </p:cNvPr>
          <p:cNvGrpSpPr>
            <a:grpSpLocks/>
          </p:cNvGrpSpPr>
          <p:nvPr/>
        </p:nvGrpSpPr>
        <p:grpSpPr bwMode="auto">
          <a:xfrm>
            <a:off x="1104900" y="468313"/>
            <a:ext cx="3149600" cy="858837"/>
            <a:chOff x="3491684" y="207150"/>
            <a:chExt cx="3149600" cy="858981"/>
          </a:xfrm>
        </p:grpSpPr>
        <p:sp>
          <p:nvSpPr>
            <p:cNvPr id="4" name="مستطيل 3">
              <a:extLst>
                <a:ext uri="{FF2B5EF4-FFF2-40B4-BE49-F238E27FC236}">
                  <a16:creationId xmlns:a16="http://schemas.microsoft.com/office/drawing/2014/main" id="{9978010B-205E-4B07-AD2B-52B1DEA3152A}"/>
                </a:ext>
              </a:extLst>
            </p:cNvPr>
            <p:cNvSpPr/>
            <p:nvPr/>
          </p:nvSpPr>
          <p:spPr>
            <a:xfrm>
              <a:off x="3491684" y="207150"/>
              <a:ext cx="3149600" cy="858981"/>
            </a:xfrm>
            <a:prstGeom prst="rect">
              <a:avLst/>
            </a:prstGeom>
            <a:solidFill>
              <a:srgbClr val="0563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6" name="صورة 2" descr="صورة تحتوي على نص, قصاصة فنية&#10;&#10;تم إنشاء الوصف تلقائياً">
              <a:extLst>
                <a:ext uri="{FF2B5EF4-FFF2-40B4-BE49-F238E27FC236}">
                  <a16:creationId xmlns:a16="http://schemas.microsoft.com/office/drawing/2014/main" id="{8B740F5B-7D01-4FBB-B170-0592AF71CB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6" y="238846"/>
              <a:ext cx="2932055" cy="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921665F2-1853-4423-8607-E9A36BFE4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823459" y="108317"/>
            <a:ext cx="4545081" cy="728947"/>
          </a:xfrm>
          <a:prstGeom prst="roundRect">
            <a:avLst/>
          </a:prstGeom>
          <a:solidFill>
            <a:srgbClr val="FFEAD5"/>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solidFill>
                  <a:srgbClr val="C00000"/>
                </a:solidFill>
                <a:latin typeface="Calibri" panose="020F0502020204030204" pitchFamily="34" charset="0"/>
                <a:cs typeface="Calibri" panose="020F0502020204030204" pitchFamily="34" charset="0"/>
              </a:rPr>
              <a:t>صفية بنت حيي ( رضي الله عنه)</a:t>
            </a:r>
            <a:endParaRPr lang="en-US" sz="2800" b="1" dirty="0">
              <a:solidFill>
                <a:srgbClr val="C00000"/>
              </a:solidFill>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1DCB4608-2B35-4E67-99DB-4815FC2CBA21}"/>
              </a:ext>
            </a:extLst>
          </p:cNvPr>
          <p:cNvSpPr txBox="1"/>
          <p:nvPr/>
        </p:nvSpPr>
        <p:spPr>
          <a:xfrm>
            <a:off x="263471" y="945582"/>
            <a:ext cx="11592732" cy="5922134"/>
          </a:xfrm>
          <a:prstGeom prst="rect">
            <a:avLst/>
          </a:prstGeom>
          <a:noFill/>
        </p:spPr>
        <p:txBody>
          <a:bodyPr wrap="square" rtlCol="0">
            <a:spAutoFit/>
          </a:bodyPr>
          <a:lstStyle/>
          <a:p>
            <a:pPr>
              <a:lnSpc>
                <a:spcPct val="150000"/>
              </a:lnSpc>
            </a:pPr>
            <a:r>
              <a:rPr lang="ar-SA" sz="3200" b="1" dirty="0"/>
              <a:t>صفِيَّةُ بنت حُيَيٍّ بن أخطب </a:t>
            </a:r>
            <a:r>
              <a:rPr lang="ar-SA" sz="3200" b="1" dirty="0" err="1"/>
              <a:t>النضيرية</a:t>
            </a:r>
            <a:r>
              <a:rPr lang="ar-SA" sz="3200" b="1" dirty="0"/>
              <a:t> أم المؤمنين (رضي الله عنها)، تزوجها النبي سنة سبع من الهجرة، كانت شريفة عاقلة ذات حسب وجمال ودين (رضي الله عنها) . قال أبو عمر بن عبد البر :كانت صفية عاقلة حليمة فاضلة.</a:t>
            </a:r>
          </a:p>
          <a:p>
            <a:pPr>
              <a:lnSpc>
                <a:spcPct val="150000"/>
              </a:lnSpc>
            </a:pPr>
            <a:r>
              <a:rPr lang="ar-SA" sz="3200" b="1" dirty="0"/>
              <a:t>و اشتهرت بالعبادة وكثرة الذكر، ومن صفاتها الصدق في تعاملها، وقد امتدحها النبي ﷺ بذلك.</a:t>
            </a:r>
          </a:p>
          <a:p>
            <a:pPr>
              <a:lnSpc>
                <a:spcPct val="150000"/>
              </a:lnSpc>
            </a:pPr>
            <a:r>
              <a:rPr lang="ar-SA" sz="3200" b="1" dirty="0"/>
              <a:t>ومن صفاتها الكرم، فعن سعيد بن المسيب (رحمه الله) قال: قدمت صفية وفي أذنها خوصة من ذهب فوهبت منه لفاطمة ولنساء معها </a:t>
            </a:r>
            <a:r>
              <a:rPr lang="ar-SA" sz="1200" b="1" dirty="0"/>
              <a:t>[أخرجه ابن سعد في الطبقات: 8/ 127 ].</a:t>
            </a:r>
            <a:r>
              <a:rPr lang="ar-SA" sz="3200" b="1" dirty="0"/>
              <a:t> </a:t>
            </a:r>
          </a:p>
          <a:p>
            <a:pPr>
              <a:lnSpc>
                <a:spcPct val="150000"/>
              </a:lnSpc>
            </a:pPr>
            <a:r>
              <a:rPr lang="ar-SA" sz="3200" b="1" dirty="0"/>
              <a:t>ماتت (رضي الله عنها) سنة ( 50 ه) بالمدينة.</a:t>
            </a:r>
            <a:endParaRPr lang="en-US" sz="3200" b="1" dirty="0"/>
          </a:p>
        </p:txBody>
      </p:sp>
    </p:spTree>
    <p:extLst>
      <p:ext uri="{BB962C8B-B14F-4D97-AF65-F5344CB8AC3E}">
        <p14:creationId xmlns:p14="http://schemas.microsoft.com/office/powerpoint/2010/main" val="3767401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6C6059B2-71B2-4771-9B8E-FFB86F423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aphicFrame>
        <p:nvGraphicFramePr>
          <p:cNvPr id="5" name="جدول 5">
            <a:extLst>
              <a:ext uri="{FF2B5EF4-FFF2-40B4-BE49-F238E27FC236}">
                <a16:creationId xmlns:a16="http://schemas.microsoft.com/office/drawing/2014/main" id="{D75C2735-7AEC-4BBF-A2C2-28AC2D80BDAC}"/>
              </a:ext>
            </a:extLst>
          </p:cNvPr>
          <p:cNvGraphicFramePr>
            <a:graphicFrameLocks noGrp="1"/>
          </p:cNvGraphicFramePr>
          <p:nvPr>
            <p:extLst>
              <p:ext uri="{D42A27DB-BD31-4B8C-83A1-F6EECF244321}">
                <p14:modId xmlns:p14="http://schemas.microsoft.com/office/powerpoint/2010/main" val="3331988492"/>
              </p:ext>
            </p:extLst>
          </p:nvPr>
        </p:nvGraphicFramePr>
        <p:xfrm>
          <a:off x="967168" y="991180"/>
          <a:ext cx="10257662" cy="3879672"/>
        </p:xfrm>
        <a:graphic>
          <a:graphicData uri="http://schemas.openxmlformats.org/drawingml/2006/table">
            <a:tbl>
              <a:tblPr firstRow="1" bandRow="1">
                <a:tableStyleId>{775DCB02-9BB8-47FD-8907-85C794F793BA}</a:tableStyleId>
              </a:tblPr>
              <a:tblGrid>
                <a:gridCol w="6642500">
                  <a:extLst>
                    <a:ext uri="{9D8B030D-6E8A-4147-A177-3AD203B41FA5}">
                      <a16:colId xmlns:a16="http://schemas.microsoft.com/office/drawing/2014/main" val="3319535902"/>
                    </a:ext>
                  </a:extLst>
                </a:gridCol>
                <a:gridCol w="3615162">
                  <a:extLst>
                    <a:ext uri="{9D8B030D-6E8A-4147-A177-3AD203B41FA5}">
                      <a16:colId xmlns:a16="http://schemas.microsoft.com/office/drawing/2014/main" val="2365825709"/>
                    </a:ext>
                  </a:extLst>
                </a:gridCol>
              </a:tblGrid>
              <a:tr h="646612">
                <a:tc>
                  <a:txBody>
                    <a:bodyPr/>
                    <a:lstStyle/>
                    <a:p>
                      <a:r>
                        <a:rPr lang="ar-SA" sz="2800" b="1" dirty="0">
                          <a:solidFill>
                            <a:schemeClr val="accent1"/>
                          </a:solidFill>
                        </a:rPr>
                        <a:t>معناها </a:t>
                      </a:r>
                      <a:endParaRPr lang="en-US" sz="2800" b="1"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B3"/>
                    </a:solidFill>
                  </a:tcPr>
                </a:tc>
                <a:tc>
                  <a:txBody>
                    <a:bodyPr/>
                    <a:lstStyle/>
                    <a:p>
                      <a:r>
                        <a:rPr lang="ar-SA" sz="2800" b="1" dirty="0">
                          <a:solidFill>
                            <a:schemeClr val="accent1"/>
                          </a:solidFill>
                        </a:rPr>
                        <a:t>الكلمة </a:t>
                      </a:r>
                      <a:endParaRPr lang="en-US" sz="2800" b="1"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B3"/>
                    </a:solidFill>
                  </a:tcPr>
                </a:tc>
                <a:extLst>
                  <a:ext uri="{0D108BD9-81ED-4DB2-BD59-A6C34878D82A}">
                    <a16:rowId xmlns:a16="http://schemas.microsoft.com/office/drawing/2014/main" val="2959197347"/>
                  </a:ext>
                </a:extLst>
              </a:tr>
              <a:tr h="646612">
                <a:tc>
                  <a:txBody>
                    <a:bodyPr/>
                    <a:lstStyle/>
                    <a:p>
                      <a:r>
                        <a:rPr lang="ar-SA" sz="2800" b="1" dirty="0"/>
                        <a:t>فرجعت</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D5"/>
                    </a:solidFill>
                  </a:tcPr>
                </a:tc>
                <a:tc>
                  <a:txBody>
                    <a:bodyPr/>
                    <a:lstStyle/>
                    <a:p>
                      <a:r>
                        <a:rPr lang="ar-SA" sz="2800" b="1" dirty="0">
                          <a:solidFill>
                            <a:schemeClr val="accent1">
                              <a:lumMod val="75000"/>
                            </a:schemeClr>
                          </a:solidFill>
                        </a:rPr>
                        <a:t>فانقلبت</a:t>
                      </a:r>
                      <a:endParaRPr lang="en-US" sz="2800" b="1"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B3"/>
                    </a:solidFill>
                  </a:tcPr>
                </a:tc>
                <a:extLst>
                  <a:ext uri="{0D108BD9-81ED-4DB2-BD59-A6C34878D82A}">
                    <a16:rowId xmlns:a16="http://schemas.microsoft.com/office/drawing/2014/main" val="443436985"/>
                  </a:ext>
                </a:extLst>
              </a:tr>
              <a:tr h="646612">
                <a:tc>
                  <a:txBody>
                    <a:bodyPr/>
                    <a:lstStyle/>
                    <a:p>
                      <a:r>
                        <a:rPr lang="ar-SA" sz="2800" b="1" dirty="0"/>
                        <a:t>ليرجعني إلى بيتي</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D5"/>
                    </a:solidFill>
                  </a:tcPr>
                </a:tc>
                <a:tc>
                  <a:txBody>
                    <a:bodyPr/>
                    <a:lstStyle/>
                    <a:p>
                      <a:r>
                        <a:rPr lang="ar-SA" sz="2800" b="1" dirty="0">
                          <a:solidFill>
                            <a:schemeClr val="accent1">
                              <a:lumMod val="75000"/>
                            </a:schemeClr>
                          </a:solidFill>
                        </a:rPr>
                        <a:t>ليقلبني</a:t>
                      </a:r>
                      <a:endParaRPr lang="en-US" sz="2800" b="1"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B3"/>
                    </a:solidFill>
                  </a:tcPr>
                </a:tc>
                <a:extLst>
                  <a:ext uri="{0D108BD9-81ED-4DB2-BD59-A6C34878D82A}">
                    <a16:rowId xmlns:a16="http://schemas.microsoft.com/office/drawing/2014/main" val="2858009383"/>
                  </a:ext>
                </a:extLst>
              </a:tr>
              <a:tr h="646612">
                <a:tc>
                  <a:txBody>
                    <a:bodyPr/>
                    <a:lstStyle/>
                    <a:p>
                      <a:r>
                        <a:rPr lang="ar-SA" sz="2800" b="1" dirty="0"/>
                        <a:t>الدار التي صارت بعد ذلك لأسامة بن زيد</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D5"/>
                    </a:solidFill>
                  </a:tcPr>
                </a:tc>
                <a:tc>
                  <a:txBody>
                    <a:bodyPr/>
                    <a:lstStyle/>
                    <a:p>
                      <a:r>
                        <a:rPr lang="ar-SA" sz="2800" b="1" dirty="0">
                          <a:solidFill>
                            <a:schemeClr val="accent1">
                              <a:lumMod val="75000"/>
                            </a:schemeClr>
                          </a:solidFill>
                        </a:rPr>
                        <a:t>وكان مسكنها في دار أسامة</a:t>
                      </a:r>
                      <a:endParaRPr lang="en-US" sz="2800" b="1"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B3"/>
                    </a:solidFill>
                  </a:tcPr>
                </a:tc>
                <a:extLst>
                  <a:ext uri="{0D108BD9-81ED-4DB2-BD59-A6C34878D82A}">
                    <a16:rowId xmlns:a16="http://schemas.microsoft.com/office/drawing/2014/main" val="1543364154"/>
                  </a:ext>
                </a:extLst>
              </a:tr>
              <a:tr h="646612">
                <a:tc>
                  <a:txBody>
                    <a:bodyPr/>
                    <a:lstStyle/>
                    <a:p>
                      <a:r>
                        <a:rPr lang="ar-SA" sz="2800" b="1" dirty="0"/>
                        <a:t>لا تسرعا في المشي</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D5"/>
                    </a:solidFill>
                  </a:tcPr>
                </a:tc>
                <a:tc>
                  <a:txBody>
                    <a:bodyPr/>
                    <a:lstStyle/>
                    <a:p>
                      <a:r>
                        <a:rPr lang="ar-SA" sz="2800" b="1" dirty="0">
                          <a:solidFill>
                            <a:schemeClr val="accent1">
                              <a:lumMod val="75000"/>
                            </a:schemeClr>
                          </a:solidFill>
                        </a:rPr>
                        <a:t>على رسلكما</a:t>
                      </a:r>
                      <a:endParaRPr lang="en-US" sz="2800" b="1"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B3"/>
                    </a:solidFill>
                  </a:tcPr>
                </a:tc>
                <a:extLst>
                  <a:ext uri="{0D108BD9-81ED-4DB2-BD59-A6C34878D82A}">
                    <a16:rowId xmlns:a16="http://schemas.microsoft.com/office/drawing/2014/main" val="3231669748"/>
                  </a:ext>
                </a:extLst>
              </a:tr>
              <a:tr h="646612">
                <a:tc>
                  <a:txBody>
                    <a:bodyPr/>
                    <a:lstStyle/>
                    <a:p>
                      <a:r>
                        <a:rPr lang="ar-SA" sz="2800" b="1" dirty="0"/>
                        <a:t>تعجباً بمعنى: كيف نظن السوء برسول الله</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D5"/>
                    </a:solidFill>
                  </a:tcPr>
                </a:tc>
                <a:tc>
                  <a:txBody>
                    <a:bodyPr/>
                    <a:lstStyle/>
                    <a:p>
                      <a:r>
                        <a:rPr lang="ar-SA" sz="2800" b="1" dirty="0">
                          <a:solidFill>
                            <a:schemeClr val="accent1">
                              <a:lumMod val="75000"/>
                            </a:schemeClr>
                          </a:solidFill>
                        </a:rPr>
                        <a:t>سبحان الله يا رسول الله</a:t>
                      </a:r>
                      <a:endParaRPr lang="en-US" sz="2800" b="1"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B3"/>
                    </a:solidFill>
                  </a:tcPr>
                </a:tc>
                <a:extLst>
                  <a:ext uri="{0D108BD9-81ED-4DB2-BD59-A6C34878D82A}">
                    <a16:rowId xmlns:a16="http://schemas.microsoft.com/office/drawing/2014/main" val="966672233"/>
                  </a:ext>
                </a:extLst>
              </a:tr>
            </a:tbl>
          </a:graphicData>
        </a:graphic>
      </p:graphicFrame>
      <p:pic>
        <p:nvPicPr>
          <p:cNvPr id="6" name="صورة 5">
            <a:extLst>
              <a:ext uri="{FF2B5EF4-FFF2-40B4-BE49-F238E27FC236}">
                <a16:creationId xmlns:a16="http://schemas.microsoft.com/office/drawing/2014/main" id="{18B84368-2A50-40E8-9C3F-A95C0683C066}"/>
              </a:ext>
            </a:extLst>
          </p:cNvPr>
          <p:cNvPicPr>
            <a:picLocks noChangeAspect="1"/>
          </p:cNvPicPr>
          <p:nvPr/>
        </p:nvPicPr>
        <p:blipFill>
          <a:blip r:embed="rId4"/>
          <a:stretch>
            <a:fillRect/>
          </a:stretch>
        </p:blipFill>
        <p:spPr>
          <a:xfrm>
            <a:off x="8233989" y="72114"/>
            <a:ext cx="3285309" cy="846952"/>
          </a:xfrm>
          <a:prstGeom prst="rect">
            <a:avLst/>
          </a:prstGeom>
          <a:solidFill>
            <a:srgbClr val="FFEAD5"/>
          </a:solidFill>
        </p:spPr>
      </p:pic>
      <p:sp>
        <p:nvSpPr>
          <p:cNvPr id="2" name="مستطيل: زوايا مستديرة 1">
            <a:extLst>
              <a:ext uri="{FF2B5EF4-FFF2-40B4-BE49-F238E27FC236}">
                <a16:creationId xmlns:a16="http://schemas.microsoft.com/office/drawing/2014/main" id="{DFA1911F-5885-47BB-A865-ADBE64DC1430}"/>
              </a:ext>
            </a:extLst>
          </p:cNvPr>
          <p:cNvSpPr/>
          <p:nvPr/>
        </p:nvSpPr>
        <p:spPr>
          <a:xfrm>
            <a:off x="8233989" y="4990454"/>
            <a:ext cx="3126269" cy="66642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tx1"/>
                </a:solidFill>
              </a:rPr>
              <a:t>مصطلحات</a:t>
            </a:r>
            <a:endParaRPr lang="en-US" sz="3200" b="1" dirty="0">
              <a:solidFill>
                <a:schemeClr val="tx1"/>
              </a:solidFill>
            </a:endParaRPr>
          </a:p>
        </p:txBody>
      </p:sp>
      <p:sp>
        <p:nvSpPr>
          <p:cNvPr id="3" name="مربع نص 2">
            <a:extLst>
              <a:ext uri="{FF2B5EF4-FFF2-40B4-BE49-F238E27FC236}">
                <a16:creationId xmlns:a16="http://schemas.microsoft.com/office/drawing/2014/main" id="{5195F811-65E0-45EC-BC76-425B0B2814CD}"/>
              </a:ext>
            </a:extLst>
          </p:cNvPr>
          <p:cNvSpPr txBox="1"/>
          <p:nvPr/>
        </p:nvSpPr>
        <p:spPr>
          <a:xfrm>
            <a:off x="1627322" y="5837406"/>
            <a:ext cx="9597508" cy="646331"/>
          </a:xfrm>
          <a:prstGeom prst="rect">
            <a:avLst/>
          </a:prstGeom>
          <a:noFill/>
        </p:spPr>
        <p:txBody>
          <a:bodyPr wrap="square" rtlCol="0">
            <a:spAutoFit/>
          </a:bodyPr>
          <a:lstStyle/>
          <a:p>
            <a:r>
              <a:rPr lang="ar-SA" sz="3600" dirty="0">
                <a:solidFill>
                  <a:schemeClr val="tx2"/>
                </a:solidFill>
              </a:rPr>
              <a:t>الاعتكاف: </a:t>
            </a:r>
            <a:r>
              <a:rPr lang="ar-SA" sz="3600" dirty="0"/>
              <a:t>لزوم المسجد بنية التعبد لله تعالى.</a:t>
            </a:r>
            <a:endParaRPr lang="en-US" sz="3600" dirty="0"/>
          </a:p>
        </p:txBody>
      </p:sp>
    </p:spTree>
    <p:extLst>
      <p:ext uri="{BB962C8B-B14F-4D97-AF65-F5344CB8AC3E}">
        <p14:creationId xmlns:p14="http://schemas.microsoft.com/office/powerpoint/2010/main" val="1234620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whoosh.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715314" y="91056"/>
            <a:ext cx="528174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من معاني الحديث و ارشاداته </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644455" y="900953"/>
            <a:ext cx="11423466" cy="4536819"/>
          </a:xfrm>
          <a:prstGeom prst="rect">
            <a:avLst/>
          </a:prstGeom>
          <a:noFill/>
        </p:spPr>
        <p:txBody>
          <a:bodyPr wrap="square" rtlCol="0">
            <a:spAutoFit/>
          </a:bodyPr>
          <a:lstStyle/>
          <a:p>
            <a:pPr>
              <a:lnSpc>
                <a:spcPct val="150000"/>
              </a:lnSpc>
            </a:pPr>
            <a:r>
              <a:rPr lang="ar-SA" sz="2800" dirty="0"/>
              <a:t>1-الشيطان الرجيم عدوك ويسعى للكيد لك و إيقاعك في الذنوب والمعاصي، ومن ذلك التهمة وظن</a:t>
            </a:r>
          </a:p>
          <a:p>
            <a:pPr>
              <a:lnSpc>
                <a:spcPct val="150000"/>
              </a:lnSpc>
            </a:pPr>
            <a:r>
              <a:rPr lang="ar-SA" sz="2800" dirty="0"/>
              <a:t>السوء بإخوانك المسلمين، فكن على حذر.</a:t>
            </a:r>
          </a:p>
          <a:p>
            <a:pPr>
              <a:lnSpc>
                <a:spcPct val="150000"/>
              </a:lnSpc>
            </a:pPr>
            <a:r>
              <a:rPr lang="ar-SA" sz="2800" dirty="0"/>
              <a:t>2-سوء الظن والاتهام بغير دليل يسبب مفاسد عديدة، منها:</a:t>
            </a:r>
          </a:p>
          <a:p>
            <a:pPr>
              <a:lnSpc>
                <a:spcPct val="150000"/>
              </a:lnSpc>
            </a:pPr>
            <a:r>
              <a:rPr lang="ar-SA" sz="2800" dirty="0"/>
              <a:t>انتشار العداوة والبغضاء بين الناس.</a:t>
            </a:r>
          </a:p>
          <a:p>
            <a:pPr>
              <a:lnSpc>
                <a:spcPct val="150000"/>
              </a:lnSpc>
            </a:pPr>
            <a:r>
              <a:rPr lang="ar-SA" sz="2800" dirty="0"/>
              <a:t>.................................................................................</a:t>
            </a:r>
          </a:p>
          <a:p>
            <a:pPr>
              <a:lnSpc>
                <a:spcPct val="150000"/>
              </a:lnSpc>
            </a:pPr>
            <a:r>
              <a:rPr lang="ar-SA" sz="2800" dirty="0"/>
              <a:t>.................................................................................</a:t>
            </a:r>
          </a:p>
          <a:p>
            <a:pPr>
              <a:lnSpc>
                <a:spcPct val="150000"/>
              </a:lnSpc>
            </a:pPr>
            <a:endParaRPr lang="ar-SA" sz="2800" dirty="0"/>
          </a:p>
        </p:txBody>
      </p:sp>
      <p:sp>
        <p:nvSpPr>
          <p:cNvPr id="5" name="مربع نص 4">
            <a:extLst>
              <a:ext uri="{FF2B5EF4-FFF2-40B4-BE49-F238E27FC236}">
                <a16:creationId xmlns:a16="http://schemas.microsoft.com/office/drawing/2014/main" id="{FE03AC4C-7BCA-424B-9896-B1C40F588F91}"/>
              </a:ext>
            </a:extLst>
          </p:cNvPr>
          <p:cNvSpPr txBox="1"/>
          <p:nvPr/>
        </p:nvSpPr>
        <p:spPr>
          <a:xfrm>
            <a:off x="7330698" y="3429000"/>
            <a:ext cx="4216847" cy="584775"/>
          </a:xfrm>
          <a:prstGeom prst="rect">
            <a:avLst/>
          </a:prstGeom>
          <a:noFill/>
        </p:spPr>
        <p:txBody>
          <a:bodyPr wrap="square" rtlCol="0">
            <a:spAutoFit/>
          </a:bodyPr>
          <a:lstStyle/>
          <a:p>
            <a:r>
              <a:rPr lang="ar-SA" sz="3200" b="1" dirty="0">
                <a:solidFill>
                  <a:schemeClr val="accent6">
                    <a:lumMod val="50000"/>
                  </a:schemeClr>
                </a:solidFill>
              </a:rPr>
              <a:t>يؤدي الى مداخل الشيطان</a:t>
            </a:r>
            <a:endParaRPr lang="en-US" sz="3200" b="1" dirty="0">
              <a:solidFill>
                <a:schemeClr val="accent6">
                  <a:lumMod val="50000"/>
                </a:schemeClr>
              </a:solidFill>
            </a:endParaRPr>
          </a:p>
        </p:txBody>
      </p:sp>
      <p:sp>
        <p:nvSpPr>
          <p:cNvPr id="8" name="مربع نص 7">
            <a:extLst>
              <a:ext uri="{FF2B5EF4-FFF2-40B4-BE49-F238E27FC236}">
                <a16:creationId xmlns:a16="http://schemas.microsoft.com/office/drawing/2014/main" id="{A60F0114-11B6-4388-BA76-931C0960562F}"/>
              </a:ext>
            </a:extLst>
          </p:cNvPr>
          <p:cNvSpPr txBox="1"/>
          <p:nvPr/>
        </p:nvSpPr>
        <p:spPr>
          <a:xfrm>
            <a:off x="8601559" y="4139113"/>
            <a:ext cx="2945986" cy="584775"/>
          </a:xfrm>
          <a:prstGeom prst="rect">
            <a:avLst/>
          </a:prstGeom>
          <a:noFill/>
        </p:spPr>
        <p:txBody>
          <a:bodyPr wrap="square" rtlCol="0">
            <a:spAutoFit/>
          </a:bodyPr>
          <a:lstStyle/>
          <a:p>
            <a:r>
              <a:rPr lang="ar-SA" sz="3200" b="1" dirty="0">
                <a:solidFill>
                  <a:schemeClr val="accent6">
                    <a:lumMod val="50000"/>
                  </a:schemeClr>
                </a:solidFill>
              </a:rPr>
              <a:t>عدم الثقة بالأخرين</a:t>
            </a:r>
            <a:endParaRPr lang="en-US" sz="3200" b="1" dirty="0">
              <a:solidFill>
                <a:schemeClr val="accent6">
                  <a:lumMod val="50000"/>
                </a:schemeClr>
              </a:solidFill>
            </a:endParaRPr>
          </a:p>
        </p:txBody>
      </p:sp>
    </p:spTree>
    <p:extLst>
      <p:ext uri="{BB962C8B-B14F-4D97-AF65-F5344CB8AC3E}">
        <p14:creationId xmlns:p14="http://schemas.microsoft.com/office/powerpoint/2010/main" val="2550238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p:bldP spid="8"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TotalTime>
  <Words>818</Words>
  <Application>Microsoft Office PowerPoint</Application>
  <PresentationFormat>شاشة عريضة</PresentationFormat>
  <Paragraphs>73</Paragraphs>
  <Slides>15</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15</vt:i4>
      </vt:variant>
    </vt:vector>
  </HeadingPairs>
  <TitlesOfParts>
    <vt:vector size="19" baseType="lpstr">
      <vt:lpstr>Arial</vt:lpstr>
      <vt:lpstr>Calibri Light</vt:lpstr>
      <vt:lpstr>Calibri</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ادركها بوربوينت</dc:creator>
  <cp:lastModifiedBy>حمود حاتم الناصر</cp:lastModifiedBy>
  <cp:revision>180</cp:revision>
  <dcterms:created xsi:type="dcterms:W3CDTF">2019-10-26T22:01:45Z</dcterms:created>
  <dcterms:modified xsi:type="dcterms:W3CDTF">2021-02-02T13:33:01Z</dcterms:modified>
</cp:coreProperties>
</file>