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0" r:id="rId2"/>
    <p:sldId id="299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289" r:id="rId33"/>
    <p:sldId id="331" r:id="rId34"/>
    <p:sldId id="332" r:id="rId35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00FF"/>
    <a:srgbClr val="6600CC"/>
    <a:srgbClr val="000066"/>
    <a:srgbClr val="9900CC"/>
    <a:srgbClr val="006600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60"/>
  </p:normalViewPr>
  <p:slideViewPr>
    <p:cSldViewPr>
      <p:cViewPr varScale="1">
        <p:scale>
          <a:sx n="114" d="100"/>
          <a:sy n="114" d="100"/>
        </p:scale>
        <p:origin x="666" y="102"/>
      </p:cViewPr>
      <p:guideLst>
        <p:guide orient="horz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0E8D9-D139-474B-871E-C2951BB671B6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2CA17-0F2E-455F-BA53-7D38955B224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BACF-8264-4AC3-908F-5F5FE128BCE1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AD101-B1E0-48DB-A39D-D57BC7486FF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F9BAA-E17D-4040-8CF8-9B85DCFB4B1F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8D29-59DC-42F6-ABFF-AFC1E8FE6DC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0BDC9-BFE1-446A-A4E8-45C839CE6884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AFAF-0417-477E-809D-DE5AFD5F34F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B8C2A-2689-4867-9E7F-83927EC38224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C191-3ED8-4241-99C3-7411234EEC5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E84E-B8B0-43C9-A0F5-0B51B1E76D48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8A82E-9C72-4D28-8469-30060012571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99E6-8F72-444F-ABD4-6B8088A9AA57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338C-F70E-484F-B7A4-DCD11FE8AFF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12F7-03FA-4014-92FF-33C423E7E2A0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06906-DFEF-4BD3-979E-8DCC2FF52AA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AC37-E8F7-4AF7-B4A8-86E8CE6C6F1A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B80FE-0A9E-4B81-BE99-7470669F76A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B7A5D-FB91-45BC-9326-822142DC75CA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EB2F0-9658-4359-9ED3-526980BC999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238C-CA7F-4A8E-AFB8-79D14D2E924F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74D6A-63A7-40BC-A86B-84F525BA676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plit/>
    <p:sndAc>
      <p:stSnd>
        <p:snd r:embed="rId1" name="4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E35CDF-343B-44B2-87A1-228BC1505111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1F9B7D-30DA-4BF4-8117-775DC01BB3D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/>
    <p:sndAc>
      <p:stSnd>
        <p:snd r:embed="rId13" name="4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audio" Target="../media/audio34.wav"/><Relationship Id="rId15" Type="http://schemas.openxmlformats.org/officeDocument/2006/relationships/image" Target="../media/image7.jpeg"/><Relationship Id="rId10" Type="http://schemas.openxmlformats.org/officeDocument/2006/relationships/audio" Target="../media/audio39.wav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1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4" Type="http://schemas.openxmlformats.org/officeDocument/2006/relationships/audio" Target="../media/audio45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1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0.wav"/><Relationship Id="rId5" Type="http://schemas.openxmlformats.org/officeDocument/2006/relationships/audio" Target="../media/audio49.wav"/><Relationship Id="rId4" Type="http://schemas.openxmlformats.org/officeDocument/2006/relationships/audio" Target="../media/audio48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51.wav"/><Relationship Id="rId7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2.wav"/><Relationship Id="rId5" Type="http://schemas.openxmlformats.org/officeDocument/2006/relationships/audio" Target="../media/audio45.wav"/><Relationship Id="rId10" Type="http://schemas.openxmlformats.org/officeDocument/2006/relationships/image" Target="../media/image9.png"/><Relationship Id="rId4" Type="http://schemas.openxmlformats.org/officeDocument/2006/relationships/audio" Target="../media/audio41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55.wav"/><Relationship Id="rId7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8.wav"/><Relationship Id="rId5" Type="http://schemas.openxmlformats.org/officeDocument/2006/relationships/audio" Target="../media/audio57.wav"/><Relationship Id="rId4" Type="http://schemas.openxmlformats.org/officeDocument/2006/relationships/audio" Target="../media/audio56.wav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2.wav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3.wav"/><Relationship Id="rId4" Type="http://schemas.openxmlformats.org/officeDocument/2006/relationships/audio" Target="../media/audio7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7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7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7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2.wav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84.wav"/><Relationship Id="rId7" Type="http://schemas.openxmlformats.org/officeDocument/2006/relationships/audio" Target="../media/audio8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5" Type="http://schemas.openxmlformats.org/officeDocument/2006/relationships/audio" Target="../media/audio86.wav"/><Relationship Id="rId4" Type="http://schemas.openxmlformats.org/officeDocument/2006/relationships/audio" Target="../media/audio85.wav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5.wav"/><Relationship Id="rId3" Type="http://schemas.openxmlformats.org/officeDocument/2006/relationships/audio" Target="../media/audio90.wav"/><Relationship Id="rId7" Type="http://schemas.openxmlformats.org/officeDocument/2006/relationships/audio" Target="../media/audio9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3.wav"/><Relationship Id="rId11" Type="http://schemas.openxmlformats.org/officeDocument/2006/relationships/image" Target="../media/image21.png"/><Relationship Id="rId5" Type="http://schemas.openxmlformats.org/officeDocument/2006/relationships/audio" Target="../media/audio92.wav"/><Relationship Id="rId10" Type="http://schemas.openxmlformats.org/officeDocument/2006/relationships/image" Target="../media/image20.png"/><Relationship Id="rId4" Type="http://schemas.openxmlformats.org/officeDocument/2006/relationships/audio" Target="../media/audio91.wav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6.wav"/><Relationship Id="rId7" Type="http://schemas.openxmlformats.org/officeDocument/2006/relationships/audio" Target="../media/audio10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9.wav"/><Relationship Id="rId5" Type="http://schemas.openxmlformats.org/officeDocument/2006/relationships/audio" Target="../media/audio98.wav"/><Relationship Id="rId4" Type="http://schemas.openxmlformats.org/officeDocument/2006/relationships/audio" Target="../media/audio9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1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4.wav"/><Relationship Id="rId5" Type="http://schemas.openxmlformats.org/officeDocument/2006/relationships/audio" Target="../media/audio103.wav"/><Relationship Id="rId4" Type="http://schemas.openxmlformats.org/officeDocument/2006/relationships/audio" Target="../media/audio10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06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107.wav"/><Relationship Id="rId4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110.wav"/><Relationship Id="rId4" Type="http://schemas.openxmlformats.org/officeDocument/2006/relationships/audio" Target="../media/audio10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2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7.wav"/><Relationship Id="rId7" Type="http://schemas.openxmlformats.org/officeDocument/2006/relationships/audio" Target="../media/audio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4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6228184" y="934920"/>
            <a:ext cx="2000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الوحدة السادسة</a:t>
            </a:r>
            <a:endParaRPr lang="en-US" sz="2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2411760" y="1850728"/>
            <a:ext cx="464347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6600" b="1" dirty="0">
                <a:solidFill>
                  <a:srgbClr val="FF0000"/>
                </a:solidFill>
              </a:rPr>
              <a:t>الْقُوَى وَالطَّاقَةُ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42976" y="4214818"/>
            <a:ext cx="64881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سرعة العربة في هذه اللعبة قد تزيد على 160 كيلو متراً في الساعة!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ه الساد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قوى و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رعه العر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308304" y="5824129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16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7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18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19" name="مجموعة 18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20" name="رابط مستقيم 19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مستطيل مستدير الزوايا 20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2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مربع نص 31"/>
          <p:cNvSpPr txBox="1">
            <a:spLocks noChangeArrowheads="1"/>
          </p:cNvSpPr>
          <p:nvPr/>
        </p:nvSpPr>
        <p:spPr bwMode="auto">
          <a:xfrm>
            <a:off x="6643702" y="2357430"/>
            <a:ext cx="171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33" name="Oval Callout 3"/>
          <p:cNvSpPr/>
          <p:nvPr/>
        </p:nvSpPr>
        <p:spPr>
          <a:xfrm>
            <a:off x="7643834" y="314324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1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3786182" y="3867227"/>
            <a:ext cx="46434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200" b="1" dirty="0" smtClean="0">
                <a:latin typeface="Calibri" pitchFamily="34" charset="0"/>
                <a:cs typeface="+mj-cs"/>
              </a:rPr>
              <a:t>أَمْلأُ </a:t>
            </a:r>
            <a:r>
              <a:rPr lang="ar-EG" sz="3200" b="1" dirty="0">
                <a:latin typeface="Calibri" pitchFamily="34" charset="0"/>
                <a:cs typeface="+mj-cs"/>
              </a:rPr>
              <a:t>الْكَأْسَيْنِ بِكَمّيَّتَيْنِ مُتَساوِيَتَيْنِ مِنْ مُكَعَّباتِ </a:t>
            </a:r>
            <a:r>
              <a:rPr lang="ar-EG" sz="3200" b="1" dirty="0" smtClean="0">
                <a:latin typeface="Calibri" pitchFamily="34" charset="0"/>
                <a:cs typeface="+mj-cs"/>
              </a:rPr>
              <a:t>الثّلْجِ،</a:t>
            </a:r>
          </a:p>
          <a:p>
            <a:pPr algn="r" rtl="1">
              <a:defRPr/>
            </a:pPr>
            <a:r>
              <a:rPr lang="ar-EG" sz="3200" b="1" dirty="0" smtClean="0">
                <a:latin typeface="Calibri" pitchFamily="34" charset="0"/>
                <a:cs typeface="+mj-cs"/>
              </a:rPr>
              <a:t>وأضَعُ إِحْدى الْكَأْسَيْنِ فِي مَكانٍ مُشْمِسٍ، والكأس الأُخْرى فِي الظِّلِّ.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ين تنصهر 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كعبات ث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كأ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ساعه وق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ملأ كأ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واضع اح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96344" y="573915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643702" y="2357430"/>
            <a:ext cx="171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grpSp>
        <p:nvGrpSpPr>
          <p:cNvPr id="17" name="مجموعة 16"/>
          <p:cNvGrpSpPr/>
          <p:nvPr/>
        </p:nvGrpSpPr>
        <p:grpSpPr>
          <a:xfrm>
            <a:off x="4643438" y="3214686"/>
            <a:ext cx="3357586" cy="2000264"/>
            <a:chOff x="428596" y="3643314"/>
            <a:chExt cx="3357586" cy="2000264"/>
          </a:xfrm>
        </p:grpSpPr>
        <p:sp>
          <p:nvSpPr>
            <p:cNvPr id="18" name="مستطيل 17"/>
            <p:cNvSpPr/>
            <p:nvPr/>
          </p:nvSpPr>
          <p:spPr>
            <a:xfrm>
              <a:off x="428596" y="3643314"/>
              <a:ext cx="3357586" cy="200026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28596" y="3643314"/>
              <a:ext cx="3357586" cy="20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مخطط انسيابي: مهلة 19"/>
            <p:cNvSpPr/>
            <p:nvPr/>
          </p:nvSpPr>
          <p:spPr>
            <a:xfrm flipH="1">
              <a:off x="2357422" y="3643314"/>
              <a:ext cx="1428760" cy="428628"/>
            </a:xfrm>
            <a:prstGeom prst="flowChartDelay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شكل بيضاوي 20"/>
            <p:cNvSpPr/>
            <p:nvPr/>
          </p:nvSpPr>
          <p:spPr>
            <a:xfrm>
              <a:off x="2357422" y="3643314"/>
              <a:ext cx="500066" cy="42862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591664" y="3201415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2800" b="1" dirty="0">
                <a:solidFill>
                  <a:schemeClr val="bg1"/>
                </a:solidFill>
              </a:rPr>
              <a:t>الخطوة </a:t>
            </a:r>
            <a:r>
              <a:rPr lang="ar-EG" altLang="ar-EG" sz="2800" b="1" dirty="0" smtClean="0">
                <a:solidFill>
                  <a:schemeClr val="bg1"/>
                </a:solidFill>
              </a:rPr>
              <a:t> 1</a:t>
            </a:r>
            <a:endParaRPr lang="ar-EG" altLang="ar-EG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 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295309" y="5877272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1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4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15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16" name="مجموعة 15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17" name="رابط مستقيم 16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مستطيل مستدير الزوايا 1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6643702" y="2357430"/>
            <a:ext cx="171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27" name="Oval Callout 3"/>
          <p:cNvSpPr/>
          <p:nvPr/>
        </p:nvSpPr>
        <p:spPr>
          <a:xfrm>
            <a:off x="7643834" y="314324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2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6286512" y="3139859"/>
            <a:ext cx="12314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3600" b="1" dirty="0" smtClean="0">
                <a:solidFill>
                  <a:srgbClr val="FF0000"/>
                </a:solidFill>
                <a:latin typeface="Calibri" pitchFamily="34" charset="0"/>
              </a:rPr>
              <a:t>أتَوَقَّعُ</a:t>
            </a:r>
            <a:r>
              <a:rPr lang="ar-EG" sz="3600" b="1" dirty="0">
                <a:solidFill>
                  <a:srgbClr val="FF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29" name="Rectangle 4"/>
          <p:cNvSpPr/>
          <p:nvPr/>
        </p:nvSpPr>
        <p:spPr bwMode="auto">
          <a:xfrm>
            <a:off x="3929058" y="3143248"/>
            <a:ext cx="35988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latin typeface="+mn-lt"/>
                <a:cs typeface="+mj-cs"/>
              </a:rPr>
              <a:t>          أَيْ </a:t>
            </a:r>
            <a:r>
              <a:rPr lang="ar-EG" sz="3200" b="1" dirty="0">
                <a:latin typeface="+mn-lt"/>
                <a:cs typeface="+mj-cs"/>
              </a:rPr>
              <a:t>الكأسين يَنْصَهِر الثَّلجِ فيها أَسْرَعَ؟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3929058" y="4357694"/>
            <a:ext cx="4095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3200" b="1" dirty="0" smtClean="0">
                <a:solidFill>
                  <a:srgbClr val="000099"/>
                </a:solidFill>
              </a:rPr>
              <a:t>ينصهر الكأس الذي في مكان مشمس أسرع من الكأس الذي في مكان ظل.</a:t>
            </a:r>
            <a:endParaRPr lang="ar-SA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توقع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ى الكأس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ينصهر الكأس الذي في مكان مشمس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11259" y="585718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643702" y="2357430"/>
            <a:ext cx="171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17" name="Oval Callout 3"/>
          <p:cNvSpPr/>
          <p:nvPr/>
        </p:nvSpPr>
        <p:spPr>
          <a:xfrm>
            <a:off x="7643834" y="314324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3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714744" y="3071810"/>
            <a:ext cx="38135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200" b="1" dirty="0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أسُجَلِّ.ُ</a:t>
            </a:r>
            <a:endParaRPr lang="ar-EG" sz="32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  <a:p>
            <a:pPr algn="r" rtl="1">
              <a:defRPr/>
            </a:pPr>
            <a:r>
              <a:rPr lang="ar-EG" sz="3200" b="1" dirty="0">
                <a:latin typeface="Calibri" pitchFamily="34" charset="0"/>
                <a:cs typeface="+mj-cs"/>
              </a:rPr>
              <a:t> مَا الزَّمَنُ الَّذِي </a:t>
            </a:r>
            <a:r>
              <a:rPr lang="ar-EG" sz="3200" b="1" dirty="0" err="1">
                <a:latin typeface="Calibri" pitchFamily="34" charset="0"/>
                <a:cs typeface="+mj-cs"/>
              </a:rPr>
              <a:t>يَسْتَغْرِقُهُ</a:t>
            </a:r>
            <a:r>
              <a:rPr lang="ar-EG" sz="3200" b="1" dirty="0">
                <a:latin typeface="Calibri" pitchFamily="34" charset="0"/>
                <a:cs typeface="+mj-cs"/>
              </a:rPr>
              <a:t> الثّلْجُ حَتَّى يَنْصَهِرَ فِي كُلٍّ مِنَ </a:t>
            </a:r>
            <a:r>
              <a:rPr lang="ar-EG" sz="3200" b="1" dirty="0" err="1">
                <a:latin typeface="Calibri" pitchFamily="34" charset="0"/>
                <a:cs typeface="+mj-cs"/>
              </a:rPr>
              <a:t>الْكَأْسَيْنِ.</a:t>
            </a:r>
            <a:r>
              <a:rPr lang="ar-EG" sz="3200" b="1" dirty="0">
                <a:latin typeface="Calibri" pitchFamily="34" charset="0"/>
                <a:cs typeface="+mj-cs"/>
              </a:rPr>
              <a:t> </a:t>
            </a:r>
          </a:p>
          <a:p>
            <a:pPr algn="r" rtl="1">
              <a:defRPr/>
            </a:pPr>
            <a:r>
              <a:rPr lang="ar-EG" sz="3200" b="1" dirty="0">
                <a:latin typeface="Calibri" pitchFamily="34" charset="0"/>
                <a:cs typeface="+mj-cs"/>
              </a:rPr>
              <a:t>لِمَاذَا ينْصَهِرُ الثّلْجُ فِي إِحْدَى الْكَأْسَيْنِ أَسْرَعَ مِنَ الأُخْرَى</a:t>
            </a:r>
            <a:r>
              <a:rPr lang="ar-EG" sz="3200" b="1" dirty="0" smtClean="0">
                <a:latin typeface="Calibri" pitchFamily="34" charset="0"/>
                <a:cs typeface="+mj-cs"/>
              </a:rPr>
              <a:t>؟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ج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الزمن الذى يستغر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لماذا ينصهر الث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311711" y="5792244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"/>
          <p:cNvSpPr/>
          <p:nvPr/>
        </p:nvSpPr>
        <p:spPr>
          <a:xfrm>
            <a:off x="5650472" y="2357430"/>
            <a:ext cx="264206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أستكشف أكثر</a:t>
            </a:r>
          </a:p>
        </p:txBody>
      </p:sp>
      <p:sp>
        <p:nvSpPr>
          <p:cNvPr id="18" name="Oval Callout 3"/>
          <p:cNvSpPr/>
          <p:nvPr/>
        </p:nvSpPr>
        <p:spPr>
          <a:xfrm>
            <a:off x="7643834" y="314324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571868" y="2928934"/>
            <a:ext cx="412953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2800" b="1" dirty="0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أتَوَقَّعُ</a:t>
            </a:r>
            <a:r>
              <a:rPr lang="ar-EG" sz="2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. </a:t>
            </a:r>
          </a:p>
          <a:p>
            <a:pPr algn="r" rtl="1"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أضَعُ كَمّيَّتَيْنِ مُتَساوِيَتَيْنِ مِنَ الْماءِ لَهُما دَرَجَةُ الْحَرارَةِ نَفْسُها، فِي كَأْسَيْنِ، ثُمَّ أَضَعُ إِحْدَاهُمَا فِي مَكَانٍ مُشْمِسٍ، وَالأُخْرَى فِي الظِّلِّ.</a:t>
            </a:r>
          </a:p>
          <a:p>
            <a:pPr algn="r" rtl="1"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 </a:t>
            </a:r>
            <a:r>
              <a:rPr lang="ar-EG" sz="2800" b="1" dirty="0" err="1">
                <a:latin typeface="Calibri" pitchFamily="34" charset="0"/>
                <a:cs typeface="+mj-cs"/>
              </a:rPr>
              <a:t>بِمَاذَا</a:t>
            </a:r>
            <a:r>
              <a:rPr lang="ar-EG" sz="2800" b="1" dirty="0">
                <a:latin typeface="Calibri" pitchFamily="34" charset="0"/>
                <a:cs typeface="+mj-cs"/>
              </a:rPr>
              <a:t> أُحِسُّ إِذَا لَمَسْتُ كُلاًّ مِنْهُمَا بَعْدَ </a:t>
            </a:r>
            <a:r>
              <a:rPr lang="ar-EG" sz="2800" b="1" dirty="0" err="1">
                <a:latin typeface="Calibri" pitchFamily="34" charset="0"/>
                <a:cs typeface="+mj-cs"/>
              </a:rPr>
              <a:t>ساعَةٍ؟</a:t>
            </a:r>
            <a:endParaRPr lang="ar-EG" sz="28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كشف ا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توقع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ضع كمي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اذا احس لمست ك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84307" y="592591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348" y="542910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Rectangle 1"/>
          <p:cNvSpPr/>
          <p:nvPr/>
        </p:nvSpPr>
        <p:spPr bwMode="auto">
          <a:xfrm>
            <a:off x="4006289" y="1714488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أَيْنَ تَنْصَهِرُ مُكَعَّباتُ الثَّلجِ أَسْرَعَ؟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00034" y="1500166"/>
            <a:ext cx="3357586" cy="4425752"/>
            <a:chOff x="1071538" y="1857364"/>
            <a:chExt cx="3357586" cy="4425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288480" y="4212322"/>
              <a:ext cx="4140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595468" y="1214422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214546" y="2405714"/>
            <a:ext cx="150019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مكعبات ثلج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2500298" y="3714752"/>
            <a:ext cx="1071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كأسين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071670" y="4906044"/>
            <a:ext cx="15716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800" b="1" dirty="0" smtClean="0"/>
              <a:t>ساعة </a:t>
            </a:r>
            <a:r>
              <a:rPr lang="ar-EG" sz="2800" b="1" dirty="0" err="1" smtClean="0"/>
              <a:t>ايقاف</a:t>
            </a:r>
            <a:endParaRPr lang="ar-SA" sz="2800" b="1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285992"/>
            <a:ext cx="1535626" cy="9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09983"/>
            <a:ext cx="1371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4772041"/>
            <a:ext cx="8096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"/>
          <p:cNvSpPr/>
          <p:nvPr/>
        </p:nvSpPr>
        <p:spPr>
          <a:xfrm>
            <a:off x="5650472" y="2357430"/>
            <a:ext cx="264206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أستكشف أكثر</a:t>
            </a:r>
          </a:p>
        </p:txBody>
      </p:sp>
      <p:sp>
        <p:nvSpPr>
          <p:cNvPr id="19" name="Oval Callout 3"/>
          <p:cNvSpPr/>
          <p:nvPr/>
        </p:nvSpPr>
        <p:spPr>
          <a:xfrm>
            <a:off x="7643834" y="314324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143372" y="3929066"/>
            <a:ext cx="409577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EG" sz="3200" b="1" dirty="0" smtClean="0">
                <a:solidFill>
                  <a:srgbClr val="000099"/>
                </a:solidFill>
              </a:rPr>
              <a:t>أشعر أن التي وضعتها في المكان المشمس أصبحت دافئة، أما التي في المكان الظل حرارتها عادية.</a:t>
            </a:r>
            <a:endParaRPr lang="ar-SA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شعر أن التي وضعتها في المكان المشمس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رواز اقرأ  و اتعلم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624" y="169496"/>
            <a:ext cx="6500858" cy="5563759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714612" y="1285860"/>
            <a:ext cx="3879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5400" b="1" dirty="0" smtClean="0">
                <a:solidFill>
                  <a:schemeClr val="bg1"/>
                </a:solidFill>
              </a:rPr>
              <a:t>أقرأ وأتعلم</a:t>
            </a:r>
            <a:endParaRPr lang="ar-EG" altLang="ar-EG" sz="5400" b="1" dirty="0">
              <a:solidFill>
                <a:schemeClr val="bg1"/>
              </a:solidFill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 rot="16200000">
            <a:off x="6996511" y="2439046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Striped Right Arrow 2"/>
          <p:cNvSpPr/>
          <p:nvPr/>
        </p:nvSpPr>
        <p:spPr>
          <a:xfrm>
            <a:off x="4071934" y="2276872"/>
            <a:ext cx="2928930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EG" sz="4000" b="1" dirty="0">
                <a:solidFill>
                  <a:schemeClr val="tx1"/>
                </a:solidFill>
              </a:rPr>
              <a:t>السؤال الأساسي</a:t>
            </a:r>
          </a:p>
        </p:txBody>
      </p:sp>
      <p:sp>
        <p:nvSpPr>
          <p:cNvPr id="6" name="Flowchart: Decision 3"/>
          <p:cNvSpPr/>
          <p:nvPr/>
        </p:nvSpPr>
        <p:spPr>
          <a:xfrm>
            <a:off x="2627784" y="2982510"/>
            <a:ext cx="4479260" cy="44715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EG" sz="3600" b="1" dirty="0">
              <a:solidFill>
                <a:schemeClr val="tx1"/>
              </a:solidFill>
            </a:endParaRPr>
          </a:p>
          <a:p>
            <a:pPr algn="r" rtl="1">
              <a:defRPr/>
            </a:pPr>
            <a:r>
              <a:rPr lang="ar-EG" sz="2800" b="1" dirty="0">
                <a:solidFill>
                  <a:schemeClr val="tx1"/>
                </a:solidFill>
              </a:rPr>
              <a:t>ما تأثير الحرارة في </a:t>
            </a:r>
            <a:r>
              <a:rPr lang="ar-EG" sz="2800" b="1" dirty="0" err="1">
                <a:solidFill>
                  <a:schemeClr val="tx1"/>
                </a:solidFill>
              </a:rPr>
              <a:t>المادة؟</a:t>
            </a:r>
            <a:endParaRPr lang="ar-EG" sz="2800" b="1" dirty="0">
              <a:solidFill>
                <a:schemeClr val="tx1"/>
              </a:solidFill>
            </a:endParaRPr>
          </a:p>
          <a:p>
            <a:pPr algn="ctr" rtl="1">
              <a:defRPr/>
            </a:pPr>
            <a:endParaRPr lang="ar-EG" sz="3600" b="1" dirty="0">
              <a:solidFill>
                <a:schemeClr val="tx1"/>
              </a:solidFill>
            </a:endParaRPr>
          </a:p>
        </p:txBody>
      </p:sp>
      <p:sp>
        <p:nvSpPr>
          <p:cNvPr id="7" name="مثلث متساوي الساقين 6"/>
          <p:cNvSpPr/>
          <p:nvPr/>
        </p:nvSpPr>
        <p:spPr>
          <a:xfrm rot="16200000">
            <a:off x="7020799" y="3568120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Striped Right Arrow 2"/>
          <p:cNvSpPr/>
          <p:nvPr/>
        </p:nvSpPr>
        <p:spPr>
          <a:xfrm>
            <a:off x="4071934" y="3492657"/>
            <a:ext cx="2763219" cy="627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EG" sz="4000" b="1" dirty="0">
                <a:solidFill>
                  <a:schemeClr val="tx1"/>
                </a:solidFill>
              </a:rPr>
              <a:t>المفردات</a:t>
            </a:r>
          </a:p>
        </p:txBody>
      </p:sp>
      <p:sp>
        <p:nvSpPr>
          <p:cNvPr id="9" name="Flowchart: Decision 3"/>
          <p:cNvSpPr/>
          <p:nvPr/>
        </p:nvSpPr>
        <p:spPr>
          <a:xfrm>
            <a:off x="5000625" y="4017015"/>
            <a:ext cx="1928829" cy="78582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EG" sz="3600" b="1" dirty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الحرارة</a:t>
            </a:r>
          </a:p>
        </p:txBody>
      </p:sp>
      <p:sp>
        <p:nvSpPr>
          <p:cNvPr id="10" name="Flowchart: Decision 4"/>
          <p:cNvSpPr/>
          <p:nvPr/>
        </p:nvSpPr>
        <p:spPr>
          <a:xfrm>
            <a:off x="4643438" y="4588524"/>
            <a:ext cx="2285994" cy="9287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>
              <a:defRPr/>
            </a:pPr>
            <a:r>
              <a:rPr lang="ar-EG" sz="3600" b="1" dirty="0">
                <a:solidFill>
                  <a:schemeClr val="tx1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الوقود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سؤال الاساس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 تاثير الحراره فى الماد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حراره 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وقود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000628" y="5517232"/>
            <a:ext cx="3705220" cy="576562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35633" y="5442405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00628" y="500042"/>
            <a:ext cx="3143272" cy="10156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70C0"/>
                </a:solidFill>
                <a:latin typeface="+mn-lt"/>
                <a:cs typeface="+mj-cs"/>
              </a:rPr>
              <a:t>ما الْحَرارَةُ؟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42976" y="2214554"/>
            <a:ext cx="685999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الطّاقَةُ تَجْعَلُ الْمادَّةَ تَتَحَرَّكُ أَوْ </a:t>
            </a:r>
            <a:r>
              <a:rPr lang="ar-EG" sz="4400" b="1" dirty="0" err="1">
                <a:latin typeface="Calibri" pitchFamily="34" charset="0"/>
                <a:cs typeface="+mj-cs"/>
              </a:rPr>
              <a:t>تَتَغَيَّرُ.</a:t>
            </a:r>
            <a:r>
              <a:rPr lang="ar-EG" sz="4400" b="1" dirty="0">
                <a:latin typeface="Calibri" pitchFamily="34" charset="0"/>
                <a:cs typeface="+mj-cs"/>
              </a:rPr>
              <a:t> </a:t>
            </a:r>
          </a:p>
          <a:p>
            <a:pPr algn="r" rtl="1"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هُناكَ عِدَّةُ أَشْكالٍ </a:t>
            </a:r>
            <a:r>
              <a:rPr lang="ar-EG" sz="4400" b="1" dirty="0" smtClean="0">
                <a:latin typeface="Calibri" pitchFamily="34" charset="0"/>
                <a:cs typeface="+mj-cs"/>
              </a:rPr>
              <a:t>لِلطّاقَةِ.</a:t>
            </a:r>
            <a:endParaRPr lang="ar-EG" sz="44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طاقه تجعل الماد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ناك عده اشكال ل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5000628" y="5589240"/>
            <a:ext cx="3705220" cy="576562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35633" y="5514413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00628" y="500042"/>
            <a:ext cx="3143272" cy="10156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70C0"/>
                </a:solidFill>
                <a:latin typeface="+mn-lt"/>
                <a:cs typeface="+mj-cs"/>
              </a:rPr>
              <a:t>ما الْحَرارَةُ؟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00166" y="1571612"/>
            <a:ext cx="636112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  <a:cs typeface="+mj-cs"/>
              </a:rPr>
              <a:t>الْحَرارَةُ </a:t>
            </a:r>
            <a:r>
              <a:rPr lang="ar-EG" sz="4000" b="1" dirty="0">
                <a:latin typeface="Calibri" pitchFamily="34" charset="0"/>
                <a:cs typeface="+mj-cs"/>
              </a:rPr>
              <a:t>أَحَدُ أَشْكالِ الطّاقَةِ الَّتي يُمْكِنُها أَنْ تُغَيِّرَ حالَةَ الْمادَّةِ. </a:t>
            </a:r>
          </a:p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فَالْحَرارَةُ قَدْ تُحَوِّلُ الصُّلْبَ إِلَى سائِلٍ، أَوِ السّائِلَ إِلَى غازٍ.</a:t>
            </a:r>
          </a:p>
          <a:p>
            <a:pPr algn="r" rtl="1">
              <a:defRPr/>
            </a:pPr>
            <a:endParaRPr lang="ar-EG" sz="40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راره احد اشكال 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الحراره قد تحول الصل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4988776" y="5517232"/>
            <a:ext cx="3705220" cy="576562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23781" y="5442405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00628" y="500042"/>
            <a:ext cx="3143272" cy="10156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70C0"/>
                </a:solidFill>
                <a:latin typeface="+mn-lt"/>
                <a:cs typeface="+mj-cs"/>
              </a:rPr>
              <a:t>ما الْحَرارَةُ؟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285852" y="1785926"/>
            <a:ext cx="6575434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نَحْنُ نَسْتَخْدِمُ الْحَرارَةَ كُلَّ يَوْمٍ، وَمُعْظَمُها يَأْتي مِنَ </a:t>
            </a:r>
            <a:r>
              <a:rPr lang="ar-EG" sz="4000" b="1" dirty="0" err="1">
                <a:latin typeface="Calibri" pitchFamily="34" charset="0"/>
                <a:cs typeface="+mj-cs"/>
              </a:rPr>
              <a:t>الشَّمْسِ،</a:t>
            </a:r>
            <a:endParaRPr lang="ar-EG" sz="4000" b="1" dirty="0">
              <a:latin typeface="Calibri" pitchFamily="34" charset="0"/>
              <a:cs typeface="+mj-cs"/>
            </a:endParaRPr>
          </a:p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 وهي تُسَخِّنُ الْهواءَ، وَالْيابِسَةَ، وَالْماءَ عَلى سَطْحِ الأَرْضِ.</a:t>
            </a:r>
          </a:p>
          <a:p>
            <a:pPr algn="r" rtl="1">
              <a:defRPr/>
            </a:pPr>
            <a:endParaRPr lang="ar-EG" sz="40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حن نستخدم ال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هى تسخن الهواء والياب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 bwMode="auto">
          <a:xfrm>
            <a:off x="4701079" y="774433"/>
            <a:ext cx="46855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اَلْفَصلُ الثّانيَ عَشرَ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2627784" y="1545725"/>
            <a:ext cx="3751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اِستِعْمَالُ الطَّاقَةِ</a:t>
            </a:r>
          </a:p>
        </p:txBody>
      </p:sp>
      <p:sp>
        <p:nvSpPr>
          <p:cNvPr id="4" name="Flowchart: Decision 5"/>
          <p:cNvSpPr/>
          <p:nvPr/>
        </p:nvSpPr>
        <p:spPr>
          <a:xfrm>
            <a:off x="7355210" y="3184379"/>
            <a:ext cx="1285884" cy="714380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0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7283772" y="3184379"/>
            <a:ext cx="140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6" name="Rectangle 6"/>
          <p:cNvSpPr/>
          <p:nvPr/>
        </p:nvSpPr>
        <p:spPr bwMode="auto">
          <a:xfrm>
            <a:off x="3707904" y="3492956"/>
            <a:ext cx="37512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0000"/>
                </a:solidFill>
                <a:cs typeface="+mj-cs"/>
              </a:rPr>
              <a:t>كَيْفَ </a:t>
            </a:r>
            <a:r>
              <a:rPr lang="ar-SA" sz="3200" b="1" dirty="0">
                <a:solidFill>
                  <a:srgbClr val="FF0000"/>
                </a:solidFill>
                <a:cs typeface="+mj-cs"/>
              </a:rPr>
              <a:t>نَسْتَعْمِلُ الطَّاقَةَ؟</a:t>
            </a:r>
            <a:endParaRPr lang="ar-EG" sz="3200" b="1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496416" y="4086814"/>
            <a:ext cx="3333389" cy="428628"/>
            <a:chOff x="5292495" y="2786058"/>
            <a:chExt cx="2994281" cy="428628"/>
          </a:xfrm>
        </p:grpSpPr>
        <p:cxnSp>
          <p:nvCxnSpPr>
            <p:cNvPr id="8" name="رابط مستقيم 7"/>
            <p:cNvCxnSpPr/>
            <p:nvPr/>
          </p:nvCxnSpPr>
          <p:spPr>
            <a:xfrm>
              <a:off x="5292495" y="3000372"/>
              <a:ext cx="1325846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مستطيل مستدير الزوايا 8"/>
            <p:cNvSpPr/>
            <p:nvPr/>
          </p:nvSpPr>
          <p:spPr>
            <a:xfrm>
              <a:off x="6500826" y="2786058"/>
              <a:ext cx="1785950" cy="428628"/>
            </a:xfrm>
            <a:prstGeom prst="roundRect">
              <a:avLst>
                <a:gd name="adj" fmla="val 40818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6758101" y="4086814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2400" b="1" dirty="0">
                <a:solidFill>
                  <a:schemeClr val="bg1"/>
                </a:solidFill>
              </a:rPr>
              <a:t>الأسئلة الأساسية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91680" y="5229200"/>
            <a:ext cx="49075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ar-EG" sz="3200" b="1" dirty="0"/>
              <a:t>ما تأثير الحرارة في المادة؟</a:t>
            </a:r>
            <a:endParaRPr lang="en-US" sz="3200" dirty="0"/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6806939" y="4729756"/>
            <a:ext cx="18341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ar-EG" sz="3200" b="1" dirty="0">
                <a:solidFill>
                  <a:srgbClr val="0070C0"/>
                </a:solidFill>
              </a:rPr>
              <a:t>الدرس الأول</a:t>
            </a:r>
            <a:endParaRPr lang="ar-SA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ثانى عش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ال 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lden_Scarab_Spawn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فكره العام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نستعمل 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أسئلة الأس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درس الاول 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 تأثير الحرارة في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1714488"/>
            <a:ext cx="8530852" cy="358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مجموعة 1"/>
          <p:cNvGrpSpPr/>
          <p:nvPr/>
        </p:nvGrpSpPr>
        <p:grpSpPr>
          <a:xfrm>
            <a:off x="4932040" y="5586812"/>
            <a:ext cx="3705220" cy="576562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67045" y="5511985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5000628" y="500042"/>
            <a:ext cx="3143272" cy="10156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>
                <a:solidFill>
                  <a:srgbClr val="0070C0"/>
                </a:solidFill>
                <a:latin typeface="+mn-lt"/>
                <a:cs typeface="+mj-cs"/>
              </a:rPr>
              <a:t>ما الْحَرارَةُ؟</a:t>
            </a:r>
          </a:p>
        </p:txBody>
      </p:sp>
      <p:sp>
        <p:nvSpPr>
          <p:cNvPr id="8" name="TextBox 2"/>
          <p:cNvSpPr txBox="1"/>
          <p:nvPr/>
        </p:nvSpPr>
        <p:spPr bwMode="auto">
          <a:xfrm>
            <a:off x="4857752" y="2000240"/>
            <a:ext cx="4000500" cy="954088"/>
          </a:xfrm>
          <a:prstGeom prst="rect">
            <a:avLst/>
          </a:prstGeom>
          <a:noFill/>
          <a:ln>
            <a:noFill/>
          </a:ln>
        </p:spPr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800" b="1" dirty="0"/>
              <a:t>تسخن حرارة الشمس الماء واليابسة، ثم يسخن الهواء.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سخن حرارة الشمس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589240"/>
            <a:ext cx="3714776" cy="549298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495596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14546" y="928670"/>
            <a:ext cx="621506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تَأْتي الْحَرارَةُ مِنْ أَشْياءَ أُخْرى أَيْضًا، مِنْهَا </a:t>
            </a:r>
            <a:r>
              <a:rPr lang="ar-EG" sz="40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الَوَقُودُ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وَهُوَ مادَّةٌ تُنْتِجُ حَرارَةً عِنْدَما تَحْتَرِقُ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الْغازُ وَالزَّيْتُ وَالْحَطَبُ وَالْفَحْمُ هِيَ بَعْضُ الأَمْثِلَةِ عَلى الْوَقودِ.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تى الحراره من ا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هو ماده 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غاز والز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589240"/>
            <a:ext cx="3714776" cy="549298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4048" y="5495596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4414" y="1071546"/>
            <a:ext cx="692946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كَما تَنْتُجُ الْحَرارَةُ أيضاً عَنِ الْحَرَكَةِ. </a:t>
            </a:r>
          </a:p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أَفْرُكُ يَدَيَّ بِسُرْعَةٍ، ثُمَّ أضَعُهُما عَلى وَجْهِي. </a:t>
            </a:r>
          </a:p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أُلاحِظُ كَيْفَ تَنْتَقِلُ الْحَرارَةُ مِنْ يَدَيَّ إِلَى وَجْهِي.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ما تنتج ال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رك ي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احظ كيف تنت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32040" y="5661248"/>
            <a:ext cx="3714776" cy="549298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32040" y="5567604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00232" y="4357694"/>
            <a:ext cx="4588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يَستَخْدِمُ النّاسُ الوَقودَ لِلتَّدْفِئَةِ.</a:t>
            </a:r>
            <a:endParaRPr lang="ar-E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مثلث متساوي الساقين 6"/>
          <p:cNvSpPr/>
          <p:nvPr/>
        </p:nvSpPr>
        <p:spPr>
          <a:xfrm>
            <a:off x="6643702" y="4429132"/>
            <a:ext cx="500066" cy="428630"/>
          </a:xfrm>
          <a:prstGeom prst="triangle">
            <a:avLst/>
          </a:prstGeom>
          <a:solidFill>
            <a:srgbClr val="66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714356"/>
            <a:ext cx="4429156" cy="3447497"/>
          </a:xfrm>
          <a:prstGeom prst="rect">
            <a:avLst/>
          </a:prstGeom>
          <a:noFill/>
          <a:ln w="57150">
            <a:solidFill>
              <a:srgbClr val="66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تخدم الن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4996389" y="5661248"/>
            <a:ext cx="3714776" cy="549298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996389" y="5567604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001024" y="1000108"/>
            <a:ext cx="714380" cy="700086"/>
            <a:chOff x="7215206" y="2928934"/>
            <a:chExt cx="714380" cy="700086"/>
          </a:xfrm>
        </p:grpSpPr>
        <p:sp>
          <p:nvSpPr>
            <p:cNvPr id="7" name="شكل بيضاوي 6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8" name="صورة 7" descr="240px-Red_check.svg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9" name="TextBox 3"/>
          <p:cNvSpPr txBox="1"/>
          <p:nvPr/>
        </p:nvSpPr>
        <p:spPr>
          <a:xfrm>
            <a:off x="500034" y="1071546"/>
            <a:ext cx="7429521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EG" sz="3600" b="1" dirty="0"/>
              <a:t> </a:t>
            </a:r>
            <a:r>
              <a:rPr lang="ar-EG" sz="3600" b="1" dirty="0" smtClean="0"/>
              <a:t>كيف </a:t>
            </a:r>
            <a:r>
              <a:rPr lang="ar-EG" sz="3600" b="1" dirty="0"/>
              <a:t>أستخدم الحرارة في المدرسة وفي البيت؟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1538" y="2357430"/>
            <a:ext cx="6651633" cy="175432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r>
              <a:rPr lang="ar-EG" sz="3600" b="1" dirty="0">
                <a:solidFill>
                  <a:srgbClr val="0000FF"/>
                </a:solidFill>
              </a:rPr>
              <a:t>أ</a:t>
            </a:r>
            <a:r>
              <a:rPr lang="ar-EG" sz="3600" b="1" dirty="0" smtClean="0">
                <a:solidFill>
                  <a:srgbClr val="0000FF"/>
                </a:solidFill>
              </a:rPr>
              <a:t>ستخدم </a:t>
            </a:r>
            <a:r>
              <a:rPr lang="ar-EG" sz="3600" b="1" dirty="0">
                <a:solidFill>
                  <a:srgbClr val="0000FF"/>
                </a:solidFill>
              </a:rPr>
              <a:t>الحرارة في المنزل في التدفئة وفي طهي الطعام وفي المدرسة استخدمها في مختبر العلوم في إجراء الأنشطة.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أستخدم الحرارة في المدرسة وفي الب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خدم الحرارة في المنزل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72067" y="5701633"/>
            <a:ext cx="3714776" cy="549298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2067" y="5607989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34" y="620688"/>
            <a:ext cx="3924300" cy="521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ثلث متساوي الساقين 6"/>
          <p:cNvSpPr/>
          <p:nvPr/>
        </p:nvSpPr>
        <p:spPr>
          <a:xfrm rot="10800000">
            <a:off x="4071934" y="2285989"/>
            <a:ext cx="500066" cy="42863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Box 4"/>
          <p:cNvSpPr txBox="1"/>
          <p:nvPr/>
        </p:nvSpPr>
        <p:spPr>
          <a:xfrm>
            <a:off x="2285984" y="2071678"/>
            <a:ext cx="185738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EG" sz="3200" b="1" dirty="0"/>
              <a:t>هذه الحركة تنتج حرارة.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500174"/>
            <a:ext cx="3803196" cy="266223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072067" y="4357694"/>
            <a:ext cx="30718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يَستَخْدِمُ النّاسُ الْوَقودَ لِطَهْيِ الطَّعامِ.</a:t>
            </a:r>
            <a:endParaRPr lang="ar-EG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مثلث متساوي الساقين 10"/>
          <p:cNvSpPr/>
          <p:nvPr/>
        </p:nvSpPr>
        <p:spPr>
          <a:xfrm>
            <a:off x="8143900" y="4429132"/>
            <a:ext cx="500066" cy="42863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ستخدم الناس    لطهى الط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ذه الحركه تنتج 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73252" y="505185"/>
            <a:ext cx="62150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/>
            <a:r>
              <a:rPr lang="ar-SA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ما درجة الحرارة؟</a:t>
            </a:r>
            <a:endParaRPr lang="ar-EG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596" y="1643050"/>
            <a:ext cx="826612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درجة الحرارة مقياس 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لمدى 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سخونة أو برودة </a:t>
            </a:r>
            <a:r>
              <a:rPr lang="ar-SA" sz="3600" b="1" dirty="0" err="1">
                <a:latin typeface="Times New Roman" pitchFamily="18" charset="0"/>
                <a:cs typeface="Times New Roman" pitchFamily="18" charset="0"/>
              </a:rPr>
              <a:t>الشيء.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نحن نقيس درجة حرارة الهواء والماء، وحتى درجة حرارة أجسامنا.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 ونستخدم لقياس درجة الحرارة أداة مقياس </a:t>
            </a:r>
            <a:r>
              <a:rPr lang="ar-SA" sz="3600" b="1" dirty="0" err="1">
                <a:latin typeface="Times New Roman" pitchFamily="18" charset="0"/>
                <a:cs typeface="Times New Roman" pitchFamily="18" charset="0"/>
              </a:rPr>
              <a:t>الحرارة 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r-SA" sz="3600" b="1" dirty="0" err="1">
                <a:latin typeface="Times New Roman" pitchFamily="18" charset="0"/>
                <a:cs typeface="Times New Roman" pitchFamily="18" charset="0"/>
              </a:rPr>
              <a:t>الثرمومتر</a:t>
            </a:r>
            <a:r>
              <a:rPr lang="ar-SA" sz="3600" b="1" dirty="0" err="1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EG" sz="3600" b="1" dirty="0" err="1" smtClean="0">
                <a:latin typeface="Times New Roman" pitchFamily="18" charset="0"/>
                <a:cs typeface="Times New Roman" pitchFamily="18" charset="0"/>
              </a:rPr>
              <a:t>،</a:t>
            </a:r>
            <a:r>
              <a:rPr lang="ar-S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بعض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 أنواع</a:t>
            </a: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ه 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يحوي سائلاً داخله، وهذا السائل يتحرك مع الحرارة إلى أعلى </a:t>
            </a:r>
            <a:r>
              <a:rPr lang="ar-SA" sz="3600" b="1" dirty="0" smtClean="0">
                <a:latin typeface="Times New Roman" pitchFamily="18" charset="0"/>
                <a:cs typeface="Times New Roman" pitchFamily="18" charset="0"/>
              </a:rPr>
              <a:t>وإلى </a:t>
            </a:r>
            <a:r>
              <a:rPr lang="ar-SA" sz="3600" b="1" dirty="0">
                <a:latin typeface="Times New Roman" pitchFamily="18" charset="0"/>
                <a:cs typeface="Times New Roman" pitchFamily="18" charset="0"/>
              </a:rPr>
              <a:t>أسفل</a:t>
            </a:r>
            <a:r>
              <a:rPr lang="ar-SA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5045778" y="5690397"/>
            <a:ext cx="3705220" cy="576562"/>
            <a:chOff x="5286380" y="5929330"/>
            <a:chExt cx="3857620" cy="648000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80783" y="5615570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درجه ال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رجة الحرارة مق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حن نقيس درجة حرارة الهواء و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نستخدم لقياس درجة الحرارة أداة مق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بعض أنواعه يحوي سائلاً داخ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4938730" y="5637139"/>
            <a:ext cx="3705220" cy="576562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73735" y="5562312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214283" y="500042"/>
            <a:ext cx="8534182" cy="3786214"/>
            <a:chOff x="357158" y="696497"/>
            <a:chExt cx="8785255" cy="5667414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7158" y="1000108"/>
              <a:ext cx="8785255" cy="5363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صورة 5" descr="صورة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0825" y="696497"/>
              <a:ext cx="2641587" cy="946553"/>
            </a:xfrm>
            <a:prstGeom prst="rect">
              <a:avLst/>
            </a:prstGeom>
          </p:spPr>
        </p:pic>
      </p:grpSp>
      <p:sp>
        <p:nvSpPr>
          <p:cNvPr id="7" name="TextBox 3"/>
          <p:cNvSpPr txBox="1"/>
          <p:nvPr/>
        </p:nvSpPr>
        <p:spPr>
          <a:xfrm>
            <a:off x="6012160" y="476672"/>
            <a:ext cx="300037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rgbClr val="0070C0"/>
                </a:solidFill>
              </a:rPr>
              <a:t>درجة الحرارة</a:t>
            </a:r>
          </a:p>
        </p:txBody>
      </p:sp>
      <p:grpSp>
        <p:nvGrpSpPr>
          <p:cNvPr id="11" name="مجموعة 10"/>
          <p:cNvGrpSpPr/>
          <p:nvPr/>
        </p:nvGrpSpPr>
        <p:grpSpPr>
          <a:xfrm>
            <a:off x="357158" y="4071942"/>
            <a:ext cx="8356659" cy="1456149"/>
            <a:chOff x="840063" y="1428736"/>
            <a:chExt cx="7955881" cy="3586680"/>
          </a:xfrm>
        </p:grpSpPr>
        <p:sp>
          <p:nvSpPr>
            <p:cNvPr id="12" name="مستطيل 11"/>
            <p:cNvSpPr/>
            <p:nvPr/>
          </p:nvSpPr>
          <p:spPr>
            <a:xfrm>
              <a:off x="840063" y="1928802"/>
              <a:ext cx="7946779" cy="308661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3" name="صورة 12" descr="صورة1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5050" y="1428736"/>
              <a:ext cx="2310894" cy="1158144"/>
            </a:xfrm>
            <a:prstGeom prst="rect">
              <a:avLst/>
            </a:prstGeom>
          </p:spPr>
        </p:pic>
      </p:grpSp>
      <p:sp>
        <p:nvSpPr>
          <p:cNvPr id="14" name="TextBox 6"/>
          <p:cNvSpPr txBox="1"/>
          <p:nvPr/>
        </p:nvSpPr>
        <p:spPr>
          <a:xfrm>
            <a:off x="6286512" y="4071942"/>
            <a:ext cx="2357438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0070C0"/>
                </a:solidFill>
              </a:rPr>
              <a:t>أقرأ الصورة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1500166" y="4327762"/>
            <a:ext cx="4643450" cy="12003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>
              <a:defRPr/>
            </a:pPr>
            <a:r>
              <a:rPr lang="ar-EG" sz="2400" b="1" dirty="0"/>
              <a:t>أين تكون درجة الحرارة </a:t>
            </a:r>
            <a:r>
              <a:rPr lang="ar-EG" sz="2400" b="1" dirty="0" err="1"/>
              <a:t>أعلى:</a:t>
            </a:r>
            <a:endParaRPr lang="ar-EG" sz="2400" b="1" dirty="0"/>
          </a:p>
          <a:p>
            <a:pPr algn="r" rtl="1">
              <a:defRPr/>
            </a:pPr>
            <a:r>
              <a:rPr lang="ar-EG" sz="2400" b="1" dirty="0"/>
              <a:t> خلال النهار أم خلال </a:t>
            </a:r>
            <a:r>
              <a:rPr lang="ar-EG" sz="2400" b="1" dirty="0" err="1"/>
              <a:t>الليل؟</a:t>
            </a:r>
            <a:endParaRPr lang="ar-EG" sz="2400" b="1" dirty="0"/>
          </a:p>
          <a:p>
            <a:pPr algn="r" rtl="1">
              <a:defRPr/>
            </a:pPr>
            <a:r>
              <a:rPr lang="ar-EG" sz="2400" b="1" dirty="0"/>
              <a:t> كيف أعرف ذلك</a:t>
            </a:r>
            <a:r>
              <a:rPr lang="ar-EG" sz="2400" b="1" dirty="0" smtClean="0"/>
              <a:t>؟</a:t>
            </a:r>
            <a:endParaRPr lang="ar-EG" sz="2400" b="1" dirty="0"/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رجة الحر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قرأ الصو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ين تكون درج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خلال النه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كيف أعرف ذ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214283" y="500042"/>
            <a:ext cx="8606190" cy="3786214"/>
            <a:chOff x="357158" y="696497"/>
            <a:chExt cx="8785255" cy="566741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58" y="1000108"/>
              <a:ext cx="8785255" cy="5363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صورة 3" descr="صورة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0825" y="696497"/>
              <a:ext cx="2641587" cy="946553"/>
            </a:xfrm>
            <a:prstGeom prst="rect">
              <a:avLst/>
            </a:prstGeom>
          </p:spPr>
        </p:pic>
      </p:grpSp>
      <p:sp>
        <p:nvSpPr>
          <p:cNvPr id="5" name="TextBox 3"/>
          <p:cNvSpPr txBox="1"/>
          <p:nvPr/>
        </p:nvSpPr>
        <p:spPr>
          <a:xfrm>
            <a:off x="6143621" y="500042"/>
            <a:ext cx="300037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rgbClr val="0070C0"/>
                </a:solidFill>
              </a:rPr>
              <a:t>درجة الحرارة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57158" y="4071942"/>
            <a:ext cx="8356659" cy="1380397"/>
            <a:chOff x="840063" y="1428736"/>
            <a:chExt cx="7955881" cy="3586680"/>
          </a:xfrm>
        </p:grpSpPr>
        <p:sp>
          <p:nvSpPr>
            <p:cNvPr id="7" name="مستطيل 6"/>
            <p:cNvSpPr/>
            <p:nvPr/>
          </p:nvSpPr>
          <p:spPr>
            <a:xfrm>
              <a:off x="840063" y="1928802"/>
              <a:ext cx="7946779" cy="308661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8" name="صورة 7" descr="صورة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5050" y="1428736"/>
              <a:ext cx="2310894" cy="1158144"/>
            </a:xfrm>
            <a:prstGeom prst="rect">
              <a:avLst/>
            </a:prstGeom>
          </p:spPr>
        </p:pic>
      </p:grpSp>
      <p:sp>
        <p:nvSpPr>
          <p:cNvPr id="9" name="TextBox 6"/>
          <p:cNvSpPr txBox="1"/>
          <p:nvPr/>
        </p:nvSpPr>
        <p:spPr>
          <a:xfrm>
            <a:off x="6391026" y="4057908"/>
            <a:ext cx="2357438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rtl="1">
              <a:defRPr/>
            </a:pPr>
            <a:r>
              <a:rPr lang="ar-EG" sz="2800" b="1" dirty="0">
                <a:solidFill>
                  <a:srgbClr val="0070C0"/>
                </a:solidFill>
              </a:rPr>
              <a:t>أقرأ الصورة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7544" y="4744453"/>
            <a:ext cx="8001056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>
              <a:defRPr/>
            </a:pPr>
            <a:r>
              <a:rPr lang="ar-EG" sz="2000" b="1" dirty="0">
                <a:solidFill>
                  <a:srgbClr val="660033"/>
                </a:solidFill>
              </a:rPr>
              <a:t>تكون أعلى خلال النهار وأعرف ذلك من مراقبة مؤشر </a:t>
            </a:r>
            <a:r>
              <a:rPr lang="ar-EG" sz="2000" b="1" dirty="0" err="1">
                <a:solidFill>
                  <a:srgbClr val="660033"/>
                </a:solidFill>
              </a:rPr>
              <a:t>الثرمومتر</a:t>
            </a:r>
            <a:r>
              <a:rPr lang="ar-EG" sz="2000" b="1" dirty="0">
                <a:solidFill>
                  <a:srgbClr val="660033"/>
                </a:solidFill>
              </a:rPr>
              <a:t> فأجد أن درجة الحرارة نهاراً هي 30°س أما في الليل فتكون درجة الحرارة 20°س.</a:t>
            </a:r>
            <a:endParaRPr lang="en-US" sz="2000" b="1" dirty="0">
              <a:solidFill>
                <a:srgbClr val="660033"/>
              </a:solidFill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4932040" y="5730980"/>
            <a:ext cx="3705220" cy="576562"/>
            <a:chOff x="5286380" y="5929330"/>
            <a:chExt cx="3857620" cy="648000"/>
          </a:xfrm>
        </p:grpSpPr>
        <p:sp>
          <p:nvSpPr>
            <p:cNvPr id="12" name="مستطيل مستدير الزوايا 11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567045" y="5656153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كون أعلى خلال النه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286116" y="1000108"/>
            <a:ext cx="5357812" cy="3929090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14876" y="1142984"/>
            <a:ext cx="2914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altLang="ar-EG" sz="4800" b="1" dirty="0">
                <a:solidFill>
                  <a:srgbClr val="00B0F0"/>
                </a:solidFill>
              </a:rPr>
              <a:t> نشاط:</a:t>
            </a:r>
            <a:endParaRPr lang="en-US" altLang="ar-EG" sz="4800" dirty="0">
              <a:solidFill>
                <a:srgbClr val="00B0F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643306" y="2285992"/>
            <a:ext cx="500062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أستخدم مقياس حرارة </a:t>
            </a:r>
          </a:p>
          <a:p>
            <a:pPr algn="ctr" rtl="1"/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لأقارن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بين درجة حرارة كل من التربة والماء والهواء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مجموعة 9"/>
          <p:cNvGrpSpPr/>
          <p:nvPr/>
        </p:nvGrpSpPr>
        <p:grpSpPr>
          <a:xfrm>
            <a:off x="2285984" y="1357298"/>
            <a:ext cx="1143008" cy="3429024"/>
            <a:chOff x="2285984" y="1357298"/>
            <a:chExt cx="1143008" cy="3429024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5984" y="1357298"/>
              <a:ext cx="1143008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مستطيل 8"/>
            <p:cNvSpPr/>
            <p:nvPr/>
          </p:nvSpPr>
          <p:spPr>
            <a:xfrm>
              <a:off x="2500298" y="3214686"/>
              <a:ext cx="7617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ar-EG" sz="2800" b="1" dirty="0" smtClean="0"/>
                <a:t>هواء</a:t>
              </a:r>
              <a:endParaRPr lang="ar-EG" sz="2800" b="1" dirty="0"/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071538" y="1357298"/>
            <a:ext cx="1318374" cy="3429024"/>
            <a:chOff x="1071538" y="1357298"/>
            <a:chExt cx="1318374" cy="3429024"/>
          </a:xfrm>
        </p:grpSpPr>
        <p:pic>
          <p:nvPicPr>
            <p:cNvPr id="7" name="صورة 6" descr="صورة7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1538" y="1357298"/>
              <a:ext cx="1318374" cy="3429024"/>
            </a:xfrm>
            <a:prstGeom prst="rect">
              <a:avLst/>
            </a:prstGeom>
          </p:spPr>
        </p:pic>
        <p:sp>
          <p:nvSpPr>
            <p:cNvPr id="11" name="مستطيل 10"/>
            <p:cNvSpPr/>
            <p:nvPr/>
          </p:nvSpPr>
          <p:spPr>
            <a:xfrm>
              <a:off x="1413212" y="3191532"/>
              <a:ext cx="5870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ar-EG" sz="2800" b="1" dirty="0" smtClean="0"/>
                <a:t>ماء</a:t>
              </a:r>
              <a:endParaRPr lang="ar-EG" sz="2800" b="1" dirty="0"/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0" y="1428736"/>
            <a:ext cx="1272650" cy="3357586"/>
            <a:chOff x="0" y="1428736"/>
            <a:chExt cx="1272650" cy="3357586"/>
          </a:xfrm>
        </p:grpSpPr>
        <p:pic>
          <p:nvPicPr>
            <p:cNvPr id="6" name="صورة 5" descr="777.pn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428736"/>
              <a:ext cx="1272650" cy="3357586"/>
            </a:xfrm>
            <a:prstGeom prst="rect">
              <a:avLst/>
            </a:prstGeom>
          </p:spPr>
        </p:pic>
        <p:sp>
          <p:nvSpPr>
            <p:cNvPr id="12" name="مستطيل 11"/>
            <p:cNvSpPr/>
            <p:nvPr/>
          </p:nvSpPr>
          <p:spPr>
            <a:xfrm>
              <a:off x="285720" y="3214686"/>
              <a:ext cx="6848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ar-EG" sz="2800" b="1" dirty="0" smtClean="0"/>
                <a:t>تربة</a:t>
              </a:r>
              <a:endParaRPr lang="ar-EG" sz="2800" b="1" dirty="0"/>
            </a:p>
          </p:txBody>
        </p:sp>
      </p:grp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خدم مقياس 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اقارن 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هو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رب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 bwMode="auto">
          <a:xfrm>
            <a:off x="4755161" y="843738"/>
            <a:ext cx="468554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اَلْفَصلُ الثّانيَ عَشرَ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2760849" y="1490069"/>
            <a:ext cx="3751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اِستِعْمَالُ الطَّاقَةِ</a:t>
            </a:r>
          </a:p>
        </p:txBody>
      </p:sp>
      <p:sp>
        <p:nvSpPr>
          <p:cNvPr id="4" name="Flowchart: Decision 5"/>
          <p:cNvSpPr/>
          <p:nvPr/>
        </p:nvSpPr>
        <p:spPr>
          <a:xfrm>
            <a:off x="7097935" y="3254055"/>
            <a:ext cx="1285884" cy="714380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0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7026497" y="3254055"/>
            <a:ext cx="140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الفكرة العامة</a:t>
            </a:r>
          </a:p>
        </p:txBody>
      </p:sp>
      <p:sp>
        <p:nvSpPr>
          <p:cNvPr id="6" name="Rectangle 6"/>
          <p:cNvSpPr/>
          <p:nvPr/>
        </p:nvSpPr>
        <p:spPr bwMode="auto">
          <a:xfrm>
            <a:off x="3378029" y="3538678"/>
            <a:ext cx="36484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0000"/>
                </a:solidFill>
                <a:cs typeface="+mj-cs"/>
              </a:rPr>
              <a:t>كَيْفَ </a:t>
            </a:r>
            <a:r>
              <a:rPr lang="ar-SA" sz="3200" b="1" dirty="0">
                <a:solidFill>
                  <a:srgbClr val="FF0000"/>
                </a:solidFill>
                <a:cs typeface="+mj-cs"/>
              </a:rPr>
              <a:t>نَسْتَعْمِلُ الطَّاقَةَ؟</a:t>
            </a:r>
            <a:endParaRPr lang="ar-EG" sz="3200" b="1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239141" y="4156490"/>
            <a:ext cx="3333389" cy="428628"/>
            <a:chOff x="5292495" y="2786058"/>
            <a:chExt cx="2994281" cy="428628"/>
          </a:xfrm>
        </p:grpSpPr>
        <p:cxnSp>
          <p:nvCxnSpPr>
            <p:cNvPr id="8" name="رابط مستقيم 7"/>
            <p:cNvCxnSpPr/>
            <p:nvPr/>
          </p:nvCxnSpPr>
          <p:spPr>
            <a:xfrm>
              <a:off x="5292495" y="3000372"/>
              <a:ext cx="1325846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مستطيل مستدير الزوايا 8"/>
            <p:cNvSpPr/>
            <p:nvPr/>
          </p:nvSpPr>
          <p:spPr>
            <a:xfrm>
              <a:off x="6500826" y="2786058"/>
              <a:ext cx="1785950" cy="428628"/>
            </a:xfrm>
            <a:prstGeom prst="roundRect">
              <a:avLst>
                <a:gd name="adj" fmla="val 40818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" name="مربع نص 5"/>
          <p:cNvSpPr txBox="1">
            <a:spLocks noChangeArrowheads="1"/>
          </p:cNvSpPr>
          <p:nvPr/>
        </p:nvSpPr>
        <p:spPr bwMode="auto">
          <a:xfrm>
            <a:off x="6500826" y="4156490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/>
            <a:r>
              <a:rPr lang="ar-EG" sz="2400" b="1" dirty="0">
                <a:solidFill>
                  <a:schemeClr val="bg1"/>
                </a:solidFill>
              </a:rPr>
              <a:t>الأسئلة الأساسية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566257" y="4785986"/>
            <a:ext cx="1915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ar-EG" sz="3200" b="1" dirty="0">
                <a:solidFill>
                  <a:srgbClr val="0070C0"/>
                </a:solidFill>
              </a:rPr>
              <a:t>الدرس الثاني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984010" y="5217649"/>
            <a:ext cx="47619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ar-EG" sz="3200" b="1" dirty="0"/>
              <a:t>كيف نحصل على الكهرباء؟</a:t>
            </a:r>
            <a:endParaRPr lang="en-US" sz="3200" dirty="0"/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نحصل على الكهرب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8001024" y="1000108"/>
            <a:ext cx="714380" cy="700086"/>
            <a:chOff x="7215206" y="2928934"/>
            <a:chExt cx="714380" cy="700086"/>
          </a:xfrm>
        </p:grpSpPr>
        <p:sp>
          <p:nvSpPr>
            <p:cNvPr id="3" name="شكل بيضاوي 2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4" name="صورة 3" descr="240px-Red_check.svg.png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grpSp>
        <p:nvGrpSpPr>
          <p:cNvPr id="5" name="مجموعة 4"/>
          <p:cNvGrpSpPr/>
          <p:nvPr/>
        </p:nvGrpSpPr>
        <p:grpSpPr>
          <a:xfrm flipH="1">
            <a:off x="5021556" y="5589240"/>
            <a:ext cx="3714776" cy="648000"/>
            <a:chOff x="5286380" y="5929330"/>
            <a:chExt cx="3857620" cy="648000"/>
          </a:xfrm>
        </p:grpSpPr>
        <p:sp>
          <p:nvSpPr>
            <p:cNvPr id="6" name="مستطيل مستدير الزوايا 5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ربع نص 7"/>
          <p:cNvSpPr txBox="1"/>
          <p:nvPr/>
        </p:nvSpPr>
        <p:spPr>
          <a:xfrm>
            <a:off x="5307276" y="5522860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sp>
        <p:nvSpPr>
          <p:cNvPr id="9" name="TextBox 2"/>
          <p:cNvSpPr txBox="1"/>
          <p:nvPr/>
        </p:nvSpPr>
        <p:spPr bwMode="auto">
          <a:xfrm>
            <a:off x="3000364" y="785794"/>
            <a:ext cx="4737124" cy="1200329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Times New Roman" pitchFamily="18" charset="0"/>
                <a:cs typeface="Times New Roman" pitchFamily="18" charset="0"/>
              </a:rPr>
              <a:t>أذكر بعض الأشياء التي نحتاج إلى قياس درجة حرارتها.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00100" y="2928934"/>
            <a:ext cx="7019925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rgbClr val="660033"/>
                </a:solidFill>
              </a:rPr>
              <a:t>نحتاج إلى قياس درجة حرارة </a:t>
            </a:r>
            <a:r>
              <a:rPr lang="ar-EG" sz="4000" b="1" dirty="0" smtClean="0">
                <a:solidFill>
                  <a:srgbClr val="660033"/>
                </a:solidFill>
              </a:rPr>
              <a:t>أجسامنا</a:t>
            </a:r>
            <a:endParaRPr lang="ar-EG" sz="4000" b="1" dirty="0">
              <a:solidFill>
                <a:srgbClr val="660033"/>
              </a:solidFill>
            </a:endParaRPr>
          </a:p>
          <a:p>
            <a:pPr algn="ctr" rtl="1">
              <a:defRPr/>
            </a:pPr>
            <a:r>
              <a:rPr lang="ar-EG" sz="4000" b="1" dirty="0" smtClean="0">
                <a:solidFill>
                  <a:srgbClr val="660033"/>
                </a:solidFill>
              </a:rPr>
              <a:t>ودرجة </a:t>
            </a:r>
            <a:r>
              <a:rPr lang="ar-EG" sz="4000" b="1" dirty="0">
                <a:solidFill>
                  <a:srgbClr val="660033"/>
                </a:solidFill>
              </a:rPr>
              <a:t>حرارة </a:t>
            </a:r>
            <a:r>
              <a:rPr lang="ar-EG" sz="4000" b="1" dirty="0" smtClean="0">
                <a:solidFill>
                  <a:srgbClr val="660033"/>
                </a:solidFill>
              </a:rPr>
              <a:t>الهواء</a:t>
            </a:r>
            <a:endParaRPr lang="ar-EG" sz="4000" b="1" dirty="0">
              <a:solidFill>
                <a:srgbClr val="660033"/>
              </a:solidFill>
            </a:endParaRPr>
          </a:p>
          <a:p>
            <a:pPr algn="ctr" rtl="1">
              <a:defRPr/>
            </a:pPr>
            <a:r>
              <a:rPr lang="ar-EG" sz="4000" b="1" dirty="0" smtClean="0">
                <a:solidFill>
                  <a:srgbClr val="660033"/>
                </a:solidFill>
              </a:rPr>
              <a:t>ودرجة </a:t>
            </a:r>
            <a:r>
              <a:rPr lang="ar-EG" sz="4000" b="1" dirty="0">
                <a:solidFill>
                  <a:srgbClr val="660033"/>
                </a:solidFill>
              </a:rPr>
              <a:t>حرارة الماء</a:t>
            </a:r>
            <a:r>
              <a:rPr lang="ar-EG" sz="4000" b="1" dirty="0" smtClean="0">
                <a:solidFill>
                  <a:srgbClr val="660033"/>
                </a:solidFill>
              </a:rPr>
              <a:t>.</a:t>
            </a:r>
            <a:endParaRPr lang="en-US" sz="40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ذكر بعض الا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حتاج إلى قياس درجة حرارة أجسامن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 درجة حرارة الهو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 درجة حرارة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 flipH="1">
            <a:off x="5002470" y="5589240"/>
            <a:ext cx="3714776" cy="648000"/>
            <a:chOff x="5286380" y="5929330"/>
            <a:chExt cx="3857620" cy="648000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5288190" y="5522860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395536" y="476673"/>
            <a:ext cx="8358246" cy="4320480"/>
            <a:chOff x="214282" y="571481"/>
            <a:chExt cx="8786874" cy="5143535"/>
          </a:xfrm>
        </p:grpSpPr>
        <p:sp>
          <p:nvSpPr>
            <p:cNvPr id="8" name="مستطيل 7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9" name="صورة 8" descr="صورة1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10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428728" y="2000240"/>
            <a:ext cx="70850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EG" sz="3600" b="1" dirty="0" smtClean="0">
                <a:latin typeface="Calibri" pitchFamily="34" charset="0"/>
                <a:cs typeface="+mj-cs"/>
              </a:rPr>
              <a:t>1- </a:t>
            </a:r>
            <a:r>
              <a:rPr lang="ar-SA" sz="36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الفكرة الرئيسة والتفاصيل.</a:t>
            </a:r>
            <a:endParaRPr lang="ar-EG" sz="3600" b="1" dirty="0">
              <a:solidFill>
                <a:srgbClr val="0070C0"/>
              </a:solidFill>
              <a:latin typeface="Calibri" pitchFamily="34" charset="0"/>
              <a:cs typeface="+mj-cs"/>
            </a:endParaRPr>
          </a:p>
          <a:p>
            <a:pPr algn="r" rtl="1"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مِنْ أَيْنَ تَأْتي مُعْظَمُ الْحَرارَةِ</a:t>
            </a:r>
            <a:r>
              <a:rPr lang="ar-EG" sz="3600" b="1" dirty="0" smtClean="0">
                <a:latin typeface="Calibri" pitchFamily="34" charset="0"/>
                <a:cs typeface="+mj-cs"/>
              </a:rPr>
              <a:t>؟</a:t>
            </a:r>
            <a:endParaRPr lang="ar-EG" sz="3600" b="1" dirty="0">
              <a:latin typeface="Calibri" pitchFamily="34" charset="0"/>
              <a:cs typeface="+mj-cs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928926" y="3714752"/>
            <a:ext cx="292895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ar-EG" sz="4800" b="1" dirty="0">
                <a:solidFill>
                  <a:srgbClr val="660033"/>
                </a:solidFill>
              </a:rPr>
              <a:t>من الشمس.</a:t>
            </a:r>
            <a:endParaRPr lang="en-US" sz="48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كوه الرئيس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اين تات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ن   الشمس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 flipH="1">
            <a:off x="5056155" y="5715016"/>
            <a:ext cx="3714776" cy="648000"/>
            <a:chOff x="5286380" y="5929330"/>
            <a:chExt cx="3857620" cy="648000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5"/>
          <p:cNvSpPr txBox="1"/>
          <p:nvPr/>
        </p:nvSpPr>
        <p:spPr>
          <a:xfrm>
            <a:off x="5341875" y="5648636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323528" y="571481"/>
            <a:ext cx="8556649" cy="4801735"/>
            <a:chOff x="214282" y="571481"/>
            <a:chExt cx="8786874" cy="5143535"/>
          </a:xfrm>
        </p:grpSpPr>
        <p:sp>
          <p:nvSpPr>
            <p:cNvPr id="8" name="مستطيل 7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9" name="صورة 8" descr="صورة1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10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571868" y="2071678"/>
            <a:ext cx="5199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كَيْفَ نَقِيسُ دَرَجَةَ </a:t>
            </a:r>
            <a:r>
              <a:rPr lang="ar-EG" sz="4000" b="1" dirty="0" err="1">
                <a:latin typeface="Times New Roman" pitchFamily="18" charset="0"/>
                <a:cs typeface="Times New Roman" pitchFamily="18" charset="0"/>
              </a:rPr>
              <a:t>الْحَرارَةِ؟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85938" y="3617913"/>
            <a:ext cx="557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4000" b="1" dirty="0">
                <a:solidFill>
                  <a:srgbClr val="660033"/>
                </a:solidFill>
              </a:rPr>
              <a:t>أستخدم مقياس الحرارة لقياس درجة الحرارة.</a:t>
            </a:r>
            <a:endParaRPr lang="en-US" sz="4000" b="1" dirty="0">
              <a:solidFill>
                <a:srgbClr val="660033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74514" y="188640"/>
            <a:ext cx="2266949" cy="26688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تقيس درجه الحرار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خدم مقيا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619447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5289768" y="5553067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214282" y="571481"/>
            <a:ext cx="8786874" cy="4657719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" name="صورة 9" descr="PngMedium-Yellow-pencil-34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0958" y="1857364"/>
            <a:ext cx="680066" cy="682333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170142" y="1819809"/>
            <a:ext cx="6616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EG" sz="4000" b="1" dirty="0" smtClean="0">
                <a:latin typeface="Calibri" pitchFamily="34" charset="0"/>
                <a:cs typeface="+mj-cs"/>
              </a:rPr>
              <a:t>3-       </a:t>
            </a:r>
            <a:r>
              <a:rPr lang="ar-EG" sz="4000" b="1" dirty="0">
                <a:latin typeface="Calibri" pitchFamily="34" charset="0"/>
                <a:cs typeface="+mj-cs"/>
              </a:rPr>
              <a:t>السُّؤَالُ الأسَاسِيُّ</a:t>
            </a:r>
            <a:r>
              <a:rPr lang="ar-EG" sz="4000" b="1" dirty="0" smtClean="0">
                <a:latin typeface="Calibri" pitchFamily="34" charset="0"/>
                <a:cs typeface="+mj-cs"/>
              </a:rPr>
              <a:t>.</a:t>
            </a:r>
            <a:endParaRPr lang="ar-EG" sz="4000" b="1" dirty="0">
              <a:latin typeface="Calibri" pitchFamily="34" charset="0"/>
              <a:cs typeface="+mj-cs"/>
            </a:endParaRPr>
          </a:p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 </a:t>
            </a:r>
            <a:r>
              <a:rPr lang="ar-EG" sz="4000" b="1" dirty="0" smtClean="0">
                <a:latin typeface="Calibri" pitchFamily="34" charset="0"/>
                <a:cs typeface="+mj-cs"/>
              </a:rPr>
              <a:t>           مَا </a:t>
            </a:r>
            <a:r>
              <a:rPr lang="ar-EG" sz="4000" b="1" dirty="0">
                <a:latin typeface="Calibri" pitchFamily="34" charset="0"/>
                <a:cs typeface="+mj-cs"/>
              </a:rPr>
              <a:t>تَأثِير الحَرَارَة فِي المَادَّةِ؟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98638" y="3943183"/>
            <a:ext cx="6616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sz="3600" b="1" dirty="0" smtClean="0">
                <a:solidFill>
                  <a:srgbClr val="660033"/>
                </a:solidFill>
              </a:rPr>
              <a:t>تغير من صفات المادة وحالتها في بعض الأحيان.</a:t>
            </a:r>
            <a:endParaRPr lang="en-US" sz="36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ؤال الاساس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تأثير الحرارة في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غير من صفات المادة وحالتها في بعض الأحي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 flipH="1">
            <a:off x="5004048" y="5635566"/>
            <a:ext cx="3714776" cy="648000"/>
            <a:chOff x="5286380" y="5929330"/>
            <a:chExt cx="3857620" cy="648000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5286380" y="5929330"/>
              <a:ext cx="3822695" cy="648000"/>
            </a:xfrm>
            <a:prstGeom prst="roundRect">
              <a:avLst>
                <a:gd name="adj" fmla="val 38134"/>
              </a:avLst>
            </a:prstGeom>
            <a:solidFill>
              <a:srgbClr val="0066FF"/>
            </a:solidFill>
            <a:ln cmpd="dbl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143636" y="5929330"/>
              <a:ext cx="3000364" cy="64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5289768" y="5569186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214282" y="571481"/>
            <a:ext cx="8786874" cy="4441695"/>
            <a:chOff x="214282" y="571481"/>
            <a:chExt cx="8786874" cy="5143535"/>
          </a:xfrm>
        </p:grpSpPr>
        <p:sp>
          <p:nvSpPr>
            <p:cNvPr id="7" name="مستطيل 6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8" name="صورة 7" descr="صورة13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9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1928802"/>
            <a:ext cx="8477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ave 13"/>
          <p:cNvSpPr/>
          <p:nvPr/>
        </p:nvSpPr>
        <p:spPr>
          <a:xfrm>
            <a:off x="5143504" y="1714488"/>
            <a:ext cx="2857520" cy="101948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العلوم والفن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0" y="2928934"/>
            <a:ext cx="81439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أبْحَثُ فِي بَيْتِي أَوْ مَدْرَسَتِي عَنْ مَصادِرَ لِلْحَرارَةِ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،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 ثُمَّ أرْسُمُها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لوم والف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بحث فى بيت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م ارسم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ecision 5"/>
          <p:cNvSpPr/>
          <p:nvPr/>
        </p:nvSpPr>
        <p:spPr>
          <a:xfrm>
            <a:off x="4972043" y="740616"/>
            <a:ext cx="1285884" cy="857256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900604" y="714356"/>
            <a:ext cx="13859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2800" b="1" dirty="0">
                <a:solidFill>
                  <a:srgbClr val="FFFF00"/>
                </a:solidFill>
              </a:rPr>
              <a:t>الفكرة العامة </a:t>
            </a:r>
          </a:p>
        </p:txBody>
      </p:sp>
      <p:sp>
        <p:nvSpPr>
          <p:cNvPr id="11" name="TextBox 4"/>
          <p:cNvSpPr txBox="1"/>
          <p:nvPr/>
        </p:nvSpPr>
        <p:spPr bwMode="auto">
          <a:xfrm>
            <a:off x="1428728" y="785794"/>
            <a:ext cx="3603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latin typeface="+mn-lt"/>
                <a:cs typeface="+mn-cs"/>
              </a:rPr>
              <a:t>مفردات الفكرة العامة</a:t>
            </a:r>
            <a:endParaRPr lang="en-US" sz="3600" b="1" dirty="0">
              <a:ln w="18415" cmpd="sng">
                <a:noFill/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4809942" y="1857364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الحرارة</a:t>
            </a:r>
            <a:endParaRPr lang="ar-EG" sz="4400" b="1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+mn-lt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707904" y="3002176"/>
            <a:ext cx="40970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4000" b="1" dirty="0">
                <a:latin typeface="Calibri" pitchFamily="34" charset="0"/>
                <a:cs typeface="+mj-cs"/>
              </a:rPr>
              <a:t>أحد أشكال الطاقة التي يمكنها </a:t>
            </a:r>
            <a:r>
              <a:rPr lang="ar-EG" sz="4000" b="1" dirty="0">
                <a:latin typeface="Calibri" pitchFamily="34" charset="0"/>
                <a:cs typeface="+mj-cs"/>
              </a:rPr>
              <a:t>أ</a:t>
            </a:r>
            <a:r>
              <a:rPr lang="ar-SA" sz="4000" b="1" dirty="0">
                <a:latin typeface="Calibri" pitchFamily="34" charset="0"/>
                <a:cs typeface="+mj-cs"/>
              </a:rPr>
              <a:t>ن تغير حالة المادة</a:t>
            </a:r>
            <a:r>
              <a:rPr lang="ar-EG" sz="4000" b="1" dirty="0">
                <a:latin typeface="Calibri" pitchFamily="34" charset="0"/>
                <a:cs typeface="+mj-cs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928934"/>
            <a:ext cx="2619375" cy="19621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فردات 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حراره 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حد اشكال 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5"/>
          <p:cNvSpPr/>
          <p:nvPr/>
        </p:nvSpPr>
        <p:spPr>
          <a:xfrm>
            <a:off x="4972043" y="740616"/>
            <a:ext cx="1285884" cy="857256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00604" y="714356"/>
            <a:ext cx="13859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2800" b="1" dirty="0">
                <a:solidFill>
                  <a:srgbClr val="FFFF00"/>
                </a:solidFill>
              </a:rPr>
              <a:t>الفكرة العامة </a:t>
            </a:r>
          </a:p>
        </p:txBody>
      </p:sp>
      <p:sp>
        <p:nvSpPr>
          <p:cNvPr id="4" name="TextBox 4"/>
          <p:cNvSpPr txBox="1"/>
          <p:nvPr/>
        </p:nvSpPr>
        <p:spPr bwMode="auto">
          <a:xfrm>
            <a:off x="1428728" y="785794"/>
            <a:ext cx="3603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latin typeface="+mn-lt"/>
                <a:cs typeface="+mn-cs"/>
              </a:rPr>
              <a:t>مفردات الفكرة العامة</a:t>
            </a:r>
            <a:endParaRPr lang="en-US" sz="3600" b="1" dirty="0">
              <a:ln w="18415" cmpd="sng">
                <a:noFill/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4746729" y="1928802"/>
            <a:ext cx="13147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الْوَقُودُ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60470" y="3185681"/>
            <a:ext cx="409590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مَادّةٌ تُنْتِجُ حَرارَةً عِنْدَ احْتِرَاقِهَا.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928934"/>
            <a:ext cx="2600325" cy="195262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قود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ده تنت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5"/>
          <p:cNvSpPr/>
          <p:nvPr/>
        </p:nvSpPr>
        <p:spPr>
          <a:xfrm>
            <a:off x="4972043" y="740616"/>
            <a:ext cx="1285884" cy="857256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00604" y="714356"/>
            <a:ext cx="13859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2800" b="1" dirty="0">
                <a:solidFill>
                  <a:srgbClr val="FFFF00"/>
                </a:solidFill>
              </a:rPr>
              <a:t>الفكرة العامة </a:t>
            </a:r>
          </a:p>
        </p:txBody>
      </p:sp>
      <p:sp>
        <p:nvSpPr>
          <p:cNvPr id="4" name="TextBox 4"/>
          <p:cNvSpPr txBox="1"/>
          <p:nvPr/>
        </p:nvSpPr>
        <p:spPr bwMode="auto">
          <a:xfrm>
            <a:off x="1428728" y="785794"/>
            <a:ext cx="3603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latin typeface="+mn-lt"/>
                <a:cs typeface="+mn-cs"/>
              </a:rPr>
              <a:t>مفردات الفكرة العامة</a:t>
            </a:r>
            <a:endParaRPr lang="en-US" sz="3600" b="1" dirty="0">
              <a:ln w="18415" cmpd="sng">
                <a:noFill/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2812259" y="1785926"/>
            <a:ext cx="3453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الْكَهْرَباءُ الْمُتَحَرِّكَةُ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17024" y="3041665"/>
            <a:ext cx="43833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شَكْلٌ مِنَ الطَّاقَةِ التى تَسْرِي فِي مَسارٍ معُيَنَّ.ٍ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1000100" y="2714620"/>
            <a:ext cx="2428892" cy="2286016"/>
            <a:chOff x="1142976" y="2714620"/>
            <a:chExt cx="2428892" cy="2286016"/>
          </a:xfrm>
        </p:grpSpPr>
        <p:sp>
          <p:nvSpPr>
            <p:cNvPr id="8" name="مستطيل 7"/>
            <p:cNvSpPr/>
            <p:nvPr/>
          </p:nvSpPr>
          <p:spPr>
            <a:xfrm>
              <a:off x="1142976" y="2714620"/>
              <a:ext cx="2428892" cy="22860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00166" y="2928934"/>
              <a:ext cx="1647825" cy="195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كهرباء المتحرك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شكل من الطاق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5"/>
          <p:cNvSpPr/>
          <p:nvPr/>
        </p:nvSpPr>
        <p:spPr>
          <a:xfrm>
            <a:off x="4972043" y="740616"/>
            <a:ext cx="1285884" cy="857256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00604" y="714356"/>
            <a:ext cx="13859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2800" b="1" dirty="0">
                <a:solidFill>
                  <a:srgbClr val="FFFF00"/>
                </a:solidFill>
              </a:rPr>
              <a:t>الفكرة العامة </a:t>
            </a:r>
          </a:p>
        </p:txBody>
      </p:sp>
      <p:sp>
        <p:nvSpPr>
          <p:cNvPr id="4" name="TextBox 4"/>
          <p:cNvSpPr txBox="1"/>
          <p:nvPr/>
        </p:nvSpPr>
        <p:spPr bwMode="auto">
          <a:xfrm>
            <a:off x="1428728" y="785794"/>
            <a:ext cx="3603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latin typeface="+mn-lt"/>
                <a:cs typeface="+mn-cs"/>
              </a:rPr>
              <a:t>مفردات الفكرة العامة</a:t>
            </a:r>
            <a:endParaRPr lang="en-US" sz="3600" b="1" dirty="0">
              <a:ln w="18415" cmpd="sng">
                <a:noFill/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2981690" y="2000240"/>
            <a:ext cx="3273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cs typeface="+mj-cs"/>
              </a:rPr>
              <a:t>الدَّائرَةُ الْكَهْرَبائيَّةُ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15816" y="3473713"/>
            <a:ext cx="4597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اَلْمَسَارُ الَّذِي تَسْرِي فِيهِ الْكَهْرَباءُ.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1000100" y="2857496"/>
            <a:ext cx="2428892" cy="2286016"/>
            <a:chOff x="1142976" y="2714620"/>
            <a:chExt cx="2428892" cy="2286016"/>
          </a:xfrm>
        </p:grpSpPr>
        <p:sp>
          <p:nvSpPr>
            <p:cNvPr id="8" name="مستطيل 7"/>
            <p:cNvSpPr/>
            <p:nvPr/>
          </p:nvSpPr>
          <p:spPr>
            <a:xfrm>
              <a:off x="1142976" y="2714620"/>
              <a:ext cx="2428892" cy="22860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140" y="2857496"/>
              <a:ext cx="1562100" cy="195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ائره الكهربائ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سار الذى تس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5"/>
          <p:cNvSpPr/>
          <p:nvPr/>
        </p:nvSpPr>
        <p:spPr>
          <a:xfrm>
            <a:off x="4972043" y="740616"/>
            <a:ext cx="1285884" cy="857256"/>
          </a:xfrm>
          <a:prstGeom prst="ellipse">
            <a:avLst/>
          </a:prstGeom>
          <a:solidFill>
            <a:srgbClr val="FF0000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4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00604" y="714356"/>
            <a:ext cx="13859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2800" b="1" dirty="0">
                <a:solidFill>
                  <a:srgbClr val="FFFF00"/>
                </a:solidFill>
              </a:rPr>
              <a:t>الفكرة العامة </a:t>
            </a:r>
          </a:p>
        </p:txBody>
      </p:sp>
      <p:sp>
        <p:nvSpPr>
          <p:cNvPr id="4" name="TextBox 4"/>
          <p:cNvSpPr txBox="1"/>
          <p:nvPr/>
        </p:nvSpPr>
        <p:spPr bwMode="auto">
          <a:xfrm>
            <a:off x="1428728" y="785794"/>
            <a:ext cx="36036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noFill/>
                  <a:prstDash val="solid"/>
                </a:ln>
                <a:latin typeface="+mn-lt"/>
                <a:cs typeface="+mn-cs"/>
              </a:rPr>
              <a:t>مفردات الفكرة العامة</a:t>
            </a:r>
            <a:endParaRPr lang="en-US" sz="3600" b="1" dirty="0">
              <a:ln w="18415" cmpd="sng">
                <a:noFill/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3068667" y="1928802"/>
            <a:ext cx="3172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الْكَهْرَباءُ الْ</a:t>
            </a:r>
            <a:r>
              <a:rPr lang="ar-SA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ساكنة</a:t>
            </a:r>
            <a:endParaRPr lang="ar-EG" sz="44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03848" y="3545721"/>
            <a:ext cx="49582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4000" b="1" dirty="0">
                <a:latin typeface="Calibri" pitchFamily="34" charset="0"/>
                <a:cs typeface="+mj-cs"/>
              </a:rPr>
              <a:t>نوع من الطاقة تنتجه أجزاء صغيرة جداً من المادة.</a:t>
            </a:r>
            <a:endParaRPr lang="ar-EG" sz="4000" b="1" dirty="0">
              <a:latin typeface="Calibri" pitchFamily="34" charset="0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143248"/>
            <a:ext cx="2581275" cy="192405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كهرباء الساك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وع من الطاقه تنتج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5826125" y="616516"/>
            <a:ext cx="3317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48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الدَّرْسُ الأَوَّلُ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275856" y="1422270"/>
            <a:ext cx="26468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  <a:cs typeface="+mj-cs"/>
              </a:rPr>
              <a:t>الْحَرَارَةُ</a:t>
            </a:r>
          </a:p>
        </p:txBody>
      </p:sp>
      <p:sp>
        <p:nvSpPr>
          <p:cNvPr id="4" name="Rectangle 1"/>
          <p:cNvSpPr/>
          <p:nvPr/>
        </p:nvSpPr>
        <p:spPr bwMode="auto">
          <a:xfrm>
            <a:off x="7596336" y="5733256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التهيئة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64088" y="2866321"/>
            <a:ext cx="2452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40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أنظر وأتساءل</a:t>
            </a:r>
            <a:endParaRPr lang="ar-EG" sz="40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269850" y="3551463"/>
            <a:ext cx="721523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EG" sz="3200" b="1" dirty="0" smtClean="0"/>
              <a:t>هذه صحراء في يوم مشمس. كيف أعرف أن الحرارة مرتفعة؟</a:t>
            </a:r>
            <a:endParaRPr lang="ar-SA" sz="32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60118" y="4286354"/>
            <a:ext cx="60722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 eaLnBrk="0" hangingPunct="0"/>
            <a:r>
              <a:rPr lang="ar-EG" sz="3600" b="1" dirty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الشمس تظهر مرتفعة </a:t>
            </a:r>
            <a:r>
              <a:rPr lang="ar-EG" sz="3600" b="1" dirty="0" smtClean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وساطعة </a:t>
            </a:r>
            <a:r>
              <a:rPr lang="ar-EG" sz="3600" b="1" dirty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في السماء </a:t>
            </a:r>
            <a:r>
              <a:rPr lang="ar-EG" sz="3600" b="1" dirty="0" smtClean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والسماء </a:t>
            </a:r>
            <a:r>
              <a:rPr lang="ar-EG" sz="3600" b="1" dirty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صافية ليس </a:t>
            </a:r>
            <a:r>
              <a:rPr lang="ar-EG" sz="3600" b="1" dirty="0" err="1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بها</a:t>
            </a:r>
            <a:r>
              <a:rPr lang="ar-EG" sz="3600" b="1" dirty="0">
                <a:solidFill>
                  <a:srgbClr val="660033"/>
                </a:solidFill>
                <a:latin typeface="Calibri" pitchFamily="34" charset="0"/>
                <a:cs typeface="Times New Roman" pitchFamily="18" charset="0"/>
              </a:rPr>
              <a:t> غيوم.</a:t>
            </a:r>
            <a:endParaRPr lang="ar-EG" sz="40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>
    <p:split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حراره ((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نظر وأ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هذه صحر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شمس تظ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858</Words>
  <Application>Microsoft Office PowerPoint</Application>
  <PresentationFormat>عرض على الشاشة (4:3)</PresentationFormat>
  <Paragraphs>199</Paragraphs>
  <Slides>34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fffff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2ب - الفصل الثاني عشر</dc:title>
  <dc:subject>1- الحرارة</dc:subject>
  <dc:creator>أ/بندر الحازمي</dc:creator>
  <cp:keywords>حقيبة إنجاز المعلم والمعلمة</cp:keywords>
  <cp:lastModifiedBy>Hassanelboshy1@outlook.sa</cp:lastModifiedBy>
  <cp:revision>223</cp:revision>
  <dcterms:created xsi:type="dcterms:W3CDTF">2010-11-25T17:56:51Z</dcterms:created>
  <dcterms:modified xsi:type="dcterms:W3CDTF">2020-10-13T11:16:59Z</dcterms:modified>
</cp:coreProperties>
</file>