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Lst>
  <p:notesMasterIdLst>
    <p:notesMasterId r:id="rId20"/>
  </p:notesMasterIdLst>
  <p:sldIdLst>
    <p:sldId id="256" r:id="rId3"/>
    <p:sldId id="260" r:id="rId4"/>
    <p:sldId id="257" r:id="rId5"/>
    <p:sldId id="274" r:id="rId6"/>
    <p:sldId id="275" r:id="rId7"/>
    <p:sldId id="262" r:id="rId8"/>
    <p:sldId id="263" r:id="rId9"/>
    <p:sldId id="264" r:id="rId10"/>
    <p:sldId id="276" r:id="rId11"/>
    <p:sldId id="277" r:id="rId12"/>
    <p:sldId id="266" r:id="rId13"/>
    <p:sldId id="268" r:id="rId14"/>
    <p:sldId id="269" r:id="rId15"/>
    <p:sldId id="270" r:id="rId16"/>
    <p:sldId id="271" r:id="rId17"/>
    <p:sldId id="272" r:id="rId18"/>
    <p:sldId id="273" r:id="rId1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AB"/>
    <a:srgbClr val="FFE9A3"/>
    <a:srgbClr val="FFDD71"/>
    <a:srgbClr val="FFD347"/>
    <a:srgbClr val="EE8200"/>
    <a:srgbClr val="9A5322"/>
    <a:srgbClr val="F2AB75"/>
    <a:srgbClr val="F0934E"/>
    <a:srgbClr val="FF1515"/>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p:cViewPr>
        <p:scale>
          <a:sx n="62" d="100"/>
          <a:sy n="62" d="100"/>
        </p:scale>
        <p:origin x="78"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494F86F-37AC-4E30-9EBB-E76D89B1BAEB}" type="datetimeFigureOut">
              <a:rPr lang="ar-SA" smtClean="0"/>
              <a:t>24/05/42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EDB3134-68CB-4C18-94A5-3583926040FC}" type="slidenum">
              <a:rPr lang="ar-SA" smtClean="0"/>
              <a:t>‹#›</a:t>
            </a:fld>
            <a:endParaRPr lang="ar-SA"/>
          </a:p>
        </p:txBody>
      </p:sp>
    </p:spTree>
    <p:extLst>
      <p:ext uri="{BB962C8B-B14F-4D97-AF65-F5344CB8AC3E}">
        <p14:creationId xmlns:p14="http://schemas.microsoft.com/office/powerpoint/2010/main" val="27271926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EDB3134-68CB-4C18-94A5-3583926040FC}" type="slidenum">
              <a:rPr lang="ar-SA" smtClean="0"/>
              <a:t>12</a:t>
            </a:fld>
            <a:endParaRPr lang="ar-SA"/>
          </a:p>
        </p:txBody>
      </p:sp>
    </p:spTree>
    <p:extLst>
      <p:ext uri="{BB962C8B-B14F-4D97-AF65-F5344CB8AC3E}">
        <p14:creationId xmlns:p14="http://schemas.microsoft.com/office/powerpoint/2010/main" val="3663508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ar-SA" altLang="ko-KR" smtClean="0"/>
              <a:t>تحرير أنماط النص الرئيسي</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ar-SA" altLang="ko-KR" smtClean="0"/>
              <a:t>تحرير أنماط النص الرئيسي</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ar-SA" altLang="ko-KR" smtClean="0"/>
              <a:t>تحرير أنماط النص الرئيسي</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ar-SA" altLang="ko-KR" smtClean="0"/>
              <a:t>تحرير أنماط النص الرئيسي</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78F14CC-C866-4503-A790-FADBAF595D4E}"/>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3" name="عنصر نائب للتذييل 2">
            <a:extLst>
              <a:ext uri="{FF2B5EF4-FFF2-40B4-BE49-F238E27FC236}">
                <a16:creationId xmlns:a16="http://schemas.microsoft.com/office/drawing/2014/main" id="{3BA53888-09AC-4FC7-B852-E7AA96ACCAA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5A50457-B1A1-4279-B34C-31A94F96152D}"/>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58107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ctr" defTabSz="914400" rtl="1"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r" defTabSz="914400" rtl="1"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r" defTabSz="914400" rtl="1" eaLnBrk="1" latinLnBrk="1" hangingPunct="1">
        <a:defRPr sz="1800" kern="1200">
          <a:solidFill>
            <a:schemeClr val="tx1"/>
          </a:solidFill>
          <a:latin typeface="+mn-lt"/>
          <a:ea typeface="+mn-ea"/>
          <a:cs typeface="+mn-cs"/>
        </a:defRPr>
      </a:lvl1pPr>
      <a:lvl2pPr marL="457200" algn="r" defTabSz="914400" rtl="1" eaLnBrk="1" latinLnBrk="1" hangingPunct="1">
        <a:defRPr sz="1800" kern="1200">
          <a:solidFill>
            <a:schemeClr val="tx1"/>
          </a:solidFill>
          <a:latin typeface="+mn-lt"/>
          <a:ea typeface="+mn-ea"/>
          <a:cs typeface="+mn-cs"/>
        </a:defRPr>
      </a:lvl2pPr>
      <a:lvl3pPr marL="914400" algn="r" defTabSz="914400" rtl="1" eaLnBrk="1" latinLnBrk="1" hangingPunct="1">
        <a:defRPr sz="1800" kern="1200">
          <a:solidFill>
            <a:schemeClr val="tx1"/>
          </a:solidFill>
          <a:latin typeface="+mn-lt"/>
          <a:ea typeface="+mn-ea"/>
          <a:cs typeface="+mn-cs"/>
        </a:defRPr>
      </a:lvl3pPr>
      <a:lvl4pPr marL="1371600" algn="r" defTabSz="914400" rtl="1" eaLnBrk="1" latinLnBrk="1" hangingPunct="1">
        <a:defRPr sz="1800" kern="1200">
          <a:solidFill>
            <a:schemeClr val="tx1"/>
          </a:solidFill>
          <a:latin typeface="+mn-lt"/>
          <a:ea typeface="+mn-ea"/>
          <a:cs typeface="+mn-cs"/>
        </a:defRPr>
      </a:lvl4pPr>
      <a:lvl5pPr marL="1828800" algn="r" defTabSz="914400" rtl="1" eaLnBrk="1" latinLnBrk="1" hangingPunct="1">
        <a:defRPr sz="1800" kern="1200">
          <a:solidFill>
            <a:schemeClr val="tx1"/>
          </a:solidFill>
          <a:latin typeface="+mn-lt"/>
          <a:ea typeface="+mn-ea"/>
          <a:cs typeface="+mn-cs"/>
        </a:defRPr>
      </a:lvl5pPr>
      <a:lvl6pPr marL="2286000" algn="r" defTabSz="914400" rtl="1" eaLnBrk="1" latinLnBrk="1" hangingPunct="1">
        <a:defRPr sz="1800" kern="1200">
          <a:solidFill>
            <a:schemeClr val="tx1"/>
          </a:solidFill>
          <a:latin typeface="+mn-lt"/>
          <a:ea typeface="+mn-ea"/>
          <a:cs typeface="+mn-cs"/>
        </a:defRPr>
      </a:lvl6pPr>
      <a:lvl7pPr marL="2743200" algn="r" defTabSz="914400" rtl="1" eaLnBrk="1" latinLnBrk="1" hangingPunct="1">
        <a:defRPr sz="1800" kern="1200">
          <a:solidFill>
            <a:schemeClr val="tx1"/>
          </a:solidFill>
          <a:latin typeface="+mn-lt"/>
          <a:ea typeface="+mn-ea"/>
          <a:cs typeface="+mn-cs"/>
        </a:defRPr>
      </a:lvl7pPr>
      <a:lvl8pPr marL="3200400" algn="r" defTabSz="914400" rtl="1" eaLnBrk="1" latinLnBrk="1" hangingPunct="1">
        <a:defRPr sz="1800" kern="1200">
          <a:solidFill>
            <a:schemeClr val="tx1"/>
          </a:solidFill>
          <a:latin typeface="+mn-lt"/>
          <a:ea typeface="+mn-ea"/>
          <a:cs typeface="+mn-cs"/>
        </a:defRPr>
      </a:lvl8pPr>
      <a:lvl9pPr marL="3657600" algn="r" defTabSz="914400" rtl="1"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1/7/2021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1.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1.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1.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p:cNvSpPr/>
          <p:nvPr/>
        </p:nvSpPr>
        <p:spPr>
          <a:xfrm>
            <a:off x="4355679" y="2715766"/>
            <a:ext cx="4788321" cy="1497141"/>
          </a:xfrm>
          <a:custGeom>
            <a:avLst/>
            <a:gdLst/>
            <a:ahLst/>
            <a:cxnLst/>
            <a:rect l="l" t="t" r="r" b="b"/>
            <a:pathLst>
              <a:path w="4328021" h="2160240">
                <a:moveTo>
                  <a:pt x="260655" y="0"/>
                </a:moveTo>
                <a:lnTo>
                  <a:pt x="4328021" y="0"/>
                </a:lnTo>
                <a:lnTo>
                  <a:pt x="4328021" y="2160240"/>
                </a:lnTo>
                <a:lnTo>
                  <a:pt x="260655" y="2160240"/>
                </a:lnTo>
                <a:cubicBezTo>
                  <a:pt x="116699" y="2160240"/>
                  <a:pt x="0" y="2043541"/>
                  <a:pt x="0" y="1899585"/>
                </a:cubicBezTo>
                <a:lnTo>
                  <a:pt x="0" y="260655"/>
                </a:lnTo>
                <a:cubicBezTo>
                  <a:pt x="0" y="116699"/>
                  <a:pt x="116699" y="0"/>
                  <a:pt x="260655" y="0"/>
                </a:cubicBezTo>
                <a:close/>
              </a:path>
            </a:pathLst>
          </a:custGeom>
          <a:solidFill>
            <a:schemeClr val="accent6">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مربع نص 14">
            <a:extLst>
              <a:ext uri="{FF2B5EF4-FFF2-40B4-BE49-F238E27FC236}">
                <a16:creationId xmlns:a16="http://schemas.microsoft.com/office/drawing/2014/main" id="{0FE06440-59A4-4244-883E-2134F453FFFB}"/>
              </a:ext>
            </a:extLst>
          </p:cNvPr>
          <p:cNvSpPr txBox="1"/>
          <p:nvPr/>
        </p:nvSpPr>
        <p:spPr>
          <a:xfrm>
            <a:off x="4499992" y="1240866"/>
            <a:ext cx="4821258" cy="1330621"/>
          </a:xfrm>
          <a:prstGeom prst="rect">
            <a:avLst/>
          </a:prstGeom>
          <a:noFill/>
        </p:spPr>
        <p:txBody>
          <a:bodyPr wrap="square">
            <a:spAutoFit/>
          </a:bodyPr>
          <a:lstStyle/>
          <a:p>
            <a:pPr algn="ctr">
              <a:lnSpc>
                <a:spcPct val="150000"/>
              </a:lnSpc>
            </a:pPr>
            <a:r>
              <a:rPr lang="ar-SA" sz="32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الحديث الثامن عشر </a:t>
            </a:r>
          </a:p>
          <a:p>
            <a:pPr algn="ctr">
              <a:lnSpc>
                <a:spcPct val="150000"/>
              </a:lnSpc>
            </a:pPr>
            <a:r>
              <a:rPr lang="ar-SA" sz="24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(استمرار الحسنات بعد الممات)</a:t>
            </a:r>
            <a:endParaRPr lang="ar-SA" sz="2400" dirty="0">
              <a:solidFill>
                <a:srgbClr val="FFCF37"/>
              </a:solidFill>
              <a:effectLst>
                <a:glow rad="88900">
                  <a:schemeClr val="tx1"/>
                </a:glow>
              </a:effectLst>
              <a:latin typeface="AbdoMaster-Bold" panose="02000500030000020004" pitchFamily="50" charset="-78"/>
              <a:cs typeface="AbdoMaster-Bold" panose="02000500030000020004" pitchFamily="50" charset="-78"/>
            </a:endParaRPr>
          </a:p>
        </p:txBody>
      </p:sp>
      <p:sp>
        <p:nvSpPr>
          <p:cNvPr id="16" name="مربع نص 15">
            <a:extLst>
              <a:ext uri="{FF2B5EF4-FFF2-40B4-BE49-F238E27FC236}">
                <a16:creationId xmlns:a16="http://schemas.microsoft.com/office/drawing/2014/main" id="{BC9F5CD0-C725-4E9E-AF6D-314B86DDF1F6}"/>
              </a:ext>
            </a:extLst>
          </p:cNvPr>
          <p:cNvSpPr txBox="1"/>
          <p:nvPr/>
        </p:nvSpPr>
        <p:spPr>
          <a:xfrm>
            <a:off x="6398962" y="3415742"/>
            <a:ext cx="3563911" cy="584775"/>
          </a:xfrm>
          <a:prstGeom prst="rect">
            <a:avLst/>
          </a:prstGeom>
          <a:noFill/>
          <a:ln>
            <a:noFill/>
          </a:ln>
        </p:spPr>
        <p:txBody>
          <a:bodyPr wrap="square">
            <a:spAutoFit/>
          </a:bodyPr>
          <a:lstStyle/>
          <a:p>
            <a:pPr algn="ctr"/>
            <a:r>
              <a:rPr lang="ar-SA" sz="3200" b="1" dirty="0">
                <a:ln w="3175">
                  <a:noFill/>
                  <a:prstDash val="solid"/>
                </a:ln>
                <a:solidFill>
                  <a:srgbClr val="FFCF37"/>
                </a:solidFill>
                <a:effectLst>
                  <a:glow rad="88900">
                    <a:schemeClr val="tx1"/>
                  </a:glow>
                </a:effectLst>
                <a:latin typeface="BoutrosNewsH1" pitchFamily="2" charset="-78"/>
                <a:cs typeface="BoutrosNewsH1" pitchFamily="2" charset="-78"/>
              </a:rPr>
              <a:t>الصفحة: </a:t>
            </a:r>
            <a:r>
              <a:rPr lang="ar-SA" sz="2800" b="1" dirty="0">
                <a:ln w="3175">
                  <a:noFill/>
                  <a:prstDash val="solid"/>
                </a:ln>
                <a:solidFill>
                  <a:srgbClr val="F2EC6A"/>
                </a:solidFill>
                <a:effectLst>
                  <a:glow rad="88900">
                    <a:schemeClr val="tx1"/>
                  </a:glow>
                </a:effectLst>
                <a:latin typeface="BoutrosNewsH1" pitchFamily="2" charset="-78"/>
                <a:cs typeface="BoutrosNewsH1" pitchFamily="2" charset="-78"/>
              </a:rPr>
              <a:t>112</a:t>
            </a:r>
          </a:p>
        </p:txBody>
      </p:sp>
      <p:sp>
        <p:nvSpPr>
          <p:cNvPr id="17" name="مربع نص 16">
            <a:extLst>
              <a:ext uri="{FF2B5EF4-FFF2-40B4-BE49-F238E27FC236}">
                <a16:creationId xmlns:a16="http://schemas.microsoft.com/office/drawing/2014/main" id="{C6D72752-8F79-45AF-A766-305A73FF9968}"/>
              </a:ext>
            </a:extLst>
          </p:cNvPr>
          <p:cNvSpPr txBox="1"/>
          <p:nvPr/>
        </p:nvSpPr>
        <p:spPr>
          <a:xfrm>
            <a:off x="6069536" y="2760743"/>
            <a:ext cx="3893337" cy="584775"/>
          </a:xfrm>
          <a:prstGeom prst="rect">
            <a:avLst/>
          </a:prstGeom>
          <a:noFill/>
          <a:ln>
            <a:noFill/>
          </a:ln>
        </p:spPr>
        <p:txBody>
          <a:bodyPr wrap="square">
            <a:spAutoFit/>
          </a:bodyPr>
          <a:lstStyle/>
          <a:p>
            <a:pPr algn="ctr"/>
            <a:r>
              <a:rPr lang="ar-SA" sz="3200" b="1" dirty="0">
                <a:ln w="3175">
                  <a:noFill/>
                  <a:prstDash val="solid"/>
                </a:ln>
                <a:solidFill>
                  <a:srgbClr val="FFCF37"/>
                </a:solidFill>
                <a:effectLst>
                  <a:glow rad="88900">
                    <a:schemeClr val="tx1"/>
                  </a:glow>
                </a:effectLst>
                <a:latin typeface="BoutrosNewsH1" pitchFamily="2" charset="-78"/>
                <a:cs typeface="BoutrosNewsH1" pitchFamily="2" charset="-78"/>
              </a:rPr>
              <a:t>الوحدة: </a:t>
            </a:r>
            <a:r>
              <a:rPr lang="ar-SA" sz="2800" b="1" dirty="0">
                <a:ln w="3175">
                  <a:noFill/>
                  <a:prstDash val="solid"/>
                </a:ln>
                <a:solidFill>
                  <a:srgbClr val="F2EC6A"/>
                </a:solidFill>
                <a:effectLst>
                  <a:glow rad="88900">
                    <a:schemeClr val="tx1"/>
                  </a:glow>
                </a:effectLst>
                <a:latin typeface="BoutrosNewsH1" pitchFamily="2" charset="-78"/>
                <a:cs typeface="BoutrosNewsH1" pitchFamily="2" charset="-78"/>
              </a:rPr>
              <a:t>الثانية</a:t>
            </a:r>
          </a:p>
        </p:txBody>
      </p:sp>
      <p:pic>
        <p:nvPicPr>
          <p:cNvPr id="2" name="صورة 1">
            <a:extLst>
              <a:ext uri="{FF2B5EF4-FFF2-40B4-BE49-F238E27FC236}">
                <a16:creationId xmlns:a16="http://schemas.microsoft.com/office/drawing/2014/main" id="{961EAFA9-ACB3-4728-B1BB-63317880A2DF}"/>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64288" y="76588"/>
            <a:ext cx="1872208" cy="1110821"/>
          </a:xfrm>
          <a:prstGeom prst="rect">
            <a:avLst/>
          </a:prstGeom>
          <a:effectLst/>
        </p:spPr>
      </p:pic>
      <p:sp>
        <p:nvSpPr>
          <p:cNvPr id="3" name="مربع نص 2">
            <a:extLst>
              <a:ext uri="{FF2B5EF4-FFF2-40B4-BE49-F238E27FC236}">
                <a16:creationId xmlns:a16="http://schemas.microsoft.com/office/drawing/2014/main" id="{A2E7519A-A30B-4224-81DF-CC8677B14A48}"/>
              </a:ext>
            </a:extLst>
          </p:cNvPr>
          <p:cNvSpPr txBox="1"/>
          <p:nvPr/>
        </p:nvSpPr>
        <p:spPr>
          <a:xfrm>
            <a:off x="4355679" y="4605247"/>
            <a:ext cx="5469625" cy="461665"/>
          </a:xfrm>
          <a:prstGeom prst="rect">
            <a:avLst/>
          </a:prstGeom>
          <a:noFill/>
        </p:spPr>
        <p:txBody>
          <a:bodyPr wrap="square">
            <a:spAutoFit/>
          </a:bodyPr>
          <a:lstStyle/>
          <a:p>
            <a:pPr algn="ctr"/>
            <a:r>
              <a:rPr lang="ar-SA" sz="2400" b="1" dirty="0">
                <a:ln w="3175">
                  <a:noFill/>
                  <a:prstDash val="solid"/>
                </a:ln>
                <a:solidFill>
                  <a:srgbClr val="FFCF37"/>
                </a:solidFill>
                <a:effectLst>
                  <a:glow rad="88900">
                    <a:schemeClr val="tx1"/>
                  </a:glow>
                </a:effectLst>
                <a:latin typeface="BoutrosNewsH1" pitchFamily="2" charset="-78"/>
                <a:cs typeface="BoutrosNewsH1" pitchFamily="2" charset="-78"/>
              </a:rPr>
              <a:t>معلم المادة:   </a:t>
            </a:r>
            <a:r>
              <a:rPr lang="ar-SA" sz="2400" b="1" dirty="0">
                <a:ln w="3175">
                  <a:noFill/>
                  <a:prstDash val="solid"/>
                </a:ln>
                <a:solidFill>
                  <a:srgbClr val="F2EC6A"/>
                </a:solidFill>
                <a:effectLst>
                  <a:glow rad="88900">
                    <a:schemeClr val="tx1"/>
                  </a:glow>
                </a:effectLst>
                <a:latin typeface="BoutrosNewsH1" pitchFamily="2" charset="-78"/>
                <a:cs typeface="BoutrosNewsH1" pitchFamily="2" charset="-78"/>
              </a:rPr>
              <a:t>أ. أحمد جمعان الغامدي</a:t>
            </a:r>
            <a:endParaRPr lang="ar-SA" sz="2800" b="1" dirty="0">
              <a:ln w="3175">
                <a:noFill/>
                <a:prstDash val="solid"/>
              </a:ln>
              <a:solidFill>
                <a:srgbClr val="F2EC6A"/>
              </a:solidFill>
              <a:effectLst>
                <a:glow rad="88900">
                  <a:schemeClr val="tx1"/>
                </a:glow>
              </a:effectLst>
              <a:latin typeface="BoutrosNewsH1" pitchFamily="2" charset="-78"/>
              <a:cs typeface="BoutrosNewsH1" pitchFamily="2" charset="-78"/>
            </a:endParaRPr>
          </a:p>
        </p:txBody>
      </p:sp>
      <p:pic>
        <p:nvPicPr>
          <p:cNvPr id="4" name="صورة 3" descr="صورة تحتوي على مصفاة, فرشاة&#10;&#10;تم إنشاء الوصف تلقائياً">
            <a:extLst>
              <a:ext uri="{FF2B5EF4-FFF2-40B4-BE49-F238E27FC236}">
                <a16:creationId xmlns:a16="http://schemas.microsoft.com/office/drawing/2014/main" id="{C93C19E8-E6FD-47B1-84E7-5C6802189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77750"/>
            <a:ext cx="1872208" cy="1003504"/>
          </a:xfrm>
          <a:prstGeom prst="rect">
            <a:avLst/>
          </a:prstGeom>
          <a:effectLst/>
        </p:spPr>
      </p:pic>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375" autoRev="1" fill="hold">
                                          <p:stCondLst>
                                            <p:cond delay="0"/>
                                          </p:stCondLst>
                                        </p:cTn>
                                        <p:tgtEl>
                                          <p:spTgt spid="15"/>
                                        </p:tgtEl>
                                      </p:cBhvr>
                                      <p:to x="80000" y="100000"/>
                                    </p:animScale>
                                    <p:anim by="(#ppt_w*0.10)" calcmode="lin" valueType="num">
                                      <p:cBhvr>
                                        <p:cTn id="7" dur="375" autoRev="1" fill="hold">
                                          <p:stCondLst>
                                            <p:cond delay="0"/>
                                          </p:stCondLst>
                                        </p:cTn>
                                        <p:tgtEl>
                                          <p:spTgt spid="15"/>
                                        </p:tgtEl>
                                        <p:attrNameLst>
                                          <p:attrName>ppt_x</p:attrName>
                                        </p:attrNameLst>
                                      </p:cBhvr>
                                    </p:anim>
                                    <p:anim by="(-#ppt_w*0.10)" calcmode="lin" valueType="num">
                                      <p:cBhvr>
                                        <p:cTn id="8" dur="375" autoRev="1" fill="hold">
                                          <p:stCondLst>
                                            <p:cond delay="0"/>
                                          </p:stCondLst>
                                        </p:cTn>
                                        <p:tgtEl>
                                          <p:spTgt spid="15"/>
                                        </p:tgtEl>
                                        <p:attrNameLst>
                                          <p:attrName>ppt_y</p:attrName>
                                        </p:attrNameLst>
                                      </p:cBhvr>
                                    </p:anim>
                                    <p:animRot by="-480000">
                                      <p:cBhvr>
                                        <p:cTn id="9" dur="375" autoRev="1" fill="hold">
                                          <p:stCondLst>
                                            <p:cond delay="0"/>
                                          </p:stCondLst>
                                        </p:cTn>
                                        <p:tgtEl>
                                          <p:spTgt spid="15"/>
                                        </p:tgtEl>
                                        <p:attrNameLst>
                                          <p:attrName>r</p:attrName>
                                        </p:attrNameLst>
                                      </p:cBhvr>
                                    </p:animRot>
                                  </p:childTnLst>
                                </p:cTn>
                              </p:par>
                              <p:par>
                                <p:cTn id="10" presetID="36" presetClass="emph" presetSubtype="0" repeatCount="indefinite" fill="hold" grpId="0" nodeType="withEffect">
                                  <p:stCondLst>
                                    <p:cond delay="0"/>
                                  </p:stCondLst>
                                  <p:iterate type="lt">
                                    <p:tmPct val="10000"/>
                                  </p:iterate>
                                  <p:childTnLst>
                                    <p:animScale>
                                      <p:cBhvr>
                                        <p:cTn id="11" dur="500" autoRev="1" fill="hold">
                                          <p:stCondLst>
                                            <p:cond delay="0"/>
                                          </p:stCondLst>
                                        </p:cTn>
                                        <p:tgtEl>
                                          <p:spTgt spid="16"/>
                                        </p:tgtEl>
                                      </p:cBhvr>
                                      <p:to x="80000" y="100000"/>
                                    </p:animScale>
                                    <p:anim by="(#ppt_w*0.10)" calcmode="lin" valueType="num">
                                      <p:cBhvr>
                                        <p:cTn id="12" dur="500" autoRev="1" fill="hold">
                                          <p:stCondLst>
                                            <p:cond delay="0"/>
                                          </p:stCondLst>
                                        </p:cTn>
                                        <p:tgtEl>
                                          <p:spTgt spid="16"/>
                                        </p:tgtEl>
                                        <p:attrNameLst>
                                          <p:attrName>ppt_x</p:attrName>
                                        </p:attrNameLst>
                                      </p:cBhvr>
                                    </p:anim>
                                    <p:anim by="(-#ppt_w*0.10)" calcmode="lin" valueType="num">
                                      <p:cBhvr>
                                        <p:cTn id="13" dur="500" autoRev="1" fill="hold">
                                          <p:stCondLst>
                                            <p:cond delay="0"/>
                                          </p:stCondLst>
                                        </p:cTn>
                                        <p:tgtEl>
                                          <p:spTgt spid="16"/>
                                        </p:tgtEl>
                                        <p:attrNameLst>
                                          <p:attrName>ppt_y</p:attrName>
                                        </p:attrNameLst>
                                      </p:cBhvr>
                                    </p:anim>
                                    <p:animRot by="-480000">
                                      <p:cBhvr>
                                        <p:cTn id="14" dur="500" autoRev="1" fill="hold">
                                          <p:stCondLst>
                                            <p:cond delay="0"/>
                                          </p:stCondLst>
                                        </p:cTn>
                                        <p:tgtEl>
                                          <p:spTgt spid="16"/>
                                        </p:tgtEl>
                                        <p:attrNameLst>
                                          <p:attrName>r</p:attrName>
                                        </p:attrNameLst>
                                      </p:cBhvr>
                                    </p:animRot>
                                  </p:childTnLst>
                                </p:cTn>
                              </p:par>
                              <p:par>
                                <p:cTn id="15" presetID="36" presetClass="emph" presetSubtype="0" repeatCount="indefinite" fill="hold" grpId="0" nodeType="withEffect">
                                  <p:stCondLst>
                                    <p:cond delay="0"/>
                                  </p:stCondLst>
                                  <p:iterate type="lt">
                                    <p:tmPct val="10000"/>
                                  </p:iterate>
                                  <p:childTnLst>
                                    <p:animScale>
                                      <p:cBhvr>
                                        <p:cTn id="16" dur="500" autoRev="1" fill="hold">
                                          <p:stCondLst>
                                            <p:cond delay="0"/>
                                          </p:stCondLst>
                                        </p:cTn>
                                        <p:tgtEl>
                                          <p:spTgt spid="17"/>
                                        </p:tgtEl>
                                      </p:cBhvr>
                                      <p:to x="80000" y="100000"/>
                                    </p:animScale>
                                    <p:anim by="(#ppt_w*0.10)" calcmode="lin" valueType="num">
                                      <p:cBhvr>
                                        <p:cTn id="17" dur="500" autoRev="1" fill="hold">
                                          <p:stCondLst>
                                            <p:cond delay="0"/>
                                          </p:stCondLst>
                                        </p:cTn>
                                        <p:tgtEl>
                                          <p:spTgt spid="17"/>
                                        </p:tgtEl>
                                        <p:attrNameLst>
                                          <p:attrName>ppt_x</p:attrName>
                                        </p:attrNameLst>
                                      </p:cBhvr>
                                    </p:anim>
                                    <p:anim by="(-#ppt_w*0.10)" calcmode="lin" valueType="num">
                                      <p:cBhvr>
                                        <p:cTn id="18" dur="500" autoRev="1" fill="hold">
                                          <p:stCondLst>
                                            <p:cond delay="0"/>
                                          </p:stCondLst>
                                        </p:cTn>
                                        <p:tgtEl>
                                          <p:spTgt spid="17"/>
                                        </p:tgtEl>
                                        <p:attrNameLst>
                                          <p:attrName>ppt_y</p:attrName>
                                        </p:attrNameLst>
                                      </p:cBhvr>
                                    </p:anim>
                                    <p:animRot by="-480000">
                                      <p:cBhvr>
                                        <p:cTn id="19" dur="500" autoRev="1"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42" name="مربع نص 41">
            <a:extLst>
              <a:ext uri="{FF2B5EF4-FFF2-40B4-BE49-F238E27FC236}">
                <a16:creationId xmlns:a16="http://schemas.microsoft.com/office/drawing/2014/main" id="{11DA7D39-9753-4698-A6DA-5DC96A8656DC}"/>
              </a:ext>
            </a:extLst>
          </p:cNvPr>
          <p:cNvSpPr txBox="1"/>
          <p:nvPr/>
        </p:nvSpPr>
        <p:spPr>
          <a:xfrm>
            <a:off x="222193" y="339502"/>
            <a:ext cx="7710706" cy="830997"/>
          </a:xfrm>
          <a:prstGeom prst="rect">
            <a:avLst/>
          </a:prstGeom>
          <a:noFill/>
        </p:spPr>
        <p:txBody>
          <a:bodyPr wrap="square" rtlCol="1">
            <a:spAutoFit/>
          </a:bodyPr>
          <a:lstStyle/>
          <a:p>
            <a:pPr algn="r"/>
            <a:r>
              <a:rPr lang="ar-SA" sz="48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نشاط (3) </a:t>
            </a:r>
          </a:p>
        </p:txBody>
      </p:sp>
      <p:sp>
        <p:nvSpPr>
          <p:cNvPr id="43" name="مربع نص 42">
            <a:extLst>
              <a:ext uri="{FF2B5EF4-FFF2-40B4-BE49-F238E27FC236}">
                <a16:creationId xmlns:a16="http://schemas.microsoft.com/office/drawing/2014/main" id="{AD79B736-DB34-4753-BC87-22E4BA85BCF6}"/>
              </a:ext>
            </a:extLst>
          </p:cNvPr>
          <p:cNvSpPr txBox="1"/>
          <p:nvPr/>
        </p:nvSpPr>
        <p:spPr>
          <a:xfrm>
            <a:off x="1691680" y="1131590"/>
            <a:ext cx="7415692" cy="1024896"/>
          </a:xfrm>
          <a:prstGeom prst="rect">
            <a:avLst/>
          </a:prstGeom>
          <a:noFill/>
        </p:spPr>
        <p:txBody>
          <a:bodyPr wrap="square">
            <a:spAutoFit/>
          </a:bodyPr>
          <a:lstStyle/>
          <a:p>
            <a:pPr algn="r">
              <a:lnSpc>
                <a:spcPct val="130000"/>
              </a:lnSpc>
            </a:pPr>
            <a:r>
              <a:rPr lang="ar-SA" sz="2400" b="1" dirty="0">
                <a:solidFill>
                  <a:srgbClr val="FFDF79"/>
                </a:solidFill>
                <a:effectLst>
                  <a:glow rad="88900">
                    <a:schemeClr val="tx1"/>
                  </a:glow>
                </a:effectLst>
                <a:latin typeface="Dante" panose="02020502050200020203" pitchFamily="18" charset="0"/>
                <a:cs typeface="Hacen Liner XL" panose="02000000000000000000" pitchFamily="2" charset="-78"/>
              </a:rPr>
              <a:t>بإمكان كل مسلم المشاركة في نشر العلم بطرق مبتكرة ومتيسرة، اكتب بعض وسائل نشر العلم التي يمكنك المشاركة فيها.</a:t>
            </a:r>
          </a:p>
        </p:txBody>
      </p:sp>
      <p:grpSp>
        <p:nvGrpSpPr>
          <p:cNvPr id="2" name="مجموعة 1">
            <a:extLst>
              <a:ext uri="{FF2B5EF4-FFF2-40B4-BE49-F238E27FC236}">
                <a16:creationId xmlns:a16="http://schemas.microsoft.com/office/drawing/2014/main" id="{FF8FEE94-C49D-4822-BCE1-16475357C1CB}"/>
              </a:ext>
            </a:extLst>
          </p:cNvPr>
          <p:cNvGrpSpPr/>
          <p:nvPr/>
        </p:nvGrpSpPr>
        <p:grpSpPr>
          <a:xfrm>
            <a:off x="8049199" y="70454"/>
            <a:ext cx="969711" cy="923330"/>
            <a:chOff x="8049199" y="70454"/>
            <a:chExt cx="969711" cy="923330"/>
          </a:xfrm>
          <a:effectLst>
            <a:glow rad="50800">
              <a:schemeClr val="accent6">
                <a:lumMod val="50000"/>
                <a:alpha val="68000"/>
              </a:schemeClr>
            </a:glow>
          </a:effectLst>
        </p:grpSpPr>
        <p:sp>
          <p:nvSpPr>
            <p:cNvPr id="45" name="Google Shape;9561;p69">
              <a:extLst>
                <a:ext uri="{FF2B5EF4-FFF2-40B4-BE49-F238E27FC236}">
                  <a16:creationId xmlns:a16="http://schemas.microsoft.com/office/drawing/2014/main" id="{15439C55-567A-40BB-BB8A-CDFB28BC4080}"/>
                </a:ext>
              </a:extLst>
            </p:cNvPr>
            <p:cNvSpPr/>
            <p:nvPr/>
          </p:nvSpPr>
          <p:spPr>
            <a:xfrm>
              <a:off x="8049199" y="70454"/>
              <a:ext cx="739574" cy="92333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6" name="Google Shape;9562;p69">
              <a:extLst>
                <a:ext uri="{FF2B5EF4-FFF2-40B4-BE49-F238E27FC236}">
                  <a16:creationId xmlns:a16="http://schemas.microsoft.com/office/drawing/2014/main" id="{D7A3EB29-2049-4FF0-AFE4-0A77D0B0AC50}"/>
                </a:ext>
              </a:extLst>
            </p:cNvPr>
            <p:cNvSpPr/>
            <p:nvPr/>
          </p:nvSpPr>
          <p:spPr>
            <a:xfrm>
              <a:off x="8387921" y="178485"/>
              <a:ext cx="59586" cy="54093"/>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7" name="Google Shape;9563;p69">
              <a:extLst>
                <a:ext uri="{FF2B5EF4-FFF2-40B4-BE49-F238E27FC236}">
                  <a16:creationId xmlns:a16="http://schemas.microsoft.com/office/drawing/2014/main" id="{189A647A-DE62-46FA-AE9A-9FA7DC72864B}"/>
                </a:ext>
              </a:extLst>
            </p:cNvPr>
            <p:cNvSpPr/>
            <p:nvPr/>
          </p:nvSpPr>
          <p:spPr>
            <a:xfrm>
              <a:off x="8160410" y="394547"/>
              <a:ext cx="287097" cy="270233"/>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8" name="Google Shape;9564;p69">
              <a:extLst>
                <a:ext uri="{FF2B5EF4-FFF2-40B4-BE49-F238E27FC236}">
                  <a16:creationId xmlns:a16="http://schemas.microsoft.com/office/drawing/2014/main" id="{CEBF6F2B-1442-427F-9056-074CCA84297E}"/>
                </a:ext>
              </a:extLst>
            </p:cNvPr>
            <p:cNvSpPr/>
            <p:nvPr/>
          </p:nvSpPr>
          <p:spPr>
            <a:xfrm>
              <a:off x="8501676" y="502578"/>
              <a:ext cx="170797" cy="56588"/>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9" name="Google Shape;9565;p69">
              <a:extLst>
                <a:ext uri="{FF2B5EF4-FFF2-40B4-BE49-F238E27FC236}">
                  <a16:creationId xmlns:a16="http://schemas.microsoft.com/office/drawing/2014/main" id="{6A755E17-165D-4EDB-9380-01ABE6E845C8}"/>
                </a:ext>
              </a:extLst>
            </p:cNvPr>
            <p:cNvSpPr/>
            <p:nvPr/>
          </p:nvSpPr>
          <p:spPr>
            <a:xfrm>
              <a:off x="8501676" y="394547"/>
              <a:ext cx="170797" cy="56588"/>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0" name="Google Shape;9566;p69">
              <a:extLst>
                <a:ext uri="{FF2B5EF4-FFF2-40B4-BE49-F238E27FC236}">
                  <a16:creationId xmlns:a16="http://schemas.microsoft.com/office/drawing/2014/main" id="{DF652056-BDDF-4BD1-969E-455E5ECF1191}"/>
                </a:ext>
              </a:extLst>
            </p:cNvPr>
            <p:cNvSpPr/>
            <p:nvPr/>
          </p:nvSpPr>
          <p:spPr>
            <a:xfrm>
              <a:off x="8501676" y="610687"/>
              <a:ext cx="170797" cy="54093"/>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1" name="Google Shape;9567;p69">
              <a:extLst>
                <a:ext uri="{FF2B5EF4-FFF2-40B4-BE49-F238E27FC236}">
                  <a16:creationId xmlns:a16="http://schemas.microsoft.com/office/drawing/2014/main" id="{6350A23E-F906-474A-828C-8563DB3229D4}"/>
                </a:ext>
              </a:extLst>
            </p:cNvPr>
            <p:cNvSpPr/>
            <p:nvPr/>
          </p:nvSpPr>
          <p:spPr>
            <a:xfrm>
              <a:off x="8157784" y="721134"/>
              <a:ext cx="514690" cy="54093"/>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2" name="Google Shape;9568;p69">
              <a:extLst>
                <a:ext uri="{FF2B5EF4-FFF2-40B4-BE49-F238E27FC236}">
                  <a16:creationId xmlns:a16="http://schemas.microsoft.com/office/drawing/2014/main" id="{EF5F53FD-9FDD-4B9C-9EE2-869EB0C1FC17}"/>
                </a:ext>
              </a:extLst>
            </p:cNvPr>
            <p:cNvSpPr/>
            <p:nvPr/>
          </p:nvSpPr>
          <p:spPr>
            <a:xfrm>
              <a:off x="8157784" y="829243"/>
              <a:ext cx="514690" cy="54093"/>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3" name="Google Shape;9569;p69">
              <a:extLst>
                <a:ext uri="{FF2B5EF4-FFF2-40B4-BE49-F238E27FC236}">
                  <a16:creationId xmlns:a16="http://schemas.microsoft.com/office/drawing/2014/main" id="{EFC58209-5ADD-4EEA-9261-2A59185C56B9}"/>
                </a:ext>
              </a:extLst>
            </p:cNvPr>
            <p:cNvSpPr/>
            <p:nvPr/>
          </p:nvSpPr>
          <p:spPr>
            <a:xfrm>
              <a:off x="8843024" y="180901"/>
              <a:ext cx="175886" cy="812883"/>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grpSp>
      <p:sp>
        <p:nvSpPr>
          <p:cNvPr id="17" name="مربع نص 16">
            <a:extLst>
              <a:ext uri="{FF2B5EF4-FFF2-40B4-BE49-F238E27FC236}">
                <a16:creationId xmlns:a16="http://schemas.microsoft.com/office/drawing/2014/main" id="{11DA7D39-9753-4698-A6DA-5DC96A8656DC}"/>
              </a:ext>
            </a:extLst>
          </p:cNvPr>
          <p:cNvSpPr txBox="1"/>
          <p:nvPr/>
        </p:nvSpPr>
        <p:spPr>
          <a:xfrm>
            <a:off x="7067652" y="2314442"/>
            <a:ext cx="2039720" cy="707886"/>
          </a:xfrm>
          <a:prstGeom prst="rect">
            <a:avLst/>
          </a:prstGeom>
          <a:noFill/>
        </p:spPr>
        <p:txBody>
          <a:bodyPr wrap="square" rtlCol="1">
            <a:spAutoFit/>
          </a:bodyPr>
          <a:lstStyle/>
          <a:p>
            <a:pPr algn="r"/>
            <a:r>
              <a:rPr lang="ar-SA" sz="40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الجواب</a:t>
            </a:r>
            <a:r>
              <a:rPr lang="ar-SA" sz="36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a:t>
            </a:r>
          </a:p>
        </p:txBody>
      </p:sp>
      <p:sp>
        <p:nvSpPr>
          <p:cNvPr id="18" name="مربع نص 17">
            <a:extLst>
              <a:ext uri="{FF2B5EF4-FFF2-40B4-BE49-F238E27FC236}">
                <a16:creationId xmlns:a16="http://schemas.microsoft.com/office/drawing/2014/main" id="{AD79B736-DB34-4753-BC87-22E4BA85BCF6}"/>
              </a:ext>
            </a:extLst>
          </p:cNvPr>
          <p:cNvSpPr txBox="1"/>
          <p:nvPr/>
        </p:nvSpPr>
        <p:spPr>
          <a:xfrm>
            <a:off x="1581968" y="2934631"/>
            <a:ext cx="7535390" cy="1024896"/>
          </a:xfrm>
          <a:prstGeom prst="rect">
            <a:avLst/>
          </a:prstGeom>
          <a:noFill/>
        </p:spPr>
        <p:txBody>
          <a:bodyPr wrap="square">
            <a:spAutoFit/>
          </a:bodyPr>
          <a:lstStyle/>
          <a:p>
            <a:pPr marL="457200" indent="-457200" algn="r" rtl="1">
              <a:lnSpc>
                <a:spcPct val="130000"/>
              </a:lnSpc>
              <a:buFont typeface="+mj-lt"/>
              <a:buAutoNum type="arabicParenR"/>
            </a:pPr>
            <a:r>
              <a:rPr lang="ar-SA" sz="2400" b="1" dirty="0">
                <a:solidFill>
                  <a:srgbClr val="FFEBAB"/>
                </a:solidFill>
                <a:effectLst>
                  <a:glow rad="88900">
                    <a:schemeClr val="tx1"/>
                  </a:glow>
                </a:effectLst>
                <a:latin typeface="Dante" panose="02020502050200020203" pitchFamily="18" charset="0"/>
                <a:cs typeface="Hacen Liner XL" panose="02000000000000000000" pitchFamily="2" charset="-78"/>
              </a:rPr>
              <a:t>عمل مدونات على شبكة الانترنت.</a:t>
            </a:r>
          </a:p>
          <a:p>
            <a:pPr marL="457200" indent="-457200" algn="r" rtl="1">
              <a:lnSpc>
                <a:spcPct val="130000"/>
              </a:lnSpc>
              <a:buFont typeface="+mj-lt"/>
              <a:buAutoNum type="arabicParenR"/>
            </a:pPr>
            <a:r>
              <a:rPr lang="ar-SA" sz="2400" b="1" dirty="0">
                <a:solidFill>
                  <a:srgbClr val="FFEBAB"/>
                </a:solidFill>
                <a:effectLst>
                  <a:glow rad="88900">
                    <a:schemeClr val="tx1"/>
                  </a:glow>
                </a:effectLst>
                <a:latin typeface="Dante" panose="02020502050200020203" pitchFamily="18" charset="0"/>
                <a:cs typeface="Hacen Liner XL" panose="02000000000000000000" pitchFamily="2" charset="-78"/>
              </a:rPr>
              <a:t>عمل كتب صغيرة فيها بعض النصائح والدعية.</a:t>
            </a:r>
          </a:p>
        </p:txBody>
      </p:sp>
    </p:spTree>
    <p:extLst>
      <p:ext uri="{BB962C8B-B14F-4D97-AF65-F5344CB8AC3E}">
        <p14:creationId xmlns:p14="http://schemas.microsoft.com/office/powerpoint/2010/main" val="9800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500"/>
                                        <p:tgtEl>
                                          <p:spTgt spid="42"/>
                                        </p:tgtEl>
                                        <p:attrNameLst>
                                          <p:attrName>ppt_x</p:attrName>
                                        </p:attrNameLst>
                                      </p:cBhvr>
                                      <p:tavLst>
                                        <p:tav tm="0">
                                          <p:val>
                                            <p:strVal val="#ppt_x+#ppt_w*1.125000"/>
                                          </p:val>
                                        </p:tav>
                                        <p:tav tm="100000">
                                          <p:val>
                                            <p:strVal val="#ppt_x"/>
                                          </p:val>
                                        </p:tav>
                                      </p:tavLst>
                                    </p:anim>
                                    <p:animEffect transition="in" filter="wipe(left)">
                                      <p:cBhvr>
                                        <p:cTn id="12" dur="1500"/>
                                        <p:tgtEl>
                                          <p:spTgt spid="42"/>
                                        </p:tgtEl>
                                      </p:cBhvr>
                                    </p:animEffect>
                                  </p:childTnLst>
                                </p:cTn>
                              </p:par>
                            </p:childTnLst>
                          </p:cTn>
                        </p:par>
                        <p:par>
                          <p:cTn id="13" fill="hold">
                            <p:stCondLst>
                              <p:cond delay="1500"/>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500"/>
                                        <p:tgtEl>
                                          <p:spTgt spid="17"/>
                                        </p:tgtEl>
                                        <p:attrNameLst>
                                          <p:attrName>ppt_x</p:attrName>
                                        </p:attrNameLst>
                                      </p:cBhvr>
                                      <p:tavLst>
                                        <p:tav tm="0">
                                          <p:val>
                                            <p:strVal val="#ppt_x+#ppt_w*1.125000"/>
                                          </p:val>
                                        </p:tav>
                                        <p:tav tm="100000">
                                          <p:val>
                                            <p:strVal val="#ppt_x"/>
                                          </p:val>
                                        </p:tav>
                                      </p:tavLst>
                                    </p:anim>
                                    <p:animEffect transition="in" filter="wipe(left)">
                                      <p:cBhvr>
                                        <p:cTn id="23" dur="1500"/>
                                        <p:tgtEl>
                                          <p:spTgt spid="17"/>
                                        </p:tgtEl>
                                      </p:cBhvr>
                                    </p:animEffect>
                                  </p:childTnLst>
                                </p:cTn>
                              </p:par>
                            </p:childTnLst>
                          </p:cTn>
                        </p:par>
                        <p:par>
                          <p:cTn id="24" fill="hold">
                            <p:stCondLst>
                              <p:cond delay="1500"/>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750" fill="hold"/>
                                        <p:tgtEl>
                                          <p:spTgt spid="18"/>
                                        </p:tgtEl>
                                        <p:attrNameLst>
                                          <p:attrName>ppt_w</p:attrName>
                                        </p:attrNameLst>
                                      </p:cBhvr>
                                      <p:tavLst>
                                        <p:tav tm="0">
                                          <p:val>
                                            <p:fltVal val="0"/>
                                          </p:val>
                                        </p:tav>
                                        <p:tav tm="100000">
                                          <p:val>
                                            <p:strVal val="#ppt_w"/>
                                          </p:val>
                                        </p:tav>
                                      </p:tavLst>
                                    </p:anim>
                                    <p:anim calcmode="lin" valueType="num">
                                      <p:cBhvr>
                                        <p:cTn id="28" dur="75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1904246"/>
            <a:ext cx="6416159" cy="1569660"/>
          </a:xfrm>
          <a:prstGeom prst="rect">
            <a:avLst/>
          </a:prstGeom>
          <a:noFill/>
        </p:spPr>
        <p:txBody>
          <a:bodyPr wrap="square" anchor="ctr">
            <a:spAutoFit/>
          </a:bodyPr>
          <a:lstStyle/>
          <a:p>
            <a:pPr algn="ctr"/>
            <a:r>
              <a:rPr lang="ar-SA" sz="96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التقويم</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9433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نص&#10;&#10;تم إنشاء الوصف تلقائياً">
            <a:extLst>
              <a:ext uri="{FF2B5EF4-FFF2-40B4-BE49-F238E27FC236}">
                <a16:creationId xmlns:a16="http://schemas.microsoft.com/office/drawing/2014/main" id="{F19C8E5C-E5E1-4C5C-82BE-11B8FCFE09BF}"/>
              </a:ext>
            </a:extLst>
          </p:cNvPr>
          <p:cNvPicPr>
            <a:picLocks noChangeAspect="1"/>
          </p:cNvPicPr>
          <p:nvPr/>
        </p:nvPicPr>
        <p:blipFill rotWithShape="1">
          <a:blip r:embed="rId3">
            <a:extLst>
              <a:ext uri="{28A0092B-C50C-407E-A947-70E740481C1C}">
                <a14:useLocalDpi xmlns:a14="http://schemas.microsoft.com/office/drawing/2010/main" val="0"/>
              </a:ext>
            </a:extLst>
          </a:blip>
          <a:srcRect t="26216" b="-1"/>
          <a:stretch/>
        </p:blipFill>
        <p:spPr>
          <a:xfrm>
            <a:off x="0" y="0"/>
            <a:ext cx="9144000" cy="5143500"/>
          </a:xfrm>
          <a:prstGeom prst="rect">
            <a:avLst/>
          </a:prstGeom>
        </p:spPr>
      </p:pic>
      <p:pic>
        <p:nvPicPr>
          <p:cNvPr id="44" name="صورة 43">
            <a:extLst>
              <a:ext uri="{FF2B5EF4-FFF2-40B4-BE49-F238E27FC236}">
                <a16:creationId xmlns:a16="http://schemas.microsoft.com/office/drawing/2014/main" id="{E71AF37B-4040-4FD2-BE18-55CCB7FAC9CA}"/>
              </a:ext>
            </a:extLst>
          </p:cNvPr>
          <p:cNvPicPr>
            <a:picLocks noChangeAspect="1"/>
          </p:cNvPicPr>
          <p:nvPr/>
        </p:nvPicPr>
        <p:blipFill>
          <a:blip r:embed="rId4" cstate="print">
            <a:alphaModFix amt="30000"/>
            <a:extLst>
              <a:ext uri="{BEBA8EAE-BF5A-486C-A8C5-ECC9F3942E4B}">
                <a14:imgProps xmlns:a14="http://schemas.microsoft.com/office/drawing/2010/main">
                  <a14:imgLayer r:embed="rId5">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16788" y="1416195"/>
            <a:ext cx="4356223" cy="2584640"/>
          </a:xfrm>
          <a:prstGeom prst="rect">
            <a:avLst/>
          </a:prstGeom>
          <a:effectLst/>
        </p:spPr>
      </p:pic>
      <p:pic>
        <p:nvPicPr>
          <p:cNvPr id="46" name="صورة 45">
            <a:extLst>
              <a:ext uri="{FF2B5EF4-FFF2-40B4-BE49-F238E27FC236}">
                <a16:creationId xmlns:a16="http://schemas.microsoft.com/office/drawing/2014/main" id="{2EAEFAC0-C4F0-44E6-B0B1-B2F01EB4ABFD}"/>
              </a:ext>
            </a:extLst>
          </p:cNvPr>
          <p:cNvPicPr>
            <a:picLocks noChangeAspect="1"/>
          </p:cNvPicPr>
          <p:nvPr/>
        </p:nvPicPr>
        <p:blipFill>
          <a:blip r:embed="rId4" cstate="print">
            <a:alphaModFix amt="30000"/>
            <a:extLst>
              <a:ext uri="{BEBA8EAE-BF5A-486C-A8C5-ECC9F3942E4B}">
                <a14:imgProps xmlns:a14="http://schemas.microsoft.com/office/drawing/2010/main">
                  <a14:imgLayer r:embed="rId5">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73494" y="1416195"/>
            <a:ext cx="4356223" cy="2584640"/>
          </a:xfrm>
          <a:prstGeom prst="rect">
            <a:avLst/>
          </a:prstGeom>
          <a:effectLst/>
        </p:spPr>
      </p:pic>
      <p:pic>
        <p:nvPicPr>
          <p:cNvPr id="4" name="صورة 3" descr="صورة تحتوي على نص&#10;&#10;تم إنشاء الوصف تلقائياً">
            <a:extLst>
              <a:ext uri="{FF2B5EF4-FFF2-40B4-BE49-F238E27FC236}">
                <a16:creationId xmlns:a16="http://schemas.microsoft.com/office/drawing/2014/main" id="{4BD7DDA3-9C00-4546-9231-FD3EB121CFCC}"/>
              </a:ext>
            </a:extLst>
          </p:cNvPr>
          <p:cNvPicPr>
            <a:picLocks noChangeAspect="1"/>
          </p:cNvPicPr>
          <p:nvPr/>
        </p:nvPicPr>
        <p:blipFill rotWithShape="1">
          <a:blip r:embed="rId3">
            <a:extLst>
              <a:ext uri="{28A0092B-C50C-407E-A947-70E740481C1C}">
                <a14:useLocalDpi xmlns:a14="http://schemas.microsoft.com/office/drawing/2010/main" val="0"/>
              </a:ext>
            </a:extLst>
          </a:blip>
          <a:srcRect t="5661" b="85471"/>
          <a:stretch/>
        </p:blipFill>
        <p:spPr>
          <a:xfrm>
            <a:off x="0" y="4659982"/>
            <a:ext cx="9144000" cy="483518"/>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89E4ABB2-14FD-4DE5-B08F-078955EC4FD9}"/>
              </a:ext>
            </a:extLst>
          </p:cNvPr>
          <p:cNvPicPr>
            <a:picLocks noChangeAspect="1"/>
          </p:cNvPicPr>
          <p:nvPr/>
        </p:nvPicPr>
        <p:blipFill rotWithShape="1">
          <a:blip r:embed="rId3">
            <a:extLst>
              <a:ext uri="{28A0092B-C50C-407E-A947-70E740481C1C}">
                <a14:useLocalDpi xmlns:a14="http://schemas.microsoft.com/office/drawing/2010/main" val="0"/>
              </a:ext>
            </a:extLst>
          </a:blip>
          <a:srcRect t="5661" b="85471"/>
          <a:stretch/>
        </p:blipFill>
        <p:spPr>
          <a:xfrm>
            <a:off x="0" y="0"/>
            <a:ext cx="9144000" cy="483518"/>
          </a:xfrm>
          <a:prstGeom prst="rect">
            <a:avLst/>
          </a:prstGeom>
        </p:spPr>
      </p:pic>
      <p:cxnSp>
        <p:nvCxnSpPr>
          <p:cNvPr id="18" name="رابط مستقيم 17">
            <a:extLst>
              <a:ext uri="{FF2B5EF4-FFF2-40B4-BE49-F238E27FC236}">
                <a16:creationId xmlns:a16="http://schemas.microsoft.com/office/drawing/2014/main" id="{48A4220C-23EB-4DA0-97A9-9EBDC3D4549D}"/>
              </a:ext>
            </a:extLst>
          </p:cNvPr>
          <p:cNvCxnSpPr>
            <a:cxnSpLocks/>
          </p:cNvCxnSpPr>
          <p:nvPr/>
        </p:nvCxnSpPr>
        <p:spPr>
          <a:xfrm>
            <a:off x="4572000" y="0"/>
            <a:ext cx="0" cy="5143500"/>
          </a:xfrm>
          <a:prstGeom prst="line">
            <a:avLst/>
          </a:prstGeom>
          <a:ln w="38100">
            <a:solidFill>
              <a:srgbClr val="E27E33"/>
            </a:solidFill>
          </a:ln>
        </p:spPr>
        <p:style>
          <a:lnRef idx="1">
            <a:schemeClr val="accent1"/>
          </a:lnRef>
          <a:fillRef idx="0">
            <a:schemeClr val="accent1"/>
          </a:fillRef>
          <a:effectRef idx="0">
            <a:schemeClr val="accent1"/>
          </a:effectRef>
          <a:fontRef idx="minor">
            <a:schemeClr val="tx1"/>
          </a:fontRef>
        </p:style>
      </p:cxnSp>
      <p:pic>
        <p:nvPicPr>
          <p:cNvPr id="22" name="صورة 21" descr="صورة تحتوي على نص&#10;&#10;تم إنشاء الوصف تلقائياً">
            <a:extLst>
              <a:ext uri="{FF2B5EF4-FFF2-40B4-BE49-F238E27FC236}">
                <a16:creationId xmlns:a16="http://schemas.microsoft.com/office/drawing/2014/main" id="{8F2111D6-CE80-4206-8169-E2E5B95E8583}"/>
              </a:ext>
            </a:extLst>
          </p:cNvPr>
          <p:cNvPicPr>
            <a:picLocks noChangeAspect="1"/>
          </p:cNvPicPr>
          <p:nvPr/>
        </p:nvPicPr>
        <p:blipFill rotWithShape="1">
          <a:blip r:embed="rId3">
            <a:extLst>
              <a:ext uri="{28A0092B-C50C-407E-A947-70E740481C1C}">
                <a14:useLocalDpi xmlns:a14="http://schemas.microsoft.com/office/drawing/2010/main" val="0"/>
              </a:ext>
            </a:extLst>
          </a:blip>
          <a:srcRect l="25588" t="5661" b="85471"/>
          <a:stretch/>
        </p:blipFill>
        <p:spPr>
          <a:xfrm flipH="1">
            <a:off x="0" y="4659982"/>
            <a:ext cx="6804248" cy="483518"/>
          </a:xfrm>
          <a:prstGeom prst="rect">
            <a:avLst/>
          </a:prstGeom>
        </p:spPr>
      </p:pic>
      <p:pic>
        <p:nvPicPr>
          <p:cNvPr id="24" name="صورة 23" descr="صورة تحتوي على نص&#10;&#10;تم إنشاء الوصف تلقائياً">
            <a:extLst>
              <a:ext uri="{FF2B5EF4-FFF2-40B4-BE49-F238E27FC236}">
                <a16:creationId xmlns:a16="http://schemas.microsoft.com/office/drawing/2014/main" id="{23DFB2D1-6376-4AE9-9916-81964990BEF4}"/>
              </a:ext>
            </a:extLst>
          </p:cNvPr>
          <p:cNvPicPr>
            <a:picLocks noChangeAspect="1"/>
          </p:cNvPicPr>
          <p:nvPr/>
        </p:nvPicPr>
        <p:blipFill rotWithShape="1">
          <a:blip r:embed="rId3">
            <a:extLst>
              <a:ext uri="{28A0092B-C50C-407E-A947-70E740481C1C}">
                <a14:useLocalDpi xmlns:a14="http://schemas.microsoft.com/office/drawing/2010/main" val="0"/>
              </a:ext>
            </a:extLst>
          </a:blip>
          <a:srcRect l="11413" t="5661" b="85471"/>
          <a:stretch/>
        </p:blipFill>
        <p:spPr>
          <a:xfrm flipH="1">
            <a:off x="0" y="0"/>
            <a:ext cx="8100392" cy="483518"/>
          </a:xfrm>
          <a:prstGeom prst="rect">
            <a:avLst/>
          </a:prstGeom>
        </p:spPr>
      </p:pic>
      <p:sp>
        <p:nvSpPr>
          <p:cNvPr id="25" name="مربع نص 24">
            <a:extLst>
              <a:ext uri="{FF2B5EF4-FFF2-40B4-BE49-F238E27FC236}">
                <a16:creationId xmlns:a16="http://schemas.microsoft.com/office/drawing/2014/main" id="{6ED44C3E-B3D4-426A-BE2D-88B36FED1F65}"/>
              </a:ext>
            </a:extLst>
          </p:cNvPr>
          <p:cNvSpPr txBox="1"/>
          <p:nvPr/>
        </p:nvSpPr>
        <p:spPr>
          <a:xfrm>
            <a:off x="4523205" y="479253"/>
            <a:ext cx="4716016" cy="523220"/>
          </a:xfrm>
          <a:prstGeom prst="rect">
            <a:avLst/>
          </a:prstGeom>
          <a:noFill/>
        </p:spPr>
        <p:txBody>
          <a:bodyPr wrap="square" rtlCol="1">
            <a:spAutoFit/>
          </a:bodyPr>
          <a:lstStyle/>
          <a:p>
            <a:pPr algn="r" rtl="1"/>
            <a:r>
              <a:rPr lang="ar-SA" sz="2800" b="1" dirty="0">
                <a:ln w="19050">
                  <a:noFill/>
                </a:ln>
                <a:solidFill>
                  <a:srgbClr val="FFCE33"/>
                </a:solidFill>
                <a:effectLst>
                  <a:glow rad="88900">
                    <a:schemeClr val="tx1"/>
                  </a:glow>
                  <a:outerShdw blurRad="38100" dist="25400" dir="5400000" algn="ctr" rotWithShape="0">
                    <a:srgbClr val="6E747A">
                      <a:alpha val="43000"/>
                    </a:srgbClr>
                  </a:outerShdw>
                </a:effectLst>
                <a:latin typeface="STC Bold" panose="01000500000000020006" pitchFamily="2" charset="-78"/>
                <a:cs typeface="STC Bold" panose="01000500000000020006" pitchFamily="2" charset="-78"/>
              </a:rPr>
              <a:t>س1/ </a:t>
            </a:r>
            <a:r>
              <a:rPr lang="ar-SA" sz="2400" b="1" dirty="0">
                <a:solidFill>
                  <a:srgbClr val="FFE48F"/>
                </a:solidFill>
                <a:effectLst>
                  <a:glow rad="88900">
                    <a:schemeClr val="tx1"/>
                  </a:glow>
                </a:effectLst>
                <a:latin typeface="STC Bold" panose="01000500000000020006" pitchFamily="2" charset="-78"/>
                <a:cs typeface="STC Bold" panose="01000500000000020006" pitchFamily="2" charset="-78"/>
              </a:rPr>
              <a:t>عدد ثلاثا من صور الصدقة الجارية.</a:t>
            </a:r>
          </a:p>
        </p:txBody>
      </p:sp>
      <p:sp>
        <p:nvSpPr>
          <p:cNvPr id="26" name="مربع نص 25">
            <a:extLst>
              <a:ext uri="{FF2B5EF4-FFF2-40B4-BE49-F238E27FC236}">
                <a16:creationId xmlns:a16="http://schemas.microsoft.com/office/drawing/2014/main" id="{19E5C6FA-6FAD-4E2F-A97B-506B63F6FA19}"/>
              </a:ext>
            </a:extLst>
          </p:cNvPr>
          <p:cNvSpPr txBox="1"/>
          <p:nvPr/>
        </p:nvSpPr>
        <p:spPr>
          <a:xfrm>
            <a:off x="4545670" y="1087048"/>
            <a:ext cx="4605396" cy="369332"/>
          </a:xfrm>
          <a:prstGeom prst="rect">
            <a:avLst/>
          </a:prstGeom>
          <a:noFill/>
        </p:spPr>
        <p:txBody>
          <a:bodyPr wrap="square">
            <a:spAutoFit/>
          </a:bodyPr>
          <a:lstStyle/>
          <a:p>
            <a:pPr algn="r"/>
            <a:r>
              <a:rPr lang="ar-SA" b="1" dirty="0">
                <a:solidFill>
                  <a:srgbClr val="FFE48F"/>
                </a:solidFill>
                <a:effectLst>
                  <a:glow rad="88900">
                    <a:schemeClr val="tx1"/>
                  </a:glow>
                </a:effectLst>
                <a:latin typeface="STC Bold" panose="01000500000000020006" pitchFamily="2" charset="-78"/>
                <a:cs typeface="STC Bold" panose="01000500000000020006" pitchFamily="2" charset="-78"/>
              </a:rPr>
              <a:t>الأوقاف – حفر الآبار – وضع البرادات</a:t>
            </a:r>
          </a:p>
        </p:txBody>
      </p:sp>
      <p:sp>
        <p:nvSpPr>
          <p:cNvPr id="27" name="مربع نص 26">
            <a:extLst>
              <a:ext uri="{FF2B5EF4-FFF2-40B4-BE49-F238E27FC236}">
                <a16:creationId xmlns:a16="http://schemas.microsoft.com/office/drawing/2014/main" id="{97139691-39C1-4635-875B-E38A9D962DA2}"/>
              </a:ext>
            </a:extLst>
          </p:cNvPr>
          <p:cNvSpPr txBox="1"/>
          <p:nvPr/>
        </p:nvSpPr>
        <p:spPr>
          <a:xfrm>
            <a:off x="4509156" y="1606003"/>
            <a:ext cx="4716016" cy="892552"/>
          </a:xfrm>
          <a:prstGeom prst="rect">
            <a:avLst/>
          </a:prstGeom>
          <a:noFill/>
        </p:spPr>
        <p:txBody>
          <a:bodyPr wrap="square" rtlCol="1">
            <a:spAutoFit/>
          </a:bodyPr>
          <a:lstStyle/>
          <a:p>
            <a:pPr algn="r" rtl="1"/>
            <a:r>
              <a:rPr lang="ar-SA" sz="2800" b="1" dirty="0">
                <a:ln w="19050">
                  <a:noFill/>
                </a:ln>
                <a:solidFill>
                  <a:srgbClr val="FFCE33"/>
                </a:solidFill>
                <a:effectLst>
                  <a:glow rad="88900">
                    <a:schemeClr val="tx1"/>
                  </a:glow>
                  <a:outerShdw blurRad="38100" dist="25400" dir="5400000" algn="ctr" rotWithShape="0">
                    <a:srgbClr val="6E747A">
                      <a:alpha val="43000"/>
                    </a:srgbClr>
                  </a:outerShdw>
                </a:effectLst>
                <a:latin typeface="STC Bold" panose="01000500000000020006" pitchFamily="2" charset="-78"/>
                <a:cs typeface="STC Bold" panose="01000500000000020006" pitchFamily="2" charset="-78"/>
              </a:rPr>
              <a:t>س2/ </a:t>
            </a:r>
            <a:r>
              <a:rPr lang="ar-SA" sz="2400" b="1" dirty="0">
                <a:solidFill>
                  <a:srgbClr val="FFE48F"/>
                </a:solidFill>
                <a:effectLst>
                  <a:glow rad="88900">
                    <a:schemeClr val="tx1"/>
                  </a:glow>
                </a:effectLst>
                <a:latin typeface="STC Bold" panose="01000500000000020006" pitchFamily="2" charset="-78"/>
                <a:cs typeface="STC Bold" panose="01000500000000020006" pitchFamily="2" charset="-78"/>
              </a:rPr>
              <a:t>كيف تستدل بالحديث على فضل ما يلي:</a:t>
            </a:r>
          </a:p>
        </p:txBody>
      </p:sp>
      <p:sp>
        <p:nvSpPr>
          <p:cNvPr id="28" name="مربع نص 27">
            <a:extLst>
              <a:ext uri="{FF2B5EF4-FFF2-40B4-BE49-F238E27FC236}">
                <a16:creationId xmlns:a16="http://schemas.microsoft.com/office/drawing/2014/main" id="{C1863E37-B739-4E58-B201-AAA77434AD8B}"/>
              </a:ext>
            </a:extLst>
          </p:cNvPr>
          <p:cNvSpPr txBox="1"/>
          <p:nvPr/>
        </p:nvSpPr>
        <p:spPr>
          <a:xfrm>
            <a:off x="4440563" y="2478026"/>
            <a:ext cx="4746296" cy="2064027"/>
          </a:xfrm>
          <a:prstGeom prst="rect">
            <a:avLst/>
          </a:prstGeom>
          <a:noFill/>
        </p:spPr>
        <p:txBody>
          <a:bodyPr wrap="square">
            <a:spAutoFit/>
          </a:bodyPr>
          <a:lstStyle/>
          <a:p>
            <a:pPr algn="r" rtl="1">
              <a:lnSpc>
                <a:spcPct val="120000"/>
              </a:lnSpc>
            </a:pPr>
            <a:r>
              <a:rPr lang="ar-SA" b="1" dirty="0">
                <a:solidFill>
                  <a:srgbClr val="FFDA65"/>
                </a:solidFill>
                <a:effectLst>
                  <a:glow rad="88900">
                    <a:schemeClr val="tx1"/>
                  </a:glow>
                </a:effectLst>
                <a:latin typeface="Dante" panose="02020502050200020203" pitchFamily="18" charset="0"/>
                <a:cs typeface="STC Bold" panose="01000500000000020006" pitchFamily="2" charset="-78"/>
              </a:rPr>
              <a:t>أ‌- بر الوالدين</a:t>
            </a:r>
          </a:p>
          <a:p>
            <a:pPr algn="r" rtl="1">
              <a:lnSpc>
                <a:spcPct val="120000"/>
              </a:lnSpc>
            </a:pPr>
            <a:r>
              <a:rPr lang="ar-SA" b="1" dirty="0">
                <a:solidFill>
                  <a:srgbClr val="FFE48F"/>
                </a:solidFill>
                <a:effectLst>
                  <a:glow rad="88900">
                    <a:schemeClr val="tx1"/>
                  </a:glow>
                </a:effectLst>
                <a:latin typeface="STC Bold" panose="01000500000000020006" pitchFamily="2" charset="-78"/>
                <a:cs typeface="STC Bold" panose="01000500000000020006" pitchFamily="2" charset="-78"/>
              </a:rPr>
              <a:t>في قوله صلى الله عليه وسلم (ولد صالح يدعو له).</a:t>
            </a:r>
          </a:p>
          <a:p>
            <a:pPr algn="r" rtl="1">
              <a:lnSpc>
                <a:spcPct val="120000"/>
              </a:lnSpc>
            </a:pPr>
            <a:r>
              <a:rPr lang="ar-SA" b="1" dirty="0">
                <a:solidFill>
                  <a:srgbClr val="FFDA65"/>
                </a:solidFill>
                <a:effectLst>
                  <a:glow rad="88900">
                    <a:schemeClr val="tx1"/>
                  </a:glow>
                </a:effectLst>
                <a:latin typeface="Dante" panose="02020502050200020203" pitchFamily="18" charset="0"/>
                <a:cs typeface="STC Bold" panose="01000500000000020006" pitchFamily="2" charset="-78"/>
              </a:rPr>
              <a:t>ب‌- تربية الأبناء</a:t>
            </a:r>
          </a:p>
          <a:p>
            <a:pPr algn="r" rtl="1">
              <a:lnSpc>
                <a:spcPct val="120000"/>
              </a:lnSpc>
            </a:pPr>
            <a:r>
              <a:rPr lang="ar-SA" b="1" dirty="0">
                <a:solidFill>
                  <a:srgbClr val="FFE48F"/>
                </a:solidFill>
                <a:effectLst>
                  <a:glow rad="88900">
                    <a:schemeClr val="tx1"/>
                  </a:glow>
                </a:effectLst>
                <a:latin typeface="STC Bold" panose="01000500000000020006" pitchFamily="2" charset="-78"/>
                <a:cs typeface="STC Bold" panose="01000500000000020006" pitchFamily="2" charset="-78"/>
              </a:rPr>
              <a:t>في قوله صلى الله عليه وسلم (ولد صالح يدعو له)</a:t>
            </a:r>
          </a:p>
          <a:p>
            <a:pPr algn="r" rtl="1">
              <a:lnSpc>
                <a:spcPct val="120000"/>
              </a:lnSpc>
            </a:pPr>
            <a:r>
              <a:rPr lang="ar-SA" b="1" dirty="0">
                <a:solidFill>
                  <a:srgbClr val="FFDA65"/>
                </a:solidFill>
                <a:effectLst>
                  <a:glow rad="88900">
                    <a:schemeClr val="tx1"/>
                  </a:glow>
                </a:effectLst>
                <a:latin typeface="Dante" panose="02020502050200020203" pitchFamily="18" charset="0"/>
                <a:cs typeface="STC Bold" panose="01000500000000020006" pitchFamily="2" charset="-78"/>
              </a:rPr>
              <a:t>ت‌- نشر العلم.</a:t>
            </a:r>
          </a:p>
          <a:p>
            <a:pPr algn="r" rtl="1">
              <a:lnSpc>
                <a:spcPct val="120000"/>
              </a:lnSpc>
            </a:pPr>
            <a:r>
              <a:rPr lang="ar-SA" b="1" dirty="0">
                <a:solidFill>
                  <a:srgbClr val="FFE48F"/>
                </a:solidFill>
                <a:effectLst>
                  <a:glow rad="88900">
                    <a:schemeClr val="tx1"/>
                  </a:glow>
                </a:effectLst>
                <a:latin typeface="STC Bold" panose="01000500000000020006" pitchFamily="2" charset="-78"/>
                <a:cs typeface="STC Bold" panose="01000500000000020006" pitchFamily="2" charset="-78"/>
              </a:rPr>
              <a:t>في قوله صلى الله عليه وسلم (علم ينتفع به)</a:t>
            </a:r>
          </a:p>
        </p:txBody>
      </p:sp>
      <p:sp>
        <p:nvSpPr>
          <p:cNvPr id="29" name="مربع نص 28">
            <a:extLst>
              <a:ext uri="{FF2B5EF4-FFF2-40B4-BE49-F238E27FC236}">
                <a16:creationId xmlns:a16="http://schemas.microsoft.com/office/drawing/2014/main" id="{2333F425-A48D-4082-A05D-1140201E14E8}"/>
              </a:ext>
            </a:extLst>
          </p:cNvPr>
          <p:cNvSpPr txBox="1"/>
          <p:nvPr/>
        </p:nvSpPr>
        <p:spPr>
          <a:xfrm>
            <a:off x="-32988" y="764454"/>
            <a:ext cx="4634111" cy="892552"/>
          </a:xfrm>
          <a:prstGeom prst="rect">
            <a:avLst/>
          </a:prstGeom>
          <a:noFill/>
        </p:spPr>
        <p:txBody>
          <a:bodyPr wrap="square" rtlCol="1">
            <a:spAutoFit/>
          </a:bodyPr>
          <a:lstStyle/>
          <a:p>
            <a:pPr algn="r" rtl="1"/>
            <a:r>
              <a:rPr lang="ar-SA" sz="2800" b="1" dirty="0">
                <a:ln w="19050">
                  <a:noFill/>
                </a:ln>
                <a:solidFill>
                  <a:srgbClr val="FFCE33"/>
                </a:solidFill>
                <a:effectLst>
                  <a:glow rad="88900">
                    <a:schemeClr val="tx1"/>
                  </a:glow>
                  <a:outerShdw blurRad="38100" dist="25400" dir="5400000" algn="ctr" rotWithShape="0">
                    <a:srgbClr val="6E747A">
                      <a:alpha val="43000"/>
                    </a:srgbClr>
                  </a:outerShdw>
                </a:effectLst>
                <a:latin typeface="STC Bold" panose="01000500000000020006" pitchFamily="2" charset="-78"/>
                <a:cs typeface="STC Bold" panose="01000500000000020006" pitchFamily="2" charset="-78"/>
              </a:rPr>
              <a:t>س3/ </a:t>
            </a:r>
            <a:r>
              <a:rPr lang="ar-SA" sz="2400" b="1" dirty="0">
                <a:solidFill>
                  <a:srgbClr val="FFE48F"/>
                </a:solidFill>
                <a:effectLst>
                  <a:glow rad="88900">
                    <a:schemeClr val="tx1"/>
                  </a:glow>
                </a:effectLst>
                <a:latin typeface="STC Bold" panose="01000500000000020006" pitchFamily="2" charset="-78"/>
                <a:cs typeface="STC Bold" panose="01000500000000020006" pitchFamily="2" charset="-78"/>
              </a:rPr>
              <a:t>ما حكم تمني الموت؟ بين دلالة الحديث على ما تذكر.</a:t>
            </a:r>
          </a:p>
        </p:txBody>
      </p:sp>
      <p:sp>
        <p:nvSpPr>
          <p:cNvPr id="30" name="مربع نص 29">
            <a:extLst>
              <a:ext uri="{FF2B5EF4-FFF2-40B4-BE49-F238E27FC236}">
                <a16:creationId xmlns:a16="http://schemas.microsoft.com/office/drawing/2014/main" id="{9E111B6D-D327-4E11-B9D7-2F3D1C159CB5}"/>
              </a:ext>
            </a:extLst>
          </p:cNvPr>
          <p:cNvSpPr txBox="1"/>
          <p:nvPr/>
        </p:nvSpPr>
        <p:spPr>
          <a:xfrm>
            <a:off x="312853" y="1657006"/>
            <a:ext cx="4235622" cy="734432"/>
          </a:xfrm>
          <a:prstGeom prst="rect">
            <a:avLst/>
          </a:prstGeom>
          <a:noFill/>
        </p:spPr>
        <p:txBody>
          <a:bodyPr wrap="square">
            <a:spAutoFit/>
          </a:bodyPr>
          <a:lstStyle/>
          <a:p>
            <a:pPr algn="r">
              <a:lnSpc>
                <a:spcPct val="120000"/>
              </a:lnSpc>
            </a:pPr>
            <a:r>
              <a:rPr lang="ar-SA" b="1" dirty="0">
                <a:solidFill>
                  <a:srgbClr val="FFE48F"/>
                </a:solidFill>
                <a:effectLst>
                  <a:glow rad="88900">
                    <a:schemeClr val="tx1"/>
                  </a:glow>
                </a:effectLst>
                <a:latin typeface="STC Bold" panose="01000500000000020006" pitchFamily="2" charset="-78"/>
                <a:cs typeface="STC Bold" panose="01000500000000020006" pitchFamily="2" charset="-78"/>
              </a:rPr>
              <a:t>لا يجوز، في قوله صلى الله عليه وسلم (إذا مات الانسان انقطع عنه عمله)</a:t>
            </a:r>
          </a:p>
        </p:txBody>
      </p:sp>
      <p:sp>
        <p:nvSpPr>
          <p:cNvPr id="33" name="مربع نص 32">
            <a:extLst>
              <a:ext uri="{FF2B5EF4-FFF2-40B4-BE49-F238E27FC236}">
                <a16:creationId xmlns:a16="http://schemas.microsoft.com/office/drawing/2014/main" id="{51360131-9C08-4544-A459-025123E636DC}"/>
              </a:ext>
            </a:extLst>
          </p:cNvPr>
          <p:cNvSpPr txBox="1"/>
          <p:nvPr/>
        </p:nvSpPr>
        <p:spPr>
          <a:xfrm>
            <a:off x="-151195" y="2492349"/>
            <a:ext cx="4716016" cy="523220"/>
          </a:xfrm>
          <a:prstGeom prst="rect">
            <a:avLst/>
          </a:prstGeom>
          <a:noFill/>
        </p:spPr>
        <p:txBody>
          <a:bodyPr wrap="square" rtlCol="1">
            <a:spAutoFit/>
          </a:bodyPr>
          <a:lstStyle/>
          <a:p>
            <a:pPr algn="r" rtl="1"/>
            <a:r>
              <a:rPr lang="ar-SA" sz="2800" b="1" dirty="0">
                <a:ln w="19050">
                  <a:noFill/>
                </a:ln>
                <a:solidFill>
                  <a:srgbClr val="FFCE33"/>
                </a:solidFill>
                <a:effectLst>
                  <a:glow rad="88900">
                    <a:schemeClr val="tx1"/>
                  </a:glow>
                  <a:outerShdw blurRad="38100" dist="25400" dir="5400000" algn="ctr" rotWithShape="0">
                    <a:srgbClr val="6E747A">
                      <a:alpha val="43000"/>
                    </a:srgbClr>
                  </a:outerShdw>
                </a:effectLst>
                <a:latin typeface="STC Bold" panose="01000500000000020006" pitchFamily="2" charset="-78"/>
                <a:cs typeface="STC Bold" panose="01000500000000020006" pitchFamily="2" charset="-78"/>
              </a:rPr>
              <a:t>س4/ </a:t>
            </a:r>
            <a:r>
              <a:rPr lang="ar-SA" sz="2400" b="1" dirty="0">
                <a:solidFill>
                  <a:srgbClr val="FFE48F"/>
                </a:solidFill>
                <a:effectLst>
                  <a:glow rad="88900">
                    <a:schemeClr val="tx1"/>
                  </a:glow>
                </a:effectLst>
                <a:latin typeface="STC Bold" panose="01000500000000020006" pitchFamily="2" charset="-78"/>
                <a:cs typeface="STC Bold" panose="01000500000000020006" pitchFamily="2" charset="-78"/>
              </a:rPr>
              <a:t>استنتج فائدتين من الحديث.</a:t>
            </a:r>
          </a:p>
        </p:txBody>
      </p:sp>
      <p:sp>
        <p:nvSpPr>
          <p:cNvPr id="37" name="مربع نص 36">
            <a:extLst>
              <a:ext uri="{FF2B5EF4-FFF2-40B4-BE49-F238E27FC236}">
                <a16:creationId xmlns:a16="http://schemas.microsoft.com/office/drawing/2014/main" id="{3597C16F-CE0A-4337-9B4F-29F6464F8949}"/>
              </a:ext>
            </a:extLst>
          </p:cNvPr>
          <p:cNvSpPr txBox="1"/>
          <p:nvPr/>
        </p:nvSpPr>
        <p:spPr>
          <a:xfrm>
            <a:off x="-48978" y="3060525"/>
            <a:ext cx="4620978" cy="1143005"/>
          </a:xfrm>
          <a:prstGeom prst="rect">
            <a:avLst/>
          </a:prstGeom>
          <a:noFill/>
        </p:spPr>
        <p:txBody>
          <a:bodyPr wrap="square">
            <a:spAutoFit/>
          </a:bodyPr>
          <a:lstStyle/>
          <a:p>
            <a:pPr algn="r">
              <a:lnSpc>
                <a:spcPct val="130000"/>
              </a:lnSpc>
            </a:pPr>
            <a:r>
              <a:rPr lang="ar-SA" b="1" dirty="0">
                <a:solidFill>
                  <a:srgbClr val="FFE48F"/>
                </a:solidFill>
                <a:effectLst>
                  <a:glow rad="88900">
                    <a:schemeClr val="tx1"/>
                  </a:glow>
                </a:effectLst>
                <a:latin typeface="STC Bold" panose="01000500000000020006" pitchFamily="2" charset="-78"/>
                <a:cs typeface="STC Bold" panose="01000500000000020006" pitchFamily="2" charset="-78"/>
              </a:rPr>
              <a:t>1 - نشر العلم النافع.</a:t>
            </a:r>
          </a:p>
          <a:p>
            <a:pPr algn="r">
              <a:lnSpc>
                <a:spcPct val="130000"/>
              </a:lnSpc>
            </a:pPr>
            <a:r>
              <a:rPr lang="ar-SA" b="1" dirty="0">
                <a:solidFill>
                  <a:srgbClr val="FFE48F"/>
                </a:solidFill>
                <a:effectLst>
                  <a:glow rad="88900">
                    <a:schemeClr val="tx1"/>
                  </a:glow>
                </a:effectLst>
                <a:latin typeface="STC Bold" panose="01000500000000020006" pitchFamily="2" charset="-78"/>
                <a:cs typeface="STC Bold" panose="01000500000000020006" pitchFamily="2" charset="-78"/>
              </a:rPr>
              <a:t>2 - التصدق بالصدقة الجارية التي تنفع الانسان بعد موته.</a:t>
            </a:r>
          </a:p>
        </p:txBody>
      </p:sp>
    </p:spTree>
    <p:extLst>
      <p:ext uri="{BB962C8B-B14F-4D97-AF65-F5344CB8AC3E}">
        <p14:creationId xmlns:p14="http://schemas.microsoft.com/office/powerpoint/2010/main" val="355275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iterate type="wd">
                                    <p:tmPct val="10000"/>
                                  </p:iterate>
                                  <p:childTnLst>
                                    <p:set>
                                      <p:cBhvr>
                                        <p:cTn id="15" dur="1" fill="hold">
                                          <p:stCondLst>
                                            <p:cond delay="0"/>
                                          </p:stCondLst>
                                        </p:cTn>
                                        <p:tgtEl>
                                          <p:spTgt spid="26">
                                            <p:txEl>
                                              <p:pRg st="0" end="0"/>
                                            </p:txEl>
                                          </p:spTgt>
                                        </p:tgtEl>
                                        <p:attrNameLst>
                                          <p:attrName>style.visibility</p:attrName>
                                        </p:attrNameLst>
                                      </p:cBhvr>
                                      <p:to>
                                        <p:strVal val="visible"/>
                                      </p:to>
                                    </p:set>
                                    <p:anim calcmode="lin" valueType="num">
                                      <p:cBhvr additive="base">
                                        <p:cTn id="16"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wd">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
                                        </p:tgtEl>
                                        <p:attrNameLst>
                                          <p:attrName>ppt_y</p:attrName>
                                        </p:attrNameLst>
                                      </p:cBhvr>
                                      <p:tavLst>
                                        <p:tav tm="0">
                                          <p:val>
                                            <p:strVal val="#ppt_y"/>
                                          </p:val>
                                        </p:tav>
                                        <p:tav tm="100000">
                                          <p:val>
                                            <p:strVal val="#ppt_y"/>
                                          </p:val>
                                        </p:tav>
                                      </p:tavLst>
                                    </p:anim>
                                    <p:anim calcmode="lin" valueType="num">
                                      <p:cBhvr>
                                        <p:cTn id="2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wd">
                                    <p:tmPct val="10000"/>
                                  </p:iterate>
                                  <p:childTnLst>
                                    <p:set>
                                      <p:cBhvr>
                                        <p:cTn id="30" dur="1" fill="hold">
                                          <p:stCondLst>
                                            <p:cond delay="0"/>
                                          </p:stCondLst>
                                        </p:cTn>
                                        <p:tgtEl>
                                          <p:spTgt spid="28">
                                            <p:txEl>
                                              <p:pRg st="0" end="0"/>
                                            </p:txEl>
                                          </p:spTgt>
                                        </p:tgtEl>
                                        <p:attrNameLst>
                                          <p:attrName>style.visibility</p:attrName>
                                        </p:attrNameLst>
                                      </p:cBhvr>
                                      <p:to>
                                        <p:strVal val="visible"/>
                                      </p:to>
                                    </p:set>
                                    <p:anim calcmode="lin" valueType="num">
                                      <p:cBhvr additive="base">
                                        <p:cTn id="31"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wd">
                                    <p:tmPct val="10000"/>
                                  </p:iterate>
                                  <p:childTnLst>
                                    <p:set>
                                      <p:cBhvr>
                                        <p:cTn id="36" dur="1" fill="hold">
                                          <p:stCondLst>
                                            <p:cond delay="0"/>
                                          </p:stCondLst>
                                        </p:cTn>
                                        <p:tgtEl>
                                          <p:spTgt spid="28">
                                            <p:txEl>
                                              <p:pRg st="1" end="1"/>
                                            </p:txEl>
                                          </p:spTgt>
                                        </p:tgtEl>
                                        <p:attrNameLst>
                                          <p:attrName>style.visibility</p:attrName>
                                        </p:attrNameLst>
                                      </p:cBhvr>
                                      <p:to>
                                        <p:strVal val="visible"/>
                                      </p:to>
                                    </p:set>
                                    <p:anim calcmode="lin" valueType="num">
                                      <p:cBhvr additive="base">
                                        <p:cTn id="37" dur="5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wd">
                                    <p:tmPct val="10000"/>
                                  </p:iterate>
                                  <p:childTnLst>
                                    <p:set>
                                      <p:cBhvr>
                                        <p:cTn id="42" dur="1" fill="hold">
                                          <p:stCondLst>
                                            <p:cond delay="0"/>
                                          </p:stCondLst>
                                        </p:cTn>
                                        <p:tgtEl>
                                          <p:spTgt spid="28">
                                            <p:txEl>
                                              <p:pRg st="2" end="2"/>
                                            </p:txEl>
                                          </p:spTgt>
                                        </p:tgtEl>
                                        <p:attrNameLst>
                                          <p:attrName>style.visibility</p:attrName>
                                        </p:attrNameLst>
                                      </p:cBhvr>
                                      <p:to>
                                        <p:strVal val="visible"/>
                                      </p:to>
                                    </p:set>
                                    <p:anim calcmode="lin" valueType="num">
                                      <p:cBhvr additive="base">
                                        <p:cTn id="43" dur="500" fill="hold"/>
                                        <p:tgtEl>
                                          <p:spTgt spid="28">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wd">
                                    <p:tmPct val="10000"/>
                                  </p:iterate>
                                  <p:childTnLst>
                                    <p:set>
                                      <p:cBhvr>
                                        <p:cTn id="48" dur="1" fill="hold">
                                          <p:stCondLst>
                                            <p:cond delay="0"/>
                                          </p:stCondLst>
                                        </p:cTn>
                                        <p:tgtEl>
                                          <p:spTgt spid="28">
                                            <p:txEl>
                                              <p:pRg st="3" end="3"/>
                                            </p:txEl>
                                          </p:spTgt>
                                        </p:tgtEl>
                                        <p:attrNameLst>
                                          <p:attrName>style.visibility</p:attrName>
                                        </p:attrNameLst>
                                      </p:cBhvr>
                                      <p:to>
                                        <p:strVal val="visible"/>
                                      </p:to>
                                    </p:set>
                                    <p:anim calcmode="lin" valueType="num">
                                      <p:cBhvr additive="base">
                                        <p:cTn id="49" dur="500" fill="hold"/>
                                        <p:tgtEl>
                                          <p:spTgt spid="28">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iterate type="wd">
                                    <p:tmPct val="10000"/>
                                  </p:iterate>
                                  <p:childTnLst>
                                    <p:set>
                                      <p:cBhvr>
                                        <p:cTn id="54" dur="1" fill="hold">
                                          <p:stCondLst>
                                            <p:cond delay="0"/>
                                          </p:stCondLst>
                                        </p:cTn>
                                        <p:tgtEl>
                                          <p:spTgt spid="28">
                                            <p:txEl>
                                              <p:pRg st="4" end="4"/>
                                            </p:txEl>
                                          </p:spTgt>
                                        </p:tgtEl>
                                        <p:attrNameLst>
                                          <p:attrName>style.visibility</p:attrName>
                                        </p:attrNameLst>
                                      </p:cBhvr>
                                      <p:to>
                                        <p:strVal val="visible"/>
                                      </p:to>
                                    </p:set>
                                    <p:anim calcmode="lin" valueType="num">
                                      <p:cBhvr additive="base">
                                        <p:cTn id="55" dur="500" fill="hold"/>
                                        <p:tgtEl>
                                          <p:spTgt spid="28">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wd">
                                    <p:tmPct val="10000"/>
                                  </p:iterate>
                                  <p:childTnLst>
                                    <p:set>
                                      <p:cBhvr>
                                        <p:cTn id="60" dur="1" fill="hold">
                                          <p:stCondLst>
                                            <p:cond delay="0"/>
                                          </p:stCondLst>
                                        </p:cTn>
                                        <p:tgtEl>
                                          <p:spTgt spid="28">
                                            <p:txEl>
                                              <p:pRg st="5" end="5"/>
                                            </p:txEl>
                                          </p:spTgt>
                                        </p:tgtEl>
                                        <p:attrNameLst>
                                          <p:attrName>style.visibility</p:attrName>
                                        </p:attrNameLst>
                                      </p:cBhvr>
                                      <p:to>
                                        <p:strVal val="visible"/>
                                      </p:to>
                                    </p:set>
                                    <p:anim calcmode="lin" valueType="num">
                                      <p:cBhvr additive="base">
                                        <p:cTn id="61" dur="500" fill="hold"/>
                                        <p:tgtEl>
                                          <p:spTgt spid="28">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wd">
                                    <p:tmPct val="10000"/>
                                  </p:iterate>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9"/>
                                        </p:tgtEl>
                                        <p:attrNameLst>
                                          <p:attrName>ppt_y</p:attrName>
                                        </p:attrNameLst>
                                      </p:cBhvr>
                                      <p:tavLst>
                                        <p:tav tm="0">
                                          <p:val>
                                            <p:strVal val="#ppt_y"/>
                                          </p:val>
                                        </p:tav>
                                        <p:tav tm="100000">
                                          <p:val>
                                            <p:strVal val="#ppt_y"/>
                                          </p:val>
                                        </p:tav>
                                      </p:tavLst>
                                    </p:anim>
                                    <p:anim calcmode="lin" valueType="num">
                                      <p:cBhvr>
                                        <p:cTn id="6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iterate type="wd">
                                    <p:tmPct val="10000"/>
                                  </p:iterate>
                                  <p:childTnLst>
                                    <p:set>
                                      <p:cBhvr>
                                        <p:cTn id="75" dur="1" fill="hold">
                                          <p:stCondLst>
                                            <p:cond delay="0"/>
                                          </p:stCondLst>
                                        </p:cTn>
                                        <p:tgtEl>
                                          <p:spTgt spid="30">
                                            <p:txEl>
                                              <p:pRg st="0" end="0"/>
                                            </p:txEl>
                                          </p:spTgt>
                                        </p:tgtEl>
                                        <p:attrNameLst>
                                          <p:attrName>style.visibility</p:attrName>
                                        </p:attrNameLst>
                                      </p:cBhvr>
                                      <p:to>
                                        <p:strVal val="visible"/>
                                      </p:to>
                                    </p:set>
                                    <p:anim calcmode="lin" valueType="num">
                                      <p:cBhvr additive="base">
                                        <p:cTn id="7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grpId="0" nodeType="clickEffect">
                                  <p:stCondLst>
                                    <p:cond delay="0"/>
                                  </p:stCondLst>
                                  <p:iterate type="wd">
                                    <p:tmPct val="10000"/>
                                  </p:iterate>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33"/>
                                        </p:tgtEl>
                                        <p:attrNameLst>
                                          <p:attrName>ppt_y</p:attrName>
                                        </p:attrNameLst>
                                      </p:cBhvr>
                                      <p:tavLst>
                                        <p:tav tm="0">
                                          <p:val>
                                            <p:strVal val="#ppt_y"/>
                                          </p:val>
                                        </p:tav>
                                        <p:tav tm="100000">
                                          <p:val>
                                            <p:strVal val="#ppt_y"/>
                                          </p:val>
                                        </p:tav>
                                      </p:tavLst>
                                    </p:anim>
                                    <p:anim calcmode="lin" valueType="num">
                                      <p:cBhvr>
                                        <p:cTn id="8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iterate type="wd">
                                    <p:tmPct val="10000"/>
                                  </p:iterate>
                                  <p:childTnLst>
                                    <p:set>
                                      <p:cBhvr>
                                        <p:cTn id="90" dur="1" fill="hold">
                                          <p:stCondLst>
                                            <p:cond delay="0"/>
                                          </p:stCondLst>
                                        </p:cTn>
                                        <p:tgtEl>
                                          <p:spTgt spid="37">
                                            <p:txEl>
                                              <p:pRg st="0" end="0"/>
                                            </p:txEl>
                                          </p:spTgt>
                                        </p:tgtEl>
                                        <p:attrNameLst>
                                          <p:attrName>style.visibility</p:attrName>
                                        </p:attrNameLst>
                                      </p:cBhvr>
                                      <p:to>
                                        <p:strVal val="visible"/>
                                      </p:to>
                                    </p:set>
                                    <p:anim calcmode="lin" valueType="num">
                                      <p:cBhvr additive="base">
                                        <p:cTn id="91"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iterate type="wd">
                                    <p:tmPct val="10000"/>
                                  </p:iterate>
                                  <p:childTnLst>
                                    <p:set>
                                      <p:cBhvr>
                                        <p:cTn id="96" dur="1" fill="hold">
                                          <p:stCondLst>
                                            <p:cond delay="0"/>
                                          </p:stCondLst>
                                        </p:cTn>
                                        <p:tgtEl>
                                          <p:spTgt spid="37">
                                            <p:txEl>
                                              <p:pRg st="1" end="1"/>
                                            </p:txEl>
                                          </p:spTgt>
                                        </p:tgtEl>
                                        <p:attrNameLst>
                                          <p:attrName>style.visibility</p:attrName>
                                        </p:attrNameLst>
                                      </p:cBhvr>
                                      <p:to>
                                        <p:strVal val="visible"/>
                                      </p:to>
                                    </p:set>
                                    <p:anim calcmode="lin" valueType="num">
                                      <p:cBhvr additive="base">
                                        <p:cTn id="97" dur="500" fill="hold"/>
                                        <p:tgtEl>
                                          <p:spTgt spid="37">
                                            <p:txEl>
                                              <p:pRg st="1" end="1"/>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3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uiExpand="1" build="allAtOnce"/>
      <p:bldP spid="27" grpId="0"/>
      <p:bldP spid="28" grpId="0" build="allAtOnce"/>
      <p:bldP spid="29" grpId="0"/>
      <p:bldP spid="30" grpId="0" build="allAtOnce"/>
      <p:bldP spid="33" grpId="0"/>
      <p:bldP spid="37"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2067694"/>
            <a:ext cx="6416159" cy="1569660"/>
          </a:xfrm>
          <a:prstGeom prst="rect">
            <a:avLst/>
          </a:prstGeom>
          <a:noFill/>
        </p:spPr>
        <p:txBody>
          <a:bodyPr wrap="square" anchor="ctr">
            <a:spAutoFit/>
          </a:bodyPr>
          <a:lstStyle/>
          <a:p>
            <a:pPr algn="ctr"/>
            <a:r>
              <a:rPr lang="ar-SA" sz="96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الأسئلة</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4577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4AEBE8A-E316-4A9A-96AE-87918D99FA5C}"/>
              </a:ext>
            </a:extLst>
          </p:cNvPr>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130326" y="122652"/>
            <a:ext cx="8885118" cy="4898195"/>
          </a:xfrm>
          <a:custGeom>
            <a:avLst/>
            <a:gdLst>
              <a:gd name="connsiteX0" fmla="*/ 0 w 8885118"/>
              <a:gd name="connsiteY0" fmla="*/ 0 h 4898195"/>
              <a:gd name="connsiteX1" fmla="*/ 505768 w 8885118"/>
              <a:gd name="connsiteY1" fmla="*/ 0 h 4898195"/>
              <a:gd name="connsiteX2" fmla="*/ 1366941 w 8885118"/>
              <a:gd name="connsiteY2" fmla="*/ 0 h 4898195"/>
              <a:gd name="connsiteX3" fmla="*/ 2228114 w 8885118"/>
              <a:gd name="connsiteY3" fmla="*/ 0 h 4898195"/>
              <a:gd name="connsiteX4" fmla="*/ 2911585 w 8885118"/>
              <a:gd name="connsiteY4" fmla="*/ 0 h 4898195"/>
              <a:gd name="connsiteX5" fmla="*/ 3772758 w 8885118"/>
              <a:gd name="connsiteY5" fmla="*/ 0 h 4898195"/>
              <a:gd name="connsiteX6" fmla="*/ 4278526 w 8885118"/>
              <a:gd name="connsiteY6" fmla="*/ 0 h 4898195"/>
              <a:gd name="connsiteX7" fmla="*/ 4961997 w 8885118"/>
              <a:gd name="connsiteY7" fmla="*/ 0 h 4898195"/>
              <a:gd name="connsiteX8" fmla="*/ 5467765 w 8885118"/>
              <a:gd name="connsiteY8" fmla="*/ 0 h 4898195"/>
              <a:gd name="connsiteX9" fmla="*/ 5973533 w 8885118"/>
              <a:gd name="connsiteY9" fmla="*/ 0 h 4898195"/>
              <a:gd name="connsiteX10" fmla="*/ 6834706 w 8885118"/>
              <a:gd name="connsiteY10" fmla="*/ 0 h 4898195"/>
              <a:gd name="connsiteX11" fmla="*/ 7518177 w 8885118"/>
              <a:gd name="connsiteY11" fmla="*/ 0 h 4898195"/>
              <a:gd name="connsiteX12" fmla="*/ 8112796 w 8885118"/>
              <a:gd name="connsiteY12" fmla="*/ 0 h 4898195"/>
              <a:gd name="connsiteX13" fmla="*/ 8885118 w 8885118"/>
              <a:gd name="connsiteY13" fmla="*/ 0 h 4898195"/>
              <a:gd name="connsiteX14" fmla="*/ 8885118 w 8885118"/>
              <a:gd name="connsiteY14" fmla="*/ 699742 h 4898195"/>
              <a:gd name="connsiteX15" fmla="*/ 8885118 w 8885118"/>
              <a:gd name="connsiteY15" fmla="*/ 1399484 h 4898195"/>
              <a:gd name="connsiteX16" fmla="*/ 8885118 w 8885118"/>
              <a:gd name="connsiteY16" fmla="*/ 2099226 h 4898195"/>
              <a:gd name="connsiteX17" fmla="*/ 8885118 w 8885118"/>
              <a:gd name="connsiteY17" fmla="*/ 2652023 h 4898195"/>
              <a:gd name="connsiteX18" fmla="*/ 8885118 w 8885118"/>
              <a:gd name="connsiteY18" fmla="*/ 3302783 h 4898195"/>
              <a:gd name="connsiteX19" fmla="*/ 8885118 w 8885118"/>
              <a:gd name="connsiteY19" fmla="*/ 3855579 h 4898195"/>
              <a:gd name="connsiteX20" fmla="*/ 8885118 w 8885118"/>
              <a:gd name="connsiteY20" fmla="*/ 4898195 h 4898195"/>
              <a:gd name="connsiteX21" fmla="*/ 8290499 w 8885118"/>
              <a:gd name="connsiteY21" fmla="*/ 4898195 h 4898195"/>
              <a:gd name="connsiteX22" fmla="*/ 7607028 w 8885118"/>
              <a:gd name="connsiteY22" fmla="*/ 4898195 h 4898195"/>
              <a:gd name="connsiteX23" fmla="*/ 6745855 w 8885118"/>
              <a:gd name="connsiteY23" fmla="*/ 4898195 h 4898195"/>
              <a:gd name="connsiteX24" fmla="*/ 5884682 w 8885118"/>
              <a:gd name="connsiteY24" fmla="*/ 4898195 h 4898195"/>
              <a:gd name="connsiteX25" fmla="*/ 5290063 w 8885118"/>
              <a:gd name="connsiteY25" fmla="*/ 4898195 h 4898195"/>
              <a:gd name="connsiteX26" fmla="*/ 4606592 w 8885118"/>
              <a:gd name="connsiteY26" fmla="*/ 4898195 h 4898195"/>
              <a:gd name="connsiteX27" fmla="*/ 4189675 w 8885118"/>
              <a:gd name="connsiteY27" fmla="*/ 4898195 h 4898195"/>
              <a:gd name="connsiteX28" fmla="*/ 3683907 w 8885118"/>
              <a:gd name="connsiteY28" fmla="*/ 4898195 h 4898195"/>
              <a:gd name="connsiteX29" fmla="*/ 3089287 w 8885118"/>
              <a:gd name="connsiteY29" fmla="*/ 4898195 h 4898195"/>
              <a:gd name="connsiteX30" fmla="*/ 2583519 w 8885118"/>
              <a:gd name="connsiteY30" fmla="*/ 4898195 h 4898195"/>
              <a:gd name="connsiteX31" fmla="*/ 1811197 w 8885118"/>
              <a:gd name="connsiteY31" fmla="*/ 4898195 h 4898195"/>
              <a:gd name="connsiteX32" fmla="*/ 1305429 w 8885118"/>
              <a:gd name="connsiteY32" fmla="*/ 4898195 h 4898195"/>
              <a:gd name="connsiteX33" fmla="*/ 710809 w 8885118"/>
              <a:gd name="connsiteY33" fmla="*/ 4898195 h 4898195"/>
              <a:gd name="connsiteX34" fmla="*/ 0 w 8885118"/>
              <a:gd name="connsiteY34" fmla="*/ 4898195 h 4898195"/>
              <a:gd name="connsiteX35" fmla="*/ 0 w 8885118"/>
              <a:gd name="connsiteY35" fmla="*/ 4100489 h 4898195"/>
              <a:gd name="connsiteX36" fmla="*/ 0 w 8885118"/>
              <a:gd name="connsiteY36" fmla="*/ 3302783 h 4898195"/>
              <a:gd name="connsiteX37" fmla="*/ 0 w 8885118"/>
              <a:gd name="connsiteY37" fmla="*/ 2701005 h 4898195"/>
              <a:gd name="connsiteX38" fmla="*/ 0 w 8885118"/>
              <a:gd name="connsiteY38" fmla="*/ 1903299 h 4898195"/>
              <a:gd name="connsiteX39" fmla="*/ 0 w 8885118"/>
              <a:gd name="connsiteY39" fmla="*/ 1105593 h 4898195"/>
              <a:gd name="connsiteX40" fmla="*/ 0 w 8885118"/>
              <a:gd name="connsiteY40" fmla="*/ 0 h 48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85118" h="4898195" fill="none" extrusionOk="0">
                <a:moveTo>
                  <a:pt x="0" y="0"/>
                </a:moveTo>
                <a:cubicBezTo>
                  <a:pt x="112664" y="14470"/>
                  <a:pt x="253956" y="5691"/>
                  <a:pt x="505768" y="0"/>
                </a:cubicBezTo>
                <a:cubicBezTo>
                  <a:pt x="757580" y="-5691"/>
                  <a:pt x="949632" y="-37301"/>
                  <a:pt x="1366941" y="0"/>
                </a:cubicBezTo>
                <a:cubicBezTo>
                  <a:pt x="1784250" y="37301"/>
                  <a:pt x="2035749" y="-1541"/>
                  <a:pt x="2228114" y="0"/>
                </a:cubicBezTo>
                <a:cubicBezTo>
                  <a:pt x="2420479" y="1541"/>
                  <a:pt x="2748162" y="-25860"/>
                  <a:pt x="2911585" y="0"/>
                </a:cubicBezTo>
                <a:cubicBezTo>
                  <a:pt x="3075008" y="25860"/>
                  <a:pt x="3492072" y="3195"/>
                  <a:pt x="3772758" y="0"/>
                </a:cubicBezTo>
                <a:cubicBezTo>
                  <a:pt x="4053444" y="-3195"/>
                  <a:pt x="4147419" y="-4702"/>
                  <a:pt x="4278526" y="0"/>
                </a:cubicBezTo>
                <a:cubicBezTo>
                  <a:pt x="4409633" y="4702"/>
                  <a:pt x="4653659" y="21020"/>
                  <a:pt x="4961997" y="0"/>
                </a:cubicBezTo>
                <a:cubicBezTo>
                  <a:pt x="5270335" y="-21020"/>
                  <a:pt x="5261258" y="16164"/>
                  <a:pt x="5467765" y="0"/>
                </a:cubicBezTo>
                <a:cubicBezTo>
                  <a:pt x="5674272" y="-16164"/>
                  <a:pt x="5823761" y="-13798"/>
                  <a:pt x="5973533" y="0"/>
                </a:cubicBezTo>
                <a:cubicBezTo>
                  <a:pt x="6123305" y="13798"/>
                  <a:pt x="6605293" y="19976"/>
                  <a:pt x="6834706" y="0"/>
                </a:cubicBezTo>
                <a:cubicBezTo>
                  <a:pt x="7064119" y="-19976"/>
                  <a:pt x="7343667" y="9226"/>
                  <a:pt x="7518177" y="0"/>
                </a:cubicBezTo>
                <a:cubicBezTo>
                  <a:pt x="7692687" y="-9226"/>
                  <a:pt x="7826217" y="659"/>
                  <a:pt x="8112796" y="0"/>
                </a:cubicBezTo>
                <a:cubicBezTo>
                  <a:pt x="8399375" y="-659"/>
                  <a:pt x="8589147" y="-34649"/>
                  <a:pt x="8885118" y="0"/>
                </a:cubicBezTo>
                <a:cubicBezTo>
                  <a:pt x="8916802" y="264729"/>
                  <a:pt x="8885293" y="519190"/>
                  <a:pt x="8885118" y="699742"/>
                </a:cubicBezTo>
                <a:cubicBezTo>
                  <a:pt x="8884943" y="880294"/>
                  <a:pt x="8886033" y="1179024"/>
                  <a:pt x="8885118" y="1399484"/>
                </a:cubicBezTo>
                <a:cubicBezTo>
                  <a:pt x="8884203" y="1619944"/>
                  <a:pt x="8866258" y="1926069"/>
                  <a:pt x="8885118" y="2099226"/>
                </a:cubicBezTo>
                <a:cubicBezTo>
                  <a:pt x="8903978" y="2272383"/>
                  <a:pt x="8890482" y="2391770"/>
                  <a:pt x="8885118" y="2652023"/>
                </a:cubicBezTo>
                <a:cubicBezTo>
                  <a:pt x="8879754" y="2912276"/>
                  <a:pt x="8884238" y="3119018"/>
                  <a:pt x="8885118" y="3302783"/>
                </a:cubicBezTo>
                <a:cubicBezTo>
                  <a:pt x="8885998" y="3486548"/>
                  <a:pt x="8868571" y="3643122"/>
                  <a:pt x="8885118" y="3855579"/>
                </a:cubicBezTo>
                <a:cubicBezTo>
                  <a:pt x="8901665" y="4068036"/>
                  <a:pt x="8847251" y="4577391"/>
                  <a:pt x="8885118" y="4898195"/>
                </a:cubicBezTo>
                <a:cubicBezTo>
                  <a:pt x="8673076" y="4874427"/>
                  <a:pt x="8488735" y="4905450"/>
                  <a:pt x="8290499" y="4898195"/>
                </a:cubicBezTo>
                <a:cubicBezTo>
                  <a:pt x="8092263" y="4890940"/>
                  <a:pt x="7926607" y="4888556"/>
                  <a:pt x="7607028" y="4898195"/>
                </a:cubicBezTo>
                <a:cubicBezTo>
                  <a:pt x="7287449" y="4907834"/>
                  <a:pt x="7038495" y="4931001"/>
                  <a:pt x="6745855" y="4898195"/>
                </a:cubicBezTo>
                <a:cubicBezTo>
                  <a:pt x="6453215" y="4865389"/>
                  <a:pt x="6283625" y="4869423"/>
                  <a:pt x="5884682" y="4898195"/>
                </a:cubicBezTo>
                <a:cubicBezTo>
                  <a:pt x="5485739" y="4926967"/>
                  <a:pt x="5482034" y="4894653"/>
                  <a:pt x="5290063" y="4898195"/>
                </a:cubicBezTo>
                <a:cubicBezTo>
                  <a:pt x="5098092" y="4901737"/>
                  <a:pt x="4844108" y="4895693"/>
                  <a:pt x="4606592" y="4898195"/>
                </a:cubicBezTo>
                <a:cubicBezTo>
                  <a:pt x="4369076" y="4900697"/>
                  <a:pt x="4375144" y="4891172"/>
                  <a:pt x="4189675" y="4898195"/>
                </a:cubicBezTo>
                <a:cubicBezTo>
                  <a:pt x="4004206" y="4905218"/>
                  <a:pt x="3815138" y="4920301"/>
                  <a:pt x="3683907" y="4898195"/>
                </a:cubicBezTo>
                <a:cubicBezTo>
                  <a:pt x="3552676" y="4876089"/>
                  <a:pt x="3352488" y="4891048"/>
                  <a:pt x="3089287" y="4898195"/>
                </a:cubicBezTo>
                <a:cubicBezTo>
                  <a:pt x="2826086" y="4905342"/>
                  <a:pt x="2734499" y="4883876"/>
                  <a:pt x="2583519" y="4898195"/>
                </a:cubicBezTo>
                <a:cubicBezTo>
                  <a:pt x="2432539" y="4912514"/>
                  <a:pt x="1982192" y="4934447"/>
                  <a:pt x="1811197" y="4898195"/>
                </a:cubicBezTo>
                <a:cubicBezTo>
                  <a:pt x="1640202" y="4861943"/>
                  <a:pt x="1464629" y="4907258"/>
                  <a:pt x="1305429" y="4898195"/>
                </a:cubicBezTo>
                <a:cubicBezTo>
                  <a:pt x="1146229" y="4889132"/>
                  <a:pt x="891214" y="4897529"/>
                  <a:pt x="710809" y="4898195"/>
                </a:cubicBezTo>
                <a:cubicBezTo>
                  <a:pt x="530404" y="4898861"/>
                  <a:pt x="264326" y="4877843"/>
                  <a:pt x="0" y="4898195"/>
                </a:cubicBezTo>
                <a:cubicBezTo>
                  <a:pt x="-27354" y="4691440"/>
                  <a:pt x="9086" y="4452521"/>
                  <a:pt x="0" y="4100489"/>
                </a:cubicBezTo>
                <a:cubicBezTo>
                  <a:pt x="-9086" y="3748457"/>
                  <a:pt x="16350" y="3579609"/>
                  <a:pt x="0" y="3302783"/>
                </a:cubicBezTo>
                <a:cubicBezTo>
                  <a:pt x="-16350" y="3025957"/>
                  <a:pt x="-359" y="3000981"/>
                  <a:pt x="0" y="2701005"/>
                </a:cubicBezTo>
                <a:cubicBezTo>
                  <a:pt x="359" y="2401029"/>
                  <a:pt x="20137" y="2146641"/>
                  <a:pt x="0" y="1903299"/>
                </a:cubicBezTo>
                <a:cubicBezTo>
                  <a:pt x="-20137" y="1659957"/>
                  <a:pt x="8552" y="1361705"/>
                  <a:pt x="0" y="1105593"/>
                </a:cubicBezTo>
                <a:cubicBezTo>
                  <a:pt x="-8552" y="849481"/>
                  <a:pt x="35805" y="325432"/>
                  <a:pt x="0" y="0"/>
                </a:cubicBezTo>
                <a:close/>
              </a:path>
              <a:path w="8885118" h="4898195" stroke="0" extrusionOk="0">
                <a:moveTo>
                  <a:pt x="0" y="0"/>
                </a:moveTo>
                <a:cubicBezTo>
                  <a:pt x="229452" y="10268"/>
                  <a:pt x="352460" y="-11660"/>
                  <a:pt x="594619" y="0"/>
                </a:cubicBezTo>
                <a:cubicBezTo>
                  <a:pt x="836778" y="11660"/>
                  <a:pt x="959364" y="1383"/>
                  <a:pt x="1278090" y="0"/>
                </a:cubicBezTo>
                <a:cubicBezTo>
                  <a:pt x="1596816" y="-1383"/>
                  <a:pt x="1617283" y="27421"/>
                  <a:pt x="1872709" y="0"/>
                </a:cubicBezTo>
                <a:cubicBezTo>
                  <a:pt x="2128135" y="-27421"/>
                  <a:pt x="2449926" y="8896"/>
                  <a:pt x="2645031" y="0"/>
                </a:cubicBezTo>
                <a:cubicBezTo>
                  <a:pt x="2840136" y="-8896"/>
                  <a:pt x="3168351" y="2419"/>
                  <a:pt x="3417353" y="0"/>
                </a:cubicBezTo>
                <a:cubicBezTo>
                  <a:pt x="3666355" y="-2419"/>
                  <a:pt x="3729535" y="8470"/>
                  <a:pt x="3834270" y="0"/>
                </a:cubicBezTo>
                <a:cubicBezTo>
                  <a:pt x="3939005" y="-8470"/>
                  <a:pt x="4213775" y="-5187"/>
                  <a:pt x="4340038" y="0"/>
                </a:cubicBezTo>
                <a:cubicBezTo>
                  <a:pt x="4466301" y="5187"/>
                  <a:pt x="4616260" y="5805"/>
                  <a:pt x="4756955" y="0"/>
                </a:cubicBezTo>
                <a:cubicBezTo>
                  <a:pt x="4897650" y="-5805"/>
                  <a:pt x="5360194" y="-20032"/>
                  <a:pt x="5618128" y="0"/>
                </a:cubicBezTo>
                <a:cubicBezTo>
                  <a:pt x="5876062" y="20032"/>
                  <a:pt x="5880836" y="17964"/>
                  <a:pt x="6035046" y="0"/>
                </a:cubicBezTo>
                <a:cubicBezTo>
                  <a:pt x="6189256" y="-17964"/>
                  <a:pt x="6317465" y="-17542"/>
                  <a:pt x="6540814" y="0"/>
                </a:cubicBezTo>
                <a:cubicBezTo>
                  <a:pt x="6764163" y="17542"/>
                  <a:pt x="7070552" y="-11882"/>
                  <a:pt x="7401987" y="0"/>
                </a:cubicBezTo>
                <a:cubicBezTo>
                  <a:pt x="7733422" y="11882"/>
                  <a:pt x="7935610" y="-26217"/>
                  <a:pt x="8085457" y="0"/>
                </a:cubicBezTo>
                <a:cubicBezTo>
                  <a:pt x="8235304" y="26217"/>
                  <a:pt x="8654195" y="-22726"/>
                  <a:pt x="8885118" y="0"/>
                </a:cubicBezTo>
                <a:cubicBezTo>
                  <a:pt x="8858754" y="142504"/>
                  <a:pt x="8901172" y="513862"/>
                  <a:pt x="8885118" y="650760"/>
                </a:cubicBezTo>
                <a:cubicBezTo>
                  <a:pt x="8869064" y="787658"/>
                  <a:pt x="8900902" y="1188937"/>
                  <a:pt x="8885118" y="1350502"/>
                </a:cubicBezTo>
                <a:cubicBezTo>
                  <a:pt x="8869334" y="1512067"/>
                  <a:pt x="8887592" y="1724473"/>
                  <a:pt x="8885118" y="1903299"/>
                </a:cubicBezTo>
                <a:cubicBezTo>
                  <a:pt x="8882644" y="2082125"/>
                  <a:pt x="8897202" y="2415408"/>
                  <a:pt x="8885118" y="2701005"/>
                </a:cubicBezTo>
                <a:cubicBezTo>
                  <a:pt x="8873034" y="2986602"/>
                  <a:pt x="8880099" y="3276374"/>
                  <a:pt x="8885118" y="3449729"/>
                </a:cubicBezTo>
                <a:cubicBezTo>
                  <a:pt x="8890137" y="3623084"/>
                  <a:pt x="8902027" y="3871357"/>
                  <a:pt x="8885118" y="4002525"/>
                </a:cubicBezTo>
                <a:cubicBezTo>
                  <a:pt x="8868209" y="4133693"/>
                  <a:pt x="8928884" y="4682544"/>
                  <a:pt x="8885118" y="4898195"/>
                </a:cubicBezTo>
                <a:cubicBezTo>
                  <a:pt x="8626238" y="4888625"/>
                  <a:pt x="8506356" y="4920085"/>
                  <a:pt x="8201647" y="4898195"/>
                </a:cubicBezTo>
                <a:cubicBezTo>
                  <a:pt x="7896938" y="4876305"/>
                  <a:pt x="7668988" y="4874300"/>
                  <a:pt x="7429326" y="4898195"/>
                </a:cubicBezTo>
                <a:cubicBezTo>
                  <a:pt x="7189664" y="4922090"/>
                  <a:pt x="7220487" y="4900393"/>
                  <a:pt x="7012409" y="4898195"/>
                </a:cubicBezTo>
                <a:cubicBezTo>
                  <a:pt x="6804331" y="4895997"/>
                  <a:pt x="6757841" y="4887160"/>
                  <a:pt x="6506640" y="4898195"/>
                </a:cubicBezTo>
                <a:cubicBezTo>
                  <a:pt x="6255439" y="4909230"/>
                  <a:pt x="5972058" y="4916070"/>
                  <a:pt x="5823170" y="4898195"/>
                </a:cubicBezTo>
                <a:cubicBezTo>
                  <a:pt x="5674282" y="4880321"/>
                  <a:pt x="5337807" y="4913350"/>
                  <a:pt x="5139699" y="4898195"/>
                </a:cubicBezTo>
                <a:cubicBezTo>
                  <a:pt x="4941591" y="4883040"/>
                  <a:pt x="4594732" y="4863409"/>
                  <a:pt x="4278526" y="4898195"/>
                </a:cubicBezTo>
                <a:cubicBezTo>
                  <a:pt x="3962320" y="4932981"/>
                  <a:pt x="3749151" y="4912592"/>
                  <a:pt x="3506204" y="4898195"/>
                </a:cubicBezTo>
                <a:cubicBezTo>
                  <a:pt x="3263257" y="4883798"/>
                  <a:pt x="2907656" y="4924740"/>
                  <a:pt x="2733882" y="4898195"/>
                </a:cubicBezTo>
                <a:cubicBezTo>
                  <a:pt x="2560108" y="4871650"/>
                  <a:pt x="2360310" y="4917252"/>
                  <a:pt x="2139263" y="4898195"/>
                </a:cubicBezTo>
                <a:cubicBezTo>
                  <a:pt x="1918216" y="4879138"/>
                  <a:pt x="1801635" y="4921426"/>
                  <a:pt x="1633495" y="4898195"/>
                </a:cubicBezTo>
                <a:cubicBezTo>
                  <a:pt x="1465355" y="4874964"/>
                  <a:pt x="1119583" y="4885259"/>
                  <a:pt x="950024" y="4898195"/>
                </a:cubicBezTo>
                <a:cubicBezTo>
                  <a:pt x="780465" y="4911131"/>
                  <a:pt x="396977" y="4855744"/>
                  <a:pt x="0" y="4898195"/>
                </a:cubicBezTo>
                <a:cubicBezTo>
                  <a:pt x="-30714" y="4650778"/>
                  <a:pt x="-1893" y="4406750"/>
                  <a:pt x="0" y="4149471"/>
                </a:cubicBezTo>
                <a:cubicBezTo>
                  <a:pt x="1893" y="3892192"/>
                  <a:pt x="18254" y="3601284"/>
                  <a:pt x="0" y="3351765"/>
                </a:cubicBezTo>
                <a:cubicBezTo>
                  <a:pt x="-18254" y="3102246"/>
                  <a:pt x="33420" y="2813567"/>
                  <a:pt x="0" y="2554059"/>
                </a:cubicBezTo>
                <a:cubicBezTo>
                  <a:pt x="-33420" y="2294551"/>
                  <a:pt x="-19379" y="2057162"/>
                  <a:pt x="0" y="1854317"/>
                </a:cubicBezTo>
                <a:cubicBezTo>
                  <a:pt x="19379" y="1651472"/>
                  <a:pt x="-15317" y="1572212"/>
                  <a:pt x="0" y="1301520"/>
                </a:cubicBezTo>
                <a:cubicBezTo>
                  <a:pt x="15317" y="1030828"/>
                  <a:pt x="-12677" y="332059"/>
                  <a:pt x="0" y="0"/>
                </a:cubicBezTo>
                <a:close/>
              </a:path>
            </a:pathLst>
          </a:custGeom>
          <a:ln w="38100">
            <a:solidFill>
              <a:srgbClr val="8F6945"/>
            </a:solidFill>
            <a:extLst>
              <a:ext uri="{C807C97D-BFC1-408E-A445-0C87EB9F89A2}">
                <ask:lineSketchStyleProps xmlns:ask="http://schemas.microsoft.com/office/drawing/2018/sketchyshapes" xmlns="" sd="910028794">
                  <a:prstGeom prst="rect">
                    <a:avLst/>
                  </a:prstGeom>
                  <ask:type>
                    <ask:lineSketchFreehand/>
                  </ask:type>
                </ask:lineSketchStyleProps>
              </a:ext>
            </a:extLst>
          </a:ln>
          <a:effectLst>
            <a:glow rad="635000">
              <a:srgbClr val="EBB889"/>
            </a:glow>
          </a:effectLst>
        </p:spPr>
      </p:pic>
      <p:sp>
        <p:nvSpPr>
          <p:cNvPr id="4" name="مربع نص 3">
            <a:extLst>
              <a:ext uri="{FF2B5EF4-FFF2-40B4-BE49-F238E27FC236}">
                <a16:creationId xmlns:a16="http://schemas.microsoft.com/office/drawing/2014/main" id="{0D619BFA-0FD0-478B-80E5-3B7D54E9D98C}"/>
              </a:ext>
            </a:extLst>
          </p:cNvPr>
          <p:cNvSpPr txBox="1"/>
          <p:nvPr/>
        </p:nvSpPr>
        <p:spPr>
          <a:xfrm>
            <a:off x="395536" y="723349"/>
            <a:ext cx="5487573" cy="1200329"/>
          </a:xfrm>
          <a:prstGeom prst="rect">
            <a:avLst/>
          </a:prstGeom>
          <a:noFill/>
        </p:spPr>
        <p:txBody>
          <a:bodyPr wrap="square" rtlCol="1">
            <a:spAutoFit/>
          </a:bodyPr>
          <a:lstStyle/>
          <a:p>
            <a:pPr algn="r"/>
            <a:r>
              <a:rPr lang="ar-SA" sz="4000" b="1" dirty="0">
                <a:ln w="19050">
                  <a:noFill/>
                </a:ln>
                <a:solidFill>
                  <a:srgbClr val="FABE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س1/ </a:t>
            </a:r>
            <a:r>
              <a:rPr lang="ar-SA" sz="32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قَالَ ﷺ: إِذَا مَاتَ الْإِنْسَانُ انْقَطَعَ عَنْهُ عَمَلُهُ إِلَّا مِن ....... ؟</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977" y="-114979"/>
            <a:ext cx="3154320" cy="5056616"/>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2879954" y="298326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أ-</a:t>
            </a:r>
            <a:r>
              <a:rPr lang="ar-SA" sz="3000" dirty="0">
                <a:solidFill>
                  <a:schemeClr val="tx1"/>
                </a:solidFill>
                <a:latin typeface="HSIshraq-Medium" panose="02000906030000020004" pitchFamily="50" charset="-78"/>
                <a:cs typeface="HSIshraq-Medium" panose="02000906030000020004" pitchFamily="50" charset="-78"/>
              </a:rPr>
              <a:t>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أربعة</a:t>
            </a: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232704" y="298326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ب-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ثلاثة</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2879955" y="3890546"/>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ج-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خمسة</a:t>
            </a: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232703" y="388707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د-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ستة</a:t>
            </a:r>
          </a:p>
        </p:txBody>
      </p:sp>
      <p:pic>
        <p:nvPicPr>
          <p:cNvPr id="3" name="صورة 2">
            <a:extLst>
              <a:ext uri="{FF2B5EF4-FFF2-40B4-BE49-F238E27FC236}">
                <a16:creationId xmlns:a16="http://schemas.microsoft.com/office/drawing/2014/main" id="{22DAD7DE-9AA0-490F-9255-CEAF2E55D2BB}"/>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506999" y="4023049"/>
            <a:ext cx="1456372" cy="864096"/>
          </a:xfrm>
          <a:prstGeom prst="rect">
            <a:avLst/>
          </a:prstGeom>
          <a:effectLst/>
        </p:spPr>
      </p:pic>
    </p:spTree>
    <p:extLst>
      <p:ext uri="{BB962C8B-B14F-4D97-AF65-F5344CB8AC3E}">
        <p14:creationId xmlns:p14="http://schemas.microsoft.com/office/powerpoint/2010/main" val="353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800"/>
                            </p:stCondLst>
                            <p:childTnLst>
                              <p:par>
                                <p:cTn id="13" presetID="23" presetClass="entr" presetSubtype="52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p:val>
                                            <p:fltVal val="0.5"/>
                                          </p:val>
                                        </p:tav>
                                        <p:tav tm="100000">
                                          <p:val>
                                            <p:strVal val="#ppt_x"/>
                                          </p:val>
                                        </p:tav>
                                      </p:tavLst>
                                    </p:anim>
                                    <p:anim calcmode="lin" valueType="num">
                                      <p:cBhvr>
                                        <p:cTn id="18" dur="10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48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8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800"/>
                            </p:stCondLst>
                            <p:childTnLst>
                              <p:par>
                                <p:cTn id="34" presetID="23" presetClass="entr" presetSubtype="52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ppt_x</p:attrName>
                                        </p:attrNameLst>
                                      </p:cBhvr>
                                      <p:tavLst>
                                        <p:tav tm="0">
                                          <p:val>
                                            <p:fltVal val="0.5"/>
                                          </p:val>
                                        </p:tav>
                                        <p:tav tm="100000">
                                          <p:val>
                                            <p:strVal val="#ppt_x"/>
                                          </p:val>
                                        </p:tav>
                                      </p:tavLst>
                                    </p:anim>
                                    <p:anim calcmode="lin" valueType="num">
                                      <p:cBhvr>
                                        <p:cTn id="39"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6"/>
                  </p:tgtEl>
                </p:cond>
              </p:nextCondLst>
            </p:seq>
          </p:childTnLst>
        </p:cTn>
      </p:par>
    </p:tnLst>
    <p:bldLst>
      <p:bldP spid="4" grpId="0"/>
      <p:bldP spid="14" grpId="0" animBg="1"/>
      <p:bldP spid="6" grpId="0" animBg="1"/>
      <p:bldP spid="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4AEBE8A-E316-4A9A-96AE-87918D99FA5C}"/>
              </a:ext>
            </a:extLst>
          </p:cNvPr>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130326" y="122652"/>
            <a:ext cx="8885118" cy="4898195"/>
          </a:xfrm>
          <a:custGeom>
            <a:avLst/>
            <a:gdLst>
              <a:gd name="connsiteX0" fmla="*/ 0 w 8885118"/>
              <a:gd name="connsiteY0" fmla="*/ 0 h 4898195"/>
              <a:gd name="connsiteX1" fmla="*/ 505768 w 8885118"/>
              <a:gd name="connsiteY1" fmla="*/ 0 h 4898195"/>
              <a:gd name="connsiteX2" fmla="*/ 1366941 w 8885118"/>
              <a:gd name="connsiteY2" fmla="*/ 0 h 4898195"/>
              <a:gd name="connsiteX3" fmla="*/ 2228114 w 8885118"/>
              <a:gd name="connsiteY3" fmla="*/ 0 h 4898195"/>
              <a:gd name="connsiteX4" fmla="*/ 2911585 w 8885118"/>
              <a:gd name="connsiteY4" fmla="*/ 0 h 4898195"/>
              <a:gd name="connsiteX5" fmla="*/ 3772758 w 8885118"/>
              <a:gd name="connsiteY5" fmla="*/ 0 h 4898195"/>
              <a:gd name="connsiteX6" fmla="*/ 4278526 w 8885118"/>
              <a:gd name="connsiteY6" fmla="*/ 0 h 4898195"/>
              <a:gd name="connsiteX7" fmla="*/ 4961997 w 8885118"/>
              <a:gd name="connsiteY7" fmla="*/ 0 h 4898195"/>
              <a:gd name="connsiteX8" fmla="*/ 5467765 w 8885118"/>
              <a:gd name="connsiteY8" fmla="*/ 0 h 4898195"/>
              <a:gd name="connsiteX9" fmla="*/ 5973533 w 8885118"/>
              <a:gd name="connsiteY9" fmla="*/ 0 h 4898195"/>
              <a:gd name="connsiteX10" fmla="*/ 6834706 w 8885118"/>
              <a:gd name="connsiteY10" fmla="*/ 0 h 4898195"/>
              <a:gd name="connsiteX11" fmla="*/ 7518177 w 8885118"/>
              <a:gd name="connsiteY11" fmla="*/ 0 h 4898195"/>
              <a:gd name="connsiteX12" fmla="*/ 8112796 w 8885118"/>
              <a:gd name="connsiteY12" fmla="*/ 0 h 4898195"/>
              <a:gd name="connsiteX13" fmla="*/ 8885118 w 8885118"/>
              <a:gd name="connsiteY13" fmla="*/ 0 h 4898195"/>
              <a:gd name="connsiteX14" fmla="*/ 8885118 w 8885118"/>
              <a:gd name="connsiteY14" fmla="*/ 699742 h 4898195"/>
              <a:gd name="connsiteX15" fmla="*/ 8885118 w 8885118"/>
              <a:gd name="connsiteY15" fmla="*/ 1399484 h 4898195"/>
              <a:gd name="connsiteX16" fmla="*/ 8885118 w 8885118"/>
              <a:gd name="connsiteY16" fmla="*/ 2099226 h 4898195"/>
              <a:gd name="connsiteX17" fmla="*/ 8885118 w 8885118"/>
              <a:gd name="connsiteY17" fmla="*/ 2652023 h 4898195"/>
              <a:gd name="connsiteX18" fmla="*/ 8885118 w 8885118"/>
              <a:gd name="connsiteY18" fmla="*/ 3302783 h 4898195"/>
              <a:gd name="connsiteX19" fmla="*/ 8885118 w 8885118"/>
              <a:gd name="connsiteY19" fmla="*/ 3855579 h 4898195"/>
              <a:gd name="connsiteX20" fmla="*/ 8885118 w 8885118"/>
              <a:gd name="connsiteY20" fmla="*/ 4898195 h 4898195"/>
              <a:gd name="connsiteX21" fmla="*/ 8290499 w 8885118"/>
              <a:gd name="connsiteY21" fmla="*/ 4898195 h 4898195"/>
              <a:gd name="connsiteX22" fmla="*/ 7607028 w 8885118"/>
              <a:gd name="connsiteY22" fmla="*/ 4898195 h 4898195"/>
              <a:gd name="connsiteX23" fmla="*/ 6745855 w 8885118"/>
              <a:gd name="connsiteY23" fmla="*/ 4898195 h 4898195"/>
              <a:gd name="connsiteX24" fmla="*/ 5884682 w 8885118"/>
              <a:gd name="connsiteY24" fmla="*/ 4898195 h 4898195"/>
              <a:gd name="connsiteX25" fmla="*/ 5290063 w 8885118"/>
              <a:gd name="connsiteY25" fmla="*/ 4898195 h 4898195"/>
              <a:gd name="connsiteX26" fmla="*/ 4606592 w 8885118"/>
              <a:gd name="connsiteY26" fmla="*/ 4898195 h 4898195"/>
              <a:gd name="connsiteX27" fmla="*/ 4189675 w 8885118"/>
              <a:gd name="connsiteY27" fmla="*/ 4898195 h 4898195"/>
              <a:gd name="connsiteX28" fmla="*/ 3683907 w 8885118"/>
              <a:gd name="connsiteY28" fmla="*/ 4898195 h 4898195"/>
              <a:gd name="connsiteX29" fmla="*/ 3089287 w 8885118"/>
              <a:gd name="connsiteY29" fmla="*/ 4898195 h 4898195"/>
              <a:gd name="connsiteX30" fmla="*/ 2583519 w 8885118"/>
              <a:gd name="connsiteY30" fmla="*/ 4898195 h 4898195"/>
              <a:gd name="connsiteX31" fmla="*/ 1811197 w 8885118"/>
              <a:gd name="connsiteY31" fmla="*/ 4898195 h 4898195"/>
              <a:gd name="connsiteX32" fmla="*/ 1305429 w 8885118"/>
              <a:gd name="connsiteY32" fmla="*/ 4898195 h 4898195"/>
              <a:gd name="connsiteX33" fmla="*/ 710809 w 8885118"/>
              <a:gd name="connsiteY33" fmla="*/ 4898195 h 4898195"/>
              <a:gd name="connsiteX34" fmla="*/ 0 w 8885118"/>
              <a:gd name="connsiteY34" fmla="*/ 4898195 h 4898195"/>
              <a:gd name="connsiteX35" fmla="*/ 0 w 8885118"/>
              <a:gd name="connsiteY35" fmla="*/ 4100489 h 4898195"/>
              <a:gd name="connsiteX36" fmla="*/ 0 w 8885118"/>
              <a:gd name="connsiteY36" fmla="*/ 3302783 h 4898195"/>
              <a:gd name="connsiteX37" fmla="*/ 0 w 8885118"/>
              <a:gd name="connsiteY37" fmla="*/ 2701005 h 4898195"/>
              <a:gd name="connsiteX38" fmla="*/ 0 w 8885118"/>
              <a:gd name="connsiteY38" fmla="*/ 1903299 h 4898195"/>
              <a:gd name="connsiteX39" fmla="*/ 0 w 8885118"/>
              <a:gd name="connsiteY39" fmla="*/ 1105593 h 4898195"/>
              <a:gd name="connsiteX40" fmla="*/ 0 w 8885118"/>
              <a:gd name="connsiteY40" fmla="*/ 0 h 48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85118" h="4898195" fill="none" extrusionOk="0">
                <a:moveTo>
                  <a:pt x="0" y="0"/>
                </a:moveTo>
                <a:cubicBezTo>
                  <a:pt x="112664" y="14470"/>
                  <a:pt x="253956" y="5691"/>
                  <a:pt x="505768" y="0"/>
                </a:cubicBezTo>
                <a:cubicBezTo>
                  <a:pt x="757580" y="-5691"/>
                  <a:pt x="949632" y="-37301"/>
                  <a:pt x="1366941" y="0"/>
                </a:cubicBezTo>
                <a:cubicBezTo>
                  <a:pt x="1784250" y="37301"/>
                  <a:pt x="2035749" y="-1541"/>
                  <a:pt x="2228114" y="0"/>
                </a:cubicBezTo>
                <a:cubicBezTo>
                  <a:pt x="2420479" y="1541"/>
                  <a:pt x="2748162" y="-25860"/>
                  <a:pt x="2911585" y="0"/>
                </a:cubicBezTo>
                <a:cubicBezTo>
                  <a:pt x="3075008" y="25860"/>
                  <a:pt x="3492072" y="3195"/>
                  <a:pt x="3772758" y="0"/>
                </a:cubicBezTo>
                <a:cubicBezTo>
                  <a:pt x="4053444" y="-3195"/>
                  <a:pt x="4147419" y="-4702"/>
                  <a:pt x="4278526" y="0"/>
                </a:cubicBezTo>
                <a:cubicBezTo>
                  <a:pt x="4409633" y="4702"/>
                  <a:pt x="4653659" y="21020"/>
                  <a:pt x="4961997" y="0"/>
                </a:cubicBezTo>
                <a:cubicBezTo>
                  <a:pt x="5270335" y="-21020"/>
                  <a:pt x="5261258" y="16164"/>
                  <a:pt x="5467765" y="0"/>
                </a:cubicBezTo>
                <a:cubicBezTo>
                  <a:pt x="5674272" y="-16164"/>
                  <a:pt x="5823761" y="-13798"/>
                  <a:pt x="5973533" y="0"/>
                </a:cubicBezTo>
                <a:cubicBezTo>
                  <a:pt x="6123305" y="13798"/>
                  <a:pt x="6605293" y="19976"/>
                  <a:pt x="6834706" y="0"/>
                </a:cubicBezTo>
                <a:cubicBezTo>
                  <a:pt x="7064119" y="-19976"/>
                  <a:pt x="7343667" y="9226"/>
                  <a:pt x="7518177" y="0"/>
                </a:cubicBezTo>
                <a:cubicBezTo>
                  <a:pt x="7692687" y="-9226"/>
                  <a:pt x="7826217" y="659"/>
                  <a:pt x="8112796" y="0"/>
                </a:cubicBezTo>
                <a:cubicBezTo>
                  <a:pt x="8399375" y="-659"/>
                  <a:pt x="8589147" y="-34649"/>
                  <a:pt x="8885118" y="0"/>
                </a:cubicBezTo>
                <a:cubicBezTo>
                  <a:pt x="8916802" y="264729"/>
                  <a:pt x="8885293" y="519190"/>
                  <a:pt x="8885118" y="699742"/>
                </a:cubicBezTo>
                <a:cubicBezTo>
                  <a:pt x="8884943" y="880294"/>
                  <a:pt x="8886033" y="1179024"/>
                  <a:pt x="8885118" y="1399484"/>
                </a:cubicBezTo>
                <a:cubicBezTo>
                  <a:pt x="8884203" y="1619944"/>
                  <a:pt x="8866258" y="1926069"/>
                  <a:pt x="8885118" y="2099226"/>
                </a:cubicBezTo>
                <a:cubicBezTo>
                  <a:pt x="8903978" y="2272383"/>
                  <a:pt x="8890482" y="2391770"/>
                  <a:pt x="8885118" y="2652023"/>
                </a:cubicBezTo>
                <a:cubicBezTo>
                  <a:pt x="8879754" y="2912276"/>
                  <a:pt x="8884238" y="3119018"/>
                  <a:pt x="8885118" y="3302783"/>
                </a:cubicBezTo>
                <a:cubicBezTo>
                  <a:pt x="8885998" y="3486548"/>
                  <a:pt x="8868571" y="3643122"/>
                  <a:pt x="8885118" y="3855579"/>
                </a:cubicBezTo>
                <a:cubicBezTo>
                  <a:pt x="8901665" y="4068036"/>
                  <a:pt x="8847251" y="4577391"/>
                  <a:pt x="8885118" y="4898195"/>
                </a:cubicBezTo>
                <a:cubicBezTo>
                  <a:pt x="8673076" y="4874427"/>
                  <a:pt x="8488735" y="4905450"/>
                  <a:pt x="8290499" y="4898195"/>
                </a:cubicBezTo>
                <a:cubicBezTo>
                  <a:pt x="8092263" y="4890940"/>
                  <a:pt x="7926607" y="4888556"/>
                  <a:pt x="7607028" y="4898195"/>
                </a:cubicBezTo>
                <a:cubicBezTo>
                  <a:pt x="7287449" y="4907834"/>
                  <a:pt x="7038495" y="4931001"/>
                  <a:pt x="6745855" y="4898195"/>
                </a:cubicBezTo>
                <a:cubicBezTo>
                  <a:pt x="6453215" y="4865389"/>
                  <a:pt x="6283625" y="4869423"/>
                  <a:pt x="5884682" y="4898195"/>
                </a:cubicBezTo>
                <a:cubicBezTo>
                  <a:pt x="5485739" y="4926967"/>
                  <a:pt x="5482034" y="4894653"/>
                  <a:pt x="5290063" y="4898195"/>
                </a:cubicBezTo>
                <a:cubicBezTo>
                  <a:pt x="5098092" y="4901737"/>
                  <a:pt x="4844108" y="4895693"/>
                  <a:pt x="4606592" y="4898195"/>
                </a:cubicBezTo>
                <a:cubicBezTo>
                  <a:pt x="4369076" y="4900697"/>
                  <a:pt x="4375144" y="4891172"/>
                  <a:pt x="4189675" y="4898195"/>
                </a:cubicBezTo>
                <a:cubicBezTo>
                  <a:pt x="4004206" y="4905218"/>
                  <a:pt x="3815138" y="4920301"/>
                  <a:pt x="3683907" y="4898195"/>
                </a:cubicBezTo>
                <a:cubicBezTo>
                  <a:pt x="3552676" y="4876089"/>
                  <a:pt x="3352488" y="4891048"/>
                  <a:pt x="3089287" y="4898195"/>
                </a:cubicBezTo>
                <a:cubicBezTo>
                  <a:pt x="2826086" y="4905342"/>
                  <a:pt x="2734499" y="4883876"/>
                  <a:pt x="2583519" y="4898195"/>
                </a:cubicBezTo>
                <a:cubicBezTo>
                  <a:pt x="2432539" y="4912514"/>
                  <a:pt x="1982192" y="4934447"/>
                  <a:pt x="1811197" y="4898195"/>
                </a:cubicBezTo>
                <a:cubicBezTo>
                  <a:pt x="1640202" y="4861943"/>
                  <a:pt x="1464629" y="4907258"/>
                  <a:pt x="1305429" y="4898195"/>
                </a:cubicBezTo>
                <a:cubicBezTo>
                  <a:pt x="1146229" y="4889132"/>
                  <a:pt x="891214" y="4897529"/>
                  <a:pt x="710809" y="4898195"/>
                </a:cubicBezTo>
                <a:cubicBezTo>
                  <a:pt x="530404" y="4898861"/>
                  <a:pt x="264326" y="4877843"/>
                  <a:pt x="0" y="4898195"/>
                </a:cubicBezTo>
                <a:cubicBezTo>
                  <a:pt x="-27354" y="4691440"/>
                  <a:pt x="9086" y="4452521"/>
                  <a:pt x="0" y="4100489"/>
                </a:cubicBezTo>
                <a:cubicBezTo>
                  <a:pt x="-9086" y="3748457"/>
                  <a:pt x="16350" y="3579609"/>
                  <a:pt x="0" y="3302783"/>
                </a:cubicBezTo>
                <a:cubicBezTo>
                  <a:pt x="-16350" y="3025957"/>
                  <a:pt x="-359" y="3000981"/>
                  <a:pt x="0" y="2701005"/>
                </a:cubicBezTo>
                <a:cubicBezTo>
                  <a:pt x="359" y="2401029"/>
                  <a:pt x="20137" y="2146641"/>
                  <a:pt x="0" y="1903299"/>
                </a:cubicBezTo>
                <a:cubicBezTo>
                  <a:pt x="-20137" y="1659957"/>
                  <a:pt x="8552" y="1361705"/>
                  <a:pt x="0" y="1105593"/>
                </a:cubicBezTo>
                <a:cubicBezTo>
                  <a:pt x="-8552" y="849481"/>
                  <a:pt x="35805" y="325432"/>
                  <a:pt x="0" y="0"/>
                </a:cubicBezTo>
                <a:close/>
              </a:path>
              <a:path w="8885118" h="4898195" stroke="0" extrusionOk="0">
                <a:moveTo>
                  <a:pt x="0" y="0"/>
                </a:moveTo>
                <a:cubicBezTo>
                  <a:pt x="229452" y="10268"/>
                  <a:pt x="352460" y="-11660"/>
                  <a:pt x="594619" y="0"/>
                </a:cubicBezTo>
                <a:cubicBezTo>
                  <a:pt x="836778" y="11660"/>
                  <a:pt x="959364" y="1383"/>
                  <a:pt x="1278090" y="0"/>
                </a:cubicBezTo>
                <a:cubicBezTo>
                  <a:pt x="1596816" y="-1383"/>
                  <a:pt x="1617283" y="27421"/>
                  <a:pt x="1872709" y="0"/>
                </a:cubicBezTo>
                <a:cubicBezTo>
                  <a:pt x="2128135" y="-27421"/>
                  <a:pt x="2449926" y="8896"/>
                  <a:pt x="2645031" y="0"/>
                </a:cubicBezTo>
                <a:cubicBezTo>
                  <a:pt x="2840136" y="-8896"/>
                  <a:pt x="3168351" y="2419"/>
                  <a:pt x="3417353" y="0"/>
                </a:cubicBezTo>
                <a:cubicBezTo>
                  <a:pt x="3666355" y="-2419"/>
                  <a:pt x="3729535" y="8470"/>
                  <a:pt x="3834270" y="0"/>
                </a:cubicBezTo>
                <a:cubicBezTo>
                  <a:pt x="3939005" y="-8470"/>
                  <a:pt x="4213775" y="-5187"/>
                  <a:pt x="4340038" y="0"/>
                </a:cubicBezTo>
                <a:cubicBezTo>
                  <a:pt x="4466301" y="5187"/>
                  <a:pt x="4616260" y="5805"/>
                  <a:pt x="4756955" y="0"/>
                </a:cubicBezTo>
                <a:cubicBezTo>
                  <a:pt x="4897650" y="-5805"/>
                  <a:pt x="5360194" y="-20032"/>
                  <a:pt x="5618128" y="0"/>
                </a:cubicBezTo>
                <a:cubicBezTo>
                  <a:pt x="5876062" y="20032"/>
                  <a:pt x="5880836" y="17964"/>
                  <a:pt x="6035046" y="0"/>
                </a:cubicBezTo>
                <a:cubicBezTo>
                  <a:pt x="6189256" y="-17964"/>
                  <a:pt x="6317465" y="-17542"/>
                  <a:pt x="6540814" y="0"/>
                </a:cubicBezTo>
                <a:cubicBezTo>
                  <a:pt x="6764163" y="17542"/>
                  <a:pt x="7070552" y="-11882"/>
                  <a:pt x="7401987" y="0"/>
                </a:cubicBezTo>
                <a:cubicBezTo>
                  <a:pt x="7733422" y="11882"/>
                  <a:pt x="7935610" y="-26217"/>
                  <a:pt x="8085457" y="0"/>
                </a:cubicBezTo>
                <a:cubicBezTo>
                  <a:pt x="8235304" y="26217"/>
                  <a:pt x="8654195" y="-22726"/>
                  <a:pt x="8885118" y="0"/>
                </a:cubicBezTo>
                <a:cubicBezTo>
                  <a:pt x="8858754" y="142504"/>
                  <a:pt x="8901172" y="513862"/>
                  <a:pt x="8885118" y="650760"/>
                </a:cubicBezTo>
                <a:cubicBezTo>
                  <a:pt x="8869064" y="787658"/>
                  <a:pt x="8900902" y="1188937"/>
                  <a:pt x="8885118" y="1350502"/>
                </a:cubicBezTo>
                <a:cubicBezTo>
                  <a:pt x="8869334" y="1512067"/>
                  <a:pt x="8887592" y="1724473"/>
                  <a:pt x="8885118" y="1903299"/>
                </a:cubicBezTo>
                <a:cubicBezTo>
                  <a:pt x="8882644" y="2082125"/>
                  <a:pt x="8897202" y="2415408"/>
                  <a:pt x="8885118" y="2701005"/>
                </a:cubicBezTo>
                <a:cubicBezTo>
                  <a:pt x="8873034" y="2986602"/>
                  <a:pt x="8880099" y="3276374"/>
                  <a:pt x="8885118" y="3449729"/>
                </a:cubicBezTo>
                <a:cubicBezTo>
                  <a:pt x="8890137" y="3623084"/>
                  <a:pt x="8902027" y="3871357"/>
                  <a:pt x="8885118" y="4002525"/>
                </a:cubicBezTo>
                <a:cubicBezTo>
                  <a:pt x="8868209" y="4133693"/>
                  <a:pt x="8928884" y="4682544"/>
                  <a:pt x="8885118" y="4898195"/>
                </a:cubicBezTo>
                <a:cubicBezTo>
                  <a:pt x="8626238" y="4888625"/>
                  <a:pt x="8506356" y="4920085"/>
                  <a:pt x="8201647" y="4898195"/>
                </a:cubicBezTo>
                <a:cubicBezTo>
                  <a:pt x="7896938" y="4876305"/>
                  <a:pt x="7668988" y="4874300"/>
                  <a:pt x="7429326" y="4898195"/>
                </a:cubicBezTo>
                <a:cubicBezTo>
                  <a:pt x="7189664" y="4922090"/>
                  <a:pt x="7220487" y="4900393"/>
                  <a:pt x="7012409" y="4898195"/>
                </a:cubicBezTo>
                <a:cubicBezTo>
                  <a:pt x="6804331" y="4895997"/>
                  <a:pt x="6757841" y="4887160"/>
                  <a:pt x="6506640" y="4898195"/>
                </a:cubicBezTo>
                <a:cubicBezTo>
                  <a:pt x="6255439" y="4909230"/>
                  <a:pt x="5972058" y="4916070"/>
                  <a:pt x="5823170" y="4898195"/>
                </a:cubicBezTo>
                <a:cubicBezTo>
                  <a:pt x="5674282" y="4880321"/>
                  <a:pt x="5337807" y="4913350"/>
                  <a:pt x="5139699" y="4898195"/>
                </a:cubicBezTo>
                <a:cubicBezTo>
                  <a:pt x="4941591" y="4883040"/>
                  <a:pt x="4594732" y="4863409"/>
                  <a:pt x="4278526" y="4898195"/>
                </a:cubicBezTo>
                <a:cubicBezTo>
                  <a:pt x="3962320" y="4932981"/>
                  <a:pt x="3749151" y="4912592"/>
                  <a:pt x="3506204" y="4898195"/>
                </a:cubicBezTo>
                <a:cubicBezTo>
                  <a:pt x="3263257" y="4883798"/>
                  <a:pt x="2907656" y="4924740"/>
                  <a:pt x="2733882" y="4898195"/>
                </a:cubicBezTo>
                <a:cubicBezTo>
                  <a:pt x="2560108" y="4871650"/>
                  <a:pt x="2360310" y="4917252"/>
                  <a:pt x="2139263" y="4898195"/>
                </a:cubicBezTo>
                <a:cubicBezTo>
                  <a:pt x="1918216" y="4879138"/>
                  <a:pt x="1801635" y="4921426"/>
                  <a:pt x="1633495" y="4898195"/>
                </a:cubicBezTo>
                <a:cubicBezTo>
                  <a:pt x="1465355" y="4874964"/>
                  <a:pt x="1119583" y="4885259"/>
                  <a:pt x="950024" y="4898195"/>
                </a:cubicBezTo>
                <a:cubicBezTo>
                  <a:pt x="780465" y="4911131"/>
                  <a:pt x="396977" y="4855744"/>
                  <a:pt x="0" y="4898195"/>
                </a:cubicBezTo>
                <a:cubicBezTo>
                  <a:pt x="-30714" y="4650778"/>
                  <a:pt x="-1893" y="4406750"/>
                  <a:pt x="0" y="4149471"/>
                </a:cubicBezTo>
                <a:cubicBezTo>
                  <a:pt x="1893" y="3892192"/>
                  <a:pt x="18254" y="3601284"/>
                  <a:pt x="0" y="3351765"/>
                </a:cubicBezTo>
                <a:cubicBezTo>
                  <a:pt x="-18254" y="3102246"/>
                  <a:pt x="33420" y="2813567"/>
                  <a:pt x="0" y="2554059"/>
                </a:cubicBezTo>
                <a:cubicBezTo>
                  <a:pt x="-33420" y="2294551"/>
                  <a:pt x="-19379" y="2057162"/>
                  <a:pt x="0" y="1854317"/>
                </a:cubicBezTo>
                <a:cubicBezTo>
                  <a:pt x="19379" y="1651472"/>
                  <a:pt x="-15317" y="1572212"/>
                  <a:pt x="0" y="1301520"/>
                </a:cubicBezTo>
                <a:cubicBezTo>
                  <a:pt x="15317" y="1030828"/>
                  <a:pt x="-12677" y="332059"/>
                  <a:pt x="0" y="0"/>
                </a:cubicBezTo>
                <a:close/>
              </a:path>
            </a:pathLst>
          </a:custGeom>
          <a:ln w="38100">
            <a:solidFill>
              <a:srgbClr val="8F6945"/>
            </a:solidFill>
            <a:extLst>
              <a:ext uri="{C807C97D-BFC1-408E-A445-0C87EB9F89A2}">
                <ask:lineSketchStyleProps xmlns:ask="http://schemas.microsoft.com/office/drawing/2018/sketchyshapes" xmlns="" sd="910028794">
                  <a:prstGeom prst="rect">
                    <a:avLst/>
                  </a:prstGeom>
                  <ask:type>
                    <ask:lineSketchFreehand/>
                  </ask:type>
                </ask:lineSketchStyleProps>
              </a:ext>
            </a:extLst>
          </a:ln>
          <a:effectLst>
            <a:glow rad="635000">
              <a:srgbClr val="EBB889"/>
            </a:glow>
          </a:effectLst>
        </p:spPr>
      </p:pic>
      <p:sp>
        <p:nvSpPr>
          <p:cNvPr id="4" name="مربع نص 3">
            <a:extLst>
              <a:ext uri="{FF2B5EF4-FFF2-40B4-BE49-F238E27FC236}">
                <a16:creationId xmlns:a16="http://schemas.microsoft.com/office/drawing/2014/main" id="{0D619BFA-0FD0-478B-80E5-3B7D54E9D98C}"/>
              </a:ext>
            </a:extLst>
          </p:cNvPr>
          <p:cNvSpPr txBox="1"/>
          <p:nvPr/>
        </p:nvSpPr>
        <p:spPr>
          <a:xfrm>
            <a:off x="251520" y="602292"/>
            <a:ext cx="5748402" cy="1508105"/>
          </a:xfrm>
          <a:prstGeom prst="rect">
            <a:avLst/>
          </a:prstGeom>
          <a:noFill/>
        </p:spPr>
        <p:txBody>
          <a:bodyPr wrap="square" rtlCol="1">
            <a:spAutoFit/>
          </a:bodyPr>
          <a:lstStyle/>
          <a:p>
            <a:pPr algn="r"/>
            <a:r>
              <a:rPr lang="ar-SA" sz="3600" b="1" dirty="0">
                <a:ln w="19050">
                  <a:noFill/>
                </a:ln>
                <a:solidFill>
                  <a:srgbClr val="FABE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س2/ </a:t>
            </a:r>
            <a:r>
              <a:rPr lang="ar-SA" sz="28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 من رحمة الله بعباده المؤمنين أن أبقى لهم بعد موتهم من الأعمال ما لا ينقطع ثوابه </a:t>
            </a:r>
          </a:p>
          <a:p>
            <a:pPr algn="r"/>
            <a:r>
              <a:rPr lang="ar-SA" sz="28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عنهم ؟</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977" y="-114979"/>
            <a:ext cx="3154320" cy="5056616"/>
          </a:xfrm>
          <a:prstGeom prst="rect">
            <a:avLst/>
          </a:prstGeom>
          <a:noFill/>
          <a:extLst>
            <a:ext uri="{909E8E84-426E-40DD-AFC4-6F175D3DCCD1}">
              <a14:hiddenFill xmlns:a14="http://schemas.microsoft.com/office/drawing/2010/main">
                <a:solidFill>
                  <a:srgbClr val="FFFFFF"/>
                </a:solidFill>
              </a14:hiddenFill>
            </a:ext>
          </a:extLst>
        </p:spPr>
      </p:pic>
      <p:sp>
        <p:nvSpPr>
          <p:cNvPr id="9" name="زر الإجراء: فارغ 8">
            <a:hlinkClick r:id="" action="ppaction://noaction" highlightClick="1"/>
            <a:extLst>
              <a:ext uri="{FF2B5EF4-FFF2-40B4-BE49-F238E27FC236}">
                <a16:creationId xmlns:a16="http://schemas.microsoft.com/office/drawing/2014/main" id="{6EF235BE-25C6-43DE-9EBF-8052F7F1342E}"/>
              </a:ext>
            </a:extLst>
          </p:cNvPr>
          <p:cNvSpPr/>
          <p:nvPr/>
        </p:nvSpPr>
        <p:spPr>
          <a:xfrm>
            <a:off x="3248032" y="2983265"/>
            <a:ext cx="1512660" cy="847452"/>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70000"/>
              </a:lnSpc>
            </a:pPr>
            <a:r>
              <a:rPr lang="ar-SA" sz="4800" b="1" spc="50"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rPr>
              <a:t>صح</a:t>
            </a:r>
          </a:p>
        </p:txBody>
      </p:sp>
      <p:sp>
        <p:nvSpPr>
          <p:cNvPr id="10" name="زر الإجراء: فارغ 9">
            <a:hlinkClick r:id="" action="ppaction://noaction" highlightClick="1"/>
            <a:extLst>
              <a:ext uri="{FF2B5EF4-FFF2-40B4-BE49-F238E27FC236}">
                <a16:creationId xmlns:a16="http://schemas.microsoft.com/office/drawing/2014/main" id="{790D3728-B6F7-4531-ADBB-02167882E270}"/>
              </a:ext>
            </a:extLst>
          </p:cNvPr>
          <p:cNvSpPr/>
          <p:nvPr/>
        </p:nvSpPr>
        <p:spPr>
          <a:xfrm>
            <a:off x="871075" y="2983265"/>
            <a:ext cx="1636209" cy="847452"/>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130000"/>
              </a:lnSpc>
            </a:pPr>
            <a:r>
              <a:rPr lang="ar-SA" sz="4800" b="1" spc="50" dirty="0">
                <a:ln w="9525" cmpd="sng">
                  <a:solidFill>
                    <a:schemeClr val="tx1"/>
                  </a:solidFill>
                  <a:prstDash val="solid"/>
                </a:ln>
                <a:solidFill>
                  <a:srgbClr val="FF1515"/>
                </a:solidFill>
                <a:latin typeface="AbdoMaster-Bold" panose="02000500030000020004" pitchFamily="50" charset="-78"/>
                <a:cs typeface="AbdoMaster-Bold" panose="02000500030000020004" pitchFamily="50" charset="-78"/>
              </a:rPr>
              <a:t>خطأ</a:t>
            </a:r>
          </a:p>
        </p:txBody>
      </p:sp>
      <p:pic>
        <p:nvPicPr>
          <p:cNvPr id="3" name="صورة 2">
            <a:extLst>
              <a:ext uri="{FF2B5EF4-FFF2-40B4-BE49-F238E27FC236}">
                <a16:creationId xmlns:a16="http://schemas.microsoft.com/office/drawing/2014/main" id="{E7996AAE-C14C-4107-8B39-358F8E7F9F73}"/>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506999" y="4023049"/>
            <a:ext cx="1456372" cy="864096"/>
          </a:xfrm>
          <a:prstGeom prst="rect">
            <a:avLst/>
          </a:prstGeom>
          <a:effectLst/>
        </p:spPr>
      </p:pic>
    </p:spTree>
    <p:extLst>
      <p:ext uri="{BB962C8B-B14F-4D97-AF65-F5344CB8AC3E}">
        <p14:creationId xmlns:p14="http://schemas.microsoft.com/office/powerpoint/2010/main" val="28330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800"/>
                            </p:stCondLst>
                            <p:childTnLst>
                              <p:par>
                                <p:cTn id="13" presetID="23" presetClass="entr" presetSubtype="3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6*min(max(#ppt_w*#ppt_h,.3),1)-7.4)/-.7*#ppt_w"/>
                                          </p:val>
                                        </p:tav>
                                        <p:tav tm="100000">
                                          <p:val>
                                            <p:strVal val="#ppt_w"/>
                                          </p:val>
                                        </p:tav>
                                      </p:tavLst>
                                    </p:anim>
                                    <p:anim calcmode="lin" valueType="num">
                                      <p:cBhvr>
                                        <p:cTn id="16" dur="1000" fill="hold"/>
                                        <p:tgtEl>
                                          <p:spTgt spid="9"/>
                                        </p:tgtEl>
                                        <p:attrNameLst>
                                          <p:attrName>ppt_h</p:attrName>
                                        </p:attrNameLst>
                                      </p:cBhvr>
                                      <p:tavLst>
                                        <p:tav tm="0">
                                          <p:val>
                                            <p:strVal val="(6*min(max(#ppt_w*#ppt_h,.3),1)-7.4)/-.7*#ppt_h"/>
                                          </p:val>
                                        </p:tav>
                                        <p:tav tm="100000">
                                          <p:val>
                                            <p:strVal val="#ppt_h"/>
                                          </p:val>
                                        </p:tav>
                                      </p:tavLst>
                                    </p:anim>
                                    <p:anim calcmode="lin" valueType="num">
                                      <p:cBhvr>
                                        <p:cTn id="17" dur="1000" fill="hold"/>
                                        <p:tgtEl>
                                          <p:spTgt spid="9"/>
                                        </p:tgtEl>
                                        <p:attrNameLst>
                                          <p:attrName>ppt_x</p:attrName>
                                        </p:attrNameLst>
                                      </p:cBhvr>
                                      <p:tavLst>
                                        <p:tav tm="0">
                                          <p:val>
                                            <p:fltVal val="0.5"/>
                                          </p:val>
                                        </p:tav>
                                        <p:tav tm="100000">
                                          <p:val>
                                            <p:strVal val="#ppt_x"/>
                                          </p:val>
                                        </p:tav>
                                      </p:tavLst>
                                    </p:anim>
                                    <p:anim calcmode="lin" valueType="num">
                                      <p:cBhvr>
                                        <p:cTn id="18"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5800"/>
                            </p:stCondLst>
                            <p:childTnLst>
                              <p:par>
                                <p:cTn id="20" presetID="23" presetClass="entr" presetSubtype="3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6*min(max(#ppt_w*#ppt_h,.3),1)-7.4)/-.7*#ppt_w"/>
                                          </p:val>
                                        </p:tav>
                                        <p:tav tm="100000">
                                          <p:val>
                                            <p:strVal val="#ppt_w"/>
                                          </p:val>
                                        </p:tav>
                                      </p:tavLst>
                                    </p:anim>
                                    <p:anim calcmode="lin" valueType="num">
                                      <p:cBhvr>
                                        <p:cTn id="23" dur="1000" fill="hold"/>
                                        <p:tgtEl>
                                          <p:spTgt spid="10"/>
                                        </p:tgtEl>
                                        <p:attrNameLst>
                                          <p:attrName>ppt_h</p:attrName>
                                        </p:attrNameLst>
                                      </p:cBhvr>
                                      <p:tavLst>
                                        <p:tav tm="0">
                                          <p:val>
                                            <p:strVal val="(6*min(max(#ppt_w*#ppt_h,.3),1)-7.4)/-.7*#ppt_h"/>
                                          </p:val>
                                        </p:tav>
                                        <p:tav tm="100000">
                                          <p:val>
                                            <p:strVal val="#ppt_h"/>
                                          </p:val>
                                        </p:tav>
                                      </p:tavLst>
                                    </p:anim>
                                    <p:anim calcmode="lin" valueType="num">
                                      <p:cBhvr>
                                        <p:cTn id="24" dur="1000" fill="hold"/>
                                        <p:tgtEl>
                                          <p:spTgt spid="10"/>
                                        </p:tgtEl>
                                        <p:attrNameLst>
                                          <p:attrName>ppt_x</p:attrName>
                                        </p:attrNameLst>
                                      </p:cBhvr>
                                      <p:tavLst>
                                        <p:tav tm="0">
                                          <p:val>
                                            <p:fltVal val="0.5"/>
                                          </p:val>
                                        </p:tav>
                                        <p:tav tm="100000">
                                          <p:val>
                                            <p:strVal val="#ppt_x"/>
                                          </p:val>
                                        </p:tav>
                                      </p:tavLst>
                                    </p:anim>
                                    <p:anim calcmode="lin" valueType="num">
                                      <p:cBhvr>
                                        <p:cTn id="25" dur="10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1250"/>
                                        <p:tgtEl>
                                          <p:spTgt spid="11"/>
                                        </p:tgtEl>
                                      </p:cBhvr>
                                    </p:animEffect>
                                  </p:childTnLst>
                                </p:cTn>
                              </p:par>
                            </p:childTnLst>
                          </p:cTn>
                        </p:par>
                      </p:childTnLst>
                    </p:cTn>
                  </p:par>
                </p:childTnLst>
              </p:cTn>
              <p:nextCondLst>
                <p:cond evt="onClick" delay="0">
                  <p:tgtEl>
                    <p:spTgt spid="9"/>
                  </p:tgtEl>
                </p:cond>
              </p:nextCondLst>
            </p:seq>
          </p:childTnLst>
        </p:cTn>
      </p:par>
    </p:tnLst>
    <p:bldLst>
      <p:bldP spid="4" grpId="0"/>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4AEBE8A-E316-4A9A-96AE-87918D99FA5C}"/>
              </a:ext>
            </a:extLst>
          </p:cNvPr>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130326" y="122652"/>
            <a:ext cx="8885118" cy="4898195"/>
          </a:xfrm>
          <a:custGeom>
            <a:avLst/>
            <a:gdLst>
              <a:gd name="connsiteX0" fmla="*/ 0 w 8885118"/>
              <a:gd name="connsiteY0" fmla="*/ 0 h 4898195"/>
              <a:gd name="connsiteX1" fmla="*/ 505768 w 8885118"/>
              <a:gd name="connsiteY1" fmla="*/ 0 h 4898195"/>
              <a:gd name="connsiteX2" fmla="*/ 1366941 w 8885118"/>
              <a:gd name="connsiteY2" fmla="*/ 0 h 4898195"/>
              <a:gd name="connsiteX3" fmla="*/ 2228114 w 8885118"/>
              <a:gd name="connsiteY3" fmla="*/ 0 h 4898195"/>
              <a:gd name="connsiteX4" fmla="*/ 2911585 w 8885118"/>
              <a:gd name="connsiteY4" fmla="*/ 0 h 4898195"/>
              <a:gd name="connsiteX5" fmla="*/ 3772758 w 8885118"/>
              <a:gd name="connsiteY5" fmla="*/ 0 h 4898195"/>
              <a:gd name="connsiteX6" fmla="*/ 4278526 w 8885118"/>
              <a:gd name="connsiteY6" fmla="*/ 0 h 4898195"/>
              <a:gd name="connsiteX7" fmla="*/ 4961997 w 8885118"/>
              <a:gd name="connsiteY7" fmla="*/ 0 h 4898195"/>
              <a:gd name="connsiteX8" fmla="*/ 5467765 w 8885118"/>
              <a:gd name="connsiteY8" fmla="*/ 0 h 4898195"/>
              <a:gd name="connsiteX9" fmla="*/ 5973533 w 8885118"/>
              <a:gd name="connsiteY9" fmla="*/ 0 h 4898195"/>
              <a:gd name="connsiteX10" fmla="*/ 6834706 w 8885118"/>
              <a:gd name="connsiteY10" fmla="*/ 0 h 4898195"/>
              <a:gd name="connsiteX11" fmla="*/ 7518177 w 8885118"/>
              <a:gd name="connsiteY11" fmla="*/ 0 h 4898195"/>
              <a:gd name="connsiteX12" fmla="*/ 8112796 w 8885118"/>
              <a:gd name="connsiteY12" fmla="*/ 0 h 4898195"/>
              <a:gd name="connsiteX13" fmla="*/ 8885118 w 8885118"/>
              <a:gd name="connsiteY13" fmla="*/ 0 h 4898195"/>
              <a:gd name="connsiteX14" fmla="*/ 8885118 w 8885118"/>
              <a:gd name="connsiteY14" fmla="*/ 699742 h 4898195"/>
              <a:gd name="connsiteX15" fmla="*/ 8885118 w 8885118"/>
              <a:gd name="connsiteY15" fmla="*/ 1399484 h 4898195"/>
              <a:gd name="connsiteX16" fmla="*/ 8885118 w 8885118"/>
              <a:gd name="connsiteY16" fmla="*/ 2099226 h 4898195"/>
              <a:gd name="connsiteX17" fmla="*/ 8885118 w 8885118"/>
              <a:gd name="connsiteY17" fmla="*/ 2652023 h 4898195"/>
              <a:gd name="connsiteX18" fmla="*/ 8885118 w 8885118"/>
              <a:gd name="connsiteY18" fmla="*/ 3302783 h 4898195"/>
              <a:gd name="connsiteX19" fmla="*/ 8885118 w 8885118"/>
              <a:gd name="connsiteY19" fmla="*/ 3855579 h 4898195"/>
              <a:gd name="connsiteX20" fmla="*/ 8885118 w 8885118"/>
              <a:gd name="connsiteY20" fmla="*/ 4898195 h 4898195"/>
              <a:gd name="connsiteX21" fmla="*/ 8290499 w 8885118"/>
              <a:gd name="connsiteY21" fmla="*/ 4898195 h 4898195"/>
              <a:gd name="connsiteX22" fmla="*/ 7607028 w 8885118"/>
              <a:gd name="connsiteY22" fmla="*/ 4898195 h 4898195"/>
              <a:gd name="connsiteX23" fmla="*/ 6745855 w 8885118"/>
              <a:gd name="connsiteY23" fmla="*/ 4898195 h 4898195"/>
              <a:gd name="connsiteX24" fmla="*/ 5884682 w 8885118"/>
              <a:gd name="connsiteY24" fmla="*/ 4898195 h 4898195"/>
              <a:gd name="connsiteX25" fmla="*/ 5290063 w 8885118"/>
              <a:gd name="connsiteY25" fmla="*/ 4898195 h 4898195"/>
              <a:gd name="connsiteX26" fmla="*/ 4606592 w 8885118"/>
              <a:gd name="connsiteY26" fmla="*/ 4898195 h 4898195"/>
              <a:gd name="connsiteX27" fmla="*/ 4189675 w 8885118"/>
              <a:gd name="connsiteY27" fmla="*/ 4898195 h 4898195"/>
              <a:gd name="connsiteX28" fmla="*/ 3683907 w 8885118"/>
              <a:gd name="connsiteY28" fmla="*/ 4898195 h 4898195"/>
              <a:gd name="connsiteX29" fmla="*/ 3089287 w 8885118"/>
              <a:gd name="connsiteY29" fmla="*/ 4898195 h 4898195"/>
              <a:gd name="connsiteX30" fmla="*/ 2583519 w 8885118"/>
              <a:gd name="connsiteY30" fmla="*/ 4898195 h 4898195"/>
              <a:gd name="connsiteX31" fmla="*/ 1811197 w 8885118"/>
              <a:gd name="connsiteY31" fmla="*/ 4898195 h 4898195"/>
              <a:gd name="connsiteX32" fmla="*/ 1305429 w 8885118"/>
              <a:gd name="connsiteY32" fmla="*/ 4898195 h 4898195"/>
              <a:gd name="connsiteX33" fmla="*/ 710809 w 8885118"/>
              <a:gd name="connsiteY33" fmla="*/ 4898195 h 4898195"/>
              <a:gd name="connsiteX34" fmla="*/ 0 w 8885118"/>
              <a:gd name="connsiteY34" fmla="*/ 4898195 h 4898195"/>
              <a:gd name="connsiteX35" fmla="*/ 0 w 8885118"/>
              <a:gd name="connsiteY35" fmla="*/ 4100489 h 4898195"/>
              <a:gd name="connsiteX36" fmla="*/ 0 w 8885118"/>
              <a:gd name="connsiteY36" fmla="*/ 3302783 h 4898195"/>
              <a:gd name="connsiteX37" fmla="*/ 0 w 8885118"/>
              <a:gd name="connsiteY37" fmla="*/ 2701005 h 4898195"/>
              <a:gd name="connsiteX38" fmla="*/ 0 w 8885118"/>
              <a:gd name="connsiteY38" fmla="*/ 1903299 h 4898195"/>
              <a:gd name="connsiteX39" fmla="*/ 0 w 8885118"/>
              <a:gd name="connsiteY39" fmla="*/ 1105593 h 4898195"/>
              <a:gd name="connsiteX40" fmla="*/ 0 w 8885118"/>
              <a:gd name="connsiteY40" fmla="*/ 0 h 489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85118" h="4898195" fill="none" extrusionOk="0">
                <a:moveTo>
                  <a:pt x="0" y="0"/>
                </a:moveTo>
                <a:cubicBezTo>
                  <a:pt x="112664" y="14470"/>
                  <a:pt x="253956" y="5691"/>
                  <a:pt x="505768" y="0"/>
                </a:cubicBezTo>
                <a:cubicBezTo>
                  <a:pt x="757580" y="-5691"/>
                  <a:pt x="949632" y="-37301"/>
                  <a:pt x="1366941" y="0"/>
                </a:cubicBezTo>
                <a:cubicBezTo>
                  <a:pt x="1784250" y="37301"/>
                  <a:pt x="2035749" y="-1541"/>
                  <a:pt x="2228114" y="0"/>
                </a:cubicBezTo>
                <a:cubicBezTo>
                  <a:pt x="2420479" y="1541"/>
                  <a:pt x="2748162" y="-25860"/>
                  <a:pt x="2911585" y="0"/>
                </a:cubicBezTo>
                <a:cubicBezTo>
                  <a:pt x="3075008" y="25860"/>
                  <a:pt x="3492072" y="3195"/>
                  <a:pt x="3772758" y="0"/>
                </a:cubicBezTo>
                <a:cubicBezTo>
                  <a:pt x="4053444" y="-3195"/>
                  <a:pt x="4147419" y="-4702"/>
                  <a:pt x="4278526" y="0"/>
                </a:cubicBezTo>
                <a:cubicBezTo>
                  <a:pt x="4409633" y="4702"/>
                  <a:pt x="4653659" y="21020"/>
                  <a:pt x="4961997" y="0"/>
                </a:cubicBezTo>
                <a:cubicBezTo>
                  <a:pt x="5270335" y="-21020"/>
                  <a:pt x="5261258" y="16164"/>
                  <a:pt x="5467765" y="0"/>
                </a:cubicBezTo>
                <a:cubicBezTo>
                  <a:pt x="5674272" y="-16164"/>
                  <a:pt x="5823761" y="-13798"/>
                  <a:pt x="5973533" y="0"/>
                </a:cubicBezTo>
                <a:cubicBezTo>
                  <a:pt x="6123305" y="13798"/>
                  <a:pt x="6605293" y="19976"/>
                  <a:pt x="6834706" y="0"/>
                </a:cubicBezTo>
                <a:cubicBezTo>
                  <a:pt x="7064119" y="-19976"/>
                  <a:pt x="7343667" y="9226"/>
                  <a:pt x="7518177" y="0"/>
                </a:cubicBezTo>
                <a:cubicBezTo>
                  <a:pt x="7692687" y="-9226"/>
                  <a:pt x="7826217" y="659"/>
                  <a:pt x="8112796" y="0"/>
                </a:cubicBezTo>
                <a:cubicBezTo>
                  <a:pt x="8399375" y="-659"/>
                  <a:pt x="8589147" y="-34649"/>
                  <a:pt x="8885118" y="0"/>
                </a:cubicBezTo>
                <a:cubicBezTo>
                  <a:pt x="8916802" y="264729"/>
                  <a:pt x="8885293" y="519190"/>
                  <a:pt x="8885118" y="699742"/>
                </a:cubicBezTo>
                <a:cubicBezTo>
                  <a:pt x="8884943" y="880294"/>
                  <a:pt x="8886033" y="1179024"/>
                  <a:pt x="8885118" y="1399484"/>
                </a:cubicBezTo>
                <a:cubicBezTo>
                  <a:pt x="8884203" y="1619944"/>
                  <a:pt x="8866258" y="1926069"/>
                  <a:pt x="8885118" y="2099226"/>
                </a:cubicBezTo>
                <a:cubicBezTo>
                  <a:pt x="8903978" y="2272383"/>
                  <a:pt x="8890482" y="2391770"/>
                  <a:pt x="8885118" y="2652023"/>
                </a:cubicBezTo>
                <a:cubicBezTo>
                  <a:pt x="8879754" y="2912276"/>
                  <a:pt x="8884238" y="3119018"/>
                  <a:pt x="8885118" y="3302783"/>
                </a:cubicBezTo>
                <a:cubicBezTo>
                  <a:pt x="8885998" y="3486548"/>
                  <a:pt x="8868571" y="3643122"/>
                  <a:pt x="8885118" y="3855579"/>
                </a:cubicBezTo>
                <a:cubicBezTo>
                  <a:pt x="8901665" y="4068036"/>
                  <a:pt x="8847251" y="4577391"/>
                  <a:pt x="8885118" y="4898195"/>
                </a:cubicBezTo>
                <a:cubicBezTo>
                  <a:pt x="8673076" y="4874427"/>
                  <a:pt x="8488735" y="4905450"/>
                  <a:pt x="8290499" y="4898195"/>
                </a:cubicBezTo>
                <a:cubicBezTo>
                  <a:pt x="8092263" y="4890940"/>
                  <a:pt x="7926607" y="4888556"/>
                  <a:pt x="7607028" y="4898195"/>
                </a:cubicBezTo>
                <a:cubicBezTo>
                  <a:pt x="7287449" y="4907834"/>
                  <a:pt x="7038495" y="4931001"/>
                  <a:pt x="6745855" y="4898195"/>
                </a:cubicBezTo>
                <a:cubicBezTo>
                  <a:pt x="6453215" y="4865389"/>
                  <a:pt x="6283625" y="4869423"/>
                  <a:pt x="5884682" y="4898195"/>
                </a:cubicBezTo>
                <a:cubicBezTo>
                  <a:pt x="5485739" y="4926967"/>
                  <a:pt x="5482034" y="4894653"/>
                  <a:pt x="5290063" y="4898195"/>
                </a:cubicBezTo>
                <a:cubicBezTo>
                  <a:pt x="5098092" y="4901737"/>
                  <a:pt x="4844108" y="4895693"/>
                  <a:pt x="4606592" y="4898195"/>
                </a:cubicBezTo>
                <a:cubicBezTo>
                  <a:pt x="4369076" y="4900697"/>
                  <a:pt x="4375144" y="4891172"/>
                  <a:pt x="4189675" y="4898195"/>
                </a:cubicBezTo>
                <a:cubicBezTo>
                  <a:pt x="4004206" y="4905218"/>
                  <a:pt x="3815138" y="4920301"/>
                  <a:pt x="3683907" y="4898195"/>
                </a:cubicBezTo>
                <a:cubicBezTo>
                  <a:pt x="3552676" y="4876089"/>
                  <a:pt x="3352488" y="4891048"/>
                  <a:pt x="3089287" y="4898195"/>
                </a:cubicBezTo>
                <a:cubicBezTo>
                  <a:pt x="2826086" y="4905342"/>
                  <a:pt x="2734499" y="4883876"/>
                  <a:pt x="2583519" y="4898195"/>
                </a:cubicBezTo>
                <a:cubicBezTo>
                  <a:pt x="2432539" y="4912514"/>
                  <a:pt x="1982192" y="4934447"/>
                  <a:pt x="1811197" y="4898195"/>
                </a:cubicBezTo>
                <a:cubicBezTo>
                  <a:pt x="1640202" y="4861943"/>
                  <a:pt x="1464629" y="4907258"/>
                  <a:pt x="1305429" y="4898195"/>
                </a:cubicBezTo>
                <a:cubicBezTo>
                  <a:pt x="1146229" y="4889132"/>
                  <a:pt x="891214" y="4897529"/>
                  <a:pt x="710809" y="4898195"/>
                </a:cubicBezTo>
                <a:cubicBezTo>
                  <a:pt x="530404" y="4898861"/>
                  <a:pt x="264326" y="4877843"/>
                  <a:pt x="0" y="4898195"/>
                </a:cubicBezTo>
                <a:cubicBezTo>
                  <a:pt x="-27354" y="4691440"/>
                  <a:pt x="9086" y="4452521"/>
                  <a:pt x="0" y="4100489"/>
                </a:cubicBezTo>
                <a:cubicBezTo>
                  <a:pt x="-9086" y="3748457"/>
                  <a:pt x="16350" y="3579609"/>
                  <a:pt x="0" y="3302783"/>
                </a:cubicBezTo>
                <a:cubicBezTo>
                  <a:pt x="-16350" y="3025957"/>
                  <a:pt x="-359" y="3000981"/>
                  <a:pt x="0" y="2701005"/>
                </a:cubicBezTo>
                <a:cubicBezTo>
                  <a:pt x="359" y="2401029"/>
                  <a:pt x="20137" y="2146641"/>
                  <a:pt x="0" y="1903299"/>
                </a:cubicBezTo>
                <a:cubicBezTo>
                  <a:pt x="-20137" y="1659957"/>
                  <a:pt x="8552" y="1361705"/>
                  <a:pt x="0" y="1105593"/>
                </a:cubicBezTo>
                <a:cubicBezTo>
                  <a:pt x="-8552" y="849481"/>
                  <a:pt x="35805" y="325432"/>
                  <a:pt x="0" y="0"/>
                </a:cubicBezTo>
                <a:close/>
              </a:path>
              <a:path w="8885118" h="4898195" stroke="0" extrusionOk="0">
                <a:moveTo>
                  <a:pt x="0" y="0"/>
                </a:moveTo>
                <a:cubicBezTo>
                  <a:pt x="229452" y="10268"/>
                  <a:pt x="352460" y="-11660"/>
                  <a:pt x="594619" y="0"/>
                </a:cubicBezTo>
                <a:cubicBezTo>
                  <a:pt x="836778" y="11660"/>
                  <a:pt x="959364" y="1383"/>
                  <a:pt x="1278090" y="0"/>
                </a:cubicBezTo>
                <a:cubicBezTo>
                  <a:pt x="1596816" y="-1383"/>
                  <a:pt x="1617283" y="27421"/>
                  <a:pt x="1872709" y="0"/>
                </a:cubicBezTo>
                <a:cubicBezTo>
                  <a:pt x="2128135" y="-27421"/>
                  <a:pt x="2449926" y="8896"/>
                  <a:pt x="2645031" y="0"/>
                </a:cubicBezTo>
                <a:cubicBezTo>
                  <a:pt x="2840136" y="-8896"/>
                  <a:pt x="3168351" y="2419"/>
                  <a:pt x="3417353" y="0"/>
                </a:cubicBezTo>
                <a:cubicBezTo>
                  <a:pt x="3666355" y="-2419"/>
                  <a:pt x="3729535" y="8470"/>
                  <a:pt x="3834270" y="0"/>
                </a:cubicBezTo>
                <a:cubicBezTo>
                  <a:pt x="3939005" y="-8470"/>
                  <a:pt x="4213775" y="-5187"/>
                  <a:pt x="4340038" y="0"/>
                </a:cubicBezTo>
                <a:cubicBezTo>
                  <a:pt x="4466301" y="5187"/>
                  <a:pt x="4616260" y="5805"/>
                  <a:pt x="4756955" y="0"/>
                </a:cubicBezTo>
                <a:cubicBezTo>
                  <a:pt x="4897650" y="-5805"/>
                  <a:pt x="5360194" y="-20032"/>
                  <a:pt x="5618128" y="0"/>
                </a:cubicBezTo>
                <a:cubicBezTo>
                  <a:pt x="5876062" y="20032"/>
                  <a:pt x="5880836" y="17964"/>
                  <a:pt x="6035046" y="0"/>
                </a:cubicBezTo>
                <a:cubicBezTo>
                  <a:pt x="6189256" y="-17964"/>
                  <a:pt x="6317465" y="-17542"/>
                  <a:pt x="6540814" y="0"/>
                </a:cubicBezTo>
                <a:cubicBezTo>
                  <a:pt x="6764163" y="17542"/>
                  <a:pt x="7070552" y="-11882"/>
                  <a:pt x="7401987" y="0"/>
                </a:cubicBezTo>
                <a:cubicBezTo>
                  <a:pt x="7733422" y="11882"/>
                  <a:pt x="7935610" y="-26217"/>
                  <a:pt x="8085457" y="0"/>
                </a:cubicBezTo>
                <a:cubicBezTo>
                  <a:pt x="8235304" y="26217"/>
                  <a:pt x="8654195" y="-22726"/>
                  <a:pt x="8885118" y="0"/>
                </a:cubicBezTo>
                <a:cubicBezTo>
                  <a:pt x="8858754" y="142504"/>
                  <a:pt x="8901172" y="513862"/>
                  <a:pt x="8885118" y="650760"/>
                </a:cubicBezTo>
                <a:cubicBezTo>
                  <a:pt x="8869064" y="787658"/>
                  <a:pt x="8900902" y="1188937"/>
                  <a:pt x="8885118" y="1350502"/>
                </a:cubicBezTo>
                <a:cubicBezTo>
                  <a:pt x="8869334" y="1512067"/>
                  <a:pt x="8887592" y="1724473"/>
                  <a:pt x="8885118" y="1903299"/>
                </a:cubicBezTo>
                <a:cubicBezTo>
                  <a:pt x="8882644" y="2082125"/>
                  <a:pt x="8897202" y="2415408"/>
                  <a:pt x="8885118" y="2701005"/>
                </a:cubicBezTo>
                <a:cubicBezTo>
                  <a:pt x="8873034" y="2986602"/>
                  <a:pt x="8880099" y="3276374"/>
                  <a:pt x="8885118" y="3449729"/>
                </a:cubicBezTo>
                <a:cubicBezTo>
                  <a:pt x="8890137" y="3623084"/>
                  <a:pt x="8902027" y="3871357"/>
                  <a:pt x="8885118" y="4002525"/>
                </a:cubicBezTo>
                <a:cubicBezTo>
                  <a:pt x="8868209" y="4133693"/>
                  <a:pt x="8928884" y="4682544"/>
                  <a:pt x="8885118" y="4898195"/>
                </a:cubicBezTo>
                <a:cubicBezTo>
                  <a:pt x="8626238" y="4888625"/>
                  <a:pt x="8506356" y="4920085"/>
                  <a:pt x="8201647" y="4898195"/>
                </a:cubicBezTo>
                <a:cubicBezTo>
                  <a:pt x="7896938" y="4876305"/>
                  <a:pt x="7668988" y="4874300"/>
                  <a:pt x="7429326" y="4898195"/>
                </a:cubicBezTo>
                <a:cubicBezTo>
                  <a:pt x="7189664" y="4922090"/>
                  <a:pt x="7220487" y="4900393"/>
                  <a:pt x="7012409" y="4898195"/>
                </a:cubicBezTo>
                <a:cubicBezTo>
                  <a:pt x="6804331" y="4895997"/>
                  <a:pt x="6757841" y="4887160"/>
                  <a:pt x="6506640" y="4898195"/>
                </a:cubicBezTo>
                <a:cubicBezTo>
                  <a:pt x="6255439" y="4909230"/>
                  <a:pt x="5972058" y="4916070"/>
                  <a:pt x="5823170" y="4898195"/>
                </a:cubicBezTo>
                <a:cubicBezTo>
                  <a:pt x="5674282" y="4880321"/>
                  <a:pt x="5337807" y="4913350"/>
                  <a:pt x="5139699" y="4898195"/>
                </a:cubicBezTo>
                <a:cubicBezTo>
                  <a:pt x="4941591" y="4883040"/>
                  <a:pt x="4594732" y="4863409"/>
                  <a:pt x="4278526" y="4898195"/>
                </a:cubicBezTo>
                <a:cubicBezTo>
                  <a:pt x="3962320" y="4932981"/>
                  <a:pt x="3749151" y="4912592"/>
                  <a:pt x="3506204" y="4898195"/>
                </a:cubicBezTo>
                <a:cubicBezTo>
                  <a:pt x="3263257" y="4883798"/>
                  <a:pt x="2907656" y="4924740"/>
                  <a:pt x="2733882" y="4898195"/>
                </a:cubicBezTo>
                <a:cubicBezTo>
                  <a:pt x="2560108" y="4871650"/>
                  <a:pt x="2360310" y="4917252"/>
                  <a:pt x="2139263" y="4898195"/>
                </a:cubicBezTo>
                <a:cubicBezTo>
                  <a:pt x="1918216" y="4879138"/>
                  <a:pt x="1801635" y="4921426"/>
                  <a:pt x="1633495" y="4898195"/>
                </a:cubicBezTo>
                <a:cubicBezTo>
                  <a:pt x="1465355" y="4874964"/>
                  <a:pt x="1119583" y="4885259"/>
                  <a:pt x="950024" y="4898195"/>
                </a:cubicBezTo>
                <a:cubicBezTo>
                  <a:pt x="780465" y="4911131"/>
                  <a:pt x="396977" y="4855744"/>
                  <a:pt x="0" y="4898195"/>
                </a:cubicBezTo>
                <a:cubicBezTo>
                  <a:pt x="-30714" y="4650778"/>
                  <a:pt x="-1893" y="4406750"/>
                  <a:pt x="0" y="4149471"/>
                </a:cubicBezTo>
                <a:cubicBezTo>
                  <a:pt x="1893" y="3892192"/>
                  <a:pt x="18254" y="3601284"/>
                  <a:pt x="0" y="3351765"/>
                </a:cubicBezTo>
                <a:cubicBezTo>
                  <a:pt x="-18254" y="3102246"/>
                  <a:pt x="33420" y="2813567"/>
                  <a:pt x="0" y="2554059"/>
                </a:cubicBezTo>
                <a:cubicBezTo>
                  <a:pt x="-33420" y="2294551"/>
                  <a:pt x="-19379" y="2057162"/>
                  <a:pt x="0" y="1854317"/>
                </a:cubicBezTo>
                <a:cubicBezTo>
                  <a:pt x="19379" y="1651472"/>
                  <a:pt x="-15317" y="1572212"/>
                  <a:pt x="0" y="1301520"/>
                </a:cubicBezTo>
                <a:cubicBezTo>
                  <a:pt x="15317" y="1030828"/>
                  <a:pt x="-12677" y="332059"/>
                  <a:pt x="0" y="0"/>
                </a:cubicBezTo>
                <a:close/>
              </a:path>
            </a:pathLst>
          </a:custGeom>
          <a:ln w="38100">
            <a:solidFill>
              <a:srgbClr val="8F6945"/>
            </a:solidFill>
            <a:extLst>
              <a:ext uri="{C807C97D-BFC1-408E-A445-0C87EB9F89A2}">
                <ask:lineSketchStyleProps xmlns:ask="http://schemas.microsoft.com/office/drawing/2018/sketchyshapes" xmlns="" sd="910028794">
                  <a:prstGeom prst="rect">
                    <a:avLst/>
                  </a:prstGeom>
                  <ask:type>
                    <ask:lineSketchFreehand/>
                  </ask:type>
                </ask:lineSketchStyleProps>
              </a:ext>
            </a:extLst>
          </a:ln>
          <a:effectLst>
            <a:glow rad="635000">
              <a:srgbClr val="EBB889"/>
            </a:glow>
          </a:effectLst>
        </p:spPr>
      </p:pic>
      <p:sp>
        <p:nvSpPr>
          <p:cNvPr id="4" name="مربع نص 3">
            <a:extLst>
              <a:ext uri="{FF2B5EF4-FFF2-40B4-BE49-F238E27FC236}">
                <a16:creationId xmlns:a16="http://schemas.microsoft.com/office/drawing/2014/main" id="{0D619BFA-0FD0-478B-80E5-3B7D54E9D98C}"/>
              </a:ext>
            </a:extLst>
          </p:cNvPr>
          <p:cNvSpPr txBox="1"/>
          <p:nvPr/>
        </p:nvSpPr>
        <p:spPr>
          <a:xfrm>
            <a:off x="130326" y="762409"/>
            <a:ext cx="5804738" cy="1446550"/>
          </a:xfrm>
          <a:prstGeom prst="rect">
            <a:avLst/>
          </a:prstGeom>
          <a:noFill/>
        </p:spPr>
        <p:txBody>
          <a:bodyPr wrap="square" rtlCol="1">
            <a:spAutoFit/>
          </a:bodyPr>
          <a:lstStyle/>
          <a:p>
            <a:pPr algn="r"/>
            <a:r>
              <a:rPr lang="ar-SA" sz="4800" b="1" dirty="0">
                <a:ln w="19050">
                  <a:noFill/>
                </a:ln>
                <a:solidFill>
                  <a:srgbClr val="FABE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س3/</a:t>
            </a:r>
            <a:r>
              <a:rPr lang="ar-SA" sz="40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 هو كل علم مباح ينتفع فيه الناس وهو ....... ؟</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977" y="-114979"/>
            <a:ext cx="3154320" cy="5056616"/>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2879954" y="298326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أ-</a:t>
            </a:r>
            <a:r>
              <a:rPr lang="ar-SA" sz="3000" dirty="0">
                <a:solidFill>
                  <a:schemeClr val="tx1"/>
                </a:solidFill>
                <a:latin typeface="HSIshraq-Medium" panose="02000906030000020004" pitchFamily="50" charset="-78"/>
                <a:cs typeface="HSIshraq-Medium" panose="02000906030000020004" pitchFamily="50" charset="-78"/>
              </a:rPr>
              <a:t>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العلم الضار</a:t>
            </a: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232704" y="298326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ب-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العلم المباح</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2879955" y="3890546"/>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ج-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العلم النافع</a:t>
            </a: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232703" y="3887074"/>
            <a:ext cx="2473705" cy="612899"/>
          </a:xfrm>
          <a:prstGeom prst="actionButtonBlank">
            <a:avLst/>
          </a:prstGeom>
          <a:solidFill>
            <a:schemeClr val="accent6">
              <a:lumMod val="40000"/>
              <a:lumOff val="60000"/>
            </a:schemeClr>
          </a:solidFill>
          <a:ln w="38100" cap="flat" cmpd="sng" algn="ctr">
            <a:solidFill>
              <a:srgbClr val="9A532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000" dirty="0">
                <a:solidFill>
                  <a:srgbClr val="C00000"/>
                </a:solidFill>
                <a:latin typeface="HSIshraq-Medium" panose="02000906030000020004" pitchFamily="50" charset="-78"/>
                <a:cs typeface="HSIshraq-Medium" panose="02000906030000020004" pitchFamily="50" charset="-78"/>
              </a:rPr>
              <a:t>د- </a:t>
            </a:r>
            <a:r>
              <a:rPr lang="ar-SA" sz="3000" dirty="0">
                <a:solidFill>
                  <a:srgbClr val="FFDA65"/>
                </a:solidFill>
                <a:effectLst>
                  <a:glow rad="101600">
                    <a:schemeClr val="tx1"/>
                  </a:glow>
                </a:effectLst>
                <a:latin typeface="HSIshraq-Medium" panose="02000906030000020004" pitchFamily="50" charset="-78"/>
                <a:cs typeface="HSIshraq-Medium" panose="02000906030000020004" pitchFamily="50" charset="-78"/>
              </a:rPr>
              <a:t>العلم المكروه</a:t>
            </a:r>
          </a:p>
        </p:txBody>
      </p:sp>
      <p:pic>
        <p:nvPicPr>
          <p:cNvPr id="3" name="صورة 2">
            <a:extLst>
              <a:ext uri="{FF2B5EF4-FFF2-40B4-BE49-F238E27FC236}">
                <a16:creationId xmlns:a16="http://schemas.microsoft.com/office/drawing/2014/main" id="{87FD67B6-501B-41E7-A60D-B53600EE791B}"/>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506999" y="4023049"/>
            <a:ext cx="1456372" cy="864096"/>
          </a:xfrm>
          <a:prstGeom prst="rect">
            <a:avLst/>
          </a:prstGeom>
          <a:effectLst/>
        </p:spPr>
      </p:pic>
    </p:spTree>
    <p:extLst>
      <p:ext uri="{BB962C8B-B14F-4D97-AF65-F5344CB8AC3E}">
        <p14:creationId xmlns:p14="http://schemas.microsoft.com/office/powerpoint/2010/main" val="1418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200"/>
                            </p:stCondLst>
                            <p:childTnLst>
                              <p:par>
                                <p:cTn id="13" presetID="23" presetClass="entr" presetSubtype="52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ppt_x</p:attrName>
                                        </p:attrNameLst>
                                      </p:cBhvr>
                                      <p:tavLst>
                                        <p:tav tm="0">
                                          <p:val>
                                            <p:fltVal val="0.5"/>
                                          </p:val>
                                        </p:tav>
                                        <p:tav tm="100000">
                                          <p:val>
                                            <p:strVal val="#ppt_x"/>
                                          </p:val>
                                        </p:tav>
                                      </p:tavLst>
                                    </p:anim>
                                    <p:anim calcmode="lin" valueType="num">
                                      <p:cBhvr>
                                        <p:cTn id="18" dur="100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42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2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200"/>
                            </p:stCondLst>
                            <p:childTnLst>
                              <p:par>
                                <p:cTn id="34" presetID="23" presetClass="entr" presetSubtype="52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ppt_x</p:attrName>
                                        </p:attrNameLst>
                                      </p:cBhvr>
                                      <p:tavLst>
                                        <p:tav tm="0">
                                          <p:val>
                                            <p:fltVal val="0.5"/>
                                          </p:val>
                                        </p:tav>
                                        <p:tav tm="100000">
                                          <p:val>
                                            <p:strVal val="#ppt_x"/>
                                          </p:val>
                                        </p:tav>
                                      </p:tavLst>
                                    </p:anim>
                                    <p:anim calcmode="lin" valueType="num">
                                      <p:cBhvr>
                                        <p:cTn id="39"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7"/>
                  </p:tgtEl>
                </p:cond>
              </p:nextCondLst>
            </p:seq>
          </p:childTnLst>
        </p:cTn>
      </p:par>
    </p:tnLst>
    <p:bldLst>
      <p:bldP spid="4" grpId="0"/>
      <p:bldP spid="14" grpId="0" animBg="1"/>
      <p:bldP spid="6" grpId="0" animBg="1"/>
      <p:bldP spid="7"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14ADA814-A769-4D19-8124-58811FA7BDB2}"/>
              </a:ext>
            </a:extLst>
          </p:cNvPr>
          <p:cNvSpPr txBox="1"/>
          <p:nvPr/>
        </p:nvSpPr>
        <p:spPr>
          <a:xfrm>
            <a:off x="2699792" y="1178379"/>
            <a:ext cx="8554878" cy="969496"/>
          </a:xfrm>
          <a:prstGeom prst="rect">
            <a:avLst/>
          </a:prstGeom>
          <a:noFill/>
        </p:spPr>
        <p:txBody>
          <a:bodyPr wrap="square">
            <a:spAutoFit/>
          </a:bodyPr>
          <a:lstStyle/>
          <a:p>
            <a:pPr algn="ctr"/>
            <a:r>
              <a:rPr lang="ar-SA" sz="5600" b="1" dirty="0">
                <a:ln w="6350">
                  <a:solidFill>
                    <a:schemeClr val="tx1"/>
                  </a:solidFill>
                  <a:prstDash val="solid"/>
                </a:ln>
                <a:solidFill>
                  <a:srgbClr val="FFD347"/>
                </a:solidFill>
                <a:effectLst>
                  <a:glow rad="88900">
                    <a:srgbClr val="9A5322">
                      <a:alpha val="78000"/>
                    </a:srgbClr>
                  </a:glow>
                  <a:outerShdw blurRad="38100" dist="38100" dir="2700000" algn="tl">
                    <a:srgbClr val="000000">
                      <a:alpha val="43137"/>
                    </a:srgbClr>
                  </a:outerShdw>
                </a:effectLst>
                <a:latin typeface="AbdoMaster-Bold" panose="02000500030000020004" pitchFamily="50" charset="-78"/>
                <a:cs typeface="AbdoMaster-Bold" panose="02000500030000020004" pitchFamily="50" charset="-78"/>
              </a:rPr>
              <a:t>انتهى الدرس</a:t>
            </a:r>
          </a:p>
        </p:txBody>
      </p:sp>
      <p:sp>
        <p:nvSpPr>
          <p:cNvPr id="18" name="Google Shape;189;p33">
            <a:extLst>
              <a:ext uri="{FF2B5EF4-FFF2-40B4-BE49-F238E27FC236}">
                <a16:creationId xmlns:a16="http://schemas.microsoft.com/office/drawing/2014/main" id="{EEBB47A8-3733-4204-BF2B-205234619118}"/>
              </a:ext>
            </a:extLst>
          </p:cNvPr>
          <p:cNvSpPr/>
          <p:nvPr/>
        </p:nvSpPr>
        <p:spPr>
          <a:xfrm>
            <a:off x="7919347" y="178482"/>
            <a:ext cx="941114" cy="875618"/>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2AB75"/>
          </a:solidFill>
          <a:ln>
            <a:solidFill>
              <a:srgbClr val="793905"/>
            </a:solidFill>
          </a:ln>
          <a:effectLst>
            <a:glow rad="50800">
              <a:schemeClr val="accent6">
                <a:lumMod val="50000"/>
              </a:schemeClr>
            </a:glow>
          </a:effectLst>
        </p:spPr>
        <p:txBody>
          <a:bodyPr spcFirstLastPara="1" wrap="square" lIns="91425" tIns="91425" rIns="91425" bIns="91425" anchor="ctr" anchorCtr="0">
            <a:noAutofit/>
          </a:bodyPr>
          <a:lstStyle/>
          <a:p>
            <a:pPr defTabSz="914378"/>
            <a:endParaRPr/>
          </a:p>
        </p:txBody>
      </p:sp>
      <p:sp>
        <p:nvSpPr>
          <p:cNvPr id="7" name="مربع نص 6">
            <a:extLst>
              <a:ext uri="{FF2B5EF4-FFF2-40B4-BE49-F238E27FC236}">
                <a16:creationId xmlns:a16="http://schemas.microsoft.com/office/drawing/2014/main" id="{32361F25-3636-4666-9E4B-F4A9411F0859}"/>
              </a:ext>
            </a:extLst>
          </p:cNvPr>
          <p:cNvSpPr txBox="1"/>
          <p:nvPr/>
        </p:nvSpPr>
        <p:spPr>
          <a:xfrm>
            <a:off x="6322561" y="2734016"/>
            <a:ext cx="3421705" cy="523220"/>
          </a:xfrm>
          <a:prstGeom prst="rect">
            <a:avLst/>
          </a:prstGeom>
          <a:noFill/>
        </p:spPr>
        <p:txBody>
          <a:bodyPr wrap="square" rtlCol="1">
            <a:spAutoFit/>
          </a:bodyPr>
          <a:lstStyle/>
          <a:p>
            <a:pPr algn="ctr"/>
            <a:r>
              <a:rPr lang="ar-SA" sz="2800" b="1" dirty="0">
                <a:solidFill>
                  <a:srgbClr val="FFDE75"/>
                </a:solidFill>
                <a:effectLst>
                  <a:glow rad="76200">
                    <a:srgbClr val="78230D"/>
                  </a:glow>
                </a:effectLst>
                <a:latin typeface="Dubai" panose="020B0503030403030204" pitchFamily="34" charset="-78"/>
                <a:cs typeface="Dubai" panose="020B0503030403030204" pitchFamily="34" charset="-78"/>
              </a:rPr>
              <a:t>مازن إياد أبوزيد</a:t>
            </a:r>
          </a:p>
        </p:txBody>
      </p:sp>
      <p:sp>
        <p:nvSpPr>
          <p:cNvPr id="8" name="مربع نص 7">
            <a:extLst>
              <a:ext uri="{FF2B5EF4-FFF2-40B4-BE49-F238E27FC236}">
                <a16:creationId xmlns:a16="http://schemas.microsoft.com/office/drawing/2014/main" id="{C7D70BB9-7D14-4793-834E-251FDCBCA50F}"/>
              </a:ext>
            </a:extLst>
          </p:cNvPr>
          <p:cNvSpPr txBox="1"/>
          <p:nvPr/>
        </p:nvSpPr>
        <p:spPr>
          <a:xfrm>
            <a:off x="6704853" y="2097188"/>
            <a:ext cx="2634464" cy="684803"/>
          </a:xfrm>
          <a:prstGeom prst="rect">
            <a:avLst/>
          </a:prstGeom>
          <a:noFill/>
        </p:spPr>
        <p:txBody>
          <a:bodyPr wrap="square">
            <a:spAutoFit/>
          </a:bodyPr>
          <a:lstStyle/>
          <a:p>
            <a:pPr algn="ctr">
              <a:lnSpc>
                <a:spcPct val="150000"/>
              </a:lnSpc>
            </a:pPr>
            <a:r>
              <a:rPr lang="ar-SA" sz="2800" b="1" dirty="0">
                <a:solidFill>
                  <a:srgbClr val="FFD347"/>
                </a:solidFill>
                <a:effectLst>
                  <a:glow rad="76200">
                    <a:srgbClr val="78230D"/>
                  </a:glow>
                </a:effectLst>
                <a:latin typeface="Dubai" panose="020B0503030403030204" pitchFamily="34" charset="-78"/>
                <a:cs typeface="Dubai" panose="020B0503030403030204" pitchFamily="34" charset="-78"/>
              </a:rPr>
              <a:t>عمل الطالب: </a:t>
            </a:r>
          </a:p>
        </p:txBody>
      </p:sp>
      <p:sp>
        <p:nvSpPr>
          <p:cNvPr id="24" name="Google Shape;189;p33">
            <a:extLst>
              <a:ext uri="{FF2B5EF4-FFF2-40B4-BE49-F238E27FC236}">
                <a16:creationId xmlns:a16="http://schemas.microsoft.com/office/drawing/2014/main" id="{A0A94168-93BB-4590-9150-FC39A6C0716A}"/>
              </a:ext>
            </a:extLst>
          </p:cNvPr>
          <p:cNvSpPr/>
          <p:nvPr/>
        </p:nvSpPr>
        <p:spPr>
          <a:xfrm>
            <a:off x="283539" y="178482"/>
            <a:ext cx="941114" cy="875618"/>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2AB75"/>
          </a:solidFill>
          <a:ln>
            <a:solidFill>
              <a:srgbClr val="793905"/>
            </a:solidFill>
          </a:ln>
          <a:effectLst>
            <a:glow rad="50800">
              <a:schemeClr val="accent6">
                <a:lumMod val="50000"/>
              </a:schemeClr>
            </a:glow>
          </a:effectLst>
        </p:spPr>
        <p:txBody>
          <a:bodyPr spcFirstLastPara="1" wrap="square" lIns="91425" tIns="91425" rIns="91425" bIns="91425" anchor="ctr" anchorCtr="0">
            <a:noAutofit/>
          </a:bodyPr>
          <a:lstStyle/>
          <a:p>
            <a:pPr defTabSz="914378"/>
            <a:endParaRPr/>
          </a:p>
        </p:txBody>
      </p:sp>
      <p:sp>
        <p:nvSpPr>
          <p:cNvPr id="2" name="مربع نص 1">
            <a:extLst>
              <a:ext uri="{FF2B5EF4-FFF2-40B4-BE49-F238E27FC236}">
                <a16:creationId xmlns:a16="http://schemas.microsoft.com/office/drawing/2014/main" id="{B505CFD0-075A-4508-B4FA-84BB0930AEAC}"/>
              </a:ext>
            </a:extLst>
          </p:cNvPr>
          <p:cNvSpPr txBox="1"/>
          <p:nvPr/>
        </p:nvSpPr>
        <p:spPr>
          <a:xfrm>
            <a:off x="2935250" y="2781991"/>
            <a:ext cx="3421705" cy="523220"/>
          </a:xfrm>
          <a:prstGeom prst="rect">
            <a:avLst/>
          </a:prstGeom>
          <a:noFill/>
        </p:spPr>
        <p:txBody>
          <a:bodyPr wrap="square" rtlCol="1">
            <a:spAutoFit/>
          </a:bodyPr>
          <a:lstStyle/>
          <a:p>
            <a:pPr algn="ctr"/>
            <a:r>
              <a:rPr lang="ar-SA" sz="2800" b="1" dirty="0">
                <a:solidFill>
                  <a:srgbClr val="FFDE75"/>
                </a:solidFill>
                <a:effectLst>
                  <a:glow rad="76200">
                    <a:srgbClr val="78230D"/>
                  </a:glow>
                </a:effectLst>
                <a:latin typeface="Dubai" panose="020B0503030403030204" pitchFamily="34" charset="-78"/>
                <a:cs typeface="Dubai" panose="020B0503030403030204" pitchFamily="34" charset="-78"/>
              </a:rPr>
              <a:t>محمد علي باخشوين</a:t>
            </a:r>
          </a:p>
        </p:txBody>
      </p:sp>
      <p:sp>
        <p:nvSpPr>
          <p:cNvPr id="3" name="مربع نص 2">
            <a:extLst>
              <a:ext uri="{FF2B5EF4-FFF2-40B4-BE49-F238E27FC236}">
                <a16:creationId xmlns:a16="http://schemas.microsoft.com/office/drawing/2014/main" id="{66B7EB4F-EA13-4BC1-B555-15DB7716C784}"/>
              </a:ext>
            </a:extLst>
          </p:cNvPr>
          <p:cNvSpPr txBox="1"/>
          <p:nvPr/>
        </p:nvSpPr>
        <p:spPr>
          <a:xfrm>
            <a:off x="3306213" y="2122532"/>
            <a:ext cx="2634464" cy="684803"/>
          </a:xfrm>
          <a:prstGeom prst="rect">
            <a:avLst/>
          </a:prstGeom>
          <a:noFill/>
        </p:spPr>
        <p:txBody>
          <a:bodyPr wrap="square">
            <a:spAutoFit/>
          </a:bodyPr>
          <a:lstStyle/>
          <a:p>
            <a:pPr algn="ctr">
              <a:lnSpc>
                <a:spcPct val="150000"/>
              </a:lnSpc>
            </a:pPr>
            <a:r>
              <a:rPr lang="ar-SA" sz="2800" b="1" dirty="0">
                <a:solidFill>
                  <a:srgbClr val="FFD347"/>
                </a:solidFill>
                <a:effectLst>
                  <a:glow rad="76200">
                    <a:srgbClr val="78230D"/>
                  </a:glow>
                </a:effectLst>
                <a:latin typeface="Dubai" panose="020B0503030403030204" pitchFamily="34" charset="-78"/>
                <a:cs typeface="Dubai" panose="020B0503030403030204" pitchFamily="34" charset="-78"/>
              </a:rPr>
              <a:t>عمل الطالب: </a:t>
            </a:r>
          </a:p>
        </p:txBody>
      </p:sp>
      <p:sp>
        <p:nvSpPr>
          <p:cNvPr id="4" name="مربع نص 3">
            <a:extLst>
              <a:ext uri="{FF2B5EF4-FFF2-40B4-BE49-F238E27FC236}">
                <a16:creationId xmlns:a16="http://schemas.microsoft.com/office/drawing/2014/main" id="{5D140F8C-326C-486A-8B61-D33589053A9B}"/>
              </a:ext>
            </a:extLst>
          </p:cNvPr>
          <p:cNvSpPr txBox="1"/>
          <p:nvPr/>
        </p:nvSpPr>
        <p:spPr>
          <a:xfrm>
            <a:off x="4355976" y="4587974"/>
            <a:ext cx="5469625" cy="461665"/>
          </a:xfrm>
          <a:prstGeom prst="rect">
            <a:avLst/>
          </a:prstGeom>
          <a:noFill/>
        </p:spPr>
        <p:txBody>
          <a:bodyPr wrap="square">
            <a:spAutoFit/>
          </a:bodyPr>
          <a:lstStyle/>
          <a:p>
            <a:pPr algn="ctr"/>
            <a:r>
              <a:rPr lang="ar-SA" sz="2400" b="1" dirty="0">
                <a:ln w="3175">
                  <a:noFill/>
                  <a:prstDash val="solid"/>
                </a:ln>
                <a:solidFill>
                  <a:srgbClr val="FFCF37"/>
                </a:solidFill>
                <a:effectLst>
                  <a:glow rad="88900">
                    <a:srgbClr val="78230D"/>
                  </a:glow>
                </a:effectLst>
                <a:latin typeface="BoutrosNewsH1" pitchFamily="2" charset="-78"/>
                <a:cs typeface="BoutrosNewsH1" pitchFamily="2" charset="-78"/>
              </a:rPr>
              <a:t>معلم المادة:   </a:t>
            </a:r>
            <a:r>
              <a:rPr lang="ar-SA" sz="2400" b="1" dirty="0">
                <a:ln w="3175">
                  <a:noFill/>
                  <a:prstDash val="solid"/>
                </a:ln>
                <a:solidFill>
                  <a:srgbClr val="F2EC6A"/>
                </a:solidFill>
                <a:effectLst>
                  <a:glow rad="88900">
                    <a:srgbClr val="78230D"/>
                  </a:glow>
                </a:effectLst>
                <a:latin typeface="BoutrosNewsH1" pitchFamily="2" charset="-78"/>
                <a:cs typeface="BoutrosNewsH1" pitchFamily="2" charset="-78"/>
              </a:rPr>
              <a:t>أ. أحمد جمعان الغامدي</a:t>
            </a:r>
            <a:endParaRPr lang="ar-SA" sz="2800" b="1" dirty="0">
              <a:ln w="3175">
                <a:noFill/>
                <a:prstDash val="solid"/>
              </a:ln>
              <a:solidFill>
                <a:srgbClr val="F2EC6A"/>
              </a:solidFill>
              <a:effectLst>
                <a:glow rad="88900">
                  <a:srgbClr val="78230D"/>
                </a:glow>
              </a:effectLst>
              <a:latin typeface="BoutrosNewsH1" pitchFamily="2" charset="-78"/>
              <a:cs typeface="BoutrosNewsH1" pitchFamily="2" charset="-78"/>
            </a:endParaRPr>
          </a:p>
        </p:txBody>
      </p:sp>
      <p:pic>
        <p:nvPicPr>
          <p:cNvPr id="13" name="صورة 12">
            <a:extLst>
              <a:ext uri="{FF2B5EF4-FFF2-40B4-BE49-F238E27FC236}">
                <a16:creationId xmlns:a16="http://schemas.microsoft.com/office/drawing/2014/main" id="{67C31F0A-8EA6-4B96-8E9D-F6A48F6ECF8F}"/>
              </a:ext>
            </a:extLst>
          </p:cNvPr>
          <p:cNvPicPr>
            <a:picLocks noChangeAspect="1"/>
          </p:cNvPicPr>
          <p:nvPr/>
        </p:nvPicPr>
        <p:blipFill>
          <a:blip r:embed="rId2" cstate="print">
            <a:alphaModFix/>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233709" y="2885091"/>
            <a:ext cx="2942288" cy="1745722"/>
          </a:xfrm>
          <a:prstGeom prst="rect">
            <a:avLst/>
          </a:prstGeom>
          <a:effectLst/>
        </p:spPr>
      </p:pic>
    </p:spTree>
    <p:extLst>
      <p:ext uri="{BB962C8B-B14F-4D97-AF65-F5344CB8AC3E}">
        <p14:creationId xmlns:p14="http://schemas.microsoft.com/office/powerpoint/2010/main" val="33150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1995686"/>
            <a:ext cx="6416159" cy="1569660"/>
          </a:xfrm>
          <a:prstGeom prst="rect">
            <a:avLst/>
          </a:prstGeom>
          <a:noFill/>
        </p:spPr>
        <p:txBody>
          <a:bodyPr wrap="square" anchor="ctr">
            <a:spAutoFit/>
          </a:bodyPr>
          <a:lstStyle/>
          <a:p>
            <a:pPr algn="ctr"/>
            <a:r>
              <a:rPr lang="ar-SA" sz="9600" b="1" dirty="0">
                <a:ln w="28575">
                  <a:noFill/>
                  <a:prstDash val="solid"/>
                </a:ln>
                <a:solidFill>
                  <a:srgbClr val="FFD347"/>
                </a:solidFill>
                <a:effectLst>
                  <a:glow rad="88900">
                    <a:schemeClr val="tx1"/>
                  </a:glow>
                </a:effectLst>
                <a:latin typeface="Hacen Beirut" panose="02000000000000000000" charset="-78"/>
                <a:cs typeface="Hacen Beirut" panose="02000000000000000000" charset="-78"/>
              </a:rPr>
              <a:t>الحديث</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76299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17BEBAE3-29A6-4E24-BAD8-58D36B267686}"/>
              </a:ext>
            </a:extLst>
          </p:cNvPr>
          <p:cNvSpPr txBox="1"/>
          <p:nvPr/>
        </p:nvSpPr>
        <p:spPr>
          <a:xfrm>
            <a:off x="2341539" y="-314452"/>
            <a:ext cx="4460921" cy="1248419"/>
          </a:xfrm>
          <a:prstGeom prst="rect">
            <a:avLst/>
          </a:prstGeom>
          <a:noFill/>
        </p:spPr>
        <p:txBody>
          <a:bodyPr wrap="square">
            <a:spAutoFit/>
          </a:bodyPr>
          <a:lstStyle/>
          <a:p>
            <a:pPr algn="ctr">
              <a:lnSpc>
                <a:spcPct val="150000"/>
              </a:lnSpc>
            </a:pPr>
            <a:r>
              <a:rPr lang="ar-SA" sz="5600" b="1" dirty="0">
                <a:ln w="3175">
                  <a:solidFill>
                    <a:schemeClr val="tx1"/>
                  </a:solidFill>
                  <a:prstDash val="solid"/>
                </a:ln>
                <a:solidFill>
                  <a:srgbClr val="FFD85B"/>
                </a:solidFill>
                <a:effectLst>
                  <a:glow rad="50800">
                    <a:schemeClr val="tx1"/>
                  </a:glow>
                  <a:outerShdw blurRad="38100" dist="38100" dir="2700000" algn="tl">
                    <a:srgbClr val="000000">
                      <a:alpha val="43137"/>
                    </a:srgbClr>
                  </a:outerShdw>
                </a:effectLst>
                <a:latin typeface="BoutrosNewsH1" charset="-78"/>
                <a:cs typeface="BoutrosNewsH1" charset="-78"/>
              </a:rPr>
              <a:t>الحديث</a:t>
            </a:r>
          </a:p>
        </p:txBody>
      </p:sp>
      <p:sp>
        <p:nvSpPr>
          <p:cNvPr id="12" name="مربع نص 11">
            <a:extLst>
              <a:ext uri="{FF2B5EF4-FFF2-40B4-BE49-F238E27FC236}">
                <a16:creationId xmlns:a16="http://schemas.microsoft.com/office/drawing/2014/main" id="{B80358BA-66CF-47D9-A52A-3502630DEAFE}"/>
              </a:ext>
            </a:extLst>
          </p:cNvPr>
          <p:cNvSpPr txBox="1"/>
          <p:nvPr/>
        </p:nvSpPr>
        <p:spPr>
          <a:xfrm>
            <a:off x="225668" y="2067694"/>
            <a:ext cx="8692662" cy="1791129"/>
          </a:xfrm>
          <a:custGeom>
            <a:avLst/>
            <a:gdLst>
              <a:gd name="connsiteX0" fmla="*/ 0 w 8692662"/>
              <a:gd name="connsiteY0" fmla="*/ 298522 h 1791129"/>
              <a:gd name="connsiteX1" fmla="*/ 298522 w 8692662"/>
              <a:gd name="connsiteY1" fmla="*/ 0 h 1791129"/>
              <a:gd name="connsiteX2" fmla="*/ 811245 w 8692662"/>
              <a:gd name="connsiteY2" fmla="*/ 0 h 1791129"/>
              <a:gd name="connsiteX3" fmla="*/ 1485879 w 8692662"/>
              <a:gd name="connsiteY3" fmla="*/ 0 h 1791129"/>
              <a:gd name="connsiteX4" fmla="*/ 2079558 w 8692662"/>
              <a:gd name="connsiteY4" fmla="*/ 0 h 1791129"/>
              <a:gd name="connsiteX5" fmla="*/ 2592281 w 8692662"/>
              <a:gd name="connsiteY5" fmla="*/ 0 h 1791129"/>
              <a:gd name="connsiteX6" fmla="*/ 3185959 w 8692662"/>
              <a:gd name="connsiteY6" fmla="*/ 0 h 1791129"/>
              <a:gd name="connsiteX7" fmla="*/ 3860594 w 8692662"/>
              <a:gd name="connsiteY7" fmla="*/ 0 h 1791129"/>
              <a:gd name="connsiteX8" fmla="*/ 4373317 w 8692662"/>
              <a:gd name="connsiteY8" fmla="*/ 0 h 1791129"/>
              <a:gd name="connsiteX9" fmla="*/ 5128908 w 8692662"/>
              <a:gd name="connsiteY9" fmla="*/ 0 h 1791129"/>
              <a:gd name="connsiteX10" fmla="*/ 5965455 w 8692662"/>
              <a:gd name="connsiteY10" fmla="*/ 0 h 1791129"/>
              <a:gd name="connsiteX11" fmla="*/ 6397222 w 8692662"/>
              <a:gd name="connsiteY11" fmla="*/ 0 h 1791129"/>
              <a:gd name="connsiteX12" fmla="*/ 6828988 w 8692662"/>
              <a:gd name="connsiteY12" fmla="*/ 0 h 1791129"/>
              <a:gd name="connsiteX13" fmla="*/ 7584579 w 8692662"/>
              <a:gd name="connsiteY13" fmla="*/ 0 h 1791129"/>
              <a:gd name="connsiteX14" fmla="*/ 8394141 w 8692662"/>
              <a:gd name="connsiteY14" fmla="*/ 0 h 1791129"/>
              <a:gd name="connsiteX15" fmla="*/ 8692663 w 8692662"/>
              <a:gd name="connsiteY15" fmla="*/ 298522 h 1791129"/>
              <a:gd name="connsiteX16" fmla="*/ 8692662 w 8692662"/>
              <a:gd name="connsiteY16" fmla="*/ 1492608 h 1791129"/>
              <a:gd name="connsiteX17" fmla="*/ 8394140 w 8692662"/>
              <a:gd name="connsiteY17" fmla="*/ 1791130 h 1791129"/>
              <a:gd name="connsiteX18" fmla="*/ 7881418 w 8692662"/>
              <a:gd name="connsiteY18" fmla="*/ 1791130 h 1791129"/>
              <a:gd name="connsiteX19" fmla="*/ 7287739 w 8692662"/>
              <a:gd name="connsiteY19" fmla="*/ 1791130 h 1791129"/>
              <a:gd name="connsiteX20" fmla="*/ 6855973 w 8692662"/>
              <a:gd name="connsiteY20" fmla="*/ 1791130 h 1791129"/>
              <a:gd name="connsiteX21" fmla="*/ 6100382 w 8692662"/>
              <a:gd name="connsiteY21" fmla="*/ 1791130 h 1791129"/>
              <a:gd name="connsiteX22" fmla="*/ 5263834 w 8692662"/>
              <a:gd name="connsiteY22" fmla="*/ 1791130 h 1791129"/>
              <a:gd name="connsiteX23" fmla="*/ 4832068 w 8692662"/>
              <a:gd name="connsiteY23" fmla="*/ 1791130 h 1791129"/>
              <a:gd name="connsiteX24" fmla="*/ 4157433 w 8692662"/>
              <a:gd name="connsiteY24" fmla="*/ 1791129 h 1791129"/>
              <a:gd name="connsiteX25" fmla="*/ 3482798 w 8692662"/>
              <a:gd name="connsiteY25" fmla="*/ 1791129 h 1791129"/>
              <a:gd name="connsiteX26" fmla="*/ 2970076 w 8692662"/>
              <a:gd name="connsiteY26" fmla="*/ 1791129 h 1791129"/>
              <a:gd name="connsiteX27" fmla="*/ 2295441 w 8692662"/>
              <a:gd name="connsiteY27" fmla="*/ 1791129 h 1791129"/>
              <a:gd name="connsiteX28" fmla="*/ 1782719 w 8692662"/>
              <a:gd name="connsiteY28" fmla="*/ 1791129 h 1791129"/>
              <a:gd name="connsiteX29" fmla="*/ 1350952 w 8692662"/>
              <a:gd name="connsiteY29" fmla="*/ 1791129 h 1791129"/>
              <a:gd name="connsiteX30" fmla="*/ 919186 w 8692662"/>
              <a:gd name="connsiteY30" fmla="*/ 1791129 h 1791129"/>
              <a:gd name="connsiteX31" fmla="*/ 298522 w 8692662"/>
              <a:gd name="connsiteY31" fmla="*/ 1791129 h 1791129"/>
              <a:gd name="connsiteX32" fmla="*/ 0 w 8692662"/>
              <a:gd name="connsiteY32" fmla="*/ 1492607 h 1791129"/>
              <a:gd name="connsiteX33" fmla="*/ 0 w 8692662"/>
              <a:gd name="connsiteY33" fmla="*/ 895565 h 1791129"/>
              <a:gd name="connsiteX34" fmla="*/ 0 w 8692662"/>
              <a:gd name="connsiteY34" fmla="*/ 298522 h 179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92662" h="1791129" fill="none" extrusionOk="0">
                <a:moveTo>
                  <a:pt x="0" y="298522"/>
                </a:moveTo>
                <a:cubicBezTo>
                  <a:pt x="-4795" y="140327"/>
                  <a:pt x="148316" y="20499"/>
                  <a:pt x="298522" y="0"/>
                </a:cubicBezTo>
                <a:cubicBezTo>
                  <a:pt x="540281" y="8527"/>
                  <a:pt x="620576" y="8219"/>
                  <a:pt x="811245" y="0"/>
                </a:cubicBezTo>
                <a:cubicBezTo>
                  <a:pt x="1001914" y="-8219"/>
                  <a:pt x="1265101" y="28995"/>
                  <a:pt x="1485879" y="0"/>
                </a:cubicBezTo>
                <a:cubicBezTo>
                  <a:pt x="1706657" y="-28995"/>
                  <a:pt x="1814259" y="-10736"/>
                  <a:pt x="2079558" y="0"/>
                </a:cubicBezTo>
                <a:cubicBezTo>
                  <a:pt x="2344857" y="10736"/>
                  <a:pt x="2361169" y="10799"/>
                  <a:pt x="2592281" y="0"/>
                </a:cubicBezTo>
                <a:cubicBezTo>
                  <a:pt x="2823393" y="-10799"/>
                  <a:pt x="2986778" y="-3247"/>
                  <a:pt x="3185959" y="0"/>
                </a:cubicBezTo>
                <a:cubicBezTo>
                  <a:pt x="3385140" y="3247"/>
                  <a:pt x="3652868" y="-26487"/>
                  <a:pt x="3860594" y="0"/>
                </a:cubicBezTo>
                <a:cubicBezTo>
                  <a:pt x="4068321" y="26487"/>
                  <a:pt x="4121992" y="-11058"/>
                  <a:pt x="4373317" y="0"/>
                </a:cubicBezTo>
                <a:cubicBezTo>
                  <a:pt x="4624642" y="11058"/>
                  <a:pt x="4801889" y="2589"/>
                  <a:pt x="5128908" y="0"/>
                </a:cubicBezTo>
                <a:cubicBezTo>
                  <a:pt x="5455927" y="-2589"/>
                  <a:pt x="5583754" y="10061"/>
                  <a:pt x="5965455" y="0"/>
                </a:cubicBezTo>
                <a:cubicBezTo>
                  <a:pt x="6347156" y="-10061"/>
                  <a:pt x="6241082" y="-11071"/>
                  <a:pt x="6397222" y="0"/>
                </a:cubicBezTo>
                <a:cubicBezTo>
                  <a:pt x="6553362" y="11071"/>
                  <a:pt x="6651347" y="-14666"/>
                  <a:pt x="6828988" y="0"/>
                </a:cubicBezTo>
                <a:cubicBezTo>
                  <a:pt x="7006629" y="14666"/>
                  <a:pt x="7408205" y="34725"/>
                  <a:pt x="7584579" y="0"/>
                </a:cubicBezTo>
                <a:cubicBezTo>
                  <a:pt x="7760953" y="-34725"/>
                  <a:pt x="8224077" y="17502"/>
                  <a:pt x="8394141" y="0"/>
                </a:cubicBezTo>
                <a:cubicBezTo>
                  <a:pt x="8532235" y="22637"/>
                  <a:pt x="8682942" y="128697"/>
                  <a:pt x="8692663" y="298522"/>
                </a:cubicBezTo>
                <a:cubicBezTo>
                  <a:pt x="8686735" y="730959"/>
                  <a:pt x="8645500" y="1037402"/>
                  <a:pt x="8692662" y="1492608"/>
                </a:cubicBezTo>
                <a:cubicBezTo>
                  <a:pt x="8687505" y="1660821"/>
                  <a:pt x="8530002" y="1788045"/>
                  <a:pt x="8394140" y="1791130"/>
                </a:cubicBezTo>
                <a:cubicBezTo>
                  <a:pt x="8143115" y="1810355"/>
                  <a:pt x="8131634" y="1778733"/>
                  <a:pt x="7881418" y="1791130"/>
                </a:cubicBezTo>
                <a:cubicBezTo>
                  <a:pt x="7631202" y="1803527"/>
                  <a:pt x="7431015" y="1788651"/>
                  <a:pt x="7287739" y="1791130"/>
                </a:cubicBezTo>
                <a:cubicBezTo>
                  <a:pt x="7144463" y="1793609"/>
                  <a:pt x="7042657" y="1784883"/>
                  <a:pt x="6855973" y="1791130"/>
                </a:cubicBezTo>
                <a:cubicBezTo>
                  <a:pt x="6669289" y="1797377"/>
                  <a:pt x="6334320" y="1799505"/>
                  <a:pt x="6100382" y="1791130"/>
                </a:cubicBezTo>
                <a:cubicBezTo>
                  <a:pt x="5866444" y="1782755"/>
                  <a:pt x="5657229" y="1793287"/>
                  <a:pt x="5263834" y="1791130"/>
                </a:cubicBezTo>
                <a:cubicBezTo>
                  <a:pt x="4870439" y="1788973"/>
                  <a:pt x="4974084" y="1811024"/>
                  <a:pt x="4832068" y="1791130"/>
                </a:cubicBezTo>
                <a:cubicBezTo>
                  <a:pt x="4690052" y="1771236"/>
                  <a:pt x="4418016" y="1789174"/>
                  <a:pt x="4157433" y="1791129"/>
                </a:cubicBezTo>
                <a:cubicBezTo>
                  <a:pt x="3896850" y="1793084"/>
                  <a:pt x="3646173" y="1790096"/>
                  <a:pt x="3482798" y="1791129"/>
                </a:cubicBezTo>
                <a:cubicBezTo>
                  <a:pt x="3319424" y="1792162"/>
                  <a:pt x="3155917" y="1797350"/>
                  <a:pt x="2970076" y="1791129"/>
                </a:cubicBezTo>
                <a:cubicBezTo>
                  <a:pt x="2784235" y="1784908"/>
                  <a:pt x="2529793" y="1809152"/>
                  <a:pt x="2295441" y="1791129"/>
                </a:cubicBezTo>
                <a:cubicBezTo>
                  <a:pt x="2061090" y="1773106"/>
                  <a:pt x="1923276" y="1800168"/>
                  <a:pt x="1782719" y="1791129"/>
                </a:cubicBezTo>
                <a:cubicBezTo>
                  <a:pt x="1642162" y="1782090"/>
                  <a:pt x="1445019" y="1799893"/>
                  <a:pt x="1350952" y="1791129"/>
                </a:cubicBezTo>
                <a:cubicBezTo>
                  <a:pt x="1256885" y="1782365"/>
                  <a:pt x="1012535" y="1804878"/>
                  <a:pt x="919186" y="1791129"/>
                </a:cubicBezTo>
                <a:cubicBezTo>
                  <a:pt x="825837" y="1777380"/>
                  <a:pt x="444435" y="1788348"/>
                  <a:pt x="298522" y="1791129"/>
                </a:cubicBezTo>
                <a:cubicBezTo>
                  <a:pt x="119341" y="1767641"/>
                  <a:pt x="31214" y="1666689"/>
                  <a:pt x="0" y="1492607"/>
                </a:cubicBezTo>
                <a:cubicBezTo>
                  <a:pt x="3975" y="1353612"/>
                  <a:pt x="385" y="1169512"/>
                  <a:pt x="0" y="895565"/>
                </a:cubicBezTo>
                <a:cubicBezTo>
                  <a:pt x="-385" y="621618"/>
                  <a:pt x="-4442" y="436475"/>
                  <a:pt x="0" y="298522"/>
                </a:cubicBezTo>
                <a:close/>
              </a:path>
              <a:path w="8692662" h="1791129" stroke="0" extrusionOk="0">
                <a:moveTo>
                  <a:pt x="0" y="298522"/>
                </a:moveTo>
                <a:cubicBezTo>
                  <a:pt x="-23915" y="137489"/>
                  <a:pt x="169473" y="10265"/>
                  <a:pt x="298522" y="0"/>
                </a:cubicBezTo>
                <a:cubicBezTo>
                  <a:pt x="567199" y="-28111"/>
                  <a:pt x="706584" y="13054"/>
                  <a:pt x="892201" y="0"/>
                </a:cubicBezTo>
                <a:cubicBezTo>
                  <a:pt x="1077818" y="-13054"/>
                  <a:pt x="1283428" y="-14146"/>
                  <a:pt x="1566836" y="0"/>
                </a:cubicBezTo>
                <a:cubicBezTo>
                  <a:pt x="1850244" y="14146"/>
                  <a:pt x="1845013" y="18468"/>
                  <a:pt x="2079558" y="0"/>
                </a:cubicBezTo>
                <a:cubicBezTo>
                  <a:pt x="2314103" y="-18468"/>
                  <a:pt x="2611418" y="17518"/>
                  <a:pt x="2835149" y="0"/>
                </a:cubicBezTo>
                <a:cubicBezTo>
                  <a:pt x="3058880" y="-17518"/>
                  <a:pt x="3255029" y="-22389"/>
                  <a:pt x="3428828" y="0"/>
                </a:cubicBezTo>
                <a:cubicBezTo>
                  <a:pt x="3602627" y="22389"/>
                  <a:pt x="3755526" y="-4827"/>
                  <a:pt x="3860594" y="0"/>
                </a:cubicBezTo>
                <a:cubicBezTo>
                  <a:pt x="3965662" y="4827"/>
                  <a:pt x="4248494" y="1017"/>
                  <a:pt x="4373317" y="0"/>
                </a:cubicBezTo>
                <a:cubicBezTo>
                  <a:pt x="4498140" y="-1017"/>
                  <a:pt x="4597245" y="-1232"/>
                  <a:pt x="4805083" y="0"/>
                </a:cubicBezTo>
                <a:cubicBezTo>
                  <a:pt x="5012921" y="1232"/>
                  <a:pt x="5145647" y="-4884"/>
                  <a:pt x="5236850" y="0"/>
                </a:cubicBezTo>
                <a:cubicBezTo>
                  <a:pt x="5328053" y="4884"/>
                  <a:pt x="5783780" y="-35934"/>
                  <a:pt x="5992441" y="0"/>
                </a:cubicBezTo>
                <a:cubicBezTo>
                  <a:pt x="6201102" y="35934"/>
                  <a:pt x="6331788" y="-4114"/>
                  <a:pt x="6505163" y="0"/>
                </a:cubicBezTo>
                <a:cubicBezTo>
                  <a:pt x="6678538" y="4114"/>
                  <a:pt x="6832747" y="-416"/>
                  <a:pt x="7098842" y="0"/>
                </a:cubicBezTo>
                <a:cubicBezTo>
                  <a:pt x="7364937" y="416"/>
                  <a:pt x="7499739" y="13035"/>
                  <a:pt x="7611564" y="0"/>
                </a:cubicBezTo>
                <a:cubicBezTo>
                  <a:pt x="7723389" y="-13035"/>
                  <a:pt x="8103494" y="-11612"/>
                  <a:pt x="8394141" y="0"/>
                </a:cubicBezTo>
                <a:cubicBezTo>
                  <a:pt x="8567931" y="-6524"/>
                  <a:pt x="8697430" y="125028"/>
                  <a:pt x="8692663" y="298522"/>
                </a:cubicBezTo>
                <a:cubicBezTo>
                  <a:pt x="8780230" y="693978"/>
                  <a:pt x="8620533" y="1130901"/>
                  <a:pt x="8692662" y="1492608"/>
                </a:cubicBezTo>
                <a:cubicBezTo>
                  <a:pt x="8690874" y="1686186"/>
                  <a:pt x="8565927" y="1752443"/>
                  <a:pt x="8394140" y="1791130"/>
                </a:cubicBezTo>
                <a:cubicBezTo>
                  <a:pt x="8246467" y="1808150"/>
                  <a:pt x="8111396" y="1781509"/>
                  <a:pt x="7962374" y="1791130"/>
                </a:cubicBezTo>
                <a:cubicBezTo>
                  <a:pt x="7813352" y="1800751"/>
                  <a:pt x="7655650" y="1783332"/>
                  <a:pt x="7368695" y="1791130"/>
                </a:cubicBezTo>
                <a:cubicBezTo>
                  <a:pt x="7081740" y="1798928"/>
                  <a:pt x="6778460" y="1790938"/>
                  <a:pt x="6613104" y="1791130"/>
                </a:cubicBezTo>
                <a:cubicBezTo>
                  <a:pt x="6447748" y="1791322"/>
                  <a:pt x="6249069" y="1808246"/>
                  <a:pt x="6019425" y="1791130"/>
                </a:cubicBezTo>
                <a:cubicBezTo>
                  <a:pt x="5789781" y="1774014"/>
                  <a:pt x="5594812" y="1801358"/>
                  <a:pt x="5182878" y="1791130"/>
                </a:cubicBezTo>
                <a:cubicBezTo>
                  <a:pt x="4770944" y="1780902"/>
                  <a:pt x="4695812" y="1784443"/>
                  <a:pt x="4427287" y="1791130"/>
                </a:cubicBezTo>
                <a:cubicBezTo>
                  <a:pt x="4158762" y="1797817"/>
                  <a:pt x="3978240" y="1791373"/>
                  <a:pt x="3833609" y="1791129"/>
                </a:cubicBezTo>
                <a:cubicBezTo>
                  <a:pt x="3688978" y="1790885"/>
                  <a:pt x="3615687" y="1805683"/>
                  <a:pt x="3401842" y="1791129"/>
                </a:cubicBezTo>
                <a:cubicBezTo>
                  <a:pt x="3187997" y="1776575"/>
                  <a:pt x="3097796" y="1764384"/>
                  <a:pt x="2808164" y="1791129"/>
                </a:cubicBezTo>
                <a:cubicBezTo>
                  <a:pt x="2518532" y="1817874"/>
                  <a:pt x="2428216" y="1765304"/>
                  <a:pt x="2214485" y="1791129"/>
                </a:cubicBezTo>
                <a:cubicBezTo>
                  <a:pt x="2000754" y="1816954"/>
                  <a:pt x="1715475" y="1770118"/>
                  <a:pt x="1458894" y="1791129"/>
                </a:cubicBezTo>
                <a:cubicBezTo>
                  <a:pt x="1202313" y="1812140"/>
                  <a:pt x="1146749" y="1769526"/>
                  <a:pt x="946171" y="1791129"/>
                </a:cubicBezTo>
                <a:cubicBezTo>
                  <a:pt x="745593" y="1812732"/>
                  <a:pt x="466554" y="1822070"/>
                  <a:pt x="298522" y="1791129"/>
                </a:cubicBezTo>
                <a:cubicBezTo>
                  <a:pt x="121234" y="1761994"/>
                  <a:pt x="11865" y="1672073"/>
                  <a:pt x="0" y="1492607"/>
                </a:cubicBezTo>
                <a:cubicBezTo>
                  <a:pt x="15158" y="1288150"/>
                  <a:pt x="-16490" y="1132311"/>
                  <a:pt x="0" y="883624"/>
                </a:cubicBezTo>
                <a:cubicBezTo>
                  <a:pt x="16490" y="634937"/>
                  <a:pt x="-25856" y="421128"/>
                  <a:pt x="0" y="298522"/>
                </a:cubicBezTo>
                <a:close/>
              </a:path>
            </a:pathLst>
          </a:custGeom>
          <a:solidFill>
            <a:srgbClr val="EAB482"/>
          </a:solidFill>
          <a:ln w="28575">
            <a:solidFill>
              <a:srgbClr val="632D09"/>
            </a:solidFill>
            <a:headEnd type="oval" w="med" len="med"/>
            <a:tailEnd type="oval" w="med" len="med"/>
            <a:extLst>
              <a:ext uri="{C807C97D-BFC1-408E-A445-0C87EB9F89A2}">
                <ask:lineSketchStyleProps xmlns:ask="http://schemas.microsoft.com/office/drawing/2018/sketchyshapes" xmlns="" sd="2389846189">
                  <a:prstGeom prst="flowChartAlternateProcess">
                    <a:avLst/>
                  </a:prstGeom>
                  <ask:type>
                    <ask:lineSketchFreehand/>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defPPr>
              <a:defRPr lang="ko-KR"/>
            </a:defPPr>
            <a:lvl1pPr algn="ctr">
              <a:defRPr sz="11500" b="1">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ct val="110000"/>
              </a:lnSpc>
            </a:pPr>
            <a:r>
              <a:rPr lang="ar-SA" sz="3200" dirty="0">
                <a:ln w="28575">
                  <a:noFill/>
                  <a:prstDash val="solid"/>
                </a:ln>
                <a:solidFill>
                  <a:srgbClr val="FFCE33"/>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عَنْ أَبِي هُرَيْرَةَ رضي الله عنه أَنَّ النبي ﷺ، قَالَ : </a:t>
            </a:r>
            <a:r>
              <a:rPr lang="ar-SA" sz="3200" dirty="0">
                <a:ln w="28575">
                  <a:noFill/>
                  <a:prstDash val="solid"/>
                </a:ln>
                <a:solidFill>
                  <a:schemeClr val="bg1">
                    <a:lumMod val="65000"/>
                  </a:schemeClr>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 إِذَا مَاتَ </a:t>
            </a:r>
          </a:p>
          <a:p>
            <a:r>
              <a:rPr lang="ar-SA" sz="3200" dirty="0">
                <a:ln w="28575">
                  <a:noFill/>
                  <a:prstDash val="solid"/>
                </a:ln>
                <a:solidFill>
                  <a:schemeClr val="bg1">
                    <a:lumMod val="65000"/>
                  </a:schemeClr>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الْإِنْسَانُ انْقَطَعَ عَنْهُ عَمَلُهُ إِلَّا مِنْ ثَلَاثَةٍ: إِلَّا مِنْ صَدَقَةٍ جَارِيَةٍ ، </a:t>
            </a:r>
          </a:p>
          <a:p>
            <a:r>
              <a:rPr lang="ar-SA" sz="3200" dirty="0">
                <a:ln w="28575">
                  <a:noFill/>
                  <a:prstDash val="solid"/>
                </a:ln>
                <a:solidFill>
                  <a:schemeClr val="bg1">
                    <a:lumMod val="65000"/>
                  </a:schemeClr>
                </a:solidFill>
                <a:effectLst>
                  <a:glow rad="114300">
                    <a:schemeClr val="tx1"/>
                  </a:glow>
                  <a:outerShdw blurRad="38100" dist="38100" dir="2700000" algn="tl">
                    <a:srgbClr val="000000">
                      <a:alpha val="43137"/>
                    </a:srgbClr>
                  </a:outerShdw>
                </a:effectLst>
                <a:latin typeface="Hacen Tunisia Bold" panose="02000000000000000000" pitchFamily="2" charset="-78"/>
                <a:ea typeface="Castile-Thin" pitchFamily="50" charset="-78"/>
                <a:cs typeface="Hacen Tunisia Bold" panose="02000000000000000000" pitchFamily="2" charset="-78"/>
              </a:rPr>
              <a:t>أَوْ عِلْمٍ يُنْتَفَعُ بِهِ، أَوْ وَلَدٍ صَالِحٍ يَدْعُو لَهُ ))</a:t>
            </a:r>
          </a:p>
        </p:txBody>
      </p:sp>
      <p:pic>
        <p:nvPicPr>
          <p:cNvPr id="14" name="صورة 13">
            <a:extLst>
              <a:ext uri="{FF2B5EF4-FFF2-40B4-BE49-F238E27FC236}">
                <a16:creationId xmlns:a16="http://schemas.microsoft.com/office/drawing/2014/main" id="{0104A31C-FAC0-49EA-A2C0-DBC4F39A9405}"/>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333" y="29525"/>
            <a:ext cx="1359837" cy="806820"/>
          </a:xfrm>
          <a:prstGeom prst="rect">
            <a:avLst/>
          </a:prstGeom>
          <a:effectLst/>
        </p:spPr>
      </p:pic>
    </p:spTree>
    <p:extLst>
      <p:ext uri="{BB962C8B-B14F-4D97-AF65-F5344CB8AC3E}">
        <p14:creationId xmlns:p14="http://schemas.microsoft.com/office/powerpoint/2010/main" val="209059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p:cTn id="7" dur="750" fill="hold"/>
                                        <p:tgtEl>
                                          <p:spTgt spid="12">
                                            <p:bg/>
                                          </p:spTgt>
                                        </p:tgtEl>
                                        <p:attrNameLst>
                                          <p:attrName>ppt_w</p:attrName>
                                        </p:attrNameLst>
                                      </p:cBhvr>
                                      <p:tavLst>
                                        <p:tav tm="0">
                                          <p:val>
                                            <p:fltVal val="0"/>
                                          </p:val>
                                        </p:tav>
                                        <p:tav tm="100000">
                                          <p:val>
                                            <p:strVal val="#ppt_w"/>
                                          </p:val>
                                        </p:tav>
                                      </p:tavLst>
                                    </p:anim>
                                    <p:anim calcmode="lin" valueType="num">
                                      <p:cBhvr>
                                        <p:cTn id="8" dur="750" fill="hold"/>
                                        <p:tgtEl>
                                          <p:spTgt spid="12">
                                            <p:bg/>
                                          </p:spTgt>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38" presetClass="entr" presetSubtype="0" accel="50000" fill="hold" nodeType="afterEffect">
                                  <p:stCondLst>
                                    <p:cond delay="0"/>
                                  </p:stCondLst>
                                  <p:iterate type="wd">
                                    <p:tmPct val="10000"/>
                                  </p:iterate>
                                  <p:childTnLst>
                                    <p:set>
                                      <p:cBhvr>
                                        <p:cTn id="11" dur="1" fill="hold">
                                          <p:stCondLst>
                                            <p:cond delay="0"/>
                                          </p:stCondLst>
                                        </p:cTn>
                                        <p:tgtEl>
                                          <p:spTgt spid="12">
                                            <p:txEl>
                                              <p:pRg st="0" end="0"/>
                                            </p:txEl>
                                          </p:spTgt>
                                        </p:tgtEl>
                                        <p:attrNameLst>
                                          <p:attrName>style.visibility</p:attrName>
                                        </p:attrNameLst>
                                      </p:cBhvr>
                                      <p:to>
                                        <p:strVal val="visible"/>
                                      </p:to>
                                    </p:set>
                                    <p:set>
                                      <p:cBhvr>
                                        <p:cTn id="12" dur="455" fill="hold">
                                          <p:stCondLst>
                                            <p:cond delay="0"/>
                                          </p:stCondLst>
                                        </p:cTn>
                                        <p:tgtEl>
                                          <p:spTgt spid="12">
                                            <p:txEl>
                                              <p:pRg st="0" end="0"/>
                                            </p:txEl>
                                          </p:spTgt>
                                        </p:tgtEl>
                                        <p:attrNameLst>
                                          <p:attrName>style.rotation</p:attrName>
                                        </p:attrNameLst>
                                      </p:cBhvr>
                                      <p:to>
                                        <p:strVal val="-45.0"/>
                                      </p:to>
                                    </p:set>
                                    <p:anim calcmode="lin" valueType="num">
                                      <p:cBhvr>
                                        <p:cTn id="13" dur="455" fill="hold">
                                          <p:stCondLst>
                                            <p:cond delay="455"/>
                                          </p:stCondLst>
                                        </p:cTn>
                                        <p:tgtEl>
                                          <p:spTgt spid="1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12">
                                            <p:txEl>
                                              <p:pRg st="0" end="0"/>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2">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3150"/>
                            </p:stCondLst>
                            <p:childTnLst>
                              <p:par>
                                <p:cTn id="18" presetID="38" presetClass="entr" presetSubtype="0" accel="50000" fill="hold" nodeType="afterEffect">
                                  <p:stCondLst>
                                    <p:cond delay="0"/>
                                  </p:stCondLst>
                                  <p:iterate type="wd">
                                    <p:tmPct val="10000"/>
                                  </p:iterate>
                                  <p:childTnLst>
                                    <p:set>
                                      <p:cBhvr>
                                        <p:cTn id="19" dur="1" fill="hold">
                                          <p:stCondLst>
                                            <p:cond delay="0"/>
                                          </p:stCondLst>
                                        </p:cTn>
                                        <p:tgtEl>
                                          <p:spTgt spid="12">
                                            <p:txEl>
                                              <p:pRg st="1" end="1"/>
                                            </p:txEl>
                                          </p:spTgt>
                                        </p:tgtEl>
                                        <p:attrNameLst>
                                          <p:attrName>style.visibility</p:attrName>
                                        </p:attrNameLst>
                                      </p:cBhvr>
                                      <p:to>
                                        <p:strVal val="visible"/>
                                      </p:to>
                                    </p:set>
                                    <p:set>
                                      <p:cBhvr>
                                        <p:cTn id="20" dur="455" fill="hold">
                                          <p:stCondLst>
                                            <p:cond delay="0"/>
                                          </p:stCondLst>
                                        </p:cTn>
                                        <p:tgtEl>
                                          <p:spTgt spid="12">
                                            <p:txEl>
                                              <p:pRg st="1" end="1"/>
                                            </p:txEl>
                                          </p:spTgt>
                                        </p:tgtEl>
                                        <p:attrNameLst>
                                          <p:attrName>style.rotation</p:attrName>
                                        </p:attrNameLst>
                                      </p:cBhvr>
                                      <p:to>
                                        <p:strVal val="-45.0"/>
                                      </p:to>
                                    </p:set>
                                    <p:anim calcmode="lin" valueType="num">
                                      <p:cBhvr>
                                        <p:cTn id="21" dur="455" fill="hold">
                                          <p:stCondLst>
                                            <p:cond delay="455"/>
                                          </p:stCondLst>
                                        </p:cTn>
                                        <p:tgtEl>
                                          <p:spTgt spid="1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xEl>
                                              <p:pRg st="1" end="1"/>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5350"/>
                            </p:stCondLst>
                            <p:childTnLst>
                              <p:par>
                                <p:cTn id="26" presetID="38" presetClass="entr" presetSubtype="0" accel="50000" fill="hold" nodeType="afterEffect">
                                  <p:stCondLst>
                                    <p:cond delay="0"/>
                                  </p:stCondLst>
                                  <p:iterate type="wd">
                                    <p:tmPct val="10000"/>
                                  </p:iterate>
                                  <p:childTnLst>
                                    <p:set>
                                      <p:cBhvr>
                                        <p:cTn id="27" dur="1" fill="hold">
                                          <p:stCondLst>
                                            <p:cond delay="0"/>
                                          </p:stCondLst>
                                        </p:cTn>
                                        <p:tgtEl>
                                          <p:spTgt spid="12">
                                            <p:txEl>
                                              <p:pRg st="2" end="2"/>
                                            </p:txEl>
                                          </p:spTgt>
                                        </p:tgtEl>
                                        <p:attrNameLst>
                                          <p:attrName>style.visibility</p:attrName>
                                        </p:attrNameLst>
                                      </p:cBhvr>
                                      <p:to>
                                        <p:strVal val="visible"/>
                                      </p:to>
                                    </p:set>
                                    <p:set>
                                      <p:cBhvr>
                                        <p:cTn id="28" dur="455" fill="hold">
                                          <p:stCondLst>
                                            <p:cond delay="0"/>
                                          </p:stCondLst>
                                        </p:cTn>
                                        <p:tgtEl>
                                          <p:spTgt spid="12">
                                            <p:txEl>
                                              <p:pRg st="2" end="2"/>
                                            </p:txEl>
                                          </p:spTgt>
                                        </p:tgtEl>
                                        <p:attrNameLst>
                                          <p:attrName>style.rotation</p:attrName>
                                        </p:attrNameLst>
                                      </p:cBhvr>
                                      <p:to>
                                        <p:strVal val="-45.0"/>
                                      </p:to>
                                    </p:set>
                                    <p:anim calcmode="lin" valueType="num">
                                      <p:cBhvr>
                                        <p:cTn id="29" dur="455" fill="hold">
                                          <p:stCondLst>
                                            <p:cond delay="455"/>
                                          </p:stCondLst>
                                        </p:cTn>
                                        <p:tgtEl>
                                          <p:spTgt spid="12">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12">
                                            <p:txEl>
                                              <p:pRg st="2" end="2"/>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12">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12">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1988978"/>
            <a:ext cx="6416159" cy="1446550"/>
          </a:xfrm>
          <a:prstGeom prst="rect">
            <a:avLst/>
          </a:prstGeom>
          <a:noFill/>
        </p:spPr>
        <p:txBody>
          <a:bodyPr wrap="square" anchor="ctr">
            <a:spAutoFit/>
          </a:bodyPr>
          <a:lstStyle/>
          <a:p>
            <a:pPr algn="ctr"/>
            <a:r>
              <a:rPr lang="ar-SA" sz="88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إرشادات الحديث</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803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13" name="مستطيل: زوايا قطرية مستديرة 12">
            <a:extLst>
              <a:ext uri="{FF2B5EF4-FFF2-40B4-BE49-F238E27FC236}">
                <a16:creationId xmlns:a16="http://schemas.microsoft.com/office/drawing/2014/main" id="{C83701D4-FAB8-46DB-8CC7-2FB788BF78C8}"/>
              </a:ext>
            </a:extLst>
          </p:cNvPr>
          <p:cNvSpPr/>
          <p:nvPr/>
        </p:nvSpPr>
        <p:spPr>
          <a:xfrm>
            <a:off x="3491880" y="123478"/>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rgbClr val="EAB482"/>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6000" b="1" dirty="0">
                <a:ln w="3175">
                  <a:solidFill>
                    <a:schemeClr val="tx1"/>
                  </a:solidFill>
                  <a:prstDash val="solid"/>
                </a:ln>
                <a:solidFill>
                  <a:srgbClr val="FFD85B"/>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grpSp>
        <p:nvGrpSpPr>
          <p:cNvPr id="14" name="مجموعة 13">
            <a:extLst>
              <a:ext uri="{FF2B5EF4-FFF2-40B4-BE49-F238E27FC236}">
                <a16:creationId xmlns:a16="http://schemas.microsoft.com/office/drawing/2014/main" id="{B020CF5B-23E8-4F90-8431-79A896CB3EBE}"/>
              </a:ext>
            </a:extLst>
          </p:cNvPr>
          <p:cNvGrpSpPr/>
          <p:nvPr/>
        </p:nvGrpSpPr>
        <p:grpSpPr>
          <a:xfrm>
            <a:off x="8399193" y="1429445"/>
            <a:ext cx="630535" cy="607731"/>
            <a:chOff x="196011" y="2031213"/>
            <a:chExt cx="687370" cy="669871"/>
          </a:xfrm>
        </p:grpSpPr>
        <p:sp>
          <p:nvSpPr>
            <p:cNvPr id="15" name="شكل بيضاوي 14">
              <a:extLst>
                <a:ext uri="{FF2B5EF4-FFF2-40B4-BE49-F238E27FC236}">
                  <a16:creationId xmlns:a16="http://schemas.microsoft.com/office/drawing/2014/main" id="{4E1CDD3E-63E5-46F3-949E-C9D7CD7CB10E}"/>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16" name="Google Shape;556;p52">
              <a:extLst>
                <a:ext uri="{FF2B5EF4-FFF2-40B4-BE49-F238E27FC236}">
                  <a16:creationId xmlns:a16="http://schemas.microsoft.com/office/drawing/2014/main" id="{81FE9713-EB00-4BA5-89E9-12F2417BAB9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rgbClr val="F6D7D6"/>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17" name="مجموعة 16">
            <a:extLst>
              <a:ext uri="{FF2B5EF4-FFF2-40B4-BE49-F238E27FC236}">
                <a16:creationId xmlns:a16="http://schemas.microsoft.com/office/drawing/2014/main" id="{B62CB54A-FD3F-4EAF-AB58-086CB5425511}"/>
              </a:ext>
            </a:extLst>
          </p:cNvPr>
          <p:cNvGrpSpPr/>
          <p:nvPr/>
        </p:nvGrpSpPr>
        <p:grpSpPr>
          <a:xfrm>
            <a:off x="8456273" y="2564493"/>
            <a:ext cx="630535" cy="607731"/>
            <a:chOff x="196011" y="2031213"/>
            <a:chExt cx="687370" cy="669871"/>
          </a:xfrm>
        </p:grpSpPr>
        <p:sp>
          <p:nvSpPr>
            <p:cNvPr id="18" name="شكل بيضاوي 17">
              <a:extLst>
                <a:ext uri="{FF2B5EF4-FFF2-40B4-BE49-F238E27FC236}">
                  <a16:creationId xmlns:a16="http://schemas.microsoft.com/office/drawing/2014/main" id="{DF7C8BDD-E2A6-4588-8ED2-6E0D6A53A580}"/>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19" name="Google Shape;556;p52">
              <a:extLst>
                <a:ext uri="{FF2B5EF4-FFF2-40B4-BE49-F238E27FC236}">
                  <a16:creationId xmlns:a16="http://schemas.microsoft.com/office/drawing/2014/main" id="{F233AEC4-719B-4653-B1CA-E87DA0C1C4F6}"/>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rgbClr val="F6D7D6"/>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20" name="مربع نص 19">
            <a:extLst>
              <a:ext uri="{FF2B5EF4-FFF2-40B4-BE49-F238E27FC236}">
                <a16:creationId xmlns:a16="http://schemas.microsoft.com/office/drawing/2014/main" id="{2CB422DE-005F-45FE-B596-2B631E9F06B0}"/>
              </a:ext>
            </a:extLst>
          </p:cNvPr>
          <p:cNvSpPr txBox="1"/>
          <p:nvPr/>
        </p:nvSpPr>
        <p:spPr>
          <a:xfrm>
            <a:off x="1439157" y="1443205"/>
            <a:ext cx="6968564" cy="769441"/>
          </a:xfrm>
          <a:prstGeom prst="rect">
            <a:avLst/>
          </a:prstGeom>
          <a:noFill/>
        </p:spPr>
        <p:txBody>
          <a:bodyPr wrap="square" rtlCol="1">
            <a:spAutoFit/>
          </a:bodyPr>
          <a:lstStyle/>
          <a:p>
            <a:pPr algn="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رحمة الله بعباده المؤمنين أن أبقى لهم بعد موتهم من الأعمال ما لا ينقطع ثوابه عنهم, فهو يدر عليهم من الحسنات ما يكفر سيئاتهم ويرفع درجتهم.</a:t>
            </a:r>
          </a:p>
        </p:txBody>
      </p:sp>
      <p:sp>
        <p:nvSpPr>
          <p:cNvPr id="21" name="مربع نص 20">
            <a:extLst>
              <a:ext uri="{FF2B5EF4-FFF2-40B4-BE49-F238E27FC236}">
                <a16:creationId xmlns:a16="http://schemas.microsoft.com/office/drawing/2014/main" id="{2C14D28E-A2D5-4355-B80E-BCF76084B816}"/>
              </a:ext>
            </a:extLst>
          </p:cNvPr>
          <p:cNvSpPr txBox="1"/>
          <p:nvPr/>
        </p:nvSpPr>
        <p:spPr>
          <a:xfrm>
            <a:off x="1510407" y="2563885"/>
            <a:ext cx="6965110" cy="769441"/>
          </a:xfrm>
          <a:prstGeom prst="rect">
            <a:avLst/>
          </a:prstGeom>
          <a:noFill/>
        </p:spPr>
        <p:txBody>
          <a:bodyPr wrap="square">
            <a:spAutoFit/>
          </a:bodyPr>
          <a:lstStyle/>
          <a:p>
            <a:pPr algn="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في الحديث حث على الصدقة ويدخل في ذلك: </a:t>
            </a:r>
            <a:r>
              <a:rPr lang="ar-SA" sz="2200" b="1" dirty="0">
                <a:solidFill>
                  <a:schemeClr val="accent6">
                    <a:lumMod val="20000"/>
                    <a:lumOff val="80000"/>
                  </a:schemeClr>
                </a:solidFill>
                <a:effectLst>
                  <a:glow rad="114300">
                    <a:schemeClr val="accent6">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الأوقاف بأنواعها مادام ينتفع الناس, ومهما كانت قيمتها.</a:t>
            </a:r>
          </a:p>
        </p:txBody>
      </p:sp>
      <p:grpSp>
        <p:nvGrpSpPr>
          <p:cNvPr id="22" name="مجموعة 21">
            <a:extLst>
              <a:ext uri="{FF2B5EF4-FFF2-40B4-BE49-F238E27FC236}">
                <a16:creationId xmlns:a16="http://schemas.microsoft.com/office/drawing/2014/main" id="{B39550BE-4199-407A-951E-A8902089A7E9}"/>
              </a:ext>
            </a:extLst>
          </p:cNvPr>
          <p:cNvGrpSpPr/>
          <p:nvPr/>
        </p:nvGrpSpPr>
        <p:grpSpPr>
          <a:xfrm>
            <a:off x="8457183" y="3671292"/>
            <a:ext cx="630535" cy="607731"/>
            <a:chOff x="196011" y="2031213"/>
            <a:chExt cx="687370" cy="669871"/>
          </a:xfrm>
        </p:grpSpPr>
        <p:sp>
          <p:nvSpPr>
            <p:cNvPr id="23" name="شكل بيضاوي 22">
              <a:extLst>
                <a:ext uri="{FF2B5EF4-FFF2-40B4-BE49-F238E27FC236}">
                  <a16:creationId xmlns:a16="http://schemas.microsoft.com/office/drawing/2014/main" id="{01A7F3BD-BBA1-4064-83F2-4E8696374CF8}"/>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653BD24F-0EB8-4EE1-B2A9-750C75E7A4AC}"/>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rgbClr val="F6D7D6"/>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25" name="مربع نص 24">
            <a:extLst>
              <a:ext uri="{FF2B5EF4-FFF2-40B4-BE49-F238E27FC236}">
                <a16:creationId xmlns:a16="http://schemas.microsoft.com/office/drawing/2014/main" id="{C315E812-CC63-4E18-9FDA-CF220AD9A638}"/>
              </a:ext>
            </a:extLst>
          </p:cNvPr>
          <p:cNvSpPr txBox="1"/>
          <p:nvPr/>
        </p:nvSpPr>
        <p:spPr>
          <a:xfrm>
            <a:off x="1491868" y="3561528"/>
            <a:ext cx="7082955" cy="1581972"/>
          </a:xfrm>
          <a:prstGeom prst="rect">
            <a:avLst/>
          </a:prstGeom>
          <a:noFill/>
        </p:spPr>
        <p:txBody>
          <a:bodyPr wrap="square">
            <a:spAutoFit/>
          </a:bodyPr>
          <a:lstStyle/>
          <a:p>
            <a:pPr algn="r">
              <a:lnSpc>
                <a:spcPct val="11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دل الحديث على فضل نشر العلم النافع، وهو كل علم مباح ينتفع به الناس, </a:t>
            </a:r>
          </a:p>
          <a:p>
            <a:pPr algn="r">
              <a:lnSpc>
                <a:spcPct val="11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سواء أكان عن طريق التعليم المباشر, أم عن طريق تأليف الكتب النافعة ونشرها, ويدخل في ذلك العلم بالمال مثل: </a:t>
            </a:r>
            <a:r>
              <a:rPr lang="ar-SA" sz="2200" b="1" dirty="0">
                <a:solidFill>
                  <a:schemeClr val="accent6">
                    <a:lumMod val="20000"/>
                    <a:lumOff val="80000"/>
                  </a:schemeClr>
                </a:solidFill>
                <a:effectLst>
                  <a:glow rad="114300">
                    <a:schemeClr val="accent6">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طباعة الكتب النافعة وتوزيعها على المنتفعين بها وإجراء الأوقاف عليها.</a:t>
            </a:r>
          </a:p>
        </p:txBody>
      </p:sp>
    </p:spTree>
    <p:extLst>
      <p:ext uri="{BB962C8B-B14F-4D97-AF65-F5344CB8AC3E}">
        <p14:creationId xmlns:p14="http://schemas.microsoft.com/office/powerpoint/2010/main" val="9598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iterate type="wd">
                                    <p:tmPct val="13000"/>
                                  </p:iterate>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ppt_x</p:attrName>
                                        </p:attrNameLst>
                                      </p:cBhvr>
                                      <p:tavLst>
                                        <p:tav tm="0">
                                          <p:val>
                                            <p:strVal val="#ppt_x+#ppt_w*1.125000"/>
                                          </p:val>
                                        </p:tav>
                                        <p:tav tm="100000">
                                          <p:val>
                                            <p:strVal val="#ppt_x"/>
                                          </p:val>
                                        </p:tav>
                                      </p:tavLst>
                                    </p:anim>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iterate type="wd">
                                    <p:tmPct val="13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ppt_x</p:attrName>
                                        </p:attrNameLst>
                                      </p:cBhvr>
                                      <p:tavLst>
                                        <p:tav tm="0">
                                          <p:val>
                                            <p:strVal val="#ppt_x+#ppt_w*1.125000"/>
                                          </p:val>
                                        </p:tav>
                                        <p:tav tm="100000">
                                          <p:val>
                                            <p:strVal val="#ppt_x"/>
                                          </p:val>
                                        </p:tav>
                                      </p:tavLst>
                                    </p:anim>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grpId="0" nodeType="clickEffect">
                                  <p:stCondLst>
                                    <p:cond delay="0"/>
                                  </p:stCondLst>
                                  <p:iterate type="wd">
                                    <p:tmPct val="13000"/>
                                  </p:iterate>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p:tgtEl>
                                          <p:spTgt spid="25"/>
                                        </p:tgtEl>
                                        <p:attrNameLst>
                                          <p:attrName>ppt_x</p:attrName>
                                        </p:attrNameLst>
                                      </p:cBhvr>
                                      <p:tavLst>
                                        <p:tav tm="0">
                                          <p:val>
                                            <p:strVal val="#ppt_x+#ppt_w*1.125000"/>
                                          </p:val>
                                        </p:tav>
                                        <p:tav tm="100000">
                                          <p:val>
                                            <p:strVal val="#ppt_x"/>
                                          </p:val>
                                        </p:tav>
                                      </p:tavLst>
                                    </p:anim>
                                    <p:animEffect transition="in" filter="wipe(left)">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3" presetClass="exit" presetSubtype="10" fill="hold" grpId="1" nodeType="withEffect">
                                  <p:stCondLst>
                                    <p:cond delay="0"/>
                                  </p:stCondLst>
                                  <p:iterate type="wd">
                                    <p:tmPct val="0"/>
                                  </p:iterate>
                                  <p:childTnLst>
                                    <p:animEffect transition="out" filter="blinds(horizontal)">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3" presetClass="exit" presetSubtype="10" fill="hold" grpId="1" nodeType="withEffect">
                                  <p:stCondLst>
                                    <p:cond delay="0"/>
                                  </p:stCondLst>
                                  <p:iterate type="wd">
                                    <p:tmPct val="0"/>
                                  </p:iterate>
                                  <p:childTnLst>
                                    <p:animEffect transition="out" filter="blinds(horizontal)">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3" presetClass="exit" presetSubtype="10" fill="hold" grpId="1" nodeType="withEffect">
                                  <p:stCondLst>
                                    <p:cond delay="0"/>
                                  </p:stCondLst>
                                  <p:iterate type="wd">
                                    <p:tmPct val="0"/>
                                  </p:iterate>
                                  <p:childTnLst>
                                    <p:animEffect transition="out" filter="blinds(horizontal)">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0" grpId="1"/>
      <p:bldP spid="21" grpId="0"/>
      <p:bldP spid="21" grpId="1"/>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13" name="مستطيل: زوايا قطرية مستديرة 12">
            <a:extLst>
              <a:ext uri="{FF2B5EF4-FFF2-40B4-BE49-F238E27FC236}">
                <a16:creationId xmlns:a16="http://schemas.microsoft.com/office/drawing/2014/main" id="{C83701D4-FAB8-46DB-8CC7-2FB788BF78C8}"/>
              </a:ext>
            </a:extLst>
          </p:cNvPr>
          <p:cNvSpPr/>
          <p:nvPr/>
        </p:nvSpPr>
        <p:spPr>
          <a:xfrm>
            <a:off x="3491880" y="123478"/>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rgbClr val="EAB482"/>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6000" b="1" dirty="0">
                <a:ln w="3175">
                  <a:solidFill>
                    <a:schemeClr val="tx1"/>
                  </a:solidFill>
                  <a:prstDash val="solid"/>
                </a:ln>
                <a:solidFill>
                  <a:srgbClr val="FFD85B"/>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4" name="مربع نص 3">
            <a:extLst>
              <a:ext uri="{FF2B5EF4-FFF2-40B4-BE49-F238E27FC236}">
                <a16:creationId xmlns:a16="http://schemas.microsoft.com/office/drawing/2014/main" id="{7DA2A061-7AE4-4BCE-B2FD-7FD55964B805}"/>
              </a:ext>
            </a:extLst>
          </p:cNvPr>
          <p:cNvSpPr txBox="1"/>
          <p:nvPr/>
        </p:nvSpPr>
        <p:spPr>
          <a:xfrm>
            <a:off x="1856640" y="2409150"/>
            <a:ext cx="6575296" cy="738664"/>
          </a:xfrm>
          <a:prstGeom prst="rect">
            <a:avLst/>
          </a:prstGeom>
          <a:noFill/>
        </p:spPr>
        <p:txBody>
          <a:bodyPr wrap="square" rtlCol="1">
            <a:spAutoFit/>
          </a:bodyPr>
          <a:lstStyle/>
          <a:p>
            <a:pPr algn="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في الحديث الحث على حسن تربية الأولاد فهم الذين ينفعون والديهم في الأخرة ومن نفعهم أنهم يدعون لهم.</a:t>
            </a:r>
          </a:p>
        </p:txBody>
      </p:sp>
      <p:grpSp>
        <p:nvGrpSpPr>
          <p:cNvPr id="5" name="مجموعة 4">
            <a:extLst>
              <a:ext uri="{FF2B5EF4-FFF2-40B4-BE49-F238E27FC236}">
                <a16:creationId xmlns:a16="http://schemas.microsoft.com/office/drawing/2014/main" id="{EB30ADE4-5682-4722-94E2-139D0254B8A5}"/>
              </a:ext>
            </a:extLst>
          </p:cNvPr>
          <p:cNvGrpSpPr/>
          <p:nvPr/>
        </p:nvGrpSpPr>
        <p:grpSpPr>
          <a:xfrm>
            <a:off x="8403379" y="2355726"/>
            <a:ext cx="637096" cy="586442"/>
            <a:chOff x="188858" y="1996555"/>
            <a:chExt cx="694523" cy="646405"/>
          </a:xfrm>
        </p:grpSpPr>
        <p:sp>
          <p:nvSpPr>
            <p:cNvPr id="6" name="شكل بيضاوي 5">
              <a:extLst>
                <a:ext uri="{FF2B5EF4-FFF2-40B4-BE49-F238E27FC236}">
                  <a16:creationId xmlns:a16="http://schemas.microsoft.com/office/drawing/2014/main" id="{AE785AE5-78C7-4D84-8FF9-64395748B9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7" name="Google Shape;556;p52">
              <a:extLst>
                <a:ext uri="{FF2B5EF4-FFF2-40B4-BE49-F238E27FC236}">
                  <a16:creationId xmlns:a16="http://schemas.microsoft.com/office/drawing/2014/main" id="{88F96641-B6EE-4C9D-8872-163C5E07C232}"/>
                </a:ext>
              </a:extLst>
            </p:cNvPr>
            <p:cNvSpPr txBox="1">
              <a:spLocks/>
            </p:cNvSpPr>
            <p:nvPr/>
          </p:nvSpPr>
          <p:spPr>
            <a:xfrm>
              <a:off x="188858" y="1996555"/>
              <a:ext cx="600281"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5</a:t>
              </a:r>
            </a:p>
          </p:txBody>
        </p:sp>
      </p:grpSp>
      <p:grpSp>
        <p:nvGrpSpPr>
          <p:cNvPr id="8" name="مجموعة 7">
            <a:extLst>
              <a:ext uri="{FF2B5EF4-FFF2-40B4-BE49-F238E27FC236}">
                <a16:creationId xmlns:a16="http://schemas.microsoft.com/office/drawing/2014/main" id="{51965806-B5DC-46F7-938B-F906DA9FFC9E}"/>
              </a:ext>
            </a:extLst>
          </p:cNvPr>
          <p:cNvGrpSpPr/>
          <p:nvPr/>
        </p:nvGrpSpPr>
        <p:grpSpPr>
          <a:xfrm>
            <a:off x="8384651" y="3208556"/>
            <a:ext cx="630535" cy="607731"/>
            <a:chOff x="196011" y="2031213"/>
            <a:chExt cx="687370" cy="669871"/>
          </a:xfrm>
        </p:grpSpPr>
        <p:sp>
          <p:nvSpPr>
            <p:cNvPr id="9" name="شكل بيضاوي 8">
              <a:extLst>
                <a:ext uri="{FF2B5EF4-FFF2-40B4-BE49-F238E27FC236}">
                  <a16:creationId xmlns:a16="http://schemas.microsoft.com/office/drawing/2014/main" id="{277F5E42-5C3C-48BA-8A45-81BB6214C416}"/>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10" name="Google Shape;556;p52">
              <a:extLst>
                <a:ext uri="{FF2B5EF4-FFF2-40B4-BE49-F238E27FC236}">
                  <a16:creationId xmlns:a16="http://schemas.microsoft.com/office/drawing/2014/main" id="{51E6EE94-51BF-40E9-A89E-9520F2AA5D92}"/>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6</a:t>
              </a:r>
            </a:p>
          </p:txBody>
        </p:sp>
      </p:grpSp>
      <p:sp>
        <p:nvSpPr>
          <p:cNvPr id="11" name="مربع نص 10">
            <a:extLst>
              <a:ext uri="{FF2B5EF4-FFF2-40B4-BE49-F238E27FC236}">
                <a16:creationId xmlns:a16="http://schemas.microsoft.com/office/drawing/2014/main" id="{568DA526-B331-42EB-BFA8-6819E1D52ED7}"/>
              </a:ext>
            </a:extLst>
          </p:cNvPr>
          <p:cNvSpPr txBox="1"/>
          <p:nvPr/>
        </p:nvSpPr>
        <p:spPr>
          <a:xfrm>
            <a:off x="1619672" y="3201238"/>
            <a:ext cx="6799781" cy="738664"/>
          </a:xfrm>
          <a:prstGeom prst="rect">
            <a:avLst/>
          </a:prstGeom>
          <a:noFill/>
        </p:spPr>
        <p:txBody>
          <a:bodyPr wrap="square">
            <a:spAutoFit/>
          </a:bodyPr>
          <a:lstStyle/>
          <a:p>
            <a:pPr algn="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جاء عن النبي ﷺ ما يوضح هذا الحديث ويبين ما أجمل في, ويفصل أوجه البر التي اشتمل عليها.</a:t>
            </a:r>
          </a:p>
        </p:txBody>
      </p:sp>
      <p:grpSp>
        <p:nvGrpSpPr>
          <p:cNvPr id="14" name="مجموعة 13">
            <a:extLst>
              <a:ext uri="{FF2B5EF4-FFF2-40B4-BE49-F238E27FC236}">
                <a16:creationId xmlns:a16="http://schemas.microsoft.com/office/drawing/2014/main" id="{A7C684C1-D705-4932-91FB-1F4885050308}"/>
              </a:ext>
            </a:extLst>
          </p:cNvPr>
          <p:cNvGrpSpPr/>
          <p:nvPr/>
        </p:nvGrpSpPr>
        <p:grpSpPr>
          <a:xfrm>
            <a:off x="8185302" y="4022566"/>
            <a:ext cx="877130" cy="616436"/>
            <a:chOff x="-64981" y="2031213"/>
            <a:chExt cx="948362" cy="679466"/>
          </a:xfrm>
        </p:grpSpPr>
        <p:sp>
          <p:nvSpPr>
            <p:cNvPr id="15" name="شكل بيضاوي 14">
              <a:extLst>
                <a:ext uri="{FF2B5EF4-FFF2-40B4-BE49-F238E27FC236}">
                  <a16:creationId xmlns:a16="http://schemas.microsoft.com/office/drawing/2014/main" id="{3B881934-EE38-4F7D-AB18-3A8F770959C1}"/>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16" name="Google Shape;556;p52">
              <a:extLst>
                <a:ext uri="{FF2B5EF4-FFF2-40B4-BE49-F238E27FC236}">
                  <a16:creationId xmlns:a16="http://schemas.microsoft.com/office/drawing/2014/main" id="{13616AA5-F7CE-4B91-9FC0-A49A1A1E7D42}"/>
                </a:ext>
              </a:extLst>
            </p:cNvPr>
            <p:cNvSpPr txBox="1">
              <a:spLocks/>
            </p:cNvSpPr>
            <p:nvPr/>
          </p:nvSpPr>
          <p:spPr>
            <a:xfrm>
              <a:off x="-64981" y="2066560"/>
              <a:ext cx="865800"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7</a:t>
              </a:r>
            </a:p>
          </p:txBody>
        </p:sp>
      </p:grpSp>
      <p:sp>
        <p:nvSpPr>
          <p:cNvPr id="17" name="مربع نص 16">
            <a:extLst>
              <a:ext uri="{FF2B5EF4-FFF2-40B4-BE49-F238E27FC236}">
                <a16:creationId xmlns:a16="http://schemas.microsoft.com/office/drawing/2014/main" id="{3E2794E2-B5A3-4FC0-8053-431029DBC73D}"/>
              </a:ext>
            </a:extLst>
          </p:cNvPr>
          <p:cNvSpPr txBox="1"/>
          <p:nvPr/>
        </p:nvSpPr>
        <p:spPr>
          <a:xfrm>
            <a:off x="1387695" y="4011910"/>
            <a:ext cx="7072737" cy="1061829"/>
          </a:xfrm>
          <a:prstGeom prst="rect">
            <a:avLst/>
          </a:prstGeom>
          <a:noFill/>
        </p:spPr>
        <p:txBody>
          <a:bodyPr wrap="square">
            <a:spAutoFit/>
          </a:bodyPr>
          <a:lstStyle/>
          <a:p>
            <a:pPr algn="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في الحديث حث للإنسان على اغتنام فرصة الحياة بعمل الصالحات, لأنه بالموت ينقطع عمله, وأما هذه الأعمال التي يستمر نفعها بعد الموت فالحقيقة أنها من عمل الإنسان في حياته ولكنه يستمر نفعها بعد موته.</a:t>
            </a:r>
          </a:p>
        </p:txBody>
      </p:sp>
      <p:sp>
        <p:nvSpPr>
          <p:cNvPr id="30" name="مربع نص 29">
            <a:extLst>
              <a:ext uri="{FF2B5EF4-FFF2-40B4-BE49-F238E27FC236}">
                <a16:creationId xmlns:a16="http://schemas.microsoft.com/office/drawing/2014/main" id="{7DA2A061-7AE4-4BCE-B2FD-7FD55964B805}"/>
              </a:ext>
            </a:extLst>
          </p:cNvPr>
          <p:cNvSpPr txBox="1"/>
          <p:nvPr/>
        </p:nvSpPr>
        <p:spPr>
          <a:xfrm>
            <a:off x="1339178" y="1243359"/>
            <a:ext cx="7152283" cy="1092607"/>
          </a:xfrm>
          <a:prstGeom prst="rect">
            <a:avLst/>
          </a:prstGeom>
          <a:noFill/>
        </p:spPr>
        <p:txBody>
          <a:bodyPr wrap="square" rtlCol="1">
            <a:spAutoFit/>
          </a:bodyPr>
          <a:lstStyle/>
          <a:p>
            <a:pPr algn="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في الحديث أهمية الدعاء للوالدين، وانه ينبغي على الولد ان يحرص على الدعاء لوالديه, وهذا الدعاء منه ما هو مباشر من الولد كقوله: </a:t>
            </a:r>
            <a:r>
              <a:rPr lang="ar-SA" sz="2100" b="1" dirty="0">
                <a:solidFill>
                  <a:schemeClr val="accent6">
                    <a:lumMod val="20000"/>
                    <a:lumOff val="80000"/>
                  </a:schemeClr>
                </a:solidFill>
                <a:effectLst>
                  <a:glow rad="114300">
                    <a:schemeClr val="accent6">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رب اغفر لي ولوالدي, رب ارحمهما كما ربياني صغيراً, </a:t>
            </a: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ومنه ما هو بالتسبب بحيث إذا أحسن الأولاد إلى الناس دعوا لوالديهم.</a:t>
            </a:r>
          </a:p>
        </p:txBody>
      </p:sp>
      <p:grpSp>
        <p:nvGrpSpPr>
          <p:cNvPr id="31" name="مجموعة 30">
            <a:extLst>
              <a:ext uri="{FF2B5EF4-FFF2-40B4-BE49-F238E27FC236}">
                <a16:creationId xmlns:a16="http://schemas.microsoft.com/office/drawing/2014/main" id="{EB30ADE4-5682-4722-94E2-139D0254B8A5}"/>
              </a:ext>
            </a:extLst>
          </p:cNvPr>
          <p:cNvGrpSpPr/>
          <p:nvPr/>
        </p:nvGrpSpPr>
        <p:grpSpPr>
          <a:xfrm>
            <a:off x="8384651" y="1235040"/>
            <a:ext cx="654207" cy="600425"/>
            <a:chOff x="170205" y="2031213"/>
            <a:chExt cx="713176" cy="661818"/>
          </a:xfrm>
        </p:grpSpPr>
        <p:sp>
          <p:nvSpPr>
            <p:cNvPr id="32" name="شكل بيضاوي 31">
              <a:extLst>
                <a:ext uri="{FF2B5EF4-FFF2-40B4-BE49-F238E27FC236}">
                  <a16:creationId xmlns:a16="http://schemas.microsoft.com/office/drawing/2014/main" id="{AE785AE5-78C7-4D84-8FF9-64395748B97B}"/>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a:solidFill>
                  <a:schemeClr val="accent4">
                    <a:lumMod val="20000"/>
                    <a:lumOff val="80000"/>
                  </a:schemeClr>
                </a:solidFill>
              </a:endParaRPr>
            </a:p>
          </p:txBody>
        </p:sp>
        <p:sp>
          <p:nvSpPr>
            <p:cNvPr id="33" name="Google Shape;556;p52">
              <a:extLst>
                <a:ext uri="{FF2B5EF4-FFF2-40B4-BE49-F238E27FC236}">
                  <a16:creationId xmlns:a16="http://schemas.microsoft.com/office/drawing/2014/main" id="{88F96641-B6EE-4C9D-8872-163C5E07C232}"/>
                </a:ext>
              </a:extLst>
            </p:cNvPr>
            <p:cNvSpPr txBox="1">
              <a:spLocks/>
            </p:cNvSpPr>
            <p:nvPr/>
          </p:nvSpPr>
          <p:spPr>
            <a:xfrm>
              <a:off x="170205" y="2048912"/>
              <a:ext cx="600281"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Tree>
    <p:extLst>
      <p:ext uri="{BB962C8B-B14F-4D97-AF65-F5344CB8AC3E}">
        <p14:creationId xmlns:p14="http://schemas.microsoft.com/office/powerpoint/2010/main" val="378704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p:tgtEl>
                                          <p:spTgt spid="30"/>
                                        </p:tgtEl>
                                        <p:attrNameLst>
                                          <p:attrName>ppt_x</p:attrName>
                                        </p:attrNameLst>
                                      </p:cBhvr>
                                      <p:tavLst>
                                        <p:tav tm="0">
                                          <p:val>
                                            <p:strVal val="#ppt_x+#ppt_w*1.125000"/>
                                          </p:val>
                                        </p:tav>
                                        <p:tav tm="100000">
                                          <p:val>
                                            <p:strVal val="#ppt_x"/>
                                          </p:val>
                                        </p:tav>
                                      </p:tavLst>
                                    </p:anim>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ppt_x</p:attrName>
                                        </p:attrNameLst>
                                      </p:cBhvr>
                                      <p:tavLst>
                                        <p:tav tm="0">
                                          <p:val>
                                            <p:strVal val="#ppt_x+#ppt_w*1.125000"/>
                                          </p:val>
                                        </p:tav>
                                        <p:tav tm="100000">
                                          <p:val>
                                            <p:strVal val="#ppt_x"/>
                                          </p:val>
                                        </p:tav>
                                      </p:tavLst>
                                    </p:anim>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grpId="0" nodeType="clickEffect">
                                  <p:stCondLst>
                                    <p:cond delay="0"/>
                                  </p:stCondLst>
                                  <p:iterate type="wd">
                                    <p:tmPct val="13000"/>
                                  </p:iterate>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p:tgtEl>
                                          <p:spTgt spid="11"/>
                                        </p:tgtEl>
                                        <p:attrNameLst>
                                          <p:attrName>ppt_x</p:attrName>
                                        </p:attrNameLst>
                                      </p:cBhvr>
                                      <p:tavLst>
                                        <p:tav tm="0">
                                          <p:val>
                                            <p:strVal val="#ppt_x+#ppt_w*1.125000"/>
                                          </p:val>
                                        </p:tav>
                                        <p:tav tm="100000">
                                          <p:val>
                                            <p:strVal val="#ppt_x"/>
                                          </p:val>
                                        </p:tav>
                                      </p:tavLst>
                                    </p:anim>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iterate type="wd">
                                    <p:tmPct val="13000"/>
                                  </p:iterate>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ppt_x</p:attrName>
                                        </p:attrNameLst>
                                      </p:cBhvr>
                                      <p:tavLst>
                                        <p:tav tm="0">
                                          <p:val>
                                            <p:strVal val="#ppt_x+#ppt_w*1.125000"/>
                                          </p:val>
                                        </p:tav>
                                        <p:tav tm="100000">
                                          <p:val>
                                            <p:strVal val="#ppt_x"/>
                                          </p:val>
                                        </p:tav>
                                      </p:tavLst>
                                    </p:anim>
                                    <p:animEffect transition="in" filter="wipe(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7"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29C0552D-A54C-417D-B36E-58E056D9F37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artisticPaintBrush/>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Google Shape;189;p33">
            <a:extLst>
              <a:ext uri="{FF2B5EF4-FFF2-40B4-BE49-F238E27FC236}">
                <a16:creationId xmlns:a16="http://schemas.microsoft.com/office/drawing/2014/main" id="{1D27834E-043A-40CC-96AB-36FEFD9365FA}"/>
              </a:ext>
            </a:extLst>
          </p:cNvPr>
          <p:cNvSpPr/>
          <p:nvPr/>
        </p:nvSpPr>
        <p:spPr>
          <a:xfrm>
            <a:off x="7930867" y="179881"/>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1" name="Google Shape;189;p33">
            <a:extLst>
              <a:ext uri="{FF2B5EF4-FFF2-40B4-BE49-F238E27FC236}">
                <a16:creationId xmlns:a16="http://schemas.microsoft.com/office/drawing/2014/main" id="{EC0DCAF2-54E3-45AF-862B-F552E577AB30}"/>
              </a:ext>
            </a:extLst>
          </p:cNvPr>
          <p:cNvSpPr/>
          <p:nvPr/>
        </p:nvSpPr>
        <p:spPr>
          <a:xfrm>
            <a:off x="275025" y="187149"/>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A1D107D3-88D0-46EB-B784-5F5D8E4314F0}"/>
              </a:ext>
            </a:extLst>
          </p:cNvPr>
          <p:cNvSpPr/>
          <p:nvPr/>
        </p:nvSpPr>
        <p:spPr>
          <a:xfrm>
            <a:off x="177678"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602E4CC-69BD-47BB-B8BF-8BB3ADB50AB7}"/>
              </a:ext>
            </a:extLst>
          </p:cNvPr>
          <p:cNvSpPr/>
          <p:nvPr/>
        </p:nvSpPr>
        <p:spPr>
          <a:xfrm>
            <a:off x="7930867" y="4109108"/>
            <a:ext cx="938108" cy="872819"/>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D347"/>
          </a:solidFill>
          <a:ln>
            <a:solidFill>
              <a:srgbClr val="793905"/>
            </a:solidFill>
          </a:ln>
          <a:effectLst>
            <a:glow rad="50800">
              <a:srgbClr val="8E6C00"/>
            </a:glow>
          </a:effectLst>
        </p:spPr>
        <p:txBody>
          <a:bodyPr spcFirstLastPara="1" wrap="square" lIns="91425" tIns="91425" rIns="91425" bIns="91425" anchor="ctr" anchorCtr="0">
            <a:noAutofit/>
          </a:bodyPr>
          <a:lstStyle/>
          <a:p>
            <a:pPr defTabSz="914378"/>
            <a:endParaRPr/>
          </a:p>
        </p:txBody>
      </p:sp>
      <p:sp>
        <p:nvSpPr>
          <p:cNvPr id="14" name="مربع نص 13">
            <a:extLst>
              <a:ext uri="{FF2B5EF4-FFF2-40B4-BE49-F238E27FC236}">
                <a16:creationId xmlns:a16="http://schemas.microsoft.com/office/drawing/2014/main" id="{4EBBB57F-1848-4F94-99A0-ADB62C8C351F}"/>
              </a:ext>
            </a:extLst>
          </p:cNvPr>
          <p:cNvSpPr txBox="1"/>
          <p:nvPr/>
        </p:nvSpPr>
        <p:spPr>
          <a:xfrm>
            <a:off x="1455300" y="1835621"/>
            <a:ext cx="6416159" cy="1538351"/>
          </a:xfrm>
          <a:custGeom>
            <a:avLst/>
            <a:gdLst>
              <a:gd name="connsiteX0" fmla="*/ 0 w 6416159"/>
              <a:gd name="connsiteY0" fmla="*/ 256397 h 1538351"/>
              <a:gd name="connsiteX1" fmla="*/ 256397 w 6416159"/>
              <a:gd name="connsiteY1" fmla="*/ 0 h 1538351"/>
              <a:gd name="connsiteX2" fmla="*/ 905767 w 6416159"/>
              <a:gd name="connsiteY2" fmla="*/ 0 h 1538351"/>
              <a:gd name="connsiteX3" fmla="*/ 1555137 w 6416159"/>
              <a:gd name="connsiteY3" fmla="*/ 0 h 1538351"/>
              <a:gd name="connsiteX4" fmla="*/ 2027406 w 6416159"/>
              <a:gd name="connsiteY4" fmla="*/ 0 h 1538351"/>
              <a:gd name="connsiteX5" fmla="*/ 2617743 w 6416159"/>
              <a:gd name="connsiteY5" fmla="*/ 0 h 1538351"/>
              <a:gd name="connsiteX6" fmla="*/ 3267113 w 6416159"/>
              <a:gd name="connsiteY6" fmla="*/ 0 h 1538351"/>
              <a:gd name="connsiteX7" fmla="*/ 3680349 w 6416159"/>
              <a:gd name="connsiteY7" fmla="*/ 0 h 1538351"/>
              <a:gd name="connsiteX8" fmla="*/ 4152618 w 6416159"/>
              <a:gd name="connsiteY8" fmla="*/ 0 h 1538351"/>
              <a:gd name="connsiteX9" fmla="*/ 4683921 w 6416159"/>
              <a:gd name="connsiteY9" fmla="*/ 0 h 1538351"/>
              <a:gd name="connsiteX10" fmla="*/ 5097156 w 6416159"/>
              <a:gd name="connsiteY10" fmla="*/ 0 h 1538351"/>
              <a:gd name="connsiteX11" fmla="*/ 6159762 w 6416159"/>
              <a:gd name="connsiteY11" fmla="*/ 0 h 1538351"/>
              <a:gd name="connsiteX12" fmla="*/ 6416159 w 6416159"/>
              <a:gd name="connsiteY12" fmla="*/ 256397 h 1538351"/>
              <a:gd name="connsiteX13" fmla="*/ 6416159 w 6416159"/>
              <a:gd name="connsiteY13" fmla="*/ 758920 h 1538351"/>
              <a:gd name="connsiteX14" fmla="*/ 6416159 w 6416159"/>
              <a:gd name="connsiteY14" fmla="*/ 1281954 h 1538351"/>
              <a:gd name="connsiteX15" fmla="*/ 6159762 w 6416159"/>
              <a:gd name="connsiteY15" fmla="*/ 1538351 h 1538351"/>
              <a:gd name="connsiteX16" fmla="*/ 5569426 w 6416159"/>
              <a:gd name="connsiteY16" fmla="*/ 1538351 h 1538351"/>
              <a:gd name="connsiteX17" fmla="*/ 5038123 w 6416159"/>
              <a:gd name="connsiteY17" fmla="*/ 1538351 h 1538351"/>
              <a:gd name="connsiteX18" fmla="*/ 4506820 w 6416159"/>
              <a:gd name="connsiteY18" fmla="*/ 1538351 h 1538351"/>
              <a:gd name="connsiteX19" fmla="*/ 4034551 w 6416159"/>
              <a:gd name="connsiteY19" fmla="*/ 1538351 h 1538351"/>
              <a:gd name="connsiteX20" fmla="*/ 3385180 w 6416159"/>
              <a:gd name="connsiteY20" fmla="*/ 1538351 h 1538351"/>
              <a:gd name="connsiteX21" fmla="*/ 2971945 w 6416159"/>
              <a:gd name="connsiteY21" fmla="*/ 1538351 h 1538351"/>
              <a:gd name="connsiteX22" fmla="*/ 2440642 w 6416159"/>
              <a:gd name="connsiteY22" fmla="*/ 1538351 h 1538351"/>
              <a:gd name="connsiteX23" fmla="*/ 1732238 w 6416159"/>
              <a:gd name="connsiteY23" fmla="*/ 1538351 h 1538351"/>
              <a:gd name="connsiteX24" fmla="*/ 1200935 w 6416159"/>
              <a:gd name="connsiteY24" fmla="*/ 1538351 h 1538351"/>
              <a:gd name="connsiteX25" fmla="*/ 256397 w 6416159"/>
              <a:gd name="connsiteY25" fmla="*/ 1538351 h 1538351"/>
              <a:gd name="connsiteX26" fmla="*/ 0 w 6416159"/>
              <a:gd name="connsiteY26" fmla="*/ 1281954 h 1538351"/>
              <a:gd name="connsiteX27" fmla="*/ 0 w 6416159"/>
              <a:gd name="connsiteY27" fmla="*/ 799942 h 1538351"/>
              <a:gd name="connsiteX28" fmla="*/ 0 w 6416159"/>
              <a:gd name="connsiteY28" fmla="*/ 256397 h 1538351"/>
              <a:gd name="connsiteX0" fmla="*/ 256397 w 6416159"/>
              <a:gd name="connsiteY0" fmla="*/ 1538351 h 1538351"/>
              <a:gd name="connsiteX1" fmla="*/ 0 w 6416159"/>
              <a:gd name="connsiteY1" fmla="*/ 1281954 h 1538351"/>
              <a:gd name="connsiteX2" fmla="*/ 0 w 6416159"/>
              <a:gd name="connsiteY2" fmla="*/ 769176 h 1538351"/>
              <a:gd name="connsiteX3" fmla="*/ 0 w 6416159"/>
              <a:gd name="connsiteY3" fmla="*/ 256397 h 1538351"/>
              <a:gd name="connsiteX4" fmla="*/ 256397 w 6416159"/>
              <a:gd name="connsiteY4" fmla="*/ 0 h 1538351"/>
              <a:gd name="connsiteX5" fmla="*/ 6159762 w 6416159"/>
              <a:gd name="connsiteY5" fmla="*/ 0 h 1538351"/>
              <a:gd name="connsiteX6" fmla="*/ 6416159 w 6416159"/>
              <a:gd name="connsiteY6" fmla="*/ 256397 h 1538351"/>
              <a:gd name="connsiteX7" fmla="*/ 6416159 w 6416159"/>
              <a:gd name="connsiteY7" fmla="*/ 789687 h 1538351"/>
              <a:gd name="connsiteX8" fmla="*/ 6416159 w 6416159"/>
              <a:gd name="connsiteY8" fmla="*/ 1281954 h 1538351"/>
              <a:gd name="connsiteX9" fmla="*/ 6159762 w 6416159"/>
              <a:gd name="connsiteY9" fmla="*/ 1538351 h 153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6159" h="1538351" stroke="0" extrusionOk="0">
                <a:moveTo>
                  <a:pt x="0" y="256397"/>
                </a:moveTo>
                <a:cubicBezTo>
                  <a:pt x="3166" y="144012"/>
                  <a:pt x="137065" y="-27791"/>
                  <a:pt x="256397" y="0"/>
                </a:cubicBezTo>
                <a:cubicBezTo>
                  <a:pt x="568113" y="-71574"/>
                  <a:pt x="641428" y="23341"/>
                  <a:pt x="905767" y="0"/>
                </a:cubicBezTo>
                <a:cubicBezTo>
                  <a:pt x="1170106" y="-23341"/>
                  <a:pt x="1251744" y="40756"/>
                  <a:pt x="1555137" y="0"/>
                </a:cubicBezTo>
                <a:cubicBezTo>
                  <a:pt x="1858530" y="-40756"/>
                  <a:pt x="1873122" y="21541"/>
                  <a:pt x="2027406" y="0"/>
                </a:cubicBezTo>
                <a:cubicBezTo>
                  <a:pt x="2181690" y="-21541"/>
                  <a:pt x="2453565" y="46746"/>
                  <a:pt x="2617743" y="0"/>
                </a:cubicBezTo>
                <a:cubicBezTo>
                  <a:pt x="2781921" y="-46746"/>
                  <a:pt x="3051543" y="72092"/>
                  <a:pt x="3267113" y="0"/>
                </a:cubicBezTo>
                <a:cubicBezTo>
                  <a:pt x="3482683" y="-72092"/>
                  <a:pt x="3579404" y="11731"/>
                  <a:pt x="3680349" y="0"/>
                </a:cubicBezTo>
                <a:cubicBezTo>
                  <a:pt x="3781294" y="-11731"/>
                  <a:pt x="3969979" y="51686"/>
                  <a:pt x="4152618" y="0"/>
                </a:cubicBezTo>
                <a:cubicBezTo>
                  <a:pt x="4335257" y="-51686"/>
                  <a:pt x="4541007" y="25761"/>
                  <a:pt x="4683921" y="0"/>
                </a:cubicBezTo>
                <a:cubicBezTo>
                  <a:pt x="4826835" y="-25761"/>
                  <a:pt x="4914885" y="45128"/>
                  <a:pt x="5097156" y="0"/>
                </a:cubicBezTo>
                <a:cubicBezTo>
                  <a:pt x="5279427" y="-45128"/>
                  <a:pt x="5888319" y="113718"/>
                  <a:pt x="6159762" y="0"/>
                </a:cubicBezTo>
                <a:cubicBezTo>
                  <a:pt x="6303392" y="-30985"/>
                  <a:pt x="6435155" y="126195"/>
                  <a:pt x="6416159" y="256397"/>
                </a:cubicBezTo>
                <a:cubicBezTo>
                  <a:pt x="6427223" y="385684"/>
                  <a:pt x="6389948" y="580698"/>
                  <a:pt x="6416159" y="758920"/>
                </a:cubicBezTo>
                <a:cubicBezTo>
                  <a:pt x="6442370" y="937142"/>
                  <a:pt x="6392971" y="1052056"/>
                  <a:pt x="6416159" y="1281954"/>
                </a:cubicBezTo>
                <a:cubicBezTo>
                  <a:pt x="6380693" y="1415922"/>
                  <a:pt x="6328979" y="1508355"/>
                  <a:pt x="6159762" y="1538351"/>
                </a:cubicBezTo>
                <a:cubicBezTo>
                  <a:pt x="5991079" y="1563797"/>
                  <a:pt x="5699251" y="1491220"/>
                  <a:pt x="5569426" y="1538351"/>
                </a:cubicBezTo>
                <a:cubicBezTo>
                  <a:pt x="5439601" y="1585482"/>
                  <a:pt x="5284428" y="1525302"/>
                  <a:pt x="5038123" y="1538351"/>
                </a:cubicBezTo>
                <a:cubicBezTo>
                  <a:pt x="4791818" y="1551400"/>
                  <a:pt x="4674576" y="1528626"/>
                  <a:pt x="4506820" y="1538351"/>
                </a:cubicBezTo>
                <a:cubicBezTo>
                  <a:pt x="4339064" y="1548076"/>
                  <a:pt x="4132638" y="1511248"/>
                  <a:pt x="4034551" y="1538351"/>
                </a:cubicBezTo>
                <a:cubicBezTo>
                  <a:pt x="3936464" y="1565454"/>
                  <a:pt x="3565849" y="1476181"/>
                  <a:pt x="3385180" y="1538351"/>
                </a:cubicBezTo>
                <a:cubicBezTo>
                  <a:pt x="3204511" y="1600521"/>
                  <a:pt x="3147571" y="1518649"/>
                  <a:pt x="2971945" y="1538351"/>
                </a:cubicBezTo>
                <a:cubicBezTo>
                  <a:pt x="2796320" y="1558053"/>
                  <a:pt x="2613524" y="1518832"/>
                  <a:pt x="2440642" y="1538351"/>
                </a:cubicBezTo>
                <a:cubicBezTo>
                  <a:pt x="2267760" y="1557870"/>
                  <a:pt x="1979842" y="1516468"/>
                  <a:pt x="1732238" y="1538351"/>
                </a:cubicBezTo>
                <a:cubicBezTo>
                  <a:pt x="1484634" y="1560234"/>
                  <a:pt x="1383704" y="1530975"/>
                  <a:pt x="1200935" y="1538351"/>
                </a:cubicBezTo>
                <a:cubicBezTo>
                  <a:pt x="1018166" y="1545727"/>
                  <a:pt x="599817" y="1451392"/>
                  <a:pt x="256397" y="1538351"/>
                </a:cubicBezTo>
                <a:cubicBezTo>
                  <a:pt x="100102" y="1527531"/>
                  <a:pt x="32198" y="1426847"/>
                  <a:pt x="0" y="1281954"/>
                </a:cubicBezTo>
                <a:cubicBezTo>
                  <a:pt x="-24562" y="1171052"/>
                  <a:pt x="34187" y="1011989"/>
                  <a:pt x="0" y="799942"/>
                </a:cubicBezTo>
                <a:cubicBezTo>
                  <a:pt x="-34187" y="587895"/>
                  <a:pt x="43765" y="507798"/>
                  <a:pt x="0" y="256397"/>
                </a:cubicBezTo>
                <a:close/>
              </a:path>
              <a:path w="6416159" h="1538351" fill="none" extrusionOk="0">
                <a:moveTo>
                  <a:pt x="256397" y="1538351"/>
                </a:moveTo>
                <a:cubicBezTo>
                  <a:pt x="119352" y="1534180"/>
                  <a:pt x="25923" y="1429469"/>
                  <a:pt x="0" y="1281954"/>
                </a:cubicBezTo>
                <a:cubicBezTo>
                  <a:pt x="-33001" y="1164469"/>
                  <a:pt x="18031" y="873591"/>
                  <a:pt x="0" y="769176"/>
                </a:cubicBezTo>
                <a:cubicBezTo>
                  <a:pt x="-18031" y="664761"/>
                  <a:pt x="52601" y="482711"/>
                  <a:pt x="0" y="256397"/>
                </a:cubicBezTo>
                <a:cubicBezTo>
                  <a:pt x="-9450" y="134010"/>
                  <a:pt x="92130" y="23942"/>
                  <a:pt x="256397" y="0"/>
                </a:cubicBezTo>
                <a:moveTo>
                  <a:pt x="6159762" y="0"/>
                </a:moveTo>
                <a:cubicBezTo>
                  <a:pt x="6303236" y="2852"/>
                  <a:pt x="6427351" y="107175"/>
                  <a:pt x="6416159" y="256397"/>
                </a:cubicBezTo>
                <a:cubicBezTo>
                  <a:pt x="6464348" y="441107"/>
                  <a:pt x="6406458" y="635953"/>
                  <a:pt x="6416159" y="789687"/>
                </a:cubicBezTo>
                <a:cubicBezTo>
                  <a:pt x="6425860" y="943421"/>
                  <a:pt x="6409262" y="1159796"/>
                  <a:pt x="6416159" y="1281954"/>
                </a:cubicBezTo>
                <a:cubicBezTo>
                  <a:pt x="6436948" y="1411699"/>
                  <a:pt x="6295634" y="1545220"/>
                  <a:pt x="6159762" y="1538351"/>
                </a:cubicBezTo>
              </a:path>
              <a:path w="6416159" h="1538351" fill="none" stroke="0" extrusionOk="0">
                <a:moveTo>
                  <a:pt x="256397" y="1538351"/>
                </a:moveTo>
                <a:cubicBezTo>
                  <a:pt x="79304" y="1538698"/>
                  <a:pt x="-4989" y="1409954"/>
                  <a:pt x="0" y="1281954"/>
                </a:cubicBezTo>
                <a:cubicBezTo>
                  <a:pt x="-53144" y="1089120"/>
                  <a:pt x="33037" y="965468"/>
                  <a:pt x="0" y="799942"/>
                </a:cubicBezTo>
                <a:cubicBezTo>
                  <a:pt x="-33037" y="634416"/>
                  <a:pt x="1936" y="445210"/>
                  <a:pt x="0" y="256397"/>
                </a:cubicBezTo>
                <a:cubicBezTo>
                  <a:pt x="1231" y="109940"/>
                  <a:pt x="108974" y="40757"/>
                  <a:pt x="256397" y="0"/>
                </a:cubicBezTo>
                <a:moveTo>
                  <a:pt x="6159762" y="0"/>
                </a:moveTo>
                <a:cubicBezTo>
                  <a:pt x="6326267" y="-16353"/>
                  <a:pt x="6414313" y="110056"/>
                  <a:pt x="6416159" y="256397"/>
                </a:cubicBezTo>
                <a:cubicBezTo>
                  <a:pt x="6472088" y="507587"/>
                  <a:pt x="6410494" y="599394"/>
                  <a:pt x="6416159" y="769176"/>
                </a:cubicBezTo>
                <a:cubicBezTo>
                  <a:pt x="6421824" y="938958"/>
                  <a:pt x="6414614" y="1147475"/>
                  <a:pt x="6416159" y="1281954"/>
                </a:cubicBezTo>
                <a:cubicBezTo>
                  <a:pt x="6448733" y="1442610"/>
                  <a:pt x="6327518" y="1522621"/>
                  <a:pt x="6159762" y="1538351"/>
                </a:cubicBezTo>
              </a:path>
            </a:pathLst>
          </a:custGeom>
          <a:solidFill>
            <a:srgbClr val="EAB482"/>
          </a:solidFill>
          <a:ln w="57150">
            <a:solidFill>
              <a:srgbClr val="6B4E33"/>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63500">
              <a:srgbClr val="745538">
                <a:alpha val="40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17" name="مربع نص 16">
            <a:extLst>
              <a:ext uri="{FF2B5EF4-FFF2-40B4-BE49-F238E27FC236}">
                <a16:creationId xmlns:a16="http://schemas.microsoft.com/office/drawing/2014/main" id="{335FB857-D434-48CB-A749-6F019E6D4507}"/>
              </a:ext>
            </a:extLst>
          </p:cNvPr>
          <p:cNvSpPr txBox="1"/>
          <p:nvPr/>
        </p:nvSpPr>
        <p:spPr>
          <a:xfrm>
            <a:off x="1363919" y="2027356"/>
            <a:ext cx="6416159" cy="1569660"/>
          </a:xfrm>
          <a:prstGeom prst="rect">
            <a:avLst/>
          </a:prstGeom>
          <a:noFill/>
        </p:spPr>
        <p:txBody>
          <a:bodyPr wrap="square" anchor="ctr">
            <a:spAutoFit/>
          </a:bodyPr>
          <a:lstStyle/>
          <a:p>
            <a:pPr algn="ctr"/>
            <a:r>
              <a:rPr lang="ar-SA" sz="9600" b="1" dirty="0">
                <a:ln w="28575">
                  <a:noFill/>
                  <a:prstDash val="solid"/>
                </a:ln>
                <a:solidFill>
                  <a:srgbClr val="FFD347"/>
                </a:solidFill>
                <a:effectLst>
                  <a:glow rad="88900">
                    <a:schemeClr val="tx1"/>
                  </a:glow>
                </a:effectLst>
                <a:latin typeface="Hacen Beirut" panose="02000000000000000000" pitchFamily="2" charset="-78"/>
                <a:cs typeface="Hacen Beirut" panose="02000000000000000000" pitchFamily="2" charset="-78"/>
              </a:rPr>
              <a:t>الأنشطة</a:t>
            </a:r>
          </a:p>
        </p:txBody>
      </p:sp>
      <p:sp>
        <p:nvSpPr>
          <p:cNvPr id="18" name="مستطيل 17">
            <a:extLst>
              <a:ext uri="{FF2B5EF4-FFF2-40B4-BE49-F238E27FC236}">
                <a16:creationId xmlns:a16="http://schemas.microsoft.com/office/drawing/2014/main" id="{6D438FB4-161D-40E8-823E-4B4C4B854816}"/>
              </a:ext>
            </a:extLst>
          </p:cNvPr>
          <p:cNvSpPr/>
          <p:nvPr/>
        </p:nvSpPr>
        <p:spPr>
          <a:xfrm>
            <a:off x="-1" y="0"/>
            <a:ext cx="9144001" cy="5143500"/>
          </a:xfrm>
          <a:prstGeom prst="rect">
            <a:avLst/>
          </a:prstGeom>
          <a:noFill/>
          <a:ln w="38100">
            <a:solidFill>
              <a:srgbClr val="C09200"/>
            </a:solidFill>
          </a:ln>
          <a:effectLst>
            <a:glow rad="88900">
              <a:srgbClr val="8E6845"/>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4141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42" name="مربع نص 41">
            <a:extLst>
              <a:ext uri="{FF2B5EF4-FFF2-40B4-BE49-F238E27FC236}">
                <a16:creationId xmlns:a16="http://schemas.microsoft.com/office/drawing/2014/main" id="{11DA7D39-9753-4698-A6DA-5DC96A8656DC}"/>
              </a:ext>
            </a:extLst>
          </p:cNvPr>
          <p:cNvSpPr txBox="1"/>
          <p:nvPr/>
        </p:nvSpPr>
        <p:spPr>
          <a:xfrm>
            <a:off x="222193" y="339502"/>
            <a:ext cx="7710706" cy="830997"/>
          </a:xfrm>
          <a:prstGeom prst="rect">
            <a:avLst/>
          </a:prstGeom>
          <a:noFill/>
        </p:spPr>
        <p:txBody>
          <a:bodyPr wrap="square" rtlCol="1">
            <a:spAutoFit/>
          </a:bodyPr>
          <a:lstStyle/>
          <a:p>
            <a:pPr algn="r"/>
            <a:r>
              <a:rPr lang="ar-SA" sz="48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نشاط (1) </a:t>
            </a:r>
          </a:p>
        </p:txBody>
      </p:sp>
      <p:sp>
        <p:nvSpPr>
          <p:cNvPr id="43" name="مربع نص 42">
            <a:extLst>
              <a:ext uri="{FF2B5EF4-FFF2-40B4-BE49-F238E27FC236}">
                <a16:creationId xmlns:a16="http://schemas.microsoft.com/office/drawing/2014/main" id="{AD79B736-DB34-4753-BC87-22E4BA85BCF6}"/>
              </a:ext>
            </a:extLst>
          </p:cNvPr>
          <p:cNvSpPr txBox="1"/>
          <p:nvPr/>
        </p:nvSpPr>
        <p:spPr>
          <a:xfrm>
            <a:off x="1572964" y="1066723"/>
            <a:ext cx="7535390" cy="1505027"/>
          </a:xfrm>
          <a:prstGeom prst="rect">
            <a:avLst/>
          </a:prstGeom>
          <a:noFill/>
        </p:spPr>
        <p:txBody>
          <a:bodyPr wrap="square">
            <a:spAutoFit/>
          </a:bodyPr>
          <a:lstStyle/>
          <a:p>
            <a:pPr algn="r">
              <a:lnSpc>
                <a:spcPct val="130000"/>
              </a:lnSpc>
            </a:pPr>
            <a:r>
              <a:rPr lang="ar-SA" sz="2400" b="1" dirty="0">
                <a:solidFill>
                  <a:srgbClr val="FFDF79"/>
                </a:solidFill>
                <a:effectLst>
                  <a:glow rad="88900">
                    <a:schemeClr val="tx1"/>
                  </a:glow>
                </a:effectLst>
                <a:latin typeface="Dante" panose="02020502050200020203" pitchFamily="18" charset="0"/>
                <a:cs typeface="Hacen Liner XL" panose="02000000000000000000" pitchFamily="2" charset="-78"/>
              </a:rPr>
              <a:t>قارن بين هذا الحديث وحديث أنس رضي الله عنه أن النبي صلى الله عليه وسلم قال: يتبع الميت ثلاثة فيرجع اثنان ويبقى معه واحد يتبعه أهله وماله وعمله فيرجع أهله وماله ويبقى عمله.</a:t>
            </a:r>
          </a:p>
        </p:txBody>
      </p:sp>
      <p:grpSp>
        <p:nvGrpSpPr>
          <p:cNvPr id="2" name="مجموعة 1">
            <a:extLst>
              <a:ext uri="{FF2B5EF4-FFF2-40B4-BE49-F238E27FC236}">
                <a16:creationId xmlns:a16="http://schemas.microsoft.com/office/drawing/2014/main" id="{FF8FEE94-C49D-4822-BCE1-16475357C1CB}"/>
              </a:ext>
            </a:extLst>
          </p:cNvPr>
          <p:cNvGrpSpPr/>
          <p:nvPr/>
        </p:nvGrpSpPr>
        <p:grpSpPr>
          <a:xfrm>
            <a:off x="8049199" y="70454"/>
            <a:ext cx="969711" cy="923330"/>
            <a:chOff x="8049199" y="70454"/>
            <a:chExt cx="969711" cy="923330"/>
          </a:xfrm>
          <a:effectLst>
            <a:glow rad="50800">
              <a:schemeClr val="accent6">
                <a:lumMod val="50000"/>
                <a:alpha val="68000"/>
              </a:schemeClr>
            </a:glow>
          </a:effectLst>
        </p:grpSpPr>
        <p:sp>
          <p:nvSpPr>
            <p:cNvPr id="45" name="Google Shape;9561;p69">
              <a:extLst>
                <a:ext uri="{FF2B5EF4-FFF2-40B4-BE49-F238E27FC236}">
                  <a16:creationId xmlns:a16="http://schemas.microsoft.com/office/drawing/2014/main" id="{15439C55-567A-40BB-BB8A-CDFB28BC4080}"/>
                </a:ext>
              </a:extLst>
            </p:cNvPr>
            <p:cNvSpPr/>
            <p:nvPr/>
          </p:nvSpPr>
          <p:spPr>
            <a:xfrm>
              <a:off x="8049199" y="70454"/>
              <a:ext cx="739574" cy="92333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6" name="Google Shape;9562;p69">
              <a:extLst>
                <a:ext uri="{FF2B5EF4-FFF2-40B4-BE49-F238E27FC236}">
                  <a16:creationId xmlns:a16="http://schemas.microsoft.com/office/drawing/2014/main" id="{D7A3EB29-2049-4FF0-AFE4-0A77D0B0AC50}"/>
                </a:ext>
              </a:extLst>
            </p:cNvPr>
            <p:cNvSpPr/>
            <p:nvPr/>
          </p:nvSpPr>
          <p:spPr>
            <a:xfrm>
              <a:off x="8387921" y="178485"/>
              <a:ext cx="59586" cy="54093"/>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7" name="Google Shape;9563;p69">
              <a:extLst>
                <a:ext uri="{FF2B5EF4-FFF2-40B4-BE49-F238E27FC236}">
                  <a16:creationId xmlns:a16="http://schemas.microsoft.com/office/drawing/2014/main" id="{189A647A-DE62-46FA-AE9A-9FA7DC72864B}"/>
                </a:ext>
              </a:extLst>
            </p:cNvPr>
            <p:cNvSpPr/>
            <p:nvPr/>
          </p:nvSpPr>
          <p:spPr>
            <a:xfrm>
              <a:off x="8160410" y="394547"/>
              <a:ext cx="287097" cy="270233"/>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8" name="Google Shape;9564;p69">
              <a:extLst>
                <a:ext uri="{FF2B5EF4-FFF2-40B4-BE49-F238E27FC236}">
                  <a16:creationId xmlns:a16="http://schemas.microsoft.com/office/drawing/2014/main" id="{CEBF6F2B-1442-427F-9056-074CCA84297E}"/>
                </a:ext>
              </a:extLst>
            </p:cNvPr>
            <p:cNvSpPr/>
            <p:nvPr/>
          </p:nvSpPr>
          <p:spPr>
            <a:xfrm>
              <a:off x="8501676" y="502578"/>
              <a:ext cx="170797" cy="56588"/>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9" name="Google Shape;9565;p69">
              <a:extLst>
                <a:ext uri="{FF2B5EF4-FFF2-40B4-BE49-F238E27FC236}">
                  <a16:creationId xmlns:a16="http://schemas.microsoft.com/office/drawing/2014/main" id="{6A755E17-165D-4EDB-9380-01ABE6E845C8}"/>
                </a:ext>
              </a:extLst>
            </p:cNvPr>
            <p:cNvSpPr/>
            <p:nvPr/>
          </p:nvSpPr>
          <p:spPr>
            <a:xfrm>
              <a:off x="8501676" y="394547"/>
              <a:ext cx="170797" cy="56588"/>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0" name="Google Shape;9566;p69">
              <a:extLst>
                <a:ext uri="{FF2B5EF4-FFF2-40B4-BE49-F238E27FC236}">
                  <a16:creationId xmlns:a16="http://schemas.microsoft.com/office/drawing/2014/main" id="{DF652056-BDDF-4BD1-969E-455E5ECF1191}"/>
                </a:ext>
              </a:extLst>
            </p:cNvPr>
            <p:cNvSpPr/>
            <p:nvPr/>
          </p:nvSpPr>
          <p:spPr>
            <a:xfrm>
              <a:off x="8501676" y="610687"/>
              <a:ext cx="170797" cy="54093"/>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1" name="Google Shape;9567;p69">
              <a:extLst>
                <a:ext uri="{FF2B5EF4-FFF2-40B4-BE49-F238E27FC236}">
                  <a16:creationId xmlns:a16="http://schemas.microsoft.com/office/drawing/2014/main" id="{6350A23E-F906-474A-828C-8563DB3229D4}"/>
                </a:ext>
              </a:extLst>
            </p:cNvPr>
            <p:cNvSpPr/>
            <p:nvPr/>
          </p:nvSpPr>
          <p:spPr>
            <a:xfrm>
              <a:off x="8157784" y="721134"/>
              <a:ext cx="514690" cy="54093"/>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2" name="Google Shape;9568;p69">
              <a:extLst>
                <a:ext uri="{FF2B5EF4-FFF2-40B4-BE49-F238E27FC236}">
                  <a16:creationId xmlns:a16="http://schemas.microsoft.com/office/drawing/2014/main" id="{EF5F53FD-9FDD-4B9C-9EE2-869EB0C1FC17}"/>
                </a:ext>
              </a:extLst>
            </p:cNvPr>
            <p:cNvSpPr/>
            <p:nvPr/>
          </p:nvSpPr>
          <p:spPr>
            <a:xfrm>
              <a:off x="8157784" y="829243"/>
              <a:ext cx="514690" cy="54093"/>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3" name="Google Shape;9569;p69">
              <a:extLst>
                <a:ext uri="{FF2B5EF4-FFF2-40B4-BE49-F238E27FC236}">
                  <a16:creationId xmlns:a16="http://schemas.microsoft.com/office/drawing/2014/main" id="{EFC58209-5ADD-4EEA-9261-2A59185C56B9}"/>
                </a:ext>
              </a:extLst>
            </p:cNvPr>
            <p:cNvSpPr/>
            <p:nvPr/>
          </p:nvSpPr>
          <p:spPr>
            <a:xfrm>
              <a:off x="8843024" y="180901"/>
              <a:ext cx="175886" cy="812883"/>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grpSp>
      <p:sp>
        <p:nvSpPr>
          <p:cNvPr id="17" name="مربع نص 16">
            <a:extLst>
              <a:ext uri="{FF2B5EF4-FFF2-40B4-BE49-F238E27FC236}">
                <a16:creationId xmlns:a16="http://schemas.microsoft.com/office/drawing/2014/main" id="{11DA7D39-9753-4698-A6DA-5DC96A8656DC}"/>
              </a:ext>
            </a:extLst>
          </p:cNvPr>
          <p:cNvSpPr txBox="1"/>
          <p:nvPr/>
        </p:nvSpPr>
        <p:spPr>
          <a:xfrm>
            <a:off x="7060286" y="2701126"/>
            <a:ext cx="2039720" cy="646331"/>
          </a:xfrm>
          <a:prstGeom prst="rect">
            <a:avLst/>
          </a:prstGeom>
          <a:noFill/>
        </p:spPr>
        <p:txBody>
          <a:bodyPr wrap="square" rtlCol="1">
            <a:spAutoFit/>
          </a:bodyPr>
          <a:lstStyle/>
          <a:p>
            <a:pPr algn="r"/>
            <a:r>
              <a:rPr lang="ar-SA" sz="36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الجواب:</a:t>
            </a:r>
          </a:p>
        </p:txBody>
      </p:sp>
      <p:sp>
        <p:nvSpPr>
          <p:cNvPr id="18" name="مربع نص 17">
            <a:extLst>
              <a:ext uri="{FF2B5EF4-FFF2-40B4-BE49-F238E27FC236}">
                <a16:creationId xmlns:a16="http://schemas.microsoft.com/office/drawing/2014/main" id="{AD79B736-DB34-4753-BC87-22E4BA85BCF6}"/>
              </a:ext>
            </a:extLst>
          </p:cNvPr>
          <p:cNvSpPr txBox="1"/>
          <p:nvPr/>
        </p:nvSpPr>
        <p:spPr>
          <a:xfrm>
            <a:off x="1916792" y="3298971"/>
            <a:ext cx="7191562" cy="1024896"/>
          </a:xfrm>
          <a:prstGeom prst="rect">
            <a:avLst/>
          </a:prstGeom>
          <a:noFill/>
        </p:spPr>
        <p:txBody>
          <a:bodyPr wrap="square">
            <a:spAutoFit/>
          </a:bodyPr>
          <a:lstStyle/>
          <a:p>
            <a:pPr algn="r">
              <a:lnSpc>
                <a:spcPct val="130000"/>
              </a:lnSpc>
            </a:pPr>
            <a:r>
              <a:rPr lang="ar-SA" sz="2400" b="1" dirty="0">
                <a:solidFill>
                  <a:srgbClr val="FFEBAB"/>
                </a:solidFill>
                <a:effectLst>
                  <a:glow rad="88900">
                    <a:schemeClr val="tx1"/>
                  </a:glow>
                </a:effectLst>
                <a:latin typeface="Dante" panose="02020502050200020203" pitchFamily="18" charset="0"/>
                <a:cs typeface="Hacen Liner XL" panose="02000000000000000000" pitchFamily="2" charset="-78"/>
              </a:rPr>
              <a:t>أن العمل الصالح هو الذي ينفع المسلم بعد موته ومنه الصدقة الجارية التي يبقى أجرها مستمر حتى بعد مماته.</a:t>
            </a:r>
          </a:p>
        </p:txBody>
      </p:sp>
    </p:spTree>
    <p:extLst>
      <p:ext uri="{BB962C8B-B14F-4D97-AF65-F5344CB8AC3E}">
        <p14:creationId xmlns:p14="http://schemas.microsoft.com/office/powerpoint/2010/main" val="319894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500"/>
                                        <p:tgtEl>
                                          <p:spTgt spid="42"/>
                                        </p:tgtEl>
                                        <p:attrNameLst>
                                          <p:attrName>ppt_x</p:attrName>
                                        </p:attrNameLst>
                                      </p:cBhvr>
                                      <p:tavLst>
                                        <p:tav tm="0">
                                          <p:val>
                                            <p:strVal val="#ppt_x+#ppt_w*1.125000"/>
                                          </p:val>
                                        </p:tav>
                                        <p:tav tm="100000">
                                          <p:val>
                                            <p:strVal val="#ppt_x"/>
                                          </p:val>
                                        </p:tav>
                                      </p:tavLst>
                                    </p:anim>
                                    <p:animEffect transition="in" filter="wipe(left)">
                                      <p:cBhvr>
                                        <p:cTn id="12" dur="1500"/>
                                        <p:tgtEl>
                                          <p:spTgt spid="42"/>
                                        </p:tgtEl>
                                      </p:cBhvr>
                                    </p:animEffect>
                                  </p:childTnLst>
                                </p:cTn>
                              </p:par>
                            </p:childTnLst>
                          </p:cTn>
                        </p:par>
                        <p:par>
                          <p:cTn id="13" fill="hold">
                            <p:stCondLst>
                              <p:cond delay="1500"/>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500"/>
                                        <p:tgtEl>
                                          <p:spTgt spid="17"/>
                                        </p:tgtEl>
                                        <p:attrNameLst>
                                          <p:attrName>ppt_x</p:attrName>
                                        </p:attrNameLst>
                                      </p:cBhvr>
                                      <p:tavLst>
                                        <p:tav tm="0">
                                          <p:val>
                                            <p:strVal val="#ppt_x+#ppt_w*1.125000"/>
                                          </p:val>
                                        </p:tav>
                                        <p:tav tm="100000">
                                          <p:val>
                                            <p:strVal val="#ppt_x"/>
                                          </p:val>
                                        </p:tav>
                                      </p:tavLst>
                                    </p:anim>
                                    <p:animEffect transition="in" filter="wipe(left)">
                                      <p:cBhvr>
                                        <p:cTn id="23" dur="1500"/>
                                        <p:tgtEl>
                                          <p:spTgt spid="17"/>
                                        </p:tgtEl>
                                      </p:cBhvr>
                                    </p:animEffect>
                                  </p:childTnLst>
                                </p:cTn>
                              </p:par>
                            </p:childTnLst>
                          </p:cTn>
                        </p:par>
                        <p:par>
                          <p:cTn id="24" fill="hold">
                            <p:stCondLst>
                              <p:cond delay="1500"/>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750" fill="hold"/>
                                        <p:tgtEl>
                                          <p:spTgt spid="18"/>
                                        </p:tgtEl>
                                        <p:attrNameLst>
                                          <p:attrName>ppt_w</p:attrName>
                                        </p:attrNameLst>
                                      </p:cBhvr>
                                      <p:tavLst>
                                        <p:tav tm="0">
                                          <p:val>
                                            <p:fltVal val="0"/>
                                          </p:val>
                                        </p:tav>
                                        <p:tav tm="100000">
                                          <p:val>
                                            <p:strVal val="#ppt_w"/>
                                          </p:val>
                                        </p:tav>
                                      </p:tavLst>
                                    </p:anim>
                                    <p:anim calcmode="lin" valueType="num">
                                      <p:cBhvr>
                                        <p:cTn id="28" dur="75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866D1A53-E290-476E-BBA0-0D6C76C6F2B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5496" y="1995686"/>
            <a:ext cx="1456372" cy="864096"/>
          </a:xfrm>
          <a:prstGeom prst="rect">
            <a:avLst/>
          </a:prstGeom>
          <a:effectLst/>
        </p:spPr>
      </p:pic>
      <p:sp>
        <p:nvSpPr>
          <p:cNvPr id="42" name="مربع نص 41">
            <a:extLst>
              <a:ext uri="{FF2B5EF4-FFF2-40B4-BE49-F238E27FC236}">
                <a16:creationId xmlns:a16="http://schemas.microsoft.com/office/drawing/2014/main" id="{11DA7D39-9753-4698-A6DA-5DC96A8656DC}"/>
              </a:ext>
            </a:extLst>
          </p:cNvPr>
          <p:cNvSpPr txBox="1"/>
          <p:nvPr/>
        </p:nvSpPr>
        <p:spPr>
          <a:xfrm>
            <a:off x="222193" y="339502"/>
            <a:ext cx="7710706" cy="830997"/>
          </a:xfrm>
          <a:prstGeom prst="rect">
            <a:avLst/>
          </a:prstGeom>
          <a:noFill/>
        </p:spPr>
        <p:txBody>
          <a:bodyPr wrap="square" rtlCol="1">
            <a:spAutoFit/>
          </a:bodyPr>
          <a:lstStyle/>
          <a:p>
            <a:pPr algn="r"/>
            <a:r>
              <a:rPr lang="ar-SA" sz="48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نشاط (2) </a:t>
            </a:r>
          </a:p>
        </p:txBody>
      </p:sp>
      <p:sp>
        <p:nvSpPr>
          <p:cNvPr id="43" name="مربع نص 42">
            <a:extLst>
              <a:ext uri="{FF2B5EF4-FFF2-40B4-BE49-F238E27FC236}">
                <a16:creationId xmlns:a16="http://schemas.microsoft.com/office/drawing/2014/main" id="{AD79B736-DB34-4753-BC87-22E4BA85BCF6}"/>
              </a:ext>
            </a:extLst>
          </p:cNvPr>
          <p:cNvSpPr txBox="1"/>
          <p:nvPr/>
        </p:nvSpPr>
        <p:spPr>
          <a:xfrm>
            <a:off x="1396666" y="1101815"/>
            <a:ext cx="7710706" cy="1180323"/>
          </a:xfrm>
          <a:prstGeom prst="rect">
            <a:avLst/>
          </a:prstGeom>
          <a:noFill/>
        </p:spPr>
        <p:txBody>
          <a:bodyPr wrap="square">
            <a:spAutoFit/>
          </a:bodyPr>
          <a:lstStyle/>
          <a:p>
            <a:pPr algn="r">
              <a:lnSpc>
                <a:spcPct val="130000"/>
              </a:lnSpc>
            </a:pPr>
            <a:r>
              <a:rPr lang="ar-SA" sz="2800" b="1" dirty="0">
                <a:solidFill>
                  <a:srgbClr val="FFDF79"/>
                </a:solidFill>
                <a:effectLst>
                  <a:glow rad="88900">
                    <a:schemeClr val="tx1"/>
                  </a:glow>
                </a:effectLst>
                <a:latin typeface="Dante" panose="02020502050200020203" pitchFamily="18" charset="0"/>
                <a:cs typeface="Hacen Liner XL" panose="02000000000000000000" pitchFamily="2" charset="-78"/>
              </a:rPr>
              <a:t>تعاون مع زملائك في التفكير في مشروع صدقة جارية تشتركون فيها واكتبوا تقريرا مختصرا بذلك؟</a:t>
            </a:r>
          </a:p>
        </p:txBody>
      </p:sp>
      <p:grpSp>
        <p:nvGrpSpPr>
          <p:cNvPr id="2" name="مجموعة 1">
            <a:extLst>
              <a:ext uri="{FF2B5EF4-FFF2-40B4-BE49-F238E27FC236}">
                <a16:creationId xmlns:a16="http://schemas.microsoft.com/office/drawing/2014/main" id="{FF8FEE94-C49D-4822-BCE1-16475357C1CB}"/>
              </a:ext>
            </a:extLst>
          </p:cNvPr>
          <p:cNvGrpSpPr/>
          <p:nvPr/>
        </p:nvGrpSpPr>
        <p:grpSpPr>
          <a:xfrm>
            <a:off x="8049199" y="70454"/>
            <a:ext cx="969711" cy="923330"/>
            <a:chOff x="8049199" y="70454"/>
            <a:chExt cx="969711" cy="923330"/>
          </a:xfrm>
          <a:effectLst>
            <a:glow rad="50800">
              <a:schemeClr val="accent6">
                <a:lumMod val="50000"/>
                <a:alpha val="68000"/>
              </a:schemeClr>
            </a:glow>
          </a:effectLst>
        </p:grpSpPr>
        <p:sp>
          <p:nvSpPr>
            <p:cNvPr id="45" name="Google Shape;9561;p69">
              <a:extLst>
                <a:ext uri="{FF2B5EF4-FFF2-40B4-BE49-F238E27FC236}">
                  <a16:creationId xmlns:a16="http://schemas.microsoft.com/office/drawing/2014/main" id="{15439C55-567A-40BB-BB8A-CDFB28BC4080}"/>
                </a:ext>
              </a:extLst>
            </p:cNvPr>
            <p:cNvSpPr/>
            <p:nvPr/>
          </p:nvSpPr>
          <p:spPr>
            <a:xfrm>
              <a:off x="8049199" y="70454"/>
              <a:ext cx="739574" cy="92333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6" name="Google Shape;9562;p69">
              <a:extLst>
                <a:ext uri="{FF2B5EF4-FFF2-40B4-BE49-F238E27FC236}">
                  <a16:creationId xmlns:a16="http://schemas.microsoft.com/office/drawing/2014/main" id="{D7A3EB29-2049-4FF0-AFE4-0A77D0B0AC50}"/>
                </a:ext>
              </a:extLst>
            </p:cNvPr>
            <p:cNvSpPr/>
            <p:nvPr/>
          </p:nvSpPr>
          <p:spPr>
            <a:xfrm>
              <a:off x="8387921" y="178485"/>
              <a:ext cx="59586" cy="54093"/>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7" name="Google Shape;9563;p69">
              <a:extLst>
                <a:ext uri="{FF2B5EF4-FFF2-40B4-BE49-F238E27FC236}">
                  <a16:creationId xmlns:a16="http://schemas.microsoft.com/office/drawing/2014/main" id="{189A647A-DE62-46FA-AE9A-9FA7DC72864B}"/>
                </a:ext>
              </a:extLst>
            </p:cNvPr>
            <p:cNvSpPr/>
            <p:nvPr/>
          </p:nvSpPr>
          <p:spPr>
            <a:xfrm>
              <a:off x="8160410" y="394547"/>
              <a:ext cx="287097" cy="270233"/>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8" name="Google Shape;9564;p69">
              <a:extLst>
                <a:ext uri="{FF2B5EF4-FFF2-40B4-BE49-F238E27FC236}">
                  <a16:creationId xmlns:a16="http://schemas.microsoft.com/office/drawing/2014/main" id="{CEBF6F2B-1442-427F-9056-074CCA84297E}"/>
                </a:ext>
              </a:extLst>
            </p:cNvPr>
            <p:cNvSpPr/>
            <p:nvPr/>
          </p:nvSpPr>
          <p:spPr>
            <a:xfrm>
              <a:off x="8501676" y="502578"/>
              <a:ext cx="170797" cy="56588"/>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49" name="Google Shape;9565;p69">
              <a:extLst>
                <a:ext uri="{FF2B5EF4-FFF2-40B4-BE49-F238E27FC236}">
                  <a16:creationId xmlns:a16="http://schemas.microsoft.com/office/drawing/2014/main" id="{6A755E17-165D-4EDB-9380-01ABE6E845C8}"/>
                </a:ext>
              </a:extLst>
            </p:cNvPr>
            <p:cNvSpPr/>
            <p:nvPr/>
          </p:nvSpPr>
          <p:spPr>
            <a:xfrm>
              <a:off x="8501676" y="394547"/>
              <a:ext cx="170797" cy="56588"/>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0" name="Google Shape;9566;p69">
              <a:extLst>
                <a:ext uri="{FF2B5EF4-FFF2-40B4-BE49-F238E27FC236}">
                  <a16:creationId xmlns:a16="http://schemas.microsoft.com/office/drawing/2014/main" id="{DF652056-BDDF-4BD1-969E-455E5ECF1191}"/>
                </a:ext>
              </a:extLst>
            </p:cNvPr>
            <p:cNvSpPr/>
            <p:nvPr/>
          </p:nvSpPr>
          <p:spPr>
            <a:xfrm>
              <a:off x="8501676" y="610687"/>
              <a:ext cx="170797" cy="54093"/>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1" name="Google Shape;9567;p69">
              <a:extLst>
                <a:ext uri="{FF2B5EF4-FFF2-40B4-BE49-F238E27FC236}">
                  <a16:creationId xmlns:a16="http://schemas.microsoft.com/office/drawing/2014/main" id="{6350A23E-F906-474A-828C-8563DB3229D4}"/>
                </a:ext>
              </a:extLst>
            </p:cNvPr>
            <p:cNvSpPr/>
            <p:nvPr/>
          </p:nvSpPr>
          <p:spPr>
            <a:xfrm>
              <a:off x="8157784" y="721134"/>
              <a:ext cx="514690" cy="54093"/>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2" name="Google Shape;9568;p69">
              <a:extLst>
                <a:ext uri="{FF2B5EF4-FFF2-40B4-BE49-F238E27FC236}">
                  <a16:creationId xmlns:a16="http://schemas.microsoft.com/office/drawing/2014/main" id="{EF5F53FD-9FDD-4B9C-9EE2-869EB0C1FC17}"/>
                </a:ext>
              </a:extLst>
            </p:cNvPr>
            <p:cNvSpPr/>
            <p:nvPr/>
          </p:nvSpPr>
          <p:spPr>
            <a:xfrm>
              <a:off x="8157784" y="829243"/>
              <a:ext cx="514690" cy="54093"/>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sp>
          <p:nvSpPr>
            <p:cNvPr id="53" name="Google Shape;9569;p69">
              <a:extLst>
                <a:ext uri="{FF2B5EF4-FFF2-40B4-BE49-F238E27FC236}">
                  <a16:creationId xmlns:a16="http://schemas.microsoft.com/office/drawing/2014/main" id="{EFC58209-5ADD-4EEA-9261-2A59185C56B9}"/>
                </a:ext>
              </a:extLst>
            </p:cNvPr>
            <p:cNvSpPr/>
            <p:nvPr/>
          </p:nvSpPr>
          <p:spPr>
            <a:xfrm>
              <a:off x="8843024" y="180901"/>
              <a:ext cx="175886" cy="812883"/>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FFD347"/>
            </a:solidFill>
            <a:ln>
              <a:solidFill>
                <a:srgbClr val="793905"/>
              </a:solidFill>
            </a:ln>
            <a:effectLst/>
          </p:spPr>
          <p:txBody>
            <a:bodyPr spcFirstLastPara="1" wrap="square" lIns="91425" tIns="91425" rIns="91425" bIns="91425" anchor="ctr" anchorCtr="0">
              <a:noAutofit/>
            </a:bodyPr>
            <a:lstStyle/>
            <a:p>
              <a:pPr defTabSz="914378"/>
              <a:endParaRPr/>
            </a:p>
          </p:txBody>
        </p:sp>
      </p:grpSp>
      <p:sp>
        <p:nvSpPr>
          <p:cNvPr id="17" name="مربع نص 16">
            <a:extLst>
              <a:ext uri="{FF2B5EF4-FFF2-40B4-BE49-F238E27FC236}">
                <a16:creationId xmlns:a16="http://schemas.microsoft.com/office/drawing/2014/main" id="{11DA7D39-9753-4698-A6DA-5DC96A8656DC}"/>
              </a:ext>
            </a:extLst>
          </p:cNvPr>
          <p:cNvSpPr txBox="1"/>
          <p:nvPr/>
        </p:nvSpPr>
        <p:spPr>
          <a:xfrm>
            <a:off x="7019247" y="2272082"/>
            <a:ext cx="2039720" cy="707886"/>
          </a:xfrm>
          <a:prstGeom prst="rect">
            <a:avLst/>
          </a:prstGeom>
          <a:noFill/>
        </p:spPr>
        <p:txBody>
          <a:bodyPr wrap="square" rtlCol="1">
            <a:spAutoFit/>
          </a:bodyPr>
          <a:lstStyle/>
          <a:p>
            <a:pPr algn="r"/>
            <a:r>
              <a:rPr lang="ar-SA" sz="4000" b="1" dirty="0">
                <a:ln w="19050">
                  <a:noFill/>
                </a:ln>
                <a:solidFill>
                  <a:srgbClr val="FFD347"/>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الجواب:</a:t>
            </a:r>
          </a:p>
        </p:txBody>
      </p:sp>
      <p:sp>
        <p:nvSpPr>
          <p:cNvPr id="18" name="مربع نص 17">
            <a:extLst>
              <a:ext uri="{FF2B5EF4-FFF2-40B4-BE49-F238E27FC236}">
                <a16:creationId xmlns:a16="http://schemas.microsoft.com/office/drawing/2014/main" id="{AD79B736-DB34-4753-BC87-22E4BA85BCF6}"/>
              </a:ext>
            </a:extLst>
          </p:cNvPr>
          <p:cNvSpPr txBox="1"/>
          <p:nvPr/>
        </p:nvSpPr>
        <p:spPr>
          <a:xfrm>
            <a:off x="1531925" y="2869927"/>
            <a:ext cx="7535390" cy="620170"/>
          </a:xfrm>
          <a:prstGeom prst="rect">
            <a:avLst/>
          </a:prstGeom>
          <a:noFill/>
        </p:spPr>
        <p:txBody>
          <a:bodyPr wrap="square">
            <a:spAutoFit/>
          </a:bodyPr>
          <a:lstStyle/>
          <a:p>
            <a:pPr algn="r">
              <a:lnSpc>
                <a:spcPct val="130000"/>
              </a:lnSpc>
            </a:pPr>
            <a:r>
              <a:rPr lang="ar-SA" sz="2800" b="1" dirty="0">
                <a:solidFill>
                  <a:srgbClr val="FFEBAB"/>
                </a:solidFill>
                <a:effectLst>
                  <a:glow rad="88900">
                    <a:schemeClr val="tx1"/>
                  </a:glow>
                </a:effectLst>
                <a:latin typeface="Dante" panose="02020502050200020203" pitchFamily="18" charset="0"/>
                <a:cs typeface="Hacen Liner XL" panose="02000000000000000000" pitchFamily="2" charset="-78"/>
              </a:rPr>
              <a:t>شراء براد ماء يشرب منها الناس.</a:t>
            </a:r>
          </a:p>
        </p:txBody>
      </p:sp>
    </p:spTree>
    <p:extLst>
      <p:ext uri="{BB962C8B-B14F-4D97-AF65-F5344CB8AC3E}">
        <p14:creationId xmlns:p14="http://schemas.microsoft.com/office/powerpoint/2010/main" val="188574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500"/>
                                        <p:tgtEl>
                                          <p:spTgt spid="42"/>
                                        </p:tgtEl>
                                        <p:attrNameLst>
                                          <p:attrName>ppt_x</p:attrName>
                                        </p:attrNameLst>
                                      </p:cBhvr>
                                      <p:tavLst>
                                        <p:tav tm="0">
                                          <p:val>
                                            <p:strVal val="#ppt_x+#ppt_w*1.125000"/>
                                          </p:val>
                                        </p:tav>
                                        <p:tav tm="100000">
                                          <p:val>
                                            <p:strVal val="#ppt_x"/>
                                          </p:val>
                                        </p:tav>
                                      </p:tavLst>
                                    </p:anim>
                                    <p:animEffect transition="in" filter="wipe(left)">
                                      <p:cBhvr>
                                        <p:cTn id="12" dur="1500"/>
                                        <p:tgtEl>
                                          <p:spTgt spid="42"/>
                                        </p:tgtEl>
                                      </p:cBhvr>
                                    </p:animEffect>
                                  </p:childTnLst>
                                </p:cTn>
                              </p:par>
                            </p:childTnLst>
                          </p:cTn>
                        </p:par>
                        <p:par>
                          <p:cTn id="13" fill="hold">
                            <p:stCondLst>
                              <p:cond delay="1500"/>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500"/>
                                        <p:tgtEl>
                                          <p:spTgt spid="17"/>
                                        </p:tgtEl>
                                        <p:attrNameLst>
                                          <p:attrName>ppt_x</p:attrName>
                                        </p:attrNameLst>
                                      </p:cBhvr>
                                      <p:tavLst>
                                        <p:tav tm="0">
                                          <p:val>
                                            <p:strVal val="#ppt_x+#ppt_w*1.125000"/>
                                          </p:val>
                                        </p:tav>
                                        <p:tav tm="100000">
                                          <p:val>
                                            <p:strVal val="#ppt_x"/>
                                          </p:val>
                                        </p:tav>
                                      </p:tavLst>
                                    </p:anim>
                                    <p:animEffect transition="in" filter="wipe(left)">
                                      <p:cBhvr>
                                        <p:cTn id="23" dur="1500"/>
                                        <p:tgtEl>
                                          <p:spTgt spid="17"/>
                                        </p:tgtEl>
                                      </p:cBhvr>
                                    </p:animEffect>
                                  </p:childTnLst>
                                </p:cTn>
                              </p:par>
                            </p:childTnLst>
                          </p:cTn>
                        </p:par>
                        <p:par>
                          <p:cTn id="24" fill="hold">
                            <p:stCondLst>
                              <p:cond delay="1500"/>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18"/>
                                        </p:tgtEl>
                                        <p:attrNameLst>
                                          <p:attrName>style.visibility</p:attrName>
                                        </p:attrNameLst>
                                      </p:cBhvr>
                                      <p:to>
                                        <p:strVal val="visible"/>
                                      </p:to>
                                    </p:set>
                                    <p:anim calcmode="lin" valueType="num">
                                      <p:cBhvr>
                                        <p:cTn id="27" dur="750" fill="hold"/>
                                        <p:tgtEl>
                                          <p:spTgt spid="18"/>
                                        </p:tgtEl>
                                        <p:attrNameLst>
                                          <p:attrName>ppt_w</p:attrName>
                                        </p:attrNameLst>
                                      </p:cBhvr>
                                      <p:tavLst>
                                        <p:tav tm="0">
                                          <p:val>
                                            <p:fltVal val="0"/>
                                          </p:val>
                                        </p:tav>
                                        <p:tav tm="100000">
                                          <p:val>
                                            <p:strVal val="#ppt_w"/>
                                          </p:val>
                                        </p:tav>
                                      </p:tavLst>
                                    </p:anim>
                                    <p:anim calcmode="lin" valueType="num">
                                      <p:cBhvr>
                                        <p:cTn id="28" dur="75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7" grpId="0"/>
      <p:bldP spid="18"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الحديث الثامن عشر</Template>
  <TotalTime>1</TotalTime>
  <Words>654</Words>
  <Application>Microsoft Office PowerPoint</Application>
  <PresentationFormat>عرض على الشاشة (16:9)</PresentationFormat>
  <Paragraphs>79</Paragraphs>
  <Slides>17</Slides>
  <Notes>1</Notes>
  <HiddenSlides>0</HiddenSlides>
  <MMClips>0</MMClips>
  <ScaleCrop>false</ScaleCrop>
  <HeadingPairs>
    <vt:vector size="6" baseType="variant">
      <vt:variant>
        <vt:lpstr>الخطوط المستخدمة</vt:lpstr>
      </vt:variant>
      <vt:variant>
        <vt:i4>15</vt:i4>
      </vt:variant>
      <vt:variant>
        <vt:lpstr>نسق</vt:lpstr>
      </vt:variant>
      <vt:variant>
        <vt:i4>2</vt:i4>
      </vt:variant>
      <vt:variant>
        <vt:lpstr>عناوين الشرائح</vt:lpstr>
      </vt:variant>
      <vt:variant>
        <vt:i4>17</vt:i4>
      </vt:variant>
    </vt:vector>
  </HeadingPairs>
  <TitlesOfParts>
    <vt:vector size="34" baseType="lpstr">
      <vt:lpstr>맑은 고딕</vt:lpstr>
      <vt:lpstr>AbdoMaster-Bold</vt:lpstr>
      <vt:lpstr>Arial</vt:lpstr>
      <vt:lpstr>Bahij Tanseek Pro</vt:lpstr>
      <vt:lpstr>Berkshire Swash</vt:lpstr>
      <vt:lpstr>BoutrosNewsH1</vt:lpstr>
      <vt:lpstr>Calibri</vt:lpstr>
      <vt:lpstr>Castile-Thin</vt:lpstr>
      <vt:lpstr>Dante</vt:lpstr>
      <vt:lpstr>Dubai</vt:lpstr>
      <vt:lpstr>Hacen Beirut</vt:lpstr>
      <vt:lpstr>Hacen Liner XL</vt:lpstr>
      <vt:lpstr>Hacen Tunisia Bold</vt:lpstr>
      <vt:lpstr>HSIshraq-Medium</vt:lpstr>
      <vt:lpstr>STC Bold</vt:lpstr>
      <vt:lpstr>نسق Office</vt:lpstr>
      <vt:lpstr>Custom Design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2021-01-07T16:07:27Z</dcterms:created>
  <dcterms:modified xsi:type="dcterms:W3CDTF">2021-01-07T16:08:47Z</dcterms:modified>
</cp:coreProperties>
</file>