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87BB17-A47E-4E02-A123-593B6273E7F9}"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30037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7BB17-A47E-4E02-A123-593B6273E7F9}"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336001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7BB17-A47E-4E02-A123-593B6273E7F9}"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145214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87BB17-A47E-4E02-A123-593B6273E7F9}"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239454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87BB17-A47E-4E02-A123-593B6273E7F9}" type="datetimeFigureOut">
              <a:rPr lang="en-US" smtClean="0"/>
              <a:t>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126821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87BB17-A47E-4E02-A123-593B6273E7F9}"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12716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87BB17-A47E-4E02-A123-593B6273E7F9}" type="datetimeFigureOut">
              <a:rPr lang="en-US" smtClean="0"/>
              <a:t>2/16/21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130228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87BB17-A47E-4E02-A123-593B6273E7F9}" type="datetimeFigureOut">
              <a:rPr lang="en-US" smtClean="0"/>
              <a:t>2/16/21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86678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7BB17-A47E-4E02-A123-593B6273E7F9}" type="datetimeFigureOut">
              <a:rPr lang="en-US" smtClean="0"/>
              <a:t>2/16/21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5270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87BB17-A47E-4E02-A123-593B6273E7F9}"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356107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87BB17-A47E-4E02-A123-593B6273E7F9}" type="datetimeFigureOut">
              <a:rPr lang="en-US" smtClean="0"/>
              <a:t>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76B5F-4DBC-4F4F-ACA9-9A2D42D8AF65}" type="slidenum">
              <a:rPr lang="en-US" smtClean="0"/>
              <a:t>‹#›</a:t>
            </a:fld>
            <a:endParaRPr lang="en-US"/>
          </a:p>
        </p:txBody>
      </p:sp>
    </p:spTree>
    <p:extLst>
      <p:ext uri="{BB962C8B-B14F-4D97-AF65-F5344CB8AC3E}">
        <p14:creationId xmlns:p14="http://schemas.microsoft.com/office/powerpoint/2010/main" val="215695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7BB17-A47E-4E02-A123-593B6273E7F9}" type="datetimeFigureOut">
              <a:rPr lang="en-US" smtClean="0"/>
              <a:t>2/16/21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76B5F-4DBC-4F4F-ACA9-9A2D42D8AF65}" type="slidenum">
              <a:rPr lang="en-US" smtClean="0"/>
              <a:t>‹#›</a:t>
            </a:fld>
            <a:endParaRPr lang="en-US"/>
          </a:p>
        </p:txBody>
      </p:sp>
    </p:spTree>
    <p:extLst>
      <p:ext uri="{BB962C8B-B14F-4D97-AF65-F5344CB8AC3E}">
        <p14:creationId xmlns:p14="http://schemas.microsoft.com/office/powerpoint/2010/main" val="30845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27.wav"/><Relationship Id="rId1" Type="http://schemas.openxmlformats.org/officeDocument/2006/relationships/slideLayout" Target="../slideLayouts/slideLayout7.xml"/><Relationship Id="rId5" Type="http://schemas.openxmlformats.org/officeDocument/2006/relationships/audio" Target="../media/audio30.wav"/><Relationship Id="rId4" Type="http://schemas.openxmlformats.org/officeDocument/2006/relationships/audio" Target="../media/audio29.wav"/></Relationships>
</file>

<file path=ppt/slides/_rels/slide11.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31.wav"/><Relationship Id="rId1" Type="http://schemas.openxmlformats.org/officeDocument/2006/relationships/slideLayout" Target="../slideLayouts/slideLayout7.xml"/><Relationship Id="rId5" Type="http://schemas.openxmlformats.org/officeDocument/2006/relationships/audio" Target="../media/audio30.wav"/><Relationship Id="rId4" Type="http://schemas.openxmlformats.org/officeDocument/2006/relationships/audio" Target="../media/audio29.wav"/></Relationships>
</file>

<file path=ppt/slides/_rels/slide12.xml.rels><?xml version="1.0" encoding="UTF-8" standalone="yes"?>
<Relationships xmlns="http://schemas.openxmlformats.org/package/2006/relationships"><Relationship Id="rId8" Type="http://schemas.openxmlformats.org/officeDocument/2006/relationships/audio" Target="../media/audio39.wav"/><Relationship Id="rId3" Type="http://schemas.openxmlformats.org/officeDocument/2006/relationships/audio" Target="../media/audio34.wav"/><Relationship Id="rId7" Type="http://schemas.openxmlformats.org/officeDocument/2006/relationships/audio" Target="../media/audio38.wav"/><Relationship Id="rId2" Type="http://schemas.openxmlformats.org/officeDocument/2006/relationships/audio" Target="../media/audio33.wav"/><Relationship Id="rId1" Type="http://schemas.openxmlformats.org/officeDocument/2006/relationships/slideLayout" Target="../slideLayouts/slideLayout7.xml"/><Relationship Id="rId6" Type="http://schemas.openxmlformats.org/officeDocument/2006/relationships/audio" Target="../media/audio37.wav"/><Relationship Id="rId5" Type="http://schemas.openxmlformats.org/officeDocument/2006/relationships/audio" Target="../media/audio36.wav"/><Relationship Id="rId10" Type="http://schemas.openxmlformats.org/officeDocument/2006/relationships/audio" Target="../media/audio41.wav"/><Relationship Id="rId4" Type="http://schemas.openxmlformats.org/officeDocument/2006/relationships/audio" Target="../media/audio35.wav"/><Relationship Id="rId9" Type="http://schemas.openxmlformats.org/officeDocument/2006/relationships/audio" Target="../media/audio40.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audio" Target="../media/audio48.wav"/><Relationship Id="rId13" Type="http://schemas.openxmlformats.org/officeDocument/2006/relationships/audio" Target="../media/audio53.wav"/><Relationship Id="rId3" Type="http://schemas.openxmlformats.org/officeDocument/2006/relationships/audio" Target="../media/audio43.wav"/><Relationship Id="rId7" Type="http://schemas.openxmlformats.org/officeDocument/2006/relationships/audio" Target="../media/audio47.wav"/><Relationship Id="rId12" Type="http://schemas.openxmlformats.org/officeDocument/2006/relationships/audio" Target="../media/audio52.wav"/><Relationship Id="rId2" Type="http://schemas.openxmlformats.org/officeDocument/2006/relationships/audio" Target="../media/audio42.wav"/><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audio" Target="../media/audio46.wav"/><Relationship Id="rId11" Type="http://schemas.openxmlformats.org/officeDocument/2006/relationships/audio" Target="../media/audio51.wav"/><Relationship Id="rId5" Type="http://schemas.openxmlformats.org/officeDocument/2006/relationships/audio" Target="../media/audio45.wav"/><Relationship Id="rId15" Type="http://schemas.openxmlformats.org/officeDocument/2006/relationships/audio" Target="../media/audio55.wav"/><Relationship Id="rId10" Type="http://schemas.openxmlformats.org/officeDocument/2006/relationships/audio" Target="../media/audio50.wav"/><Relationship Id="rId4" Type="http://schemas.openxmlformats.org/officeDocument/2006/relationships/audio" Target="../media/audio44.wav"/><Relationship Id="rId9" Type="http://schemas.openxmlformats.org/officeDocument/2006/relationships/audio" Target="../media/audio49.wav"/><Relationship Id="rId14" Type="http://schemas.openxmlformats.org/officeDocument/2006/relationships/audio" Target="../media/audio54.wav"/></Relationships>
</file>

<file path=ppt/slides/_rels/slide15.xml.rels><?xml version="1.0" encoding="UTF-8" standalone="yes"?>
<Relationships xmlns="http://schemas.openxmlformats.org/package/2006/relationships"><Relationship Id="rId8" Type="http://schemas.openxmlformats.org/officeDocument/2006/relationships/audio" Target="../media/audio62.wav"/><Relationship Id="rId3" Type="http://schemas.openxmlformats.org/officeDocument/2006/relationships/audio" Target="../media/audio57.wav"/><Relationship Id="rId7" Type="http://schemas.openxmlformats.org/officeDocument/2006/relationships/audio" Target="../media/audio61.wav"/><Relationship Id="rId2" Type="http://schemas.openxmlformats.org/officeDocument/2006/relationships/audio" Target="../media/audio56.wav"/><Relationship Id="rId1" Type="http://schemas.openxmlformats.org/officeDocument/2006/relationships/slideLayout" Target="../slideLayouts/slideLayout7.xml"/><Relationship Id="rId6" Type="http://schemas.openxmlformats.org/officeDocument/2006/relationships/audio" Target="../media/audio60.wav"/><Relationship Id="rId5" Type="http://schemas.openxmlformats.org/officeDocument/2006/relationships/audio" Target="../media/audio59.wav"/><Relationship Id="rId4" Type="http://schemas.openxmlformats.org/officeDocument/2006/relationships/audio" Target="../media/audio58.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6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64.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65.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66.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66.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68.wav"/><Relationship Id="rId7" Type="http://schemas.openxmlformats.org/officeDocument/2006/relationships/audio" Target="../media/audio72.wav"/><Relationship Id="rId2" Type="http://schemas.openxmlformats.org/officeDocument/2006/relationships/audio" Target="../media/audio67.wav"/><Relationship Id="rId1" Type="http://schemas.openxmlformats.org/officeDocument/2006/relationships/slideLayout" Target="../slideLayouts/slideLayout7.xml"/><Relationship Id="rId6" Type="http://schemas.openxmlformats.org/officeDocument/2006/relationships/audio" Target="../media/audio71.wav"/><Relationship Id="rId5" Type="http://schemas.openxmlformats.org/officeDocument/2006/relationships/audio" Target="../media/audio70.wav"/><Relationship Id="rId4" Type="http://schemas.openxmlformats.org/officeDocument/2006/relationships/audio" Target="../media/audio69.wav"/></Relationships>
</file>

<file path=ppt/slides/_rels/slide29.xml.rels><?xml version="1.0" encoding="UTF-8" standalone="yes"?>
<Relationships xmlns="http://schemas.openxmlformats.org/package/2006/relationships"><Relationship Id="rId3" Type="http://schemas.openxmlformats.org/officeDocument/2006/relationships/audio" Target="../media/audio74.wav"/><Relationship Id="rId2" Type="http://schemas.openxmlformats.org/officeDocument/2006/relationships/audio" Target="../media/audio73.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75.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6.wav"/><Relationship Id="rId4" Type="http://schemas.openxmlformats.org/officeDocument/2006/relationships/audio" Target="../media/audio5.wav"/></Relationships>
</file>

<file path=ppt/slides/_rels/slide30.xml.rels><?xml version="1.0" encoding="UTF-8" standalone="yes"?>
<Relationships xmlns="http://schemas.openxmlformats.org/package/2006/relationships"><Relationship Id="rId3" Type="http://schemas.openxmlformats.org/officeDocument/2006/relationships/audio" Target="../media/audio76.wav"/><Relationship Id="rId2" Type="http://schemas.openxmlformats.org/officeDocument/2006/relationships/audio" Target="../media/audio74.wav"/><Relationship Id="rId1" Type="http://schemas.openxmlformats.org/officeDocument/2006/relationships/slideLayout" Target="../slideLayouts/slideLayout7.xml"/><Relationship Id="rId6" Type="http://schemas.openxmlformats.org/officeDocument/2006/relationships/audio" Target="../media/audio79.wav"/><Relationship Id="rId5" Type="http://schemas.openxmlformats.org/officeDocument/2006/relationships/audio" Target="../media/audio78.wav"/><Relationship Id="rId4" Type="http://schemas.openxmlformats.org/officeDocument/2006/relationships/audio" Target="../media/audio77.wav"/></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80.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audio" Target="../media/audio8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audio" Target="../media/audio14.wav"/><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6.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18.wav"/></Relationships>
</file>

<file path=ppt/slides/_rels/slide8.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9.wav"/><Relationship Id="rId1" Type="http://schemas.openxmlformats.org/officeDocument/2006/relationships/slideLayout" Target="../slideLayouts/slideLayout7.xml"/><Relationship Id="rId5" Type="http://schemas.openxmlformats.org/officeDocument/2006/relationships/audio" Target="../media/audio22.wav"/><Relationship Id="rId4" Type="http://schemas.openxmlformats.org/officeDocument/2006/relationships/audio" Target="../media/audio21.wav"/></Relationships>
</file>

<file path=ppt/slides/_rels/slide9.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7.xml"/><Relationship Id="rId5" Type="http://schemas.openxmlformats.org/officeDocument/2006/relationships/audio" Target="../media/audio26.wav"/><Relationship Id="rId4" Type="http://schemas.openxmlformats.org/officeDocument/2006/relationships/audio" Target="../media/audio2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60305">
            <a:off x="7569872" y="1987346"/>
            <a:ext cx="1350772" cy="312654"/>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905011" flipH="1">
            <a:off x="2643986" y="2024007"/>
            <a:ext cx="1195227" cy="283741"/>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98004" y="1079051"/>
            <a:ext cx="1776549" cy="1064623"/>
          </a:xfrm>
          <a:prstGeom prst="rect">
            <a:avLst/>
          </a:prstGeom>
          <a:gradFill>
            <a:gsLst>
              <a:gs pos="0">
                <a:srgbClr val="CC00FF"/>
              </a:gs>
              <a:gs pos="98000">
                <a:srgbClr val="FF33C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74701" y="1079050"/>
            <a:ext cx="4733109" cy="1064623"/>
          </a:xfrm>
          <a:prstGeom prst="rect">
            <a:avLst/>
          </a:prstGeom>
          <a:solidFill>
            <a:srgbClr val="1A3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265595" y="1196617"/>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flipH="1">
            <a:off x="4265595" y="1525367"/>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265595" y="1854118"/>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849761" y="1196616"/>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849761" y="1854118"/>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flipH="1">
            <a:off x="3849761" y="1525367"/>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p:nvSpPr>
        <p:spPr>
          <a:xfrm>
            <a:off x="3916333" y="1219023"/>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p:cNvSpPr/>
          <p:nvPr/>
        </p:nvSpPr>
        <p:spPr>
          <a:xfrm>
            <a:off x="3916333" y="1875302"/>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p:cNvSpPr/>
          <p:nvPr/>
        </p:nvSpPr>
        <p:spPr>
          <a:xfrm>
            <a:off x="3912868" y="1549501"/>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13795" y="1172193"/>
            <a:ext cx="335772" cy="87350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08918" y="1309129"/>
            <a:ext cx="457200" cy="584775"/>
          </a:xfrm>
          <a:prstGeom prst="rect">
            <a:avLst/>
          </a:prstGeom>
          <a:noFill/>
        </p:spPr>
        <p:txBody>
          <a:bodyPr wrap="square" rtlCol="0">
            <a:spAutoFit/>
          </a:bodyPr>
          <a:lstStyle/>
          <a:p>
            <a:pPr algn="r" rtl="1"/>
            <a:r>
              <a:rPr lang="ar-EG" sz="3200" b="1" dirty="0">
                <a:solidFill>
                  <a:schemeClr val="bg1"/>
                </a:solidFill>
              </a:rPr>
              <a:t>1</a:t>
            </a:r>
            <a:endParaRPr lang="en-US" sz="3200" b="1" dirty="0">
              <a:solidFill>
                <a:schemeClr val="bg1"/>
              </a:solidFill>
            </a:endParaRPr>
          </a:p>
        </p:txBody>
      </p:sp>
      <p:sp>
        <p:nvSpPr>
          <p:cNvPr id="17" name="TextBox 16"/>
          <p:cNvSpPr txBox="1"/>
          <p:nvPr/>
        </p:nvSpPr>
        <p:spPr>
          <a:xfrm>
            <a:off x="5287115" y="1181952"/>
            <a:ext cx="2471352" cy="830997"/>
          </a:xfrm>
          <a:prstGeom prst="rect">
            <a:avLst/>
          </a:prstGeom>
          <a:noFill/>
        </p:spPr>
        <p:txBody>
          <a:bodyPr wrap="square" rtlCol="0">
            <a:spAutoFit/>
          </a:bodyPr>
          <a:lstStyle/>
          <a:p>
            <a:pPr algn="ctr" rtl="1"/>
            <a:r>
              <a:rPr lang="ar-EG" sz="4800" b="1" dirty="0">
                <a:ln w="6600">
                  <a:solidFill>
                    <a:schemeClr val="accent2"/>
                  </a:solidFill>
                  <a:prstDash val="solid"/>
                </a:ln>
                <a:solidFill>
                  <a:srgbClr val="FFFFFF"/>
                </a:solidFill>
                <a:effectLst>
                  <a:outerShdw dist="38100" dir="2700000" algn="tl" rotWithShape="0">
                    <a:schemeClr val="accent2"/>
                  </a:outerShdw>
                </a:effectLst>
              </a:rPr>
              <a:t>لــــغـــتـــي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Rectangle 17"/>
          <p:cNvSpPr/>
          <p:nvPr/>
        </p:nvSpPr>
        <p:spPr>
          <a:xfrm>
            <a:off x="2759985" y="1282862"/>
            <a:ext cx="870752" cy="707886"/>
          </a:xfrm>
          <a:prstGeom prst="rect">
            <a:avLst/>
          </a:prstGeom>
        </p:spPr>
        <p:txBody>
          <a:bodyPr wrap="none">
            <a:spAutoFit/>
          </a:bodyPr>
          <a:lstStyle/>
          <a:p>
            <a:pPr algn="ctr" rtl="1"/>
            <a:r>
              <a:rPr lang="ar-EG" sz="4000" b="1" dirty="0">
                <a:ln w="0"/>
                <a:solidFill>
                  <a:schemeClr val="bg1"/>
                </a:solidFill>
                <a:effectLst>
                  <a:outerShdw blurRad="38100" dist="25400" dir="5400000" algn="ctr" rotWithShape="0">
                    <a:srgbClr val="6E747A">
                      <a:alpha val="43000"/>
                    </a:srgbClr>
                  </a:outerShdw>
                </a:effectLst>
              </a:rPr>
              <a:t>مادة</a:t>
            </a:r>
            <a:endParaRPr lang="en-US" sz="4000" b="1" dirty="0">
              <a:ln w="0"/>
              <a:solidFill>
                <a:schemeClr val="bg1"/>
              </a:solidFill>
              <a:effectLst>
                <a:outerShdw blurRad="38100" dist="25400" dir="5400000" algn="ctr" rotWithShape="0">
                  <a:srgbClr val="6E747A">
                    <a:alpha val="43000"/>
                  </a:srgbClr>
                </a:outerShdw>
              </a:effectLst>
            </a:endParaRPr>
          </a:p>
        </p:txBody>
      </p:sp>
      <p:sp>
        <p:nvSpPr>
          <p:cNvPr id="19" name="Rectangle 18"/>
          <p:cNvSpPr/>
          <p:nvPr/>
        </p:nvSpPr>
        <p:spPr>
          <a:xfrm rot="560305">
            <a:off x="7557038" y="3420828"/>
            <a:ext cx="1350772" cy="312654"/>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905011" flipH="1">
            <a:off x="2631152" y="3457489"/>
            <a:ext cx="1195227" cy="283741"/>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5170" y="2512533"/>
            <a:ext cx="1776549" cy="1064623"/>
          </a:xfrm>
          <a:prstGeom prst="rect">
            <a:avLst/>
          </a:prstGeom>
          <a:gradFill>
            <a:gsLst>
              <a:gs pos="0">
                <a:srgbClr val="FFFF00"/>
              </a:gs>
              <a:gs pos="98000">
                <a:srgbClr val="00CCF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61867" y="2512532"/>
            <a:ext cx="4733109" cy="1064623"/>
          </a:xfrm>
          <a:prstGeom prst="rect">
            <a:avLst/>
          </a:prstGeom>
          <a:solidFill>
            <a:srgbClr val="1A3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252761" y="2630099"/>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flipH="1">
            <a:off x="4252761" y="2958849"/>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4252761" y="3287600"/>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836927" y="2630098"/>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836927" y="3287600"/>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flipH="1">
            <a:off x="3836927" y="2958849"/>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Terminator 28"/>
          <p:cNvSpPr/>
          <p:nvPr/>
        </p:nvSpPr>
        <p:spPr>
          <a:xfrm>
            <a:off x="3903499" y="2652505"/>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Terminator 29"/>
          <p:cNvSpPr/>
          <p:nvPr/>
        </p:nvSpPr>
        <p:spPr>
          <a:xfrm>
            <a:off x="3903499" y="3308784"/>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Terminator 30"/>
          <p:cNvSpPr/>
          <p:nvPr/>
        </p:nvSpPr>
        <p:spPr>
          <a:xfrm>
            <a:off x="3900034" y="2982983"/>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200961" y="2605675"/>
            <a:ext cx="335772" cy="87350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96084" y="2742611"/>
            <a:ext cx="457200" cy="584775"/>
          </a:xfrm>
          <a:prstGeom prst="rect">
            <a:avLst/>
          </a:prstGeom>
          <a:noFill/>
        </p:spPr>
        <p:txBody>
          <a:bodyPr wrap="square" rtlCol="0">
            <a:spAutoFit/>
          </a:bodyPr>
          <a:lstStyle/>
          <a:p>
            <a:pPr algn="r" rtl="1"/>
            <a:r>
              <a:rPr lang="ar-EG" sz="3200" b="1" dirty="0">
                <a:solidFill>
                  <a:schemeClr val="bg1"/>
                </a:solidFill>
              </a:rPr>
              <a:t>2</a:t>
            </a:r>
            <a:endParaRPr lang="en-US" sz="3200" b="1" dirty="0">
              <a:solidFill>
                <a:schemeClr val="bg1"/>
              </a:solidFill>
            </a:endParaRPr>
          </a:p>
        </p:txBody>
      </p:sp>
      <p:sp>
        <p:nvSpPr>
          <p:cNvPr id="34" name="TextBox 33"/>
          <p:cNvSpPr txBox="1"/>
          <p:nvPr/>
        </p:nvSpPr>
        <p:spPr>
          <a:xfrm>
            <a:off x="4371487" y="2615434"/>
            <a:ext cx="4334026" cy="830997"/>
          </a:xfrm>
          <a:prstGeom prst="rect">
            <a:avLst/>
          </a:prstGeom>
          <a:noFill/>
        </p:spPr>
        <p:txBody>
          <a:bodyPr wrap="square" rtlCol="0">
            <a:spAutoFit/>
          </a:bodyPr>
          <a:lstStyle/>
          <a:p>
            <a:pPr algn="ctr" rtl="1"/>
            <a:r>
              <a:rPr lang="ar-EG" sz="4800" b="1" dirty="0">
                <a:ln w="6600">
                  <a:solidFill>
                    <a:schemeClr val="accent2"/>
                  </a:solidFill>
                  <a:prstDash val="solid"/>
                </a:ln>
                <a:solidFill>
                  <a:srgbClr val="FFFFFF"/>
                </a:solidFill>
                <a:effectLst>
                  <a:outerShdw dist="38100" dir="2700000" algn="tl" rotWithShape="0">
                    <a:schemeClr val="accent2"/>
                  </a:outerShdw>
                </a:effectLst>
              </a:rPr>
              <a:t>الثـــالث الابتدائي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5" name="Rectangle 34"/>
          <p:cNvSpPr/>
          <p:nvPr/>
        </p:nvSpPr>
        <p:spPr>
          <a:xfrm>
            <a:off x="2582042" y="2716344"/>
            <a:ext cx="1200971" cy="707886"/>
          </a:xfrm>
          <a:prstGeom prst="rect">
            <a:avLst/>
          </a:prstGeom>
        </p:spPr>
        <p:txBody>
          <a:bodyPr wrap="none">
            <a:spAutoFit/>
          </a:bodyPr>
          <a:lstStyle/>
          <a:p>
            <a:pPr algn="ctr" rtl="1"/>
            <a:r>
              <a:rPr lang="ar-EG" sz="4000" b="1" dirty="0">
                <a:ln w="0"/>
                <a:solidFill>
                  <a:schemeClr val="bg1"/>
                </a:solidFill>
                <a:effectLst>
                  <a:outerShdw blurRad="38100" dist="25400" dir="5400000" algn="ctr" rotWithShape="0">
                    <a:srgbClr val="6E747A">
                      <a:alpha val="43000"/>
                    </a:srgbClr>
                  </a:outerShdw>
                </a:effectLst>
              </a:rPr>
              <a:t>الصف</a:t>
            </a:r>
            <a:endParaRPr lang="en-US" sz="4000" b="1" dirty="0">
              <a:ln w="0"/>
              <a:solidFill>
                <a:schemeClr val="bg1"/>
              </a:solidFill>
              <a:effectLst>
                <a:outerShdw blurRad="38100" dist="25400" dir="5400000" algn="ctr" rotWithShape="0">
                  <a:srgbClr val="6E747A">
                    <a:alpha val="43000"/>
                  </a:srgbClr>
                </a:outerShdw>
              </a:effectLst>
            </a:endParaRPr>
          </a:p>
        </p:txBody>
      </p:sp>
      <p:sp>
        <p:nvSpPr>
          <p:cNvPr id="36" name="Rectangle 35"/>
          <p:cNvSpPr/>
          <p:nvPr/>
        </p:nvSpPr>
        <p:spPr>
          <a:xfrm rot="560305">
            <a:off x="7544204" y="4854310"/>
            <a:ext cx="1350772" cy="312654"/>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0905011" flipH="1">
            <a:off x="2618318" y="4890971"/>
            <a:ext cx="1195227" cy="283741"/>
          </a:xfrm>
          <a:prstGeom prst="rect">
            <a:avLst/>
          </a:prstGeom>
          <a:gradFill flip="none" rotWithShape="1">
            <a:gsLst>
              <a:gs pos="0">
                <a:schemeClr val="accent1">
                  <a:lumMod val="5000"/>
                  <a:lumOff val="95000"/>
                  <a:alpha val="71000"/>
                </a:schemeClr>
              </a:gs>
              <a:gs pos="69000">
                <a:schemeClr val="bg1">
                  <a:lumMod val="50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72336" y="3946015"/>
            <a:ext cx="1776549" cy="1064623"/>
          </a:xfrm>
          <a:prstGeom prst="rect">
            <a:avLst/>
          </a:prstGeom>
          <a:gradFill>
            <a:gsLst>
              <a:gs pos="0">
                <a:schemeClr val="accent1">
                  <a:lumMod val="40000"/>
                  <a:lumOff val="60000"/>
                </a:schemeClr>
              </a:gs>
              <a:gs pos="98000">
                <a:srgbClr val="0070C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149033" y="3946014"/>
            <a:ext cx="4733109" cy="1064623"/>
          </a:xfrm>
          <a:prstGeom prst="rect">
            <a:avLst/>
          </a:prstGeom>
          <a:solidFill>
            <a:srgbClr val="1A3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4239927" y="4063581"/>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flipH="1">
            <a:off x="4239927" y="4392331"/>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4239927" y="4721082"/>
            <a:ext cx="137160" cy="137160"/>
          </a:xfrm>
          <a:prstGeom prst="flowChartConnector">
            <a:avLst/>
          </a:prstGeom>
          <a:solidFill>
            <a:schemeClr val="tx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3824093" y="4063580"/>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3824093" y="4721082"/>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flipH="1">
            <a:off x="3824093" y="4392331"/>
            <a:ext cx="137160" cy="137160"/>
          </a:xfrm>
          <a:prstGeom prst="flowChartConnector">
            <a:avLst/>
          </a:prstGeom>
          <a:solidFill>
            <a:schemeClr val="tx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Terminator 45"/>
          <p:cNvSpPr/>
          <p:nvPr/>
        </p:nvSpPr>
        <p:spPr>
          <a:xfrm>
            <a:off x="3890665" y="4085987"/>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Terminator 46"/>
          <p:cNvSpPr/>
          <p:nvPr/>
        </p:nvSpPr>
        <p:spPr>
          <a:xfrm>
            <a:off x="3890665" y="4742266"/>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Terminator 47"/>
          <p:cNvSpPr/>
          <p:nvPr/>
        </p:nvSpPr>
        <p:spPr>
          <a:xfrm>
            <a:off x="3887200" y="4416465"/>
            <a:ext cx="420018" cy="88891"/>
          </a:xfrm>
          <a:prstGeom prst="flowChartTerminator">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188127" y="4039157"/>
            <a:ext cx="335772" cy="873508"/>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083250" y="4176093"/>
            <a:ext cx="457200" cy="584775"/>
          </a:xfrm>
          <a:prstGeom prst="rect">
            <a:avLst/>
          </a:prstGeom>
          <a:noFill/>
        </p:spPr>
        <p:txBody>
          <a:bodyPr wrap="square" rtlCol="0">
            <a:spAutoFit/>
          </a:bodyPr>
          <a:lstStyle/>
          <a:p>
            <a:pPr algn="r" rtl="1"/>
            <a:r>
              <a:rPr lang="ar-EG" sz="3200" b="1" dirty="0">
                <a:solidFill>
                  <a:schemeClr val="bg1"/>
                </a:solidFill>
              </a:rPr>
              <a:t>3</a:t>
            </a:r>
            <a:endParaRPr lang="en-US" sz="3200" b="1" dirty="0">
              <a:solidFill>
                <a:schemeClr val="bg1"/>
              </a:solidFill>
            </a:endParaRPr>
          </a:p>
        </p:txBody>
      </p:sp>
      <p:sp>
        <p:nvSpPr>
          <p:cNvPr id="51" name="TextBox 50"/>
          <p:cNvSpPr txBox="1"/>
          <p:nvPr/>
        </p:nvSpPr>
        <p:spPr>
          <a:xfrm>
            <a:off x="4803943" y="4045411"/>
            <a:ext cx="3271071" cy="830997"/>
          </a:xfrm>
          <a:prstGeom prst="rect">
            <a:avLst/>
          </a:prstGeom>
          <a:noFill/>
        </p:spPr>
        <p:txBody>
          <a:bodyPr wrap="square" rtlCol="0">
            <a:spAutoFit/>
          </a:bodyPr>
          <a:lstStyle/>
          <a:p>
            <a:pPr algn="ctr" rtl="1"/>
            <a:r>
              <a:rPr lang="ar-EG" sz="4800" b="1" dirty="0">
                <a:ln w="6600">
                  <a:solidFill>
                    <a:schemeClr val="accent2"/>
                  </a:solidFill>
                  <a:prstDash val="solid"/>
                </a:ln>
                <a:solidFill>
                  <a:srgbClr val="FFFFFF"/>
                </a:solidFill>
                <a:effectLst>
                  <a:outerShdw dist="38100" dir="2700000" algn="tl" rotWithShape="0">
                    <a:schemeClr val="accent2"/>
                  </a:outerShdw>
                </a:effectLst>
              </a:rPr>
              <a:t>الدراسي الثاني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2" name="Rectangle 51"/>
          <p:cNvSpPr/>
          <p:nvPr/>
        </p:nvSpPr>
        <p:spPr>
          <a:xfrm>
            <a:off x="2565201" y="4149826"/>
            <a:ext cx="1208985" cy="707886"/>
          </a:xfrm>
          <a:prstGeom prst="rect">
            <a:avLst/>
          </a:prstGeom>
        </p:spPr>
        <p:txBody>
          <a:bodyPr wrap="none">
            <a:spAutoFit/>
          </a:bodyPr>
          <a:lstStyle/>
          <a:p>
            <a:pPr algn="ctr" rtl="1"/>
            <a:r>
              <a:rPr lang="ar-EG" sz="4000" b="1" dirty="0">
                <a:ln w="0"/>
                <a:solidFill>
                  <a:schemeClr val="bg1"/>
                </a:solidFill>
                <a:effectLst>
                  <a:outerShdw blurRad="38100" dist="25400" dir="5400000" algn="ctr" rotWithShape="0">
                    <a:srgbClr val="6E747A">
                      <a:alpha val="43000"/>
                    </a:srgbClr>
                  </a:outerShdw>
                </a:effectLst>
              </a:rPr>
              <a:t>الفصل</a:t>
            </a:r>
            <a:endParaRPr lang="en-US" sz="40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958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1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169427" y="315066"/>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6- </a:t>
            </a:r>
            <a:r>
              <a:rPr lang="ar-SA" sz="3200" b="1" dirty="0">
                <a:solidFill>
                  <a:srgbClr val="FF0000"/>
                </a:solidFill>
                <a:latin typeface="Calibri" pitchFamily="34" charset="0"/>
              </a:rPr>
              <a:t>ما الطَّريقَةُ الَّتي اتَّبَعَها </a:t>
            </a:r>
            <a:r>
              <a:rPr lang="ar-EG" sz="3200" b="1" dirty="0">
                <a:solidFill>
                  <a:srgbClr val="FF0000"/>
                </a:solidFill>
                <a:latin typeface="Calibri" pitchFamily="34" charset="0"/>
              </a:rPr>
              <a:t> الرازي </a:t>
            </a:r>
            <a:r>
              <a:rPr lang="ar-SA" sz="3200" b="1" dirty="0">
                <a:solidFill>
                  <a:srgbClr val="FF0000"/>
                </a:solidFill>
                <a:latin typeface="Calibri" pitchFamily="34" charset="0"/>
              </a:rPr>
              <a:t>في مُداواةِ الْمَرَضى؟</a:t>
            </a:r>
            <a:endParaRPr lang="en-US" sz="3200" b="1" dirty="0">
              <a:solidFill>
                <a:srgbClr val="FF0000"/>
              </a:solidFill>
              <a:latin typeface="Calibri" pitchFamily="34" charset="0"/>
            </a:endParaRPr>
          </a:p>
        </p:txBody>
      </p:sp>
      <p:sp>
        <p:nvSpPr>
          <p:cNvPr id="3" name="Rounded Rectangle 2"/>
          <p:cNvSpPr/>
          <p:nvPr/>
        </p:nvSpPr>
        <p:spPr>
          <a:xfrm>
            <a:off x="869576" y="1853292"/>
            <a:ext cx="5813613" cy="1781444"/>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tabLst>
                <a:tab pos="0" algn="l"/>
              </a:tabLst>
            </a:pPr>
            <a:r>
              <a:rPr lang="ar-SA" sz="2800" b="1" dirty="0">
                <a:solidFill>
                  <a:schemeClr val="accent4">
                    <a:lumMod val="50000"/>
                  </a:schemeClr>
                </a:solidFill>
                <a:latin typeface="Calibri" pitchFamily="34" charset="0"/>
              </a:rPr>
              <a:t>اتَّبَعَ الرَّازيُّ في مُداواتِهِ</a:t>
            </a:r>
            <a:r>
              <a:rPr lang="ar-EG" sz="2800" b="1" dirty="0">
                <a:solidFill>
                  <a:schemeClr val="accent4">
                    <a:lumMod val="50000"/>
                  </a:schemeClr>
                </a:solidFill>
                <a:latin typeface="Calibri" pitchFamily="34" charset="0"/>
              </a:rPr>
              <a:t> </a:t>
            </a:r>
            <a:r>
              <a:rPr lang="ar-SA" sz="2800" b="1" dirty="0">
                <a:solidFill>
                  <a:schemeClr val="accent4">
                    <a:lumMod val="50000"/>
                  </a:schemeClr>
                </a:solidFill>
                <a:latin typeface="Calibri" pitchFamily="34" charset="0"/>
              </a:rPr>
              <a:t>الْمَرضى طَريقَةَ الْمُشاهَدَةِ، فَكانَ يَسْأَلُ الْمَريضَ عَدَّةَ أَسْئِلَةٍ لِيُجيبَ</a:t>
            </a:r>
            <a:r>
              <a:rPr lang="ar-EG" sz="2800" b="1" dirty="0">
                <a:solidFill>
                  <a:schemeClr val="accent4">
                    <a:lumMod val="50000"/>
                  </a:schemeClr>
                </a:solidFill>
                <a:latin typeface="Calibri" pitchFamily="34" charset="0"/>
              </a:rPr>
              <a:t> </a:t>
            </a:r>
            <a:r>
              <a:rPr lang="ar-SA" sz="2800" b="1" dirty="0">
                <a:solidFill>
                  <a:schemeClr val="accent4">
                    <a:lumMod val="50000"/>
                  </a:schemeClr>
                </a:solidFill>
                <a:latin typeface="Calibri" pitchFamily="34" charset="0"/>
              </a:rPr>
              <a:t>عَنْها، وَمِنْ خِلالِ الإجابةِ كان الرَّازيُّ يُقَدِّمُ العِلاجَ النَّافِعَ لِمَرْضاهُ.</a:t>
            </a:r>
            <a:endParaRPr lang="en-US" sz="2800" b="1" dirty="0">
              <a:solidFill>
                <a:schemeClr val="accent4">
                  <a:lumMod val="50000"/>
                </a:schemeClr>
              </a:solidFill>
              <a:latin typeface="Calibri" pitchFamily="34" charset="0"/>
            </a:endParaRPr>
          </a:p>
        </p:txBody>
      </p:sp>
      <p:sp>
        <p:nvSpPr>
          <p:cNvPr id="4" name="Oval Callout 3"/>
          <p:cNvSpPr/>
          <p:nvPr/>
        </p:nvSpPr>
        <p:spPr>
          <a:xfrm>
            <a:off x="7603120" y="2875721"/>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7- </a:t>
            </a:r>
            <a:r>
              <a:rPr lang="ar-SA" sz="3200" b="1" dirty="0">
                <a:solidFill>
                  <a:srgbClr val="FF0000"/>
                </a:solidFill>
                <a:latin typeface="Calibri" pitchFamily="34" charset="0"/>
              </a:rPr>
              <a:t>ما أَهَمُّ اِخْتِراعاتِهِ؟ </a:t>
            </a:r>
            <a:endParaRPr lang="en-US" sz="3200" b="1" dirty="0">
              <a:solidFill>
                <a:srgbClr val="FF0000"/>
              </a:solidFill>
              <a:latin typeface="Calibri" pitchFamily="34" charset="0"/>
            </a:endParaRPr>
          </a:p>
        </p:txBody>
      </p:sp>
      <p:sp>
        <p:nvSpPr>
          <p:cNvPr id="5" name="Rounded Rectangle 4"/>
          <p:cNvSpPr/>
          <p:nvPr/>
        </p:nvSpPr>
        <p:spPr>
          <a:xfrm>
            <a:off x="288817" y="4579282"/>
            <a:ext cx="7238418" cy="1270190"/>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a:solidFill>
                  <a:schemeClr val="accent4">
                    <a:lumMod val="50000"/>
                  </a:schemeClr>
                </a:solidFill>
              </a:rPr>
              <a:t>صُنْعِ الْمَراهِمِ وَابْتِكارِ خُيوطِ الْجِراحَةِ مِنْ أَمْعاءِ الحَيَواناتِ.</a:t>
            </a:r>
            <a:endParaRPr lang="en-US" sz="2800" b="1" dirty="0">
              <a:solidFill>
                <a:schemeClr val="accent4">
                  <a:lumMod val="50000"/>
                </a:schemeClr>
              </a:solidFill>
            </a:endParaRPr>
          </a:p>
        </p:txBody>
      </p:sp>
    </p:spTree>
    <p:extLst>
      <p:ext uri="{BB962C8B-B14F-4D97-AF65-F5344CB8AC3E}">
        <p14:creationId xmlns:p14="http://schemas.microsoft.com/office/powerpoint/2010/main" val="6892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ما الطَّريقَةُ الَّتي اتَّبَعَها  الرازي في مُداواةِ الْمَرَضى؟.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اتبع...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7 مااهم.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صنع المراه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169427" y="315066"/>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a:solidFill>
                  <a:srgbClr val="FF0000"/>
                </a:solidFill>
                <a:latin typeface="Calibri" pitchFamily="34" charset="0"/>
              </a:rPr>
              <a:t> </a:t>
            </a:r>
            <a:r>
              <a:rPr lang="ar-EG" sz="3200" b="1" dirty="0">
                <a:solidFill>
                  <a:srgbClr val="FF0000"/>
                </a:solidFill>
                <a:latin typeface="Calibri" pitchFamily="34" charset="0"/>
              </a:rPr>
              <a:t>8- </a:t>
            </a:r>
            <a:r>
              <a:rPr lang="ar-SA" sz="3200" b="1" dirty="0">
                <a:solidFill>
                  <a:srgbClr val="FF0000"/>
                </a:solidFill>
                <a:latin typeface="Calibri" pitchFamily="34" charset="0"/>
              </a:rPr>
              <a:t>ما واجِبُكَ تَجاهَ الْعُلماءِ الْمُسْلِمينَ؟</a:t>
            </a:r>
            <a:endParaRPr lang="en-US" sz="2400" b="1" dirty="0">
              <a:solidFill>
                <a:srgbClr val="FF0000"/>
              </a:solidFill>
              <a:latin typeface="Calibri" pitchFamily="34" charset="0"/>
            </a:endParaRPr>
          </a:p>
        </p:txBody>
      </p:sp>
      <p:sp>
        <p:nvSpPr>
          <p:cNvPr id="3" name="Rounded Rectangle 2"/>
          <p:cNvSpPr/>
          <p:nvPr/>
        </p:nvSpPr>
        <p:spPr>
          <a:xfrm>
            <a:off x="869576" y="1853292"/>
            <a:ext cx="5813613" cy="1781444"/>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dirty="0">
                <a:solidFill>
                  <a:schemeClr val="accent4">
                    <a:lumMod val="50000"/>
                  </a:schemeClr>
                </a:solidFill>
              </a:rPr>
              <a:t>تَقْديرهم والاعْتِرافِ بِفَضْلِهِم والدعاء لهم.</a:t>
            </a:r>
            <a:endParaRPr lang="en-US" sz="2800" dirty="0">
              <a:solidFill>
                <a:schemeClr val="accent4">
                  <a:lumMod val="50000"/>
                </a:schemeClr>
              </a:solidFill>
            </a:endParaRPr>
          </a:p>
        </p:txBody>
      </p:sp>
      <p:sp>
        <p:nvSpPr>
          <p:cNvPr id="4" name="Oval Callout 3"/>
          <p:cNvSpPr/>
          <p:nvPr/>
        </p:nvSpPr>
        <p:spPr>
          <a:xfrm>
            <a:off x="6087291" y="3210601"/>
            <a:ext cx="6104709"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9. ماذا يحدث لو ... ؟</a:t>
            </a:r>
          </a:p>
          <a:p>
            <a:pPr marL="457200" indent="-457200" algn="ctr" rtl="1">
              <a:buFont typeface="Wingdings" panose="05000000000000000000" pitchFamily="2" charset="2"/>
              <a:buChar char="§"/>
            </a:pPr>
            <a:r>
              <a:rPr lang="ar-EG" sz="3200" b="1" dirty="0">
                <a:solidFill>
                  <a:srgbClr val="FF0000"/>
                </a:solidFill>
                <a:latin typeface="Calibri" pitchFamily="34" charset="0"/>
              </a:rPr>
              <a:t>لم تبن المستشفيات.</a:t>
            </a:r>
          </a:p>
          <a:p>
            <a:pPr marL="457200" indent="-457200" algn="ctr" rtl="1">
              <a:buFont typeface="Wingdings" panose="05000000000000000000" pitchFamily="2" charset="2"/>
              <a:buChar char="§"/>
            </a:pPr>
            <a:r>
              <a:rPr lang="ar-EG" sz="3200" b="1" dirty="0">
                <a:solidFill>
                  <a:srgbClr val="FF0000"/>
                </a:solidFill>
                <a:latin typeface="Calibri" pitchFamily="34" charset="0"/>
              </a:rPr>
              <a:t>لم يكشف الاطباء اسباب الامراض.</a:t>
            </a:r>
            <a:endParaRPr lang="en-US" sz="3200" b="1" dirty="0">
              <a:solidFill>
                <a:srgbClr val="FF0000"/>
              </a:solidFill>
              <a:latin typeface="Calibri" pitchFamily="34" charset="0"/>
            </a:endParaRPr>
          </a:p>
        </p:txBody>
      </p:sp>
      <p:sp>
        <p:nvSpPr>
          <p:cNvPr id="5" name="Rounded Rectangle 4"/>
          <p:cNvSpPr/>
          <p:nvPr/>
        </p:nvSpPr>
        <p:spPr>
          <a:xfrm>
            <a:off x="288817" y="5342709"/>
            <a:ext cx="7238418" cy="1187627"/>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rtl="1" fontAlgn="auto">
              <a:spcBef>
                <a:spcPts val="0"/>
              </a:spcBef>
              <a:spcAft>
                <a:spcPts val="0"/>
              </a:spcAft>
              <a:buFont typeface="+mj-lt"/>
              <a:buAutoNum type="arabicPeriod"/>
              <a:defRPr/>
            </a:pPr>
            <a:r>
              <a:rPr lang="ar-EG" sz="3200" b="1" dirty="0">
                <a:solidFill>
                  <a:schemeClr val="accent4">
                    <a:lumMod val="50000"/>
                  </a:schemeClr>
                </a:solidFill>
              </a:rPr>
              <a:t>سوف تنتشر الامراض ولا يمكن علاجها.</a:t>
            </a:r>
          </a:p>
          <a:p>
            <a:pPr marL="514350" indent="-514350" algn="ctr" rtl="1" fontAlgn="auto">
              <a:spcBef>
                <a:spcPts val="0"/>
              </a:spcBef>
              <a:spcAft>
                <a:spcPts val="0"/>
              </a:spcAft>
              <a:buFont typeface="+mj-lt"/>
              <a:buAutoNum type="arabicPeriod"/>
              <a:defRPr/>
            </a:pPr>
            <a:r>
              <a:rPr lang="ar-EG" sz="3200" b="1" dirty="0">
                <a:solidFill>
                  <a:schemeClr val="accent4">
                    <a:lumMod val="50000"/>
                  </a:schemeClr>
                </a:solidFill>
              </a:rPr>
              <a:t>-سوف تنتشر العدوى.</a:t>
            </a:r>
            <a:endParaRPr lang="en-US" sz="4400" b="1" dirty="0">
              <a:solidFill>
                <a:schemeClr val="accent4">
                  <a:lumMod val="50000"/>
                </a:schemeClr>
              </a:solidFill>
            </a:endParaRPr>
          </a:p>
        </p:txBody>
      </p:sp>
    </p:spTree>
    <p:extLst>
      <p:ext uri="{BB962C8B-B14F-4D97-AF65-F5344CB8AC3E}">
        <p14:creationId xmlns:p14="http://schemas.microsoft.com/office/powerpoint/2010/main" val="13315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8 ما واجبك...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تقديرهم.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7 مااهم.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صنع المراه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236823" y="652796"/>
            <a:ext cx="4219580" cy="584775"/>
          </a:xfrm>
          <a:prstGeom prst="rect">
            <a:avLst/>
          </a:prstGeom>
          <a:noFill/>
          <a:ln w="9525">
            <a:noFill/>
            <a:miter lim="800000"/>
            <a:headEnd/>
            <a:tailEnd/>
          </a:ln>
        </p:spPr>
        <p:txBody>
          <a:bodyPr wrap="square" anchor="ctr">
            <a:spAutoFit/>
          </a:bodyPr>
          <a:lstStyle/>
          <a:p>
            <a:pPr algn="r" rtl="1"/>
            <a:r>
              <a:rPr lang="ar-EG" sz="3200" b="1" dirty="0">
                <a:solidFill>
                  <a:schemeClr val="accent4">
                    <a:lumMod val="50000"/>
                  </a:schemeClr>
                </a:solidFill>
                <a:latin typeface="Calibri" pitchFamily="34" charset="0"/>
              </a:rPr>
              <a:t>2. </a:t>
            </a:r>
            <a:r>
              <a:rPr lang="ar-SA" sz="3200" b="1" dirty="0">
                <a:solidFill>
                  <a:schemeClr val="accent4">
                    <a:lumMod val="50000"/>
                  </a:schemeClr>
                </a:solidFill>
                <a:latin typeface="Calibri" pitchFamily="34" charset="0"/>
              </a:rPr>
              <a:t>أُكْمِلُ الْفَراغَ بِذِكْرِ السَّبَبِ:</a:t>
            </a:r>
            <a:endParaRPr lang="en-US" sz="3200" b="1" dirty="0">
              <a:solidFill>
                <a:schemeClr val="accent4">
                  <a:lumMod val="50000"/>
                </a:schemeClr>
              </a:solidFill>
              <a:latin typeface="Calibri" pitchFamily="34" charset="0"/>
            </a:endParaRPr>
          </a:p>
        </p:txBody>
      </p:sp>
      <p:sp>
        <p:nvSpPr>
          <p:cNvPr id="3" name="Rectangle 1"/>
          <p:cNvSpPr>
            <a:spLocks noChangeArrowheads="1"/>
          </p:cNvSpPr>
          <p:nvPr/>
        </p:nvSpPr>
        <p:spPr bwMode="auto">
          <a:xfrm>
            <a:off x="1164922" y="1211481"/>
            <a:ext cx="10489568" cy="1077218"/>
          </a:xfrm>
          <a:prstGeom prst="rect">
            <a:avLst/>
          </a:prstGeom>
          <a:noFill/>
          <a:ln w="9525">
            <a:noFill/>
            <a:miter lim="800000"/>
            <a:headEnd/>
            <a:tailEnd/>
          </a:ln>
        </p:spPr>
        <p:txBody>
          <a:bodyPr wrap="square" anchor="ctr">
            <a:spAutoFit/>
          </a:bodyPr>
          <a:lstStyle/>
          <a:p>
            <a:pPr algn="r" rtl="1"/>
            <a:r>
              <a:rPr lang="ar-SA" sz="3200" b="1" dirty="0">
                <a:solidFill>
                  <a:srgbClr val="FF0000"/>
                </a:solidFill>
                <a:latin typeface="Calibri" pitchFamily="34" charset="0"/>
              </a:rPr>
              <a:t>1 -	اِخْتِيارُ الْمَوْضِعِ الَّذي لَمْ تَفْسُدْ فيهِ قِطْعَةُ اللَّحْمِ بِسرعةٍ لِبناءِ المُسْتَشْفَى.</a:t>
            </a:r>
            <a:endParaRPr lang="ar-EG" sz="3200" b="1" dirty="0">
              <a:solidFill>
                <a:srgbClr val="FF0000"/>
              </a:solidFill>
              <a:latin typeface="Calibri" pitchFamily="34" charset="0"/>
            </a:endParaRPr>
          </a:p>
          <a:p>
            <a:pPr algn="r" rtl="1"/>
            <a:r>
              <a:rPr lang="ar-EG" sz="3200" b="1" dirty="0">
                <a:solidFill>
                  <a:srgbClr val="FF0000"/>
                </a:solidFill>
                <a:latin typeface="Calibri" pitchFamily="34" charset="0"/>
              </a:rPr>
              <a:t>....................................................................................</a:t>
            </a:r>
            <a:endParaRPr lang="en-US" sz="3200" b="1" dirty="0">
              <a:solidFill>
                <a:srgbClr val="FF0000"/>
              </a:solidFill>
              <a:latin typeface="Calibri" pitchFamily="34" charset="0"/>
            </a:endParaRPr>
          </a:p>
        </p:txBody>
      </p:sp>
      <p:sp>
        <p:nvSpPr>
          <p:cNvPr id="4" name="Rectangle 2"/>
          <p:cNvSpPr>
            <a:spLocks noChangeArrowheads="1"/>
          </p:cNvSpPr>
          <p:nvPr/>
        </p:nvSpPr>
        <p:spPr bwMode="auto">
          <a:xfrm>
            <a:off x="3219009" y="1703924"/>
            <a:ext cx="7583487" cy="584775"/>
          </a:xfrm>
          <a:prstGeom prst="rect">
            <a:avLst/>
          </a:prstGeom>
          <a:noFill/>
          <a:ln w="9525">
            <a:noFill/>
            <a:miter lim="800000"/>
            <a:headEnd/>
            <a:tailEnd/>
          </a:ln>
        </p:spPr>
        <p:txBody>
          <a:bodyPr anchor="ctr">
            <a:spAutoFit/>
          </a:bodyPr>
          <a:lstStyle/>
          <a:p>
            <a:pPr algn="ctr" rtl="1"/>
            <a:r>
              <a:rPr lang="ar-SA" sz="3200" b="1" dirty="0">
                <a:solidFill>
                  <a:schemeClr val="tx1">
                    <a:lumMod val="95000"/>
                    <a:lumOff val="5000"/>
                  </a:schemeClr>
                </a:solidFill>
                <a:latin typeface="Calibri" pitchFamily="34" charset="0"/>
              </a:rPr>
              <a:t>لِطيبِ هَوائِهِ، وَخُلُوِّهِ مِنَ الْمُلَوِّثاتِ الَّتي تُؤْذي الْمَرْضَى.</a:t>
            </a:r>
            <a:endParaRPr lang="en-US" sz="3200" b="1" dirty="0">
              <a:solidFill>
                <a:schemeClr val="tx1">
                  <a:lumMod val="95000"/>
                  <a:lumOff val="5000"/>
                </a:schemeClr>
              </a:solidFill>
              <a:latin typeface="Calibri" pitchFamily="34" charset="0"/>
            </a:endParaRPr>
          </a:p>
        </p:txBody>
      </p:sp>
      <p:sp>
        <p:nvSpPr>
          <p:cNvPr id="5" name="Rectangle 4"/>
          <p:cNvSpPr>
            <a:spLocks noChangeArrowheads="1"/>
          </p:cNvSpPr>
          <p:nvPr/>
        </p:nvSpPr>
        <p:spPr bwMode="auto">
          <a:xfrm>
            <a:off x="954741" y="2508831"/>
            <a:ext cx="10699749" cy="1077218"/>
          </a:xfrm>
          <a:prstGeom prst="rect">
            <a:avLst/>
          </a:prstGeom>
          <a:noFill/>
          <a:ln w="9525">
            <a:noFill/>
            <a:miter lim="800000"/>
            <a:headEnd/>
            <a:tailEnd/>
          </a:ln>
        </p:spPr>
        <p:txBody>
          <a:bodyPr wrap="square" anchor="ctr">
            <a:spAutoFit/>
          </a:bodyPr>
          <a:lstStyle/>
          <a:p>
            <a:pPr algn="r" rtl="1"/>
            <a:r>
              <a:rPr lang="ar-SA" sz="3200" b="1" dirty="0">
                <a:solidFill>
                  <a:srgbClr val="FF0000"/>
                </a:solidFill>
                <a:latin typeface="Calibri" pitchFamily="34" charset="0"/>
              </a:rPr>
              <a:t>2 -	اِخْتِيارُ الْخَليفَةِ الرَّازيَّ لِلْقِيامِ عَلى شُؤُونِ الْمَرْضَى</a:t>
            </a:r>
            <a:r>
              <a:rPr lang="ar-EG" sz="3200" b="1" dirty="0">
                <a:solidFill>
                  <a:srgbClr val="FF0000"/>
                </a:solidFill>
                <a:latin typeface="Calibri" pitchFamily="34" charset="0"/>
              </a:rPr>
              <a:t> .</a:t>
            </a:r>
          </a:p>
          <a:p>
            <a:pPr algn="r" rtl="1"/>
            <a:r>
              <a:rPr lang="ar-EG" sz="3200" b="1" dirty="0">
                <a:solidFill>
                  <a:srgbClr val="FF0000"/>
                </a:solidFill>
                <a:latin typeface="Calibri" pitchFamily="34" charset="0"/>
              </a:rPr>
              <a:t>.........................................................................................</a:t>
            </a:r>
          </a:p>
        </p:txBody>
      </p:sp>
      <p:sp>
        <p:nvSpPr>
          <p:cNvPr id="6" name="Rectangle 5"/>
          <p:cNvSpPr>
            <a:spLocks noChangeArrowheads="1"/>
          </p:cNvSpPr>
          <p:nvPr/>
        </p:nvSpPr>
        <p:spPr bwMode="auto">
          <a:xfrm>
            <a:off x="1304365" y="3047440"/>
            <a:ext cx="9427324" cy="1077218"/>
          </a:xfrm>
          <a:prstGeom prst="rect">
            <a:avLst/>
          </a:prstGeom>
          <a:noFill/>
          <a:ln w="9525">
            <a:noFill/>
            <a:miter lim="800000"/>
            <a:headEnd/>
            <a:tailEnd/>
          </a:ln>
        </p:spPr>
        <p:txBody>
          <a:bodyPr wrap="square" anchor="ctr">
            <a:spAutoFit/>
          </a:bodyPr>
          <a:lstStyle/>
          <a:p>
            <a:pPr algn="r" rtl="1"/>
            <a:r>
              <a:rPr lang="ar-EG" sz="3200" b="1" dirty="0">
                <a:solidFill>
                  <a:schemeClr val="tx1">
                    <a:lumMod val="95000"/>
                    <a:lumOff val="5000"/>
                  </a:schemeClr>
                </a:solidFill>
              </a:rPr>
              <a:t>لأنَّ الرَّازي عُرِف بذكائه وفطْنَتِه، ومَهَارتْه في الطِّبِّ واتْقانّه لهذا العلْم الذَي ينْفعُ النَّاسَ.</a:t>
            </a:r>
            <a:endParaRPr lang="en-US" sz="3200" dirty="0">
              <a:solidFill>
                <a:schemeClr val="tx1">
                  <a:lumMod val="95000"/>
                  <a:lumOff val="5000"/>
                </a:schemeClr>
              </a:solidFill>
            </a:endParaRPr>
          </a:p>
        </p:txBody>
      </p:sp>
      <p:sp>
        <p:nvSpPr>
          <p:cNvPr id="7" name="Rectangle 1"/>
          <p:cNvSpPr>
            <a:spLocks noChangeArrowheads="1"/>
          </p:cNvSpPr>
          <p:nvPr/>
        </p:nvSpPr>
        <p:spPr bwMode="auto">
          <a:xfrm>
            <a:off x="4221815" y="4014758"/>
            <a:ext cx="7432675" cy="1077218"/>
          </a:xfrm>
          <a:prstGeom prst="rect">
            <a:avLst/>
          </a:prstGeom>
          <a:noFill/>
          <a:ln w="9525">
            <a:noFill/>
            <a:miter lim="800000"/>
            <a:headEnd/>
            <a:tailEnd/>
          </a:ln>
        </p:spPr>
        <p:txBody>
          <a:bodyPr anchor="ctr">
            <a:spAutoFit/>
          </a:bodyPr>
          <a:lstStyle/>
          <a:p>
            <a:pPr algn="r" rtl="1"/>
            <a:r>
              <a:rPr lang="ar-SA" sz="3200" b="1" dirty="0">
                <a:solidFill>
                  <a:srgbClr val="FF0000"/>
                </a:solidFill>
                <a:latin typeface="Calibri" pitchFamily="34" charset="0"/>
              </a:rPr>
              <a:t>3 -	اِخْتِيارُ الْخَليفَةِ الرَّازيَّ لِاخْتيارِ مَوْقِعَ المُسْتَشْفى.</a:t>
            </a:r>
            <a:endParaRPr lang="ar-EG" sz="3200" b="1" dirty="0">
              <a:solidFill>
                <a:srgbClr val="FF0000"/>
              </a:solidFill>
              <a:latin typeface="Calibri" pitchFamily="34" charset="0"/>
            </a:endParaRPr>
          </a:p>
          <a:p>
            <a:pPr algn="r" rtl="1"/>
            <a:r>
              <a:rPr lang="ar-EG" sz="3200" b="1" dirty="0">
                <a:solidFill>
                  <a:srgbClr val="FF0000"/>
                </a:solidFill>
                <a:latin typeface="Calibri" pitchFamily="34" charset="0"/>
              </a:rPr>
              <a:t>................................................................</a:t>
            </a:r>
          </a:p>
        </p:txBody>
      </p:sp>
      <p:sp>
        <p:nvSpPr>
          <p:cNvPr id="8" name="Rectangle 2"/>
          <p:cNvSpPr>
            <a:spLocks noChangeArrowheads="1"/>
          </p:cNvSpPr>
          <p:nvPr/>
        </p:nvSpPr>
        <p:spPr bwMode="auto">
          <a:xfrm>
            <a:off x="3963403" y="4507201"/>
            <a:ext cx="7493000" cy="584775"/>
          </a:xfrm>
          <a:prstGeom prst="rect">
            <a:avLst/>
          </a:prstGeom>
          <a:noFill/>
          <a:ln w="9525">
            <a:noFill/>
            <a:miter lim="800000"/>
            <a:headEnd/>
            <a:tailEnd/>
          </a:ln>
        </p:spPr>
        <p:txBody>
          <a:bodyPr anchor="ctr">
            <a:spAutoFit/>
          </a:bodyPr>
          <a:lstStyle/>
          <a:p>
            <a:pPr algn="ctr" rtl="1"/>
            <a:r>
              <a:rPr lang="ar-SA" sz="3200" b="1" dirty="0">
                <a:solidFill>
                  <a:schemeClr val="tx1">
                    <a:lumMod val="95000"/>
                    <a:lumOff val="5000"/>
                  </a:schemeClr>
                </a:solidFill>
                <a:latin typeface="Calibri" pitchFamily="34" charset="0"/>
              </a:rPr>
              <a:t> </a:t>
            </a:r>
            <a:r>
              <a:rPr lang="ar-EG" sz="3200" b="1" dirty="0">
                <a:solidFill>
                  <a:schemeClr val="tx1">
                    <a:lumMod val="95000"/>
                    <a:lumOff val="5000"/>
                  </a:schemeClr>
                </a:solidFill>
                <a:latin typeface="Calibri" pitchFamily="34" charset="0"/>
              </a:rPr>
              <a:t>لأن الرَّازيَّ </a:t>
            </a:r>
            <a:r>
              <a:rPr lang="ar-SA" sz="3200" b="1" dirty="0">
                <a:solidFill>
                  <a:schemeClr val="tx1">
                    <a:lumMod val="95000"/>
                    <a:lumOff val="5000"/>
                  </a:schemeClr>
                </a:solidFill>
                <a:latin typeface="Calibri" pitchFamily="34" charset="0"/>
              </a:rPr>
              <a:t>عُرِفَ بِذَكائِهِ وَفِطْنَتِهِ </a:t>
            </a:r>
            <a:endParaRPr lang="en-US" sz="3200" b="1" dirty="0">
              <a:solidFill>
                <a:schemeClr val="tx1">
                  <a:lumMod val="95000"/>
                  <a:lumOff val="5000"/>
                </a:schemeClr>
              </a:solidFill>
              <a:latin typeface="Calibri" pitchFamily="34" charset="0"/>
            </a:endParaRPr>
          </a:p>
        </p:txBody>
      </p:sp>
      <p:sp>
        <p:nvSpPr>
          <p:cNvPr id="9" name="Rectangle 8"/>
          <p:cNvSpPr>
            <a:spLocks noChangeArrowheads="1"/>
          </p:cNvSpPr>
          <p:nvPr/>
        </p:nvSpPr>
        <p:spPr bwMode="auto">
          <a:xfrm>
            <a:off x="4221815" y="5228298"/>
            <a:ext cx="7432675" cy="1077218"/>
          </a:xfrm>
          <a:prstGeom prst="rect">
            <a:avLst/>
          </a:prstGeom>
          <a:noFill/>
          <a:ln w="9525">
            <a:noFill/>
            <a:miter lim="800000"/>
            <a:headEnd/>
            <a:tailEnd/>
          </a:ln>
        </p:spPr>
        <p:txBody>
          <a:bodyPr anchor="ctr">
            <a:spAutoFit/>
          </a:bodyPr>
          <a:lstStyle/>
          <a:p>
            <a:pPr algn="r" rtl="1"/>
            <a:r>
              <a:rPr lang="ar-SA" sz="3200" b="1" dirty="0">
                <a:solidFill>
                  <a:srgbClr val="FF0000"/>
                </a:solidFill>
                <a:latin typeface="Calibri" pitchFamily="34" charset="0"/>
              </a:rPr>
              <a:t>4 -	جَمْعُ الْخَليفَةِ أَطِبَّاءَ بَغْدادَ كُلَّهُمْ.</a:t>
            </a:r>
            <a:endParaRPr lang="ar-EG" sz="3200" b="1" dirty="0">
              <a:solidFill>
                <a:srgbClr val="FF0000"/>
              </a:solidFill>
              <a:latin typeface="Calibri" pitchFamily="34" charset="0"/>
            </a:endParaRPr>
          </a:p>
          <a:p>
            <a:pPr algn="r" rtl="1"/>
            <a:r>
              <a:rPr lang="ar-EG" sz="3200" b="1" dirty="0">
                <a:solidFill>
                  <a:srgbClr val="FF0000"/>
                </a:solidFill>
                <a:latin typeface="Calibri" pitchFamily="34" charset="0"/>
              </a:rPr>
              <a:t>................................................................</a:t>
            </a:r>
          </a:p>
        </p:txBody>
      </p:sp>
      <p:sp>
        <p:nvSpPr>
          <p:cNvPr id="10" name="Rectangle 9"/>
          <p:cNvSpPr>
            <a:spLocks noChangeArrowheads="1"/>
          </p:cNvSpPr>
          <p:nvPr/>
        </p:nvSpPr>
        <p:spPr bwMode="auto">
          <a:xfrm>
            <a:off x="3003705" y="5720741"/>
            <a:ext cx="8466235" cy="584775"/>
          </a:xfrm>
          <a:prstGeom prst="rect">
            <a:avLst/>
          </a:prstGeom>
          <a:noFill/>
          <a:ln w="9525">
            <a:noFill/>
            <a:miter lim="800000"/>
            <a:headEnd/>
            <a:tailEnd/>
          </a:ln>
        </p:spPr>
        <p:txBody>
          <a:bodyPr wrap="square" anchor="ctr">
            <a:spAutoFit/>
          </a:bodyPr>
          <a:lstStyle/>
          <a:p>
            <a:pPr algn="ctr" rtl="1"/>
            <a:r>
              <a:rPr lang="ar-SA" sz="3200" b="1" dirty="0" err="1">
                <a:solidFill>
                  <a:schemeClr val="tx1">
                    <a:lumMod val="95000"/>
                    <a:lumOff val="5000"/>
                  </a:schemeClr>
                </a:solidFill>
                <a:latin typeface="Calibri" pitchFamily="34" charset="0"/>
              </a:rPr>
              <a:t>لاخ</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ت</a:t>
            </a:r>
            <a:r>
              <a:rPr lang="ar-EG" sz="3200" b="1" dirty="0">
                <a:solidFill>
                  <a:schemeClr val="tx1">
                    <a:lumMod val="95000"/>
                    <a:lumOff val="5000"/>
                  </a:schemeClr>
                </a:solidFill>
                <a:latin typeface="Calibri" pitchFamily="34" charset="0"/>
              </a:rPr>
              <a:t>ِ</a:t>
            </a:r>
            <a:r>
              <a:rPr lang="ar-SA" sz="3200" b="1" dirty="0" err="1">
                <a:solidFill>
                  <a:schemeClr val="tx1">
                    <a:lumMod val="95000"/>
                    <a:lumOff val="5000"/>
                  </a:schemeClr>
                </a:solidFill>
                <a:latin typeface="Calibri" pitchFamily="34" charset="0"/>
              </a:rPr>
              <a:t>يار</a:t>
            </a:r>
            <a:r>
              <a:rPr lang="ar-SA" sz="3200" b="1" dirty="0">
                <a:solidFill>
                  <a:schemeClr val="tx1">
                    <a:lumMod val="95000"/>
                    <a:lumOff val="5000"/>
                  </a:schemeClr>
                </a:solidFill>
                <a:latin typeface="Calibri" pitchFamily="34" charset="0"/>
              </a:rPr>
              <a:t> أ</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ف</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ض</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ل</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ه</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م </a:t>
            </a:r>
            <a:r>
              <a:rPr lang="ar-SA" sz="3200" b="1" dirty="0" err="1">
                <a:solidFill>
                  <a:schemeClr val="tx1">
                    <a:lumMod val="95000"/>
                    <a:lumOff val="5000"/>
                  </a:schemeClr>
                </a:solidFill>
                <a:latin typeface="Calibri" pitchFamily="34" charset="0"/>
              </a:rPr>
              <a:t>ل</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ل</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ع</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م</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ل</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 ب</a:t>
            </a:r>
            <a:r>
              <a:rPr lang="ar-EG" sz="3200" b="1" dirty="0">
                <a:solidFill>
                  <a:schemeClr val="tx1">
                    <a:lumMod val="95000"/>
                    <a:lumOff val="5000"/>
                  </a:schemeClr>
                </a:solidFill>
                <a:latin typeface="Calibri" pitchFamily="34" charset="0"/>
              </a:rPr>
              <a:t>ِ</a:t>
            </a:r>
            <a:r>
              <a:rPr lang="ar-SA" sz="3200" b="1" dirty="0" err="1">
                <a:solidFill>
                  <a:schemeClr val="tx1">
                    <a:lumMod val="95000"/>
                    <a:lumOff val="5000"/>
                  </a:schemeClr>
                </a:solidFill>
                <a:latin typeface="Calibri" pitchFamily="34" charset="0"/>
              </a:rPr>
              <a:t>ال</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م</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س</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ت</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ش</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ف</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ى </a:t>
            </a:r>
            <a:r>
              <a:rPr lang="ar-SA" sz="3200" b="1" dirty="0" err="1">
                <a:solidFill>
                  <a:schemeClr val="tx1">
                    <a:lumMod val="95000"/>
                    <a:lumOff val="5000"/>
                  </a:schemeClr>
                </a:solidFill>
                <a:latin typeface="Calibri" pitchFamily="34" charset="0"/>
              </a:rPr>
              <a:t>ال</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ت</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ي </a:t>
            </a:r>
            <a:r>
              <a:rPr lang="ar-SA" sz="3200" b="1" dirty="0" err="1">
                <a:solidFill>
                  <a:schemeClr val="tx1">
                    <a:lumMod val="95000"/>
                    <a:lumOff val="5000"/>
                  </a:schemeClr>
                </a:solidFill>
                <a:latin typeface="Calibri" pitchFamily="34" charset="0"/>
              </a:rPr>
              <a:t>اخ</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ت</a:t>
            </a:r>
            <a:r>
              <a:rPr lang="ar-EG" sz="3200" b="1" dirty="0">
                <a:solidFill>
                  <a:schemeClr val="tx1">
                    <a:lumMod val="95000"/>
                    <a:lumOff val="5000"/>
                  </a:schemeClr>
                </a:solidFill>
                <a:latin typeface="Calibri" pitchFamily="34" charset="0"/>
              </a:rPr>
              <a:t>َ</a:t>
            </a:r>
            <a:r>
              <a:rPr lang="ar-SA" sz="3200" b="1" dirty="0" err="1">
                <a:solidFill>
                  <a:schemeClr val="tx1">
                    <a:lumMod val="95000"/>
                    <a:lumOff val="5000"/>
                  </a:schemeClr>
                </a:solidFill>
                <a:latin typeface="Calibri" pitchFamily="34" charset="0"/>
              </a:rPr>
              <a:t>ار</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 م</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ك</a:t>
            </a:r>
            <a:r>
              <a:rPr lang="ar-EG" sz="3200" b="1" dirty="0">
                <a:solidFill>
                  <a:schemeClr val="tx1">
                    <a:lumMod val="95000"/>
                    <a:lumOff val="5000"/>
                  </a:schemeClr>
                </a:solidFill>
                <a:latin typeface="Calibri" pitchFamily="34" charset="0"/>
              </a:rPr>
              <a:t>َ</a:t>
            </a:r>
            <a:r>
              <a:rPr lang="ar-SA" sz="3200" b="1" dirty="0" err="1">
                <a:solidFill>
                  <a:schemeClr val="tx1">
                    <a:lumMod val="95000"/>
                    <a:lumOff val="5000"/>
                  </a:schemeClr>
                </a:solidFill>
                <a:latin typeface="Calibri" pitchFamily="34" charset="0"/>
              </a:rPr>
              <a:t>ان</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ه</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ا </a:t>
            </a:r>
            <a:r>
              <a:rPr lang="ar-SA" sz="3200" b="1" dirty="0" err="1">
                <a:solidFill>
                  <a:schemeClr val="tx1">
                    <a:lumMod val="95000"/>
                    <a:lumOff val="5000"/>
                  </a:schemeClr>
                </a:solidFill>
                <a:latin typeface="Calibri" pitchFamily="34" charset="0"/>
              </a:rPr>
              <a:t>الر</a:t>
            </a:r>
            <a:r>
              <a:rPr lang="ar-EG" sz="3200" b="1" dirty="0">
                <a:solidFill>
                  <a:schemeClr val="tx1">
                    <a:lumMod val="95000"/>
                    <a:lumOff val="5000"/>
                  </a:schemeClr>
                </a:solidFill>
                <a:latin typeface="Calibri" pitchFamily="34" charset="0"/>
              </a:rPr>
              <a:t>َّ</a:t>
            </a:r>
            <a:r>
              <a:rPr lang="ar-SA" sz="3200" b="1" dirty="0" err="1">
                <a:solidFill>
                  <a:schemeClr val="tx1">
                    <a:lumMod val="95000"/>
                    <a:lumOff val="5000"/>
                  </a:schemeClr>
                </a:solidFill>
                <a:latin typeface="Calibri" pitchFamily="34" charset="0"/>
              </a:rPr>
              <a:t>از</a:t>
            </a:r>
            <a:r>
              <a:rPr lang="ar-EG" sz="3200" b="1" dirty="0">
                <a:solidFill>
                  <a:schemeClr val="tx1">
                    <a:lumMod val="95000"/>
                    <a:lumOff val="5000"/>
                  </a:schemeClr>
                </a:solidFill>
                <a:latin typeface="Calibri" pitchFamily="34" charset="0"/>
              </a:rPr>
              <a:t>ِ</a:t>
            </a:r>
            <a:r>
              <a:rPr lang="ar-SA" sz="3200" b="1" dirty="0">
                <a:solidFill>
                  <a:schemeClr val="tx1">
                    <a:lumMod val="95000"/>
                    <a:lumOff val="5000"/>
                  </a:schemeClr>
                </a:solidFill>
                <a:latin typeface="Calibri" pitchFamily="34" charset="0"/>
              </a:rPr>
              <a:t>ي.</a:t>
            </a:r>
            <a:endParaRPr lang="en-US" sz="3200" b="1" dirty="0">
              <a:solidFill>
                <a:schemeClr val="tx1">
                  <a:lumMod val="95000"/>
                  <a:lumOff val="5000"/>
                </a:schemeClr>
              </a:solidFill>
              <a:latin typeface="Calibri" pitchFamily="34" charset="0"/>
            </a:endParaRPr>
          </a:p>
        </p:txBody>
      </p:sp>
    </p:spTree>
    <p:extLst>
      <p:ext uri="{BB962C8B-B14F-4D97-AF65-F5344CB8AC3E}">
        <p14:creationId xmlns:p14="http://schemas.microsoft.com/office/powerpoint/2010/main" val="20627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أكمل الفراغ.wav"/>
                                        </p:tgtEl>
                                      </p:cMediaNode>
                                    </p:audio>
                                  </p:sub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0.7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animEffect transition="in" filter="fade">
                                      <p:cBhvr>
                                        <p:cTn id="17"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1 اختيار ...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4" name="لطيب ....wav"/>
                                        </p:tgtEl>
                                      </p:cMediaNode>
                                    </p:audio>
                                  </p:sub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0.7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animEffect transition="in" filter="fade">
                                      <p:cBhvr>
                                        <p:cTn id="29"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5" name="2 اختيار..wav"/>
                                        </p:tgtEl>
                                      </p:cMediaNode>
                                    </p:audio>
                                  </p:sub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6" name="لان الرازى27.wav"/>
                                        </p:tgtEl>
                                      </p:cMediaNode>
                                    </p:audio>
                                  </p:sub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7" name="3 اختيار..wav"/>
                                        </p:tgtEl>
                                      </p:cMediaNode>
                                    </p:audio>
                                  </p:sub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trips(downLeft)">
                                      <p:cBhvr>
                                        <p:cTn id="44" dur="500"/>
                                        <p:tgtEl>
                                          <p:spTgt spid="8"/>
                                        </p:tgtEl>
                                      </p:cBhvr>
                                    </p:animEffect>
                                  </p:childTnLst>
                                  <p:subTnLst>
                                    <p:audio>
                                      <p:cMediaNode>
                                        <p:cTn display="0" masterRel="sameClick">
                                          <p:stCondLst>
                                            <p:cond evt="begin" delay="0">
                                              <p:tn val="42"/>
                                            </p:cond>
                                          </p:stCondLst>
                                          <p:endCondLst>
                                            <p:cond evt="onStopAudio" delay="0">
                                              <p:tgtEl>
                                                <p:sldTgt/>
                                              </p:tgtEl>
                                            </p:cond>
                                          </p:endCondLst>
                                        </p:cTn>
                                        <p:tgtEl>
                                          <p:sndTgt r:embed="rId8" name="لأن الرازي عرف.wav"/>
                                        </p:tgtEl>
                                      </p:cMediaNode>
                                    </p:audio>
                                  </p:sub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subTnLst>
                                    <p:audio>
                                      <p:cMediaNode>
                                        <p:cTn display="0" masterRel="sameClick">
                                          <p:stCondLst>
                                            <p:cond evt="begin" delay="0">
                                              <p:tn val="47"/>
                                            </p:cond>
                                          </p:stCondLst>
                                          <p:endCondLst>
                                            <p:cond evt="onStopAudio" delay="0">
                                              <p:tgtEl>
                                                <p:sldTgt/>
                                              </p:tgtEl>
                                            </p:cond>
                                          </p:endCondLst>
                                        </p:cTn>
                                        <p:tgtEl>
                                          <p:sndTgt r:embed="rId9" name="جمع الخليفة ...wav"/>
                                        </p:tgtEl>
                                      </p:cMediaNode>
                                    </p:audio>
                                  </p:sub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subTnLst>
                                    <p:audio>
                                      <p:cMediaNode>
                                        <p:cTn display="0" masterRel="sameClick">
                                          <p:stCondLst>
                                            <p:cond evt="begin" delay="0">
                                              <p:tn val="52"/>
                                            </p:cond>
                                          </p:stCondLst>
                                          <p:endCondLst>
                                            <p:cond evt="onStopAudio" delay="0">
                                              <p:tgtEl>
                                                <p:sldTgt/>
                                              </p:tgtEl>
                                            </p:cond>
                                          </p:endCondLst>
                                        </p:cTn>
                                        <p:tgtEl>
                                          <p:sndTgt r:embed="rId10" name="لاختيا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4773" y="554534"/>
            <a:ext cx="2767129" cy="523220"/>
          </a:xfrm>
          <a:prstGeom prst="rect">
            <a:avLst/>
          </a:prstGeom>
          <a:noFill/>
        </p:spPr>
        <p:txBody>
          <a:bodyPr wrap="square" rtlCol="1">
            <a:spAutoFit/>
          </a:bodyPr>
          <a:lstStyle/>
          <a:p>
            <a:pPr algn="r" rtl="1" fontAlgn="auto">
              <a:spcBef>
                <a:spcPts val="0"/>
              </a:spcBef>
              <a:spcAft>
                <a:spcPts val="0"/>
              </a:spcAft>
              <a:defRPr/>
            </a:pPr>
            <a:r>
              <a:rPr lang="ar-EG" sz="2800" b="1" dirty="0">
                <a:solidFill>
                  <a:schemeClr val="accent4">
                    <a:lumMod val="50000"/>
                  </a:schemeClr>
                </a:solidFill>
                <a:latin typeface="+mn-lt"/>
                <a:cs typeface="+mn-cs"/>
              </a:rPr>
              <a:t>5. أكمل الشكل الاتى :</a:t>
            </a:r>
            <a:endParaRPr lang="en-US" sz="2800" b="1" dirty="0">
              <a:solidFill>
                <a:schemeClr val="accent4">
                  <a:lumMod val="50000"/>
                </a:schemeClr>
              </a:solidFill>
              <a:latin typeface="+mn-lt"/>
              <a:cs typeface="+mn-cs"/>
            </a:endParaRPr>
          </a:p>
        </p:txBody>
      </p:sp>
      <p:sp>
        <p:nvSpPr>
          <p:cNvPr id="3" name="Rounded Rectangle 2"/>
          <p:cNvSpPr/>
          <p:nvPr/>
        </p:nvSpPr>
        <p:spPr>
          <a:xfrm>
            <a:off x="8437298" y="1433326"/>
            <a:ext cx="3085181" cy="78187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dirty="0">
                <a:ln w="0"/>
                <a:solidFill>
                  <a:schemeClr val="tx1"/>
                </a:solidFill>
                <a:effectLst>
                  <a:outerShdw blurRad="38100" dist="19050" dir="2700000" algn="tl" rotWithShape="0">
                    <a:schemeClr val="dk1">
                      <a:alpha val="40000"/>
                    </a:schemeClr>
                  </a:outerShdw>
                </a:effectLst>
              </a:rPr>
              <a:t>جابر بن حيان</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4" name="Rounded Rectangle 3"/>
          <p:cNvSpPr/>
          <p:nvPr/>
        </p:nvSpPr>
        <p:spPr>
          <a:xfrm>
            <a:off x="5859904" y="1433326"/>
            <a:ext cx="1709530" cy="78187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dirty="0">
                <a:ln w="0"/>
                <a:solidFill>
                  <a:schemeClr val="tx1"/>
                </a:solidFill>
                <a:effectLst>
                  <a:outerShdw blurRad="38100" dist="19050" dir="2700000" algn="tl" rotWithShape="0">
                    <a:schemeClr val="dk1">
                      <a:alpha val="40000"/>
                    </a:schemeClr>
                  </a:outerShdw>
                </a:effectLst>
              </a:rPr>
              <a:t>التشابهة</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5" name="Rounded Rectangle 4"/>
          <p:cNvSpPr/>
          <p:nvPr/>
        </p:nvSpPr>
        <p:spPr>
          <a:xfrm>
            <a:off x="1531314" y="1433326"/>
            <a:ext cx="3155775" cy="78187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ln w="0"/>
                <a:solidFill>
                  <a:schemeClr val="tx1"/>
                </a:solidFill>
                <a:effectLst>
                  <a:outerShdw blurRad="38100" dist="19050" dir="2700000" algn="tl" rotWithShape="0">
                    <a:schemeClr val="dk1">
                      <a:alpha val="40000"/>
                    </a:schemeClr>
                  </a:outerShdw>
                </a:effectLst>
              </a:rPr>
              <a:t>ابو بكر الرازي</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8251921" y="2215204"/>
            <a:ext cx="3270558" cy="1444487"/>
          </a:xfrm>
          <a:prstGeom prst="rect">
            <a:avLst/>
          </a:prstGeom>
          <a:ln w="3810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a:t>
            </a:r>
            <a:endParaRPr lang="en-US" sz="3200" dirty="0"/>
          </a:p>
        </p:txBody>
      </p:sp>
      <p:sp>
        <p:nvSpPr>
          <p:cNvPr id="7" name="Rectangle 6"/>
          <p:cNvSpPr/>
          <p:nvPr/>
        </p:nvSpPr>
        <p:spPr>
          <a:xfrm>
            <a:off x="5498782" y="2215204"/>
            <a:ext cx="2411895" cy="1444487"/>
          </a:xfrm>
          <a:prstGeom prst="rect">
            <a:avLst/>
          </a:prstGeom>
          <a:ln w="3810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a:t>
            </a:r>
            <a:endParaRPr lang="en-US" sz="3200" dirty="0"/>
          </a:p>
        </p:txBody>
      </p:sp>
      <p:sp>
        <p:nvSpPr>
          <p:cNvPr id="8" name="Rectangle 7"/>
          <p:cNvSpPr/>
          <p:nvPr/>
        </p:nvSpPr>
        <p:spPr>
          <a:xfrm>
            <a:off x="1006879" y="2215204"/>
            <a:ext cx="4150660" cy="1444487"/>
          </a:xfrm>
          <a:prstGeom prst="rect">
            <a:avLst/>
          </a:prstGeom>
          <a:ln w="3810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a:t>
            </a:r>
            <a:endParaRPr lang="en-US" sz="3200" dirty="0"/>
          </a:p>
        </p:txBody>
      </p:sp>
      <p:sp>
        <p:nvSpPr>
          <p:cNvPr id="9" name="Rounded Rectangle 8"/>
          <p:cNvSpPr/>
          <p:nvPr/>
        </p:nvSpPr>
        <p:spPr>
          <a:xfrm>
            <a:off x="5826774" y="3812091"/>
            <a:ext cx="1709530" cy="78187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800" dirty="0">
                <a:ln w="0"/>
                <a:solidFill>
                  <a:schemeClr val="tx1"/>
                </a:solidFill>
                <a:effectLst>
                  <a:outerShdw blurRad="38100" dist="19050" dir="2700000" algn="tl" rotWithShape="0">
                    <a:schemeClr val="dk1">
                      <a:alpha val="40000"/>
                    </a:schemeClr>
                  </a:outerShdw>
                </a:effectLst>
              </a:rPr>
              <a:t>الاختلاف</a:t>
            </a:r>
            <a:endParaRPr lang="en-US" sz="2800" dirty="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p:cNvCxnSpPr>
            <a:stCxn id="9" idx="1"/>
          </p:cNvCxnSpPr>
          <p:nvPr/>
        </p:nvCxnSpPr>
        <p:spPr>
          <a:xfrm flipH="1" flipV="1">
            <a:off x="4687089" y="3659691"/>
            <a:ext cx="1139685" cy="5433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p:cNvCxnSpPr>
          <p:nvPr/>
        </p:nvCxnSpPr>
        <p:spPr>
          <a:xfrm flipV="1">
            <a:off x="7536304" y="3659691"/>
            <a:ext cx="1020417" cy="5433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874773" y="2570776"/>
            <a:ext cx="2576346" cy="584775"/>
          </a:xfrm>
          <a:prstGeom prst="rect">
            <a:avLst/>
          </a:prstGeom>
        </p:spPr>
        <p:txBody>
          <a:bodyPr wrap="none">
            <a:spAutoFit/>
          </a:bodyPr>
          <a:lstStyle/>
          <a:p>
            <a:r>
              <a:rPr lang="ar-EG" sz="3200" b="1" dirty="0">
                <a:solidFill>
                  <a:srgbClr val="FF0000"/>
                </a:solidFill>
              </a:rPr>
              <a:t>كان عالم بالكيمياء</a:t>
            </a:r>
            <a:endParaRPr lang="en-US" sz="3200" dirty="0">
              <a:solidFill>
                <a:srgbClr val="FF0000"/>
              </a:solidFill>
            </a:endParaRPr>
          </a:p>
        </p:txBody>
      </p:sp>
      <p:sp>
        <p:nvSpPr>
          <p:cNvPr id="13" name="Rectangle 12"/>
          <p:cNvSpPr/>
          <p:nvPr/>
        </p:nvSpPr>
        <p:spPr>
          <a:xfrm>
            <a:off x="1847018" y="2571615"/>
            <a:ext cx="2226892" cy="584775"/>
          </a:xfrm>
          <a:prstGeom prst="rect">
            <a:avLst/>
          </a:prstGeom>
        </p:spPr>
        <p:txBody>
          <a:bodyPr wrap="none">
            <a:spAutoFit/>
          </a:bodyPr>
          <a:lstStyle/>
          <a:p>
            <a:r>
              <a:rPr lang="ar-EG" sz="3200" b="1" dirty="0">
                <a:solidFill>
                  <a:srgbClr val="FF0000"/>
                </a:solidFill>
              </a:rPr>
              <a:t>كان عالم بالطب</a:t>
            </a:r>
            <a:endParaRPr lang="en-US" sz="3200" dirty="0">
              <a:solidFill>
                <a:srgbClr val="FF0000"/>
              </a:solidFill>
            </a:endParaRPr>
          </a:p>
        </p:txBody>
      </p:sp>
      <p:sp>
        <p:nvSpPr>
          <p:cNvPr id="14" name="Rectangle 13"/>
          <p:cNvSpPr/>
          <p:nvPr/>
        </p:nvSpPr>
        <p:spPr>
          <a:xfrm>
            <a:off x="5676890" y="2398838"/>
            <a:ext cx="2075558" cy="1077218"/>
          </a:xfrm>
          <a:prstGeom prst="rect">
            <a:avLst/>
          </a:prstGeom>
        </p:spPr>
        <p:txBody>
          <a:bodyPr wrap="square">
            <a:spAutoFit/>
          </a:bodyPr>
          <a:lstStyle/>
          <a:p>
            <a:pPr algn="ctr"/>
            <a:r>
              <a:rPr lang="ar-EG" sz="3200" b="1" dirty="0">
                <a:solidFill>
                  <a:srgbClr val="FF0000"/>
                </a:solidFill>
              </a:rPr>
              <a:t>كانوا يخدمونا الوطن</a:t>
            </a:r>
            <a:endParaRPr lang="en-US" sz="3200" dirty="0">
              <a:solidFill>
                <a:srgbClr val="FF0000"/>
              </a:solidFill>
            </a:endParaRPr>
          </a:p>
        </p:txBody>
      </p:sp>
    </p:spTree>
    <p:extLst>
      <p:ext uri="{BB962C8B-B14F-4D97-AF65-F5344CB8AC3E}">
        <p14:creationId xmlns:p14="http://schemas.microsoft.com/office/powerpoint/2010/main" val="343201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anim calcmode="lin" valueType="num">
                                      <p:cBhvr>
                                        <p:cTn id="59" dur="500" fill="hold"/>
                                        <p:tgtEl>
                                          <p:spTgt spid="12"/>
                                        </p:tgtEl>
                                        <p:attrNameLst>
                                          <p:attrName>ppt_x</p:attrName>
                                        </p:attrNameLst>
                                      </p:cBhvr>
                                      <p:tavLst>
                                        <p:tav tm="0">
                                          <p:val>
                                            <p:strVal val="#ppt_x"/>
                                          </p:val>
                                        </p:tav>
                                        <p:tav tm="100000">
                                          <p:val>
                                            <p:strVal val="#ppt_x"/>
                                          </p:val>
                                        </p:tav>
                                      </p:tavLst>
                                    </p:anim>
                                    <p:anim calcmode="lin" valueType="num">
                                      <p:cBhvr>
                                        <p:cTn id="6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10630165" y="571496"/>
            <a:ext cx="1249999" cy="646331"/>
          </a:xfrm>
          <a:prstGeom prst="rect">
            <a:avLst/>
          </a:prstGeom>
        </p:spPr>
        <p:txBody>
          <a:bodyPr wrap="square">
            <a:spAutoFit/>
          </a:bodyPr>
          <a:lstStyle/>
          <a:p>
            <a:pPr algn="ctr" rtl="1">
              <a:defRPr/>
            </a:pPr>
            <a:r>
              <a:rPr lang="ar-EG" sz="3600" b="1" dirty="0">
                <a:solidFill>
                  <a:srgbClr val="00B050"/>
                </a:solidFill>
              </a:rPr>
              <a:t>ثانياً</a:t>
            </a:r>
            <a:endParaRPr lang="en-US" sz="3600" b="1" dirty="0">
              <a:solidFill>
                <a:srgbClr val="00B050"/>
              </a:solidFill>
            </a:endParaRPr>
          </a:p>
        </p:txBody>
      </p:sp>
      <p:sp>
        <p:nvSpPr>
          <p:cNvPr id="3" name="مستطيل 4"/>
          <p:cNvSpPr/>
          <p:nvPr/>
        </p:nvSpPr>
        <p:spPr>
          <a:xfrm>
            <a:off x="9102000" y="552194"/>
            <a:ext cx="1662635" cy="646331"/>
          </a:xfrm>
          <a:prstGeom prst="rect">
            <a:avLst/>
          </a:prstGeom>
        </p:spPr>
        <p:txBody>
          <a:bodyPr wrap="none">
            <a:spAutoFit/>
          </a:bodyPr>
          <a:lstStyle/>
          <a:p>
            <a:r>
              <a:rPr lang="ar-EG" sz="3600" b="1" dirty="0">
                <a:solidFill>
                  <a:srgbClr val="00B050"/>
                </a:solidFill>
                <a:latin typeface="Calibri" pitchFamily="34" charset="0"/>
              </a:rPr>
              <a:t>أُنَمَّي لُغَتي</a:t>
            </a:r>
            <a:endParaRPr lang="ar-EG" sz="3600" b="1" dirty="0">
              <a:solidFill>
                <a:srgbClr val="00B050"/>
              </a:solidFill>
            </a:endParaRPr>
          </a:p>
        </p:txBody>
      </p:sp>
      <p:pic>
        <p:nvPicPr>
          <p:cNvPr id="4" name="Picture 3"/>
          <p:cNvPicPr>
            <a:picLocks noChangeAspect="1"/>
          </p:cNvPicPr>
          <p:nvPr/>
        </p:nvPicPr>
        <p:blipFill>
          <a:blip r:embed="rId16"/>
          <a:stretch>
            <a:fillRect/>
          </a:stretch>
        </p:blipFill>
        <p:spPr>
          <a:xfrm>
            <a:off x="7986471" y="552194"/>
            <a:ext cx="954172" cy="602037"/>
          </a:xfrm>
          <a:prstGeom prst="rect">
            <a:avLst/>
          </a:prstGeom>
        </p:spPr>
      </p:pic>
      <p:sp>
        <p:nvSpPr>
          <p:cNvPr id="5" name="Rectangle 1"/>
          <p:cNvSpPr>
            <a:spLocks noChangeArrowheads="1"/>
          </p:cNvSpPr>
          <p:nvPr/>
        </p:nvSpPr>
        <p:spPr bwMode="auto">
          <a:xfrm>
            <a:off x="3805518" y="1237129"/>
            <a:ext cx="7449646" cy="584775"/>
          </a:xfrm>
          <a:prstGeom prst="rect">
            <a:avLst/>
          </a:prstGeom>
          <a:noFill/>
          <a:ln w="9525">
            <a:noFill/>
            <a:miter lim="800000"/>
            <a:headEnd/>
            <a:tailEnd/>
          </a:ln>
        </p:spPr>
        <p:txBody>
          <a:bodyPr wrap="square" anchor="ctr">
            <a:spAutoFit/>
          </a:bodyPr>
          <a:lstStyle/>
          <a:p>
            <a:pPr algn="r" rtl="1"/>
            <a:r>
              <a:rPr lang="ar-EG" sz="3200" b="1" dirty="0">
                <a:solidFill>
                  <a:srgbClr val="E72DC4"/>
                </a:solidFill>
                <a:latin typeface="Calibri" pitchFamily="34" charset="0"/>
              </a:rPr>
              <a:t>1- </a:t>
            </a:r>
            <a:r>
              <a:rPr lang="ar-SA" sz="3200" b="1" dirty="0">
                <a:solidFill>
                  <a:srgbClr val="E72DC4"/>
                </a:solidFill>
                <a:latin typeface="Calibri" pitchFamily="34" charset="0"/>
              </a:rPr>
              <a:t>أَصِلُ الْكَلِمَةَ في الْقَائِمَةِ (أ) بِمَعْناها في الْقائِمَةِ (ب)</a:t>
            </a:r>
            <a:endParaRPr lang="en-US" sz="3200" b="1" dirty="0">
              <a:solidFill>
                <a:srgbClr val="E72DC4"/>
              </a:solidFill>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39733736"/>
              </p:ext>
            </p:extLst>
          </p:nvPr>
        </p:nvGraphicFramePr>
        <p:xfrm>
          <a:off x="7435768" y="1940948"/>
          <a:ext cx="2725530" cy="2895600"/>
        </p:xfrm>
        <a:graphic>
          <a:graphicData uri="http://schemas.openxmlformats.org/drawingml/2006/table">
            <a:tbl>
              <a:tblPr firstRow="1" bandRow="1">
                <a:tableStyleId>{00A15C55-8517-42AA-B614-E9B94910E393}</a:tableStyleId>
              </a:tblPr>
              <a:tblGrid>
                <a:gridCol w="2725530">
                  <a:extLst>
                    <a:ext uri="{9D8B030D-6E8A-4147-A177-3AD203B41FA5}">
                      <a16:colId xmlns:a16="http://schemas.microsoft.com/office/drawing/2014/main" val="316733293"/>
                    </a:ext>
                  </a:extLst>
                </a:gridCol>
              </a:tblGrid>
              <a:tr h="370840">
                <a:tc>
                  <a:txBody>
                    <a:bodyPr/>
                    <a:lstStyle/>
                    <a:p>
                      <a:endParaRPr lang="en-US" sz="3200" dirty="0"/>
                    </a:p>
                  </a:txBody>
                  <a:tcPr/>
                </a:tc>
                <a:extLst>
                  <a:ext uri="{0D108BD9-81ED-4DB2-BD59-A6C34878D82A}">
                    <a16:rowId xmlns:a16="http://schemas.microsoft.com/office/drawing/2014/main" val="1958995170"/>
                  </a:ext>
                </a:extLst>
              </a:tr>
              <a:tr h="370840">
                <a:tc>
                  <a:txBody>
                    <a:bodyPr/>
                    <a:lstStyle/>
                    <a:p>
                      <a:endParaRPr lang="en-US" sz="3200"/>
                    </a:p>
                  </a:txBody>
                  <a:tcPr/>
                </a:tc>
                <a:extLst>
                  <a:ext uri="{0D108BD9-81ED-4DB2-BD59-A6C34878D82A}">
                    <a16:rowId xmlns:a16="http://schemas.microsoft.com/office/drawing/2014/main" val="2862417724"/>
                  </a:ext>
                </a:extLst>
              </a:tr>
              <a:tr h="370840">
                <a:tc>
                  <a:txBody>
                    <a:bodyPr/>
                    <a:lstStyle/>
                    <a:p>
                      <a:endParaRPr lang="en-US" sz="3200" dirty="0"/>
                    </a:p>
                  </a:txBody>
                  <a:tcPr/>
                </a:tc>
                <a:extLst>
                  <a:ext uri="{0D108BD9-81ED-4DB2-BD59-A6C34878D82A}">
                    <a16:rowId xmlns:a16="http://schemas.microsoft.com/office/drawing/2014/main" val="2822451079"/>
                  </a:ext>
                </a:extLst>
              </a:tr>
              <a:tr h="380927">
                <a:tc>
                  <a:txBody>
                    <a:bodyPr/>
                    <a:lstStyle/>
                    <a:p>
                      <a:endParaRPr lang="en-US" sz="3200" dirty="0"/>
                    </a:p>
                  </a:txBody>
                  <a:tcPr/>
                </a:tc>
                <a:extLst>
                  <a:ext uri="{0D108BD9-81ED-4DB2-BD59-A6C34878D82A}">
                    <a16:rowId xmlns:a16="http://schemas.microsoft.com/office/drawing/2014/main" val="88288037"/>
                  </a:ext>
                </a:extLst>
              </a:tr>
              <a:tr h="370840">
                <a:tc>
                  <a:txBody>
                    <a:bodyPr/>
                    <a:lstStyle/>
                    <a:p>
                      <a:endParaRPr lang="en-US" sz="3200" dirty="0"/>
                    </a:p>
                  </a:txBody>
                  <a:tcPr/>
                </a:tc>
                <a:extLst>
                  <a:ext uri="{0D108BD9-81ED-4DB2-BD59-A6C34878D82A}">
                    <a16:rowId xmlns:a16="http://schemas.microsoft.com/office/drawing/2014/main" val="709814177"/>
                  </a:ext>
                </a:extLst>
              </a:tr>
            </a:tbl>
          </a:graphicData>
        </a:graphic>
      </p:graphicFrame>
      <p:sp>
        <p:nvSpPr>
          <p:cNvPr id="7" name="مربع نص 14"/>
          <p:cNvSpPr txBox="1">
            <a:spLocks noChangeArrowheads="1"/>
          </p:cNvSpPr>
          <p:nvPr/>
        </p:nvSpPr>
        <p:spPr bwMode="auto">
          <a:xfrm>
            <a:off x="8798534" y="2010323"/>
            <a:ext cx="214313" cy="646331"/>
          </a:xfrm>
          <a:prstGeom prst="rect">
            <a:avLst/>
          </a:prstGeom>
          <a:noFill/>
          <a:ln w="9525">
            <a:noFill/>
            <a:miter lim="800000"/>
            <a:headEnd/>
            <a:tailEnd/>
          </a:ln>
        </p:spPr>
        <p:txBody>
          <a:bodyPr wrap="square">
            <a:spAutoFit/>
          </a:bodyPr>
          <a:lstStyle/>
          <a:p>
            <a:pPr algn="ctr"/>
            <a:r>
              <a:rPr lang="ar-SA" sz="3600" b="1" dirty="0">
                <a:solidFill>
                  <a:schemeClr val="bg1"/>
                </a:solidFill>
                <a:latin typeface="Calibri" pitchFamily="34" charset="0"/>
              </a:rPr>
              <a:t>أ</a:t>
            </a:r>
            <a:endParaRPr lang="ar-EG" sz="3600" b="1" dirty="0">
              <a:solidFill>
                <a:schemeClr val="bg1"/>
              </a:solidFill>
              <a:latin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60623187"/>
              </p:ext>
            </p:extLst>
          </p:nvPr>
        </p:nvGraphicFramePr>
        <p:xfrm>
          <a:off x="1923709" y="1986468"/>
          <a:ext cx="2725530" cy="3474720"/>
        </p:xfrm>
        <a:graphic>
          <a:graphicData uri="http://schemas.openxmlformats.org/drawingml/2006/table">
            <a:tbl>
              <a:tblPr firstRow="1" bandRow="1">
                <a:tableStyleId>{00A15C55-8517-42AA-B614-E9B94910E393}</a:tableStyleId>
              </a:tblPr>
              <a:tblGrid>
                <a:gridCol w="2725530">
                  <a:extLst>
                    <a:ext uri="{9D8B030D-6E8A-4147-A177-3AD203B41FA5}">
                      <a16:colId xmlns:a16="http://schemas.microsoft.com/office/drawing/2014/main" val="316733293"/>
                    </a:ext>
                  </a:extLst>
                </a:gridCol>
              </a:tblGrid>
              <a:tr h="370840">
                <a:tc>
                  <a:txBody>
                    <a:bodyPr/>
                    <a:lstStyle/>
                    <a:p>
                      <a:endParaRPr lang="en-US" sz="3200" dirty="0"/>
                    </a:p>
                  </a:txBody>
                  <a:tcPr/>
                </a:tc>
                <a:extLst>
                  <a:ext uri="{0D108BD9-81ED-4DB2-BD59-A6C34878D82A}">
                    <a16:rowId xmlns:a16="http://schemas.microsoft.com/office/drawing/2014/main" val="1958995170"/>
                  </a:ext>
                </a:extLst>
              </a:tr>
              <a:tr h="370840">
                <a:tc>
                  <a:txBody>
                    <a:bodyPr/>
                    <a:lstStyle/>
                    <a:p>
                      <a:endParaRPr lang="en-US" sz="3200"/>
                    </a:p>
                  </a:txBody>
                  <a:tcPr/>
                </a:tc>
                <a:extLst>
                  <a:ext uri="{0D108BD9-81ED-4DB2-BD59-A6C34878D82A}">
                    <a16:rowId xmlns:a16="http://schemas.microsoft.com/office/drawing/2014/main" val="2862417724"/>
                  </a:ext>
                </a:extLst>
              </a:tr>
              <a:tr h="370840">
                <a:tc>
                  <a:txBody>
                    <a:bodyPr/>
                    <a:lstStyle/>
                    <a:p>
                      <a:endParaRPr lang="en-US" sz="3200" dirty="0"/>
                    </a:p>
                  </a:txBody>
                  <a:tcPr/>
                </a:tc>
                <a:extLst>
                  <a:ext uri="{0D108BD9-81ED-4DB2-BD59-A6C34878D82A}">
                    <a16:rowId xmlns:a16="http://schemas.microsoft.com/office/drawing/2014/main" val="2822451079"/>
                  </a:ext>
                </a:extLst>
              </a:tr>
              <a:tr h="380927">
                <a:tc>
                  <a:txBody>
                    <a:bodyPr/>
                    <a:lstStyle/>
                    <a:p>
                      <a:endParaRPr lang="en-US" sz="3200" dirty="0"/>
                    </a:p>
                  </a:txBody>
                  <a:tcPr/>
                </a:tc>
                <a:extLst>
                  <a:ext uri="{0D108BD9-81ED-4DB2-BD59-A6C34878D82A}">
                    <a16:rowId xmlns:a16="http://schemas.microsoft.com/office/drawing/2014/main" val="88288037"/>
                  </a:ext>
                </a:extLst>
              </a:tr>
              <a:tr h="370840">
                <a:tc>
                  <a:txBody>
                    <a:bodyPr/>
                    <a:lstStyle/>
                    <a:p>
                      <a:endParaRPr lang="en-US" sz="3200" dirty="0"/>
                    </a:p>
                  </a:txBody>
                  <a:tcPr/>
                </a:tc>
                <a:extLst>
                  <a:ext uri="{0D108BD9-81ED-4DB2-BD59-A6C34878D82A}">
                    <a16:rowId xmlns:a16="http://schemas.microsoft.com/office/drawing/2014/main" val="709814177"/>
                  </a:ext>
                </a:extLst>
              </a:tr>
              <a:tr h="370840">
                <a:tc>
                  <a:txBody>
                    <a:bodyPr/>
                    <a:lstStyle/>
                    <a:p>
                      <a:endParaRPr lang="en-US" sz="3200" dirty="0"/>
                    </a:p>
                  </a:txBody>
                  <a:tcPr/>
                </a:tc>
                <a:extLst>
                  <a:ext uri="{0D108BD9-81ED-4DB2-BD59-A6C34878D82A}">
                    <a16:rowId xmlns:a16="http://schemas.microsoft.com/office/drawing/2014/main" val="4162516918"/>
                  </a:ext>
                </a:extLst>
              </a:tr>
            </a:tbl>
          </a:graphicData>
        </a:graphic>
      </p:graphicFrame>
      <p:sp>
        <p:nvSpPr>
          <p:cNvPr id="9" name="مربع نص 20"/>
          <p:cNvSpPr txBox="1">
            <a:spLocks noChangeArrowheads="1"/>
          </p:cNvSpPr>
          <p:nvPr/>
        </p:nvSpPr>
        <p:spPr bwMode="auto">
          <a:xfrm>
            <a:off x="2932283" y="1902847"/>
            <a:ext cx="500051" cy="646112"/>
          </a:xfrm>
          <a:prstGeom prst="rect">
            <a:avLst/>
          </a:prstGeom>
          <a:noFill/>
          <a:ln w="9525">
            <a:noFill/>
            <a:miter lim="800000"/>
            <a:headEnd/>
            <a:tailEnd/>
          </a:ln>
        </p:spPr>
        <p:txBody>
          <a:bodyPr wrap="square">
            <a:spAutoFit/>
          </a:bodyPr>
          <a:lstStyle/>
          <a:p>
            <a:r>
              <a:rPr lang="ar-EG" sz="3600" b="1" dirty="0">
                <a:solidFill>
                  <a:schemeClr val="bg1"/>
                </a:solidFill>
                <a:latin typeface="Calibri" pitchFamily="34" charset="0"/>
              </a:rPr>
              <a:t>ب</a:t>
            </a:r>
          </a:p>
        </p:txBody>
      </p:sp>
      <p:sp>
        <p:nvSpPr>
          <p:cNvPr id="10" name="Rectangle 2"/>
          <p:cNvSpPr>
            <a:spLocks noChangeArrowheads="1"/>
          </p:cNvSpPr>
          <p:nvPr/>
        </p:nvSpPr>
        <p:spPr bwMode="auto">
          <a:xfrm>
            <a:off x="7943658" y="2548959"/>
            <a:ext cx="1852627"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حُجَّةُ الطِّبِّ</a:t>
            </a:r>
            <a:endParaRPr lang="en-US" sz="3200" b="1" dirty="0">
              <a:solidFill>
                <a:srgbClr val="002060"/>
              </a:solidFill>
              <a:latin typeface="Calibri" pitchFamily="34" charset="0"/>
            </a:endParaRPr>
          </a:p>
        </p:txBody>
      </p:sp>
      <p:sp>
        <p:nvSpPr>
          <p:cNvPr id="11" name="Rectangle 2"/>
          <p:cNvSpPr>
            <a:spLocks noChangeArrowheads="1"/>
          </p:cNvSpPr>
          <p:nvPr/>
        </p:nvSpPr>
        <p:spPr bwMode="auto">
          <a:xfrm>
            <a:off x="8048434" y="3120463"/>
            <a:ext cx="1500199"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طَرَأَ</a:t>
            </a:r>
            <a:endParaRPr lang="en-US" sz="3200" b="1" dirty="0">
              <a:solidFill>
                <a:srgbClr val="002060"/>
              </a:solidFill>
              <a:latin typeface="Calibri" pitchFamily="34" charset="0"/>
            </a:endParaRPr>
          </a:p>
        </p:txBody>
      </p:sp>
      <p:sp>
        <p:nvSpPr>
          <p:cNvPr id="12" name="Rectangle 2"/>
          <p:cNvSpPr>
            <a:spLocks noChangeArrowheads="1"/>
          </p:cNvSpPr>
          <p:nvPr/>
        </p:nvSpPr>
        <p:spPr bwMode="auto">
          <a:xfrm>
            <a:off x="8048434" y="3721000"/>
            <a:ext cx="1500199"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التَّشْخيصُ</a:t>
            </a:r>
            <a:endParaRPr lang="en-US" sz="3200" b="1" dirty="0">
              <a:solidFill>
                <a:srgbClr val="002060"/>
              </a:solidFill>
              <a:latin typeface="Calibri" pitchFamily="34" charset="0"/>
            </a:endParaRPr>
          </a:p>
        </p:txBody>
      </p:sp>
      <p:sp>
        <p:nvSpPr>
          <p:cNvPr id="13" name="Rectangle 2"/>
          <p:cNvSpPr>
            <a:spLocks noChangeArrowheads="1"/>
          </p:cNvSpPr>
          <p:nvPr/>
        </p:nvSpPr>
        <p:spPr bwMode="auto">
          <a:xfrm>
            <a:off x="8014344" y="4257357"/>
            <a:ext cx="1500199"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فِطْنَتُهُ</a:t>
            </a:r>
            <a:endParaRPr lang="en-US" sz="3200" b="1" dirty="0">
              <a:solidFill>
                <a:srgbClr val="002060"/>
              </a:solidFill>
              <a:latin typeface="Calibri" pitchFamily="34" charset="0"/>
            </a:endParaRPr>
          </a:p>
        </p:txBody>
      </p:sp>
      <p:sp>
        <p:nvSpPr>
          <p:cNvPr id="14" name="Rectangle 2"/>
          <p:cNvSpPr>
            <a:spLocks noChangeArrowheads="1"/>
          </p:cNvSpPr>
          <p:nvPr/>
        </p:nvSpPr>
        <p:spPr bwMode="auto">
          <a:xfrm>
            <a:off x="2183330" y="2632580"/>
            <a:ext cx="1857388"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الطَّبيبُ الثِّقَةُ</a:t>
            </a:r>
            <a:endParaRPr lang="en-US" sz="3200" b="1" dirty="0">
              <a:solidFill>
                <a:srgbClr val="002060"/>
              </a:solidFill>
              <a:latin typeface="Calibri" pitchFamily="34" charset="0"/>
            </a:endParaRPr>
          </a:p>
        </p:txBody>
      </p:sp>
      <p:sp>
        <p:nvSpPr>
          <p:cNvPr id="15" name="Rectangle 2"/>
          <p:cNvSpPr>
            <a:spLocks noChangeArrowheads="1"/>
          </p:cNvSpPr>
          <p:nvPr/>
        </p:nvSpPr>
        <p:spPr bwMode="auto">
          <a:xfrm>
            <a:off x="2664346" y="3142911"/>
            <a:ext cx="1000132"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ذكاؤه</a:t>
            </a:r>
            <a:endParaRPr lang="en-US" sz="3200" b="1" dirty="0">
              <a:solidFill>
                <a:srgbClr val="002060"/>
              </a:solidFill>
              <a:latin typeface="Calibri" pitchFamily="34" charset="0"/>
            </a:endParaRPr>
          </a:p>
        </p:txBody>
      </p:sp>
      <p:sp>
        <p:nvSpPr>
          <p:cNvPr id="16" name="Rectangle 2"/>
          <p:cNvSpPr>
            <a:spLocks noChangeArrowheads="1"/>
          </p:cNvSpPr>
          <p:nvPr/>
        </p:nvSpPr>
        <p:spPr bwMode="auto">
          <a:xfrm>
            <a:off x="2450032" y="3811307"/>
            <a:ext cx="1214446"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مات</a:t>
            </a:r>
            <a:endParaRPr lang="en-US" sz="3200" b="1" dirty="0">
              <a:solidFill>
                <a:srgbClr val="002060"/>
              </a:solidFill>
              <a:latin typeface="Calibri" pitchFamily="34" charset="0"/>
            </a:endParaRPr>
          </a:p>
        </p:txBody>
      </p:sp>
      <p:sp>
        <p:nvSpPr>
          <p:cNvPr id="17" name="Rectangle 2"/>
          <p:cNvSpPr>
            <a:spLocks noChangeArrowheads="1"/>
          </p:cNvSpPr>
          <p:nvPr/>
        </p:nvSpPr>
        <p:spPr bwMode="auto">
          <a:xfrm>
            <a:off x="2076172" y="4341032"/>
            <a:ext cx="2071703"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تَعْيينُ الْمَرَضِ</a:t>
            </a:r>
            <a:endParaRPr lang="en-US" sz="3200" b="1" dirty="0">
              <a:solidFill>
                <a:srgbClr val="002060"/>
              </a:solidFill>
              <a:latin typeface="Calibri" pitchFamily="34" charset="0"/>
            </a:endParaRPr>
          </a:p>
        </p:txBody>
      </p:sp>
      <p:sp>
        <p:nvSpPr>
          <p:cNvPr id="18" name="Rectangle 2"/>
          <p:cNvSpPr>
            <a:spLocks noChangeArrowheads="1"/>
          </p:cNvSpPr>
          <p:nvPr/>
        </p:nvSpPr>
        <p:spPr bwMode="auto">
          <a:xfrm>
            <a:off x="2537065" y="4851363"/>
            <a:ext cx="1214446" cy="584775"/>
          </a:xfrm>
          <a:prstGeom prst="rect">
            <a:avLst/>
          </a:prstGeom>
          <a:noFill/>
          <a:ln w="9525">
            <a:noFill/>
            <a:miter lim="800000"/>
            <a:headEnd/>
            <a:tailEnd/>
          </a:ln>
        </p:spPr>
        <p:txBody>
          <a:bodyPr wrap="square" anchor="ctr">
            <a:spAutoFit/>
          </a:bodyPr>
          <a:lstStyle/>
          <a:p>
            <a:pPr marL="514350" indent="-514350" algn="ctr" rtl="1"/>
            <a:r>
              <a:rPr lang="ar-SA" sz="3200" b="1" dirty="0">
                <a:latin typeface="Calibri" pitchFamily="34" charset="0"/>
              </a:rPr>
              <a:t>حَدَثَ</a:t>
            </a:r>
            <a:endParaRPr lang="en-US" sz="3200" b="1" dirty="0">
              <a:solidFill>
                <a:srgbClr val="002060"/>
              </a:solidFill>
              <a:latin typeface="Calibri" pitchFamily="34" charset="0"/>
            </a:endParaRPr>
          </a:p>
        </p:txBody>
      </p:sp>
      <p:cxnSp>
        <p:nvCxnSpPr>
          <p:cNvPr id="19" name="رابط كسهم مستقيم 16"/>
          <p:cNvCxnSpPr/>
          <p:nvPr/>
        </p:nvCxnSpPr>
        <p:spPr>
          <a:xfrm flipH="1">
            <a:off x="4548608" y="2888974"/>
            <a:ext cx="2887160" cy="0"/>
          </a:xfrm>
          <a:prstGeom prst="straightConnector1">
            <a:avLst/>
          </a:prstGeom>
          <a:ln w="57150">
            <a:solidFill>
              <a:srgbClr val="7030A0"/>
            </a:solidFill>
            <a:tailEnd type="arrow"/>
          </a:ln>
        </p:spPr>
        <p:style>
          <a:lnRef idx="3">
            <a:schemeClr val="accent1"/>
          </a:lnRef>
          <a:fillRef idx="0">
            <a:schemeClr val="accent1"/>
          </a:fillRef>
          <a:effectRef idx="2">
            <a:schemeClr val="accent1"/>
          </a:effectRef>
          <a:fontRef idx="minor">
            <a:schemeClr val="tx1"/>
          </a:fontRef>
        </p:style>
      </p:cxnSp>
      <p:cxnSp>
        <p:nvCxnSpPr>
          <p:cNvPr id="20" name="رابط كسهم مستقيم 17"/>
          <p:cNvCxnSpPr/>
          <p:nvPr/>
        </p:nvCxnSpPr>
        <p:spPr>
          <a:xfrm flipH="1">
            <a:off x="4608768" y="3317824"/>
            <a:ext cx="2832180" cy="1825926"/>
          </a:xfrm>
          <a:prstGeom prst="straightConnector1">
            <a:avLst/>
          </a:prstGeom>
          <a:ln w="57150">
            <a:solidFill>
              <a:srgbClr val="7030A0"/>
            </a:solidFill>
            <a:tailEnd type="arrow"/>
          </a:ln>
        </p:spPr>
        <p:style>
          <a:lnRef idx="3">
            <a:schemeClr val="accent1"/>
          </a:lnRef>
          <a:fillRef idx="0">
            <a:schemeClr val="accent1"/>
          </a:fillRef>
          <a:effectRef idx="2">
            <a:schemeClr val="accent1"/>
          </a:effectRef>
          <a:fontRef idx="minor">
            <a:schemeClr val="tx1"/>
          </a:fontRef>
        </p:style>
      </p:cxnSp>
      <p:cxnSp>
        <p:nvCxnSpPr>
          <p:cNvPr id="21" name="رابط كسهم مستقيم 18"/>
          <p:cNvCxnSpPr/>
          <p:nvPr/>
        </p:nvCxnSpPr>
        <p:spPr>
          <a:xfrm flipH="1">
            <a:off x="4628891" y="3956045"/>
            <a:ext cx="2798258" cy="593699"/>
          </a:xfrm>
          <a:prstGeom prst="straightConnector1">
            <a:avLst/>
          </a:prstGeom>
          <a:ln w="57150">
            <a:solidFill>
              <a:srgbClr val="7030A0"/>
            </a:solidFill>
            <a:tailEnd type="arrow"/>
          </a:ln>
        </p:spPr>
        <p:style>
          <a:lnRef idx="3">
            <a:schemeClr val="accent1"/>
          </a:lnRef>
          <a:fillRef idx="0">
            <a:schemeClr val="accent1"/>
          </a:fillRef>
          <a:effectRef idx="2">
            <a:schemeClr val="accent1"/>
          </a:effectRef>
          <a:fontRef idx="minor">
            <a:schemeClr val="tx1"/>
          </a:fontRef>
        </p:style>
      </p:cxnSp>
      <p:cxnSp>
        <p:nvCxnSpPr>
          <p:cNvPr id="22" name="رابط كسهم مستقيم 19"/>
          <p:cNvCxnSpPr/>
          <p:nvPr/>
        </p:nvCxnSpPr>
        <p:spPr>
          <a:xfrm flipH="1" flipV="1">
            <a:off x="4628891" y="3435298"/>
            <a:ext cx="2778135" cy="1114446"/>
          </a:xfrm>
          <a:prstGeom prst="straightConnector1">
            <a:avLst/>
          </a:prstGeom>
          <a:ln w="57150">
            <a:solidFill>
              <a:srgbClr val="7030A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44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نيا...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5"/>
                                        </p:tgtEl>
                                      </p:cBhvr>
                                    </p:animEffect>
                                  </p:childTnLst>
                                  <p:subTnLst>
                                    <p:audio>
                                      <p:cMediaNode>
                                        <p:cTn display="0" masterRel="sameClick">
                                          <p:stCondLst>
                                            <p:cond evt="begin" delay="0">
                                              <p:tn val="29"/>
                                            </p:cond>
                                          </p:stCondLst>
                                          <p:endCondLst>
                                            <p:cond evt="onStopAudio" delay="0">
                                              <p:tgtEl>
                                                <p:sldTgt/>
                                              </p:tgtEl>
                                            </p:cond>
                                          </p:endCondLst>
                                        </p:cTn>
                                        <p:tgtEl>
                                          <p:sndTgt r:embed="rId3" name="أصل..wav"/>
                                        </p:tgtEl>
                                      </p:cMediaNode>
                                    </p:audio>
                                  </p:sub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from="(-#ppt_w/2)" to="(#ppt_x)" calcmode="lin" valueType="num">
                                      <p:cBhvr>
                                        <p:cTn id="43" dur="300" fill="hold">
                                          <p:stCondLst>
                                            <p:cond delay="0"/>
                                          </p:stCondLst>
                                        </p:cTn>
                                        <p:tgtEl>
                                          <p:spTgt spid="7"/>
                                        </p:tgtEl>
                                        <p:attrNameLst>
                                          <p:attrName>ppt_x</p:attrName>
                                        </p:attrNameLst>
                                      </p:cBhvr>
                                    </p:anim>
                                    <p:anim from="0" to="-1.0" calcmode="lin" valueType="num">
                                      <p:cBhvr>
                                        <p:cTn id="44" dur="100" decel="50000" autoRev="1" fill="hold">
                                          <p:stCondLst>
                                            <p:cond delay="300"/>
                                          </p:stCondLst>
                                        </p:cTn>
                                        <p:tgtEl>
                                          <p:spTgt spid="7"/>
                                        </p:tgtEl>
                                        <p:attrNameLst>
                                          <p:attrName>xshear</p:attrName>
                                        </p:attrNameLst>
                                      </p:cBhvr>
                                    </p:anim>
                                    <p:animScale>
                                      <p:cBhvr>
                                        <p:cTn id="45" dur="100" decel="100000" autoRev="1" fill="hold">
                                          <p:stCondLst>
                                            <p:cond delay="300"/>
                                          </p:stCondLst>
                                        </p:cTn>
                                        <p:tgtEl>
                                          <p:spTgt spid="7"/>
                                        </p:tgtEl>
                                      </p:cBhvr>
                                      <p:from x="100000" y="100000"/>
                                      <p:to x="80000" y="100000"/>
                                    </p:animScale>
                                    <p:anim by="(#ppt_h/3+#ppt_w*0.1)" calcmode="lin" valueType="num">
                                      <p:cBhvr additive="sum">
                                        <p:cTn id="46" dur="100" decel="100000" autoRev="1" fill="hold">
                                          <p:stCondLst>
                                            <p:cond delay="300"/>
                                          </p:stCondLst>
                                        </p:cTn>
                                        <p:tgtEl>
                                          <p:spTgt spid="7"/>
                                        </p:tgtEl>
                                        <p:attrNameLst>
                                          <p:attrName>ppt_x</p:attrName>
                                        </p:attrNameLst>
                                      </p:cBhvr>
                                    </p:anim>
                                  </p:childTnLst>
                                  <p:subTnLst>
                                    <p:audio>
                                      <p:cMediaNode>
                                        <p:cTn display="0" masterRel="sameClick">
                                          <p:stCondLst>
                                            <p:cond evt="begin" delay="0">
                                              <p:tn val="41"/>
                                            </p:cond>
                                          </p:stCondLst>
                                          <p:endCondLst>
                                            <p:cond evt="onStopAudio" delay="0">
                                              <p:tgtEl>
                                                <p:sldTgt/>
                                              </p:tgtEl>
                                            </p:cond>
                                          </p:endCondLst>
                                        </p:cTn>
                                        <p:tgtEl>
                                          <p:sndTgt r:embed="rId4" name="أ.wav"/>
                                        </p:tgtEl>
                                      </p:cMediaNode>
                                    </p:audio>
                                  </p:sub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9"/>
                                        </p:tgtEl>
                                      </p:cBhvr>
                                    </p:animEffect>
                                  </p:childTnLst>
                                  <p:subTnLst>
                                    <p:audio>
                                      <p:cMediaNode>
                                        <p:cTn display="0" masterRel="sameClick">
                                          <p:stCondLst>
                                            <p:cond evt="begin" delay="0">
                                              <p:tn val="49"/>
                                            </p:cond>
                                          </p:stCondLst>
                                          <p:endCondLst>
                                            <p:cond evt="onStopAudio" delay="0">
                                              <p:tgtEl>
                                                <p:sldTgt/>
                                              </p:tgtEl>
                                            </p:cond>
                                          </p:endCondLst>
                                        </p:cTn>
                                        <p:tgtEl>
                                          <p:sndTgt r:embed="rId5" name="ب.wav"/>
                                        </p:tgtEl>
                                      </p:cMediaNode>
                                    </p:audio>
                                  </p:sub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4"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5"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66" dur="500" fill="hold"/>
                                        <p:tgtEl>
                                          <p:spTgt spid="10"/>
                                        </p:tgtEl>
                                        <p:attrNameLst>
                                          <p:attrName>ppt_h</p:attrName>
                                        </p:attrNameLst>
                                      </p:cBhvr>
                                      <p:tavLst>
                                        <p:tav tm="0">
                                          <p:val>
                                            <p:strVal val="#ppt_h"/>
                                          </p:val>
                                        </p:tav>
                                        <p:tav tm="100000">
                                          <p:val>
                                            <p:strVal val="#ppt_h"/>
                                          </p:val>
                                        </p:tav>
                                      </p:tavLst>
                                    </p:anim>
                                    <p:anim calcmode="lin" valueType="num">
                                      <p:cBhvr>
                                        <p:cTn id="67"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8"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9"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70" dur="500" decel="50000">
                                          <p:stCondLst>
                                            <p:cond delay="0"/>
                                          </p:stCondLst>
                                        </p:cTn>
                                        <p:tgtEl>
                                          <p:spTgt spid="10"/>
                                        </p:tgtEl>
                                      </p:cBhvr>
                                    </p:animEffect>
                                  </p:childTnLst>
                                  <p:subTnLst>
                                    <p:audio>
                                      <p:cMediaNode>
                                        <p:cTn display="0" masterRel="sameClick">
                                          <p:stCondLst>
                                            <p:cond evt="begin" delay="0">
                                              <p:tn val="61"/>
                                            </p:cond>
                                          </p:stCondLst>
                                          <p:endCondLst>
                                            <p:cond evt="onStopAudio" delay="0">
                                              <p:tgtEl>
                                                <p:sldTgt/>
                                              </p:tgtEl>
                                            </p:cond>
                                          </p:endCondLst>
                                        </p:cTn>
                                        <p:tgtEl>
                                          <p:sndTgt r:embed="rId6" name="حجة الطب.wav"/>
                                        </p:tgtEl>
                                      </p:cMediaNode>
                                    </p:audio>
                                  </p:sub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6"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7"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78" dur="500" fill="hold"/>
                                        <p:tgtEl>
                                          <p:spTgt spid="11"/>
                                        </p:tgtEl>
                                        <p:attrNameLst>
                                          <p:attrName>ppt_h</p:attrName>
                                        </p:attrNameLst>
                                      </p:cBhvr>
                                      <p:tavLst>
                                        <p:tav tm="0">
                                          <p:val>
                                            <p:strVal val="#ppt_h"/>
                                          </p:val>
                                        </p:tav>
                                        <p:tav tm="100000">
                                          <p:val>
                                            <p:strVal val="#ppt_h"/>
                                          </p:val>
                                        </p:tav>
                                      </p:tavLst>
                                    </p:anim>
                                    <p:anim calcmode="lin" valueType="num">
                                      <p:cBhvr>
                                        <p:cTn id="79"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0"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1"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82" dur="500" decel="50000">
                                          <p:stCondLst>
                                            <p:cond delay="0"/>
                                          </p:stCondLst>
                                        </p:cTn>
                                        <p:tgtEl>
                                          <p:spTgt spid="11"/>
                                        </p:tgtEl>
                                      </p:cBhvr>
                                    </p:animEffect>
                                  </p:childTnLst>
                                  <p:subTnLst>
                                    <p:audio>
                                      <p:cMediaNode>
                                        <p:cTn display="0" masterRel="sameClick">
                                          <p:stCondLst>
                                            <p:cond evt="begin" delay="0">
                                              <p:tn val="73"/>
                                            </p:cond>
                                          </p:stCondLst>
                                          <p:endCondLst>
                                            <p:cond evt="onStopAudio" delay="0">
                                              <p:tgtEl>
                                                <p:sldTgt/>
                                              </p:tgtEl>
                                            </p:cond>
                                          </p:endCondLst>
                                        </p:cTn>
                                        <p:tgtEl>
                                          <p:sndTgt r:embed="rId7" name="طرأ.wav"/>
                                        </p:tgtEl>
                                      </p:cMediaNode>
                                    </p:audio>
                                  </p:sub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 calcmode="lin" valueType="num">
                                      <p:cBhvr>
                                        <p:cTn id="91"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94" dur="500" decel="50000">
                                          <p:stCondLst>
                                            <p:cond delay="0"/>
                                          </p:stCondLst>
                                        </p:cTn>
                                        <p:tgtEl>
                                          <p:spTgt spid="12"/>
                                        </p:tgtEl>
                                      </p:cBhvr>
                                    </p:animEffect>
                                  </p:childTnLst>
                                  <p:subTnLst>
                                    <p:audio>
                                      <p:cMediaNode>
                                        <p:cTn display="0" masterRel="sameClick">
                                          <p:stCondLst>
                                            <p:cond evt="begin" delay="0">
                                              <p:tn val="85"/>
                                            </p:cond>
                                          </p:stCondLst>
                                          <p:endCondLst>
                                            <p:cond evt="onStopAudio" delay="0">
                                              <p:tgtEl>
                                                <p:sldTgt/>
                                              </p:tgtEl>
                                            </p:cond>
                                          </p:endCondLst>
                                        </p:cTn>
                                        <p:tgtEl>
                                          <p:sndTgt r:embed="rId8" name="التشخيص.wav"/>
                                        </p:tgtEl>
                                      </p:cMediaNode>
                                    </p:audio>
                                  </p:subTnLst>
                                </p:cTn>
                              </p:par>
                            </p:childTnLst>
                          </p:cTn>
                        </p:par>
                      </p:childTnLst>
                    </p:cTn>
                  </p:par>
                  <p:par>
                    <p:cTn id="95" fill="hold">
                      <p:stCondLst>
                        <p:cond delay="indefinite"/>
                      </p:stCondLst>
                      <p:childTnLst>
                        <p:par>
                          <p:cTn id="96" fill="hold">
                            <p:stCondLst>
                              <p:cond delay="0"/>
                            </p:stCondLst>
                            <p:childTnLst>
                              <p:par>
                                <p:cTn id="97" presetID="25" presetClass="entr" presetSubtype="0"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p:cTn id="99"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0"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01"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102" dur="500" fill="hold"/>
                                        <p:tgtEl>
                                          <p:spTgt spid="13"/>
                                        </p:tgtEl>
                                        <p:attrNameLst>
                                          <p:attrName>ppt_h</p:attrName>
                                        </p:attrNameLst>
                                      </p:cBhvr>
                                      <p:tavLst>
                                        <p:tav tm="0">
                                          <p:val>
                                            <p:strVal val="#ppt_h"/>
                                          </p:val>
                                        </p:tav>
                                        <p:tav tm="100000">
                                          <p:val>
                                            <p:strVal val="#ppt_h"/>
                                          </p:val>
                                        </p:tav>
                                      </p:tavLst>
                                    </p:anim>
                                    <p:anim calcmode="lin" valueType="num">
                                      <p:cBhvr>
                                        <p:cTn id="103"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4"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5"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106" dur="500" decel="50000">
                                          <p:stCondLst>
                                            <p:cond delay="0"/>
                                          </p:stCondLst>
                                        </p:cTn>
                                        <p:tgtEl>
                                          <p:spTgt spid="13"/>
                                        </p:tgtEl>
                                      </p:cBhvr>
                                    </p:animEffect>
                                  </p:childTnLst>
                                  <p:subTnLst>
                                    <p:audio>
                                      <p:cMediaNode>
                                        <p:cTn display="0" masterRel="sameClick">
                                          <p:stCondLst>
                                            <p:cond evt="begin" delay="0">
                                              <p:tn val="97"/>
                                            </p:cond>
                                          </p:stCondLst>
                                          <p:endCondLst>
                                            <p:cond evt="onStopAudio" delay="0">
                                              <p:tgtEl>
                                                <p:sldTgt/>
                                              </p:tgtEl>
                                            </p:cond>
                                          </p:endCondLst>
                                        </p:cTn>
                                        <p:tgtEl>
                                          <p:sndTgt r:embed="rId9" name="فطنتة.wav"/>
                                        </p:tgtEl>
                                      </p:cMediaNode>
                                    </p:audio>
                                  </p:sub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25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2" dur="25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3" dur="250" accel="50000" fill="hold">
                                          <p:stCondLst>
                                            <p:cond delay="250"/>
                                          </p:stCondLst>
                                        </p:cTn>
                                        <p:tgtEl>
                                          <p:spTgt spid="14"/>
                                        </p:tgtEl>
                                        <p:attrNameLst>
                                          <p:attrName>ppt_w</p:attrName>
                                        </p:attrNameLst>
                                      </p:cBhvr>
                                      <p:tavLst>
                                        <p:tav tm="0">
                                          <p:val>
                                            <p:strVal val="#ppt_w*.05"/>
                                          </p:val>
                                        </p:tav>
                                        <p:tav tm="100000">
                                          <p:val>
                                            <p:strVal val="#ppt_w"/>
                                          </p:val>
                                        </p:tav>
                                      </p:tavLst>
                                    </p:anim>
                                    <p:anim calcmode="lin" valueType="num">
                                      <p:cBhvr>
                                        <p:cTn id="114" dur="500" fill="hold"/>
                                        <p:tgtEl>
                                          <p:spTgt spid="14"/>
                                        </p:tgtEl>
                                        <p:attrNameLst>
                                          <p:attrName>ppt_h</p:attrName>
                                        </p:attrNameLst>
                                      </p:cBhvr>
                                      <p:tavLst>
                                        <p:tav tm="0">
                                          <p:val>
                                            <p:strVal val="#ppt_h"/>
                                          </p:val>
                                        </p:tav>
                                        <p:tav tm="100000">
                                          <p:val>
                                            <p:strVal val="#ppt_h"/>
                                          </p:val>
                                        </p:tav>
                                      </p:tavLst>
                                    </p:anim>
                                    <p:anim calcmode="lin" valueType="num">
                                      <p:cBhvr>
                                        <p:cTn id="115" dur="25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6" dur="25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7" dur="250" accel="50000" fill="hold">
                                          <p:stCondLst>
                                            <p:cond delay="250"/>
                                          </p:stCondLst>
                                        </p:cTn>
                                        <p:tgtEl>
                                          <p:spTgt spid="14"/>
                                        </p:tgtEl>
                                        <p:attrNameLst>
                                          <p:attrName>ppt_y</p:attrName>
                                        </p:attrNameLst>
                                      </p:cBhvr>
                                      <p:tavLst>
                                        <p:tav tm="0">
                                          <p:val>
                                            <p:strVal val="#ppt_y+.1"/>
                                          </p:val>
                                        </p:tav>
                                        <p:tav tm="100000">
                                          <p:val>
                                            <p:strVal val="#ppt_y"/>
                                          </p:val>
                                        </p:tav>
                                      </p:tavLst>
                                    </p:anim>
                                    <p:animEffect transition="in" filter="fade">
                                      <p:cBhvr>
                                        <p:cTn id="118" dur="500" decel="50000">
                                          <p:stCondLst>
                                            <p:cond delay="0"/>
                                          </p:stCondLst>
                                        </p:cTn>
                                        <p:tgtEl>
                                          <p:spTgt spid="14"/>
                                        </p:tgtEl>
                                      </p:cBhvr>
                                    </p:animEffect>
                                  </p:childTnLst>
                                  <p:subTnLst>
                                    <p:audio>
                                      <p:cMediaNode>
                                        <p:cTn display="0" masterRel="sameClick">
                                          <p:stCondLst>
                                            <p:cond evt="begin" delay="0">
                                              <p:tn val="109"/>
                                            </p:cond>
                                          </p:stCondLst>
                                          <p:endCondLst>
                                            <p:cond evt="onStopAudio" delay="0">
                                              <p:tgtEl>
                                                <p:sldTgt/>
                                              </p:tgtEl>
                                            </p:cond>
                                          </p:endCondLst>
                                        </p:cTn>
                                        <p:tgtEl>
                                          <p:sndTgt r:embed="rId10" name="الطبيب الثقة.wav"/>
                                        </p:tgtEl>
                                      </p:cMediaNode>
                                    </p:audio>
                                  </p:sub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25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4" dur="25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5" dur="250" accel="50000" fill="hold">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id="126" dur="500" fill="hold"/>
                                        <p:tgtEl>
                                          <p:spTgt spid="15"/>
                                        </p:tgtEl>
                                        <p:attrNameLst>
                                          <p:attrName>ppt_h</p:attrName>
                                        </p:attrNameLst>
                                      </p:cBhvr>
                                      <p:tavLst>
                                        <p:tav tm="0">
                                          <p:val>
                                            <p:strVal val="#ppt_h"/>
                                          </p:val>
                                        </p:tav>
                                        <p:tav tm="100000">
                                          <p:val>
                                            <p:strVal val="#ppt_h"/>
                                          </p:val>
                                        </p:tav>
                                      </p:tavLst>
                                    </p:anim>
                                    <p:anim calcmode="lin" valueType="num">
                                      <p:cBhvr>
                                        <p:cTn id="127" dur="25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8" dur="25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9" dur="250" accel="50000" fill="hold">
                                          <p:stCondLst>
                                            <p:cond delay="250"/>
                                          </p:stCondLst>
                                        </p:cTn>
                                        <p:tgtEl>
                                          <p:spTgt spid="15"/>
                                        </p:tgtEl>
                                        <p:attrNameLst>
                                          <p:attrName>ppt_y</p:attrName>
                                        </p:attrNameLst>
                                      </p:cBhvr>
                                      <p:tavLst>
                                        <p:tav tm="0">
                                          <p:val>
                                            <p:strVal val="#ppt_y+.1"/>
                                          </p:val>
                                        </p:tav>
                                        <p:tav tm="100000">
                                          <p:val>
                                            <p:strVal val="#ppt_y"/>
                                          </p:val>
                                        </p:tav>
                                      </p:tavLst>
                                    </p:anim>
                                    <p:animEffect transition="in" filter="fade">
                                      <p:cBhvr>
                                        <p:cTn id="130" dur="500" decel="50000">
                                          <p:stCondLst>
                                            <p:cond delay="0"/>
                                          </p:stCondLst>
                                        </p:cTn>
                                        <p:tgtEl>
                                          <p:spTgt spid="15"/>
                                        </p:tgtEl>
                                      </p:cBhvr>
                                    </p:animEffect>
                                  </p:childTnLst>
                                  <p:subTnLst>
                                    <p:audio>
                                      <p:cMediaNode>
                                        <p:cTn display="0" masterRel="sameClick">
                                          <p:stCondLst>
                                            <p:cond evt="begin" delay="0">
                                              <p:tn val="121"/>
                                            </p:cond>
                                          </p:stCondLst>
                                          <p:endCondLst>
                                            <p:cond evt="onStopAudio" delay="0">
                                              <p:tgtEl>
                                                <p:sldTgt/>
                                              </p:tgtEl>
                                            </p:cond>
                                          </p:endCondLst>
                                        </p:cTn>
                                        <p:tgtEl>
                                          <p:sndTgt r:embed="rId11" name="ذكائة.wav"/>
                                        </p:tgtEl>
                                      </p:cMediaNode>
                                    </p:audio>
                                  </p:sub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nodeType="clickEffect">
                                  <p:stCondLst>
                                    <p:cond delay="0"/>
                                  </p:stCondLst>
                                  <p:childTnLst>
                                    <p:set>
                                      <p:cBhvr>
                                        <p:cTn id="134" dur="1" fill="hold">
                                          <p:stCondLst>
                                            <p:cond delay="0"/>
                                          </p:stCondLst>
                                        </p:cTn>
                                        <p:tgtEl>
                                          <p:spTgt spid="16"/>
                                        </p:tgtEl>
                                        <p:attrNameLst>
                                          <p:attrName>style.visibility</p:attrName>
                                        </p:attrNameLst>
                                      </p:cBhvr>
                                      <p:to>
                                        <p:strVal val="visible"/>
                                      </p:to>
                                    </p:set>
                                    <p:anim calcmode="lin" valueType="num">
                                      <p:cBhvr>
                                        <p:cTn id="135"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6"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37"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138" dur="500" fill="hold"/>
                                        <p:tgtEl>
                                          <p:spTgt spid="16"/>
                                        </p:tgtEl>
                                        <p:attrNameLst>
                                          <p:attrName>ppt_h</p:attrName>
                                        </p:attrNameLst>
                                      </p:cBhvr>
                                      <p:tavLst>
                                        <p:tav tm="0">
                                          <p:val>
                                            <p:strVal val="#ppt_h"/>
                                          </p:val>
                                        </p:tav>
                                        <p:tav tm="100000">
                                          <p:val>
                                            <p:strVal val="#ppt_h"/>
                                          </p:val>
                                        </p:tav>
                                      </p:tavLst>
                                    </p:anim>
                                    <p:anim calcmode="lin" valueType="num">
                                      <p:cBhvr>
                                        <p:cTn id="139"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40"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41"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142" dur="500" decel="50000">
                                          <p:stCondLst>
                                            <p:cond delay="0"/>
                                          </p:stCondLst>
                                        </p:cTn>
                                        <p:tgtEl>
                                          <p:spTgt spid="16"/>
                                        </p:tgtEl>
                                      </p:cBhvr>
                                    </p:animEffect>
                                  </p:childTnLst>
                                  <p:subTnLst>
                                    <p:audio>
                                      <p:cMediaNode>
                                        <p:cTn display="0" masterRel="sameClick">
                                          <p:stCondLst>
                                            <p:cond evt="begin" delay="0">
                                              <p:tn val="133"/>
                                            </p:cond>
                                          </p:stCondLst>
                                          <p:endCondLst>
                                            <p:cond evt="onStopAudio" delay="0">
                                              <p:tgtEl>
                                                <p:sldTgt/>
                                              </p:tgtEl>
                                            </p:cond>
                                          </p:endCondLst>
                                        </p:cTn>
                                        <p:tgtEl>
                                          <p:sndTgt r:embed="rId12" name="مات.wav"/>
                                        </p:tgtEl>
                                      </p:cMediaNode>
                                    </p:audio>
                                  </p:subTnLst>
                                </p:cTn>
                              </p:par>
                            </p:childTnLst>
                          </p:cTn>
                        </p:par>
                      </p:childTnLst>
                    </p:cTn>
                  </p:par>
                  <p:par>
                    <p:cTn id="143" fill="hold">
                      <p:stCondLst>
                        <p:cond delay="indefinite"/>
                      </p:stCondLst>
                      <p:childTnLst>
                        <p:par>
                          <p:cTn id="144" fill="hold">
                            <p:stCondLst>
                              <p:cond delay="0"/>
                            </p:stCondLst>
                            <p:childTnLst>
                              <p:par>
                                <p:cTn id="145" presetID="25" presetClass="entr" presetSubtype="0" fill="hold" nodeType="click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48"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49"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150" dur="500" fill="hold"/>
                                        <p:tgtEl>
                                          <p:spTgt spid="17"/>
                                        </p:tgtEl>
                                        <p:attrNameLst>
                                          <p:attrName>ppt_h</p:attrName>
                                        </p:attrNameLst>
                                      </p:cBhvr>
                                      <p:tavLst>
                                        <p:tav tm="0">
                                          <p:val>
                                            <p:strVal val="#ppt_h"/>
                                          </p:val>
                                        </p:tav>
                                        <p:tav tm="100000">
                                          <p:val>
                                            <p:strVal val="#ppt_h"/>
                                          </p:val>
                                        </p:tav>
                                      </p:tavLst>
                                    </p:anim>
                                    <p:anim calcmode="lin" valueType="num">
                                      <p:cBhvr>
                                        <p:cTn id="151"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52"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53"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154" dur="500" decel="50000">
                                          <p:stCondLst>
                                            <p:cond delay="0"/>
                                          </p:stCondLst>
                                        </p:cTn>
                                        <p:tgtEl>
                                          <p:spTgt spid="17"/>
                                        </p:tgtEl>
                                      </p:cBhvr>
                                    </p:animEffect>
                                  </p:childTnLst>
                                  <p:subTnLst>
                                    <p:audio>
                                      <p:cMediaNode>
                                        <p:cTn display="0" masterRel="sameClick">
                                          <p:stCondLst>
                                            <p:cond evt="begin" delay="0">
                                              <p:tn val="145"/>
                                            </p:cond>
                                          </p:stCondLst>
                                          <p:endCondLst>
                                            <p:cond evt="onStopAudio" delay="0">
                                              <p:tgtEl>
                                                <p:sldTgt/>
                                              </p:tgtEl>
                                            </p:cond>
                                          </p:endCondLst>
                                        </p:cTn>
                                        <p:tgtEl>
                                          <p:sndTgt r:embed="rId13" name="تعيين المرض.wav"/>
                                        </p:tgtEl>
                                      </p:cMediaNode>
                                    </p:audio>
                                  </p:subTnLst>
                                </p:cTn>
                              </p:par>
                            </p:childTnLst>
                          </p:cTn>
                        </p:par>
                      </p:childTnLst>
                    </p:cTn>
                  </p:par>
                  <p:par>
                    <p:cTn id="155" fill="hold">
                      <p:stCondLst>
                        <p:cond delay="indefinite"/>
                      </p:stCondLst>
                      <p:childTnLst>
                        <p:par>
                          <p:cTn id="156" fill="hold">
                            <p:stCondLst>
                              <p:cond delay="0"/>
                            </p:stCondLst>
                            <p:childTnLst>
                              <p:par>
                                <p:cTn id="157" presetID="25" presetClass="entr" presetSubtype="0" fill="hold" nodeType="clickEffect">
                                  <p:stCondLst>
                                    <p:cond delay="0"/>
                                  </p:stCondLst>
                                  <p:childTnLst>
                                    <p:set>
                                      <p:cBhvr>
                                        <p:cTn id="158" dur="1" fill="hold">
                                          <p:stCondLst>
                                            <p:cond delay="0"/>
                                          </p:stCondLst>
                                        </p:cTn>
                                        <p:tgtEl>
                                          <p:spTgt spid="18"/>
                                        </p:tgtEl>
                                        <p:attrNameLst>
                                          <p:attrName>style.visibility</p:attrName>
                                        </p:attrNameLst>
                                      </p:cBhvr>
                                      <p:to>
                                        <p:strVal val="visible"/>
                                      </p:to>
                                    </p:set>
                                    <p:anim calcmode="lin" valueType="num">
                                      <p:cBhvr>
                                        <p:cTn id="159" dur="25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60" dur="25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61" dur="250" accel="50000" fill="hold">
                                          <p:stCondLst>
                                            <p:cond delay="250"/>
                                          </p:stCondLst>
                                        </p:cTn>
                                        <p:tgtEl>
                                          <p:spTgt spid="18"/>
                                        </p:tgtEl>
                                        <p:attrNameLst>
                                          <p:attrName>ppt_w</p:attrName>
                                        </p:attrNameLst>
                                      </p:cBhvr>
                                      <p:tavLst>
                                        <p:tav tm="0">
                                          <p:val>
                                            <p:strVal val="#ppt_w*.05"/>
                                          </p:val>
                                        </p:tav>
                                        <p:tav tm="100000">
                                          <p:val>
                                            <p:strVal val="#ppt_w"/>
                                          </p:val>
                                        </p:tav>
                                      </p:tavLst>
                                    </p:anim>
                                    <p:anim calcmode="lin" valueType="num">
                                      <p:cBhvr>
                                        <p:cTn id="162" dur="500" fill="hold"/>
                                        <p:tgtEl>
                                          <p:spTgt spid="18"/>
                                        </p:tgtEl>
                                        <p:attrNameLst>
                                          <p:attrName>ppt_h</p:attrName>
                                        </p:attrNameLst>
                                      </p:cBhvr>
                                      <p:tavLst>
                                        <p:tav tm="0">
                                          <p:val>
                                            <p:strVal val="#ppt_h"/>
                                          </p:val>
                                        </p:tav>
                                        <p:tav tm="100000">
                                          <p:val>
                                            <p:strVal val="#ppt_h"/>
                                          </p:val>
                                        </p:tav>
                                      </p:tavLst>
                                    </p:anim>
                                    <p:anim calcmode="lin" valueType="num">
                                      <p:cBhvr>
                                        <p:cTn id="163" dur="25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4" dur="25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5" dur="250" accel="50000" fill="hold">
                                          <p:stCondLst>
                                            <p:cond delay="250"/>
                                          </p:stCondLst>
                                        </p:cTn>
                                        <p:tgtEl>
                                          <p:spTgt spid="18"/>
                                        </p:tgtEl>
                                        <p:attrNameLst>
                                          <p:attrName>ppt_y</p:attrName>
                                        </p:attrNameLst>
                                      </p:cBhvr>
                                      <p:tavLst>
                                        <p:tav tm="0">
                                          <p:val>
                                            <p:strVal val="#ppt_y+.1"/>
                                          </p:val>
                                        </p:tav>
                                        <p:tav tm="100000">
                                          <p:val>
                                            <p:strVal val="#ppt_y"/>
                                          </p:val>
                                        </p:tav>
                                      </p:tavLst>
                                    </p:anim>
                                    <p:animEffect transition="in" filter="fade">
                                      <p:cBhvr>
                                        <p:cTn id="166" dur="500" decel="50000">
                                          <p:stCondLst>
                                            <p:cond delay="0"/>
                                          </p:stCondLst>
                                        </p:cTn>
                                        <p:tgtEl>
                                          <p:spTgt spid="18"/>
                                        </p:tgtEl>
                                      </p:cBhvr>
                                    </p:animEffect>
                                  </p:childTnLst>
                                  <p:subTnLst>
                                    <p:audio>
                                      <p:cMediaNode>
                                        <p:cTn display="0" masterRel="sameClick">
                                          <p:stCondLst>
                                            <p:cond evt="begin" delay="0">
                                              <p:tn val="157"/>
                                            </p:cond>
                                          </p:stCondLst>
                                          <p:endCondLst>
                                            <p:cond evt="onStopAudio" delay="0">
                                              <p:tgtEl>
                                                <p:sldTgt/>
                                              </p:tgtEl>
                                            </p:cond>
                                          </p:endCondLst>
                                        </p:cTn>
                                        <p:tgtEl>
                                          <p:sndTgt r:embed="rId14" name="حدث.wav"/>
                                        </p:tgtEl>
                                      </p:cMediaNode>
                                    </p:audio>
                                  </p:sub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nodeType="clickEffect">
                                  <p:stCondLst>
                                    <p:cond delay="0"/>
                                  </p:stCondLst>
                                  <p:childTnLst>
                                    <p:set>
                                      <p:cBhvr>
                                        <p:cTn id="170" dur="1" fill="hold">
                                          <p:stCondLst>
                                            <p:cond delay="0"/>
                                          </p:stCondLst>
                                        </p:cTn>
                                        <p:tgtEl>
                                          <p:spTgt spid="19"/>
                                        </p:tgtEl>
                                        <p:attrNameLst>
                                          <p:attrName>style.visibility</p:attrName>
                                        </p:attrNameLst>
                                      </p:cBhvr>
                                      <p:to>
                                        <p:strVal val="visible"/>
                                      </p:to>
                                    </p:set>
                                    <p:animEffect transition="in" filter="wipe(right)">
                                      <p:cBhvr>
                                        <p:cTn id="171" dur="500"/>
                                        <p:tgtEl>
                                          <p:spTgt spid="19"/>
                                        </p:tgtEl>
                                      </p:cBhvr>
                                    </p:animEffect>
                                  </p:childTnLst>
                                  <p:subTnLst>
                                    <p:audio>
                                      <p:cMediaNode>
                                        <p:cTn display="0" masterRel="sameClick">
                                          <p:stCondLst>
                                            <p:cond evt="begin" delay="0">
                                              <p:tn val="169"/>
                                            </p:cond>
                                          </p:stCondLst>
                                          <p:endCondLst>
                                            <p:cond evt="onStopAudio" delay="0">
                                              <p:tgtEl>
                                                <p:sldTgt/>
                                              </p:tgtEl>
                                            </p:cond>
                                          </p:endCondLst>
                                        </p:cTn>
                                        <p:tgtEl>
                                          <p:sndTgt r:embed="rId15" name="cp_empty.wav"/>
                                        </p:tgtEl>
                                      </p:cMediaNode>
                                    </p:audio>
                                  </p:sub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nodeType="clickEffect">
                                  <p:stCondLst>
                                    <p:cond delay="0"/>
                                  </p:stCondLst>
                                  <p:childTnLst>
                                    <p:set>
                                      <p:cBhvr>
                                        <p:cTn id="175" dur="1" fill="hold">
                                          <p:stCondLst>
                                            <p:cond delay="0"/>
                                          </p:stCondLst>
                                        </p:cTn>
                                        <p:tgtEl>
                                          <p:spTgt spid="20"/>
                                        </p:tgtEl>
                                        <p:attrNameLst>
                                          <p:attrName>style.visibility</p:attrName>
                                        </p:attrNameLst>
                                      </p:cBhvr>
                                      <p:to>
                                        <p:strVal val="visible"/>
                                      </p:to>
                                    </p:set>
                                    <p:animEffect transition="in" filter="wipe(up)">
                                      <p:cBhvr>
                                        <p:cTn id="176" dur="500"/>
                                        <p:tgtEl>
                                          <p:spTgt spid="20"/>
                                        </p:tgtEl>
                                      </p:cBhvr>
                                    </p:animEffect>
                                  </p:childTnLst>
                                  <p:subTnLst>
                                    <p:audio>
                                      <p:cMediaNode>
                                        <p:cTn display="0" masterRel="sameClick">
                                          <p:stCondLst>
                                            <p:cond evt="begin" delay="0">
                                              <p:tn val="174"/>
                                            </p:cond>
                                          </p:stCondLst>
                                          <p:endCondLst>
                                            <p:cond evt="onStopAudio" delay="0">
                                              <p:tgtEl>
                                                <p:sldTgt/>
                                              </p:tgtEl>
                                            </p:cond>
                                          </p:endCondLst>
                                        </p:cTn>
                                        <p:tgtEl>
                                          <p:sndTgt r:embed="rId15" name="cp_empty.wav"/>
                                        </p:tgtEl>
                                      </p:cMediaNode>
                                    </p:audio>
                                  </p:subTnLst>
                                </p:cTn>
                              </p:par>
                            </p:childTnLst>
                          </p:cTn>
                        </p:par>
                      </p:childTnLst>
                    </p:cTn>
                  </p:par>
                  <p:par>
                    <p:cTn id="177" fill="hold">
                      <p:stCondLst>
                        <p:cond delay="indefinite"/>
                      </p:stCondLst>
                      <p:childTnLst>
                        <p:par>
                          <p:cTn id="178" fill="hold">
                            <p:stCondLst>
                              <p:cond delay="0"/>
                            </p:stCondLst>
                            <p:childTnLst>
                              <p:par>
                                <p:cTn id="179" presetID="22" presetClass="entr" presetSubtype="1" fill="hold" nodeType="clickEffect">
                                  <p:stCondLst>
                                    <p:cond delay="0"/>
                                  </p:stCondLst>
                                  <p:childTnLst>
                                    <p:set>
                                      <p:cBhvr>
                                        <p:cTn id="180" dur="1" fill="hold">
                                          <p:stCondLst>
                                            <p:cond delay="0"/>
                                          </p:stCondLst>
                                        </p:cTn>
                                        <p:tgtEl>
                                          <p:spTgt spid="21"/>
                                        </p:tgtEl>
                                        <p:attrNameLst>
                                          <p:attrName>style.visibility</p:attrName>
                                        </p:attrNameLst>
                                      </p:cBhvr>
                                      <p:to>
                                        <p:strVal val="visible"/>
                                      </p:to>
                                    </p:set>
                                    <p:animEffect transition="in" filter="wipe(up)">
                                      <p:cBhvr>
                                        <p:cTn id="181" dur="500"/>
                                        <p:tgtEl>
                                          <p:spTgt spid="21"/>
                                        </p:tgtEl>
                                      </p:cBhvr>
                                    </p:animEffect>
                                  </p:childTnLst>
                                  <p:subTnLst>
                                    <p:audio>
                                      <p:cMediaNode>
                                        <p:cTn display="0" masterRel="sameClick">
                                          <p:stCondLst>
                                            <p:cond evt="begin" delay="0">
                                              <p:tn val="179"/>
                                            </p:cond>
                                          </p:stCondLst>
                                          <p:endCondLst>
                                            <p:cond evt="onStopAudio" delay="0">
                                              <p:tgtEl>
                                                <p:sldTgt/>
                                              </p:tgtEl>
                                            </p:cond>
                                          </p:endCondLst>
                                        </p:cTn>
                                        <p:tgtEl>
                                          <p:sndTgt r:embed="rId15" name="cp_empty.wav"/>
                                        </p:tgtEl>
                                      </p:cMediaNode>
                                    </p:audio>
                                  </p:sub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nodeType="click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wipe(down)">
                                      <p:cBhvr>
                                        <p:cTn id="186" dur="500"/>
                                        <p:tgtEl>
                                          <p:spTgt spid="22"/>
                                        </p:tgtEl>
                                      </p:cBhvr>
                                    </p:animEffect>
                                  </p:childTnLst>
                                  <p:subTnLst>
                                    <p:audio>
                                      <p:cMediaNode>
                                        <p:cTn display="0" masterRel="sameClick">
                                          <p:stCondLst>
                                            <p:cond evt="begin" delay="0">
                                              <p:tn val="184"/>
                                            </p:cond>
                                          </p:stCondLst>
                                          <p:endCondLst>
                                            <p:cond evt="onStopAudio" delay="0">
                                              <p:tgtEl>
                                                <p:sldTgt/>
                                              </p:tgtEl>
                                            </p:cond>
                                          </p:endCondLst>
                                        </p:cTn>
                                        <p:tgtEl>
                                          <p:sndTgt r:embed="rId15"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56243" y="538356"/>
            <a:ext cx="5563633" cy="584775"/>
          </a:xfrm>
          <a:prstGeom prst="rect">
            <a:avLst/>
          </a:prstGeom>
          <a:noFill/>
          <a:ln w="9525">
            <a:noFill/>
            <a:miter lim="800000"/>
            <a:headEnd/>
            <a:tailEnd/>
          </a:ln>
        </p:spPr>
        <p:txBody>
          <a:bodyPr wrap="square" anchor="ctr">
            <a:spAutoFit/>
          </a:bodyPr>
          <a:lstStyle/>
          <a:p>
            <a:pPr algn="r" rtl="1"/>
            <a:r>
              <a:rPr lang="ar-EG" sz="3200" b="1" dirty="0">
                <a:solidFill>
                  <a:srgbClr val="FF0000"/>
                </a:solidFill>
                <a:latin typeface="Calibri" pitchFamily="34" charset="0"/>
              </a:rPr>
              <a:t>2- </a:t>
            </a:r>
            <a:r>
              <a:rPr lang="ar-SA" sz="3200" b="1" dirty="0">
                <a:solidFill>
                  <a:srgbClr val="FF0000"/>
                </a:solidFill>
                <a:latin typeface="Calibri" pitchFamily="34" charset="0"/>
              </a:rPr>
              <a:t>آتي مِنَ النَّصِّ بِضِدِّ الكَلِماتِ التَّالِيَةِ:</a:t>
            </a:r>
            <a:endParaRPr lang="en-US" sz="3200" b="1" dirty="0">
              <a:solidFill>
                <a:srgbClr val="FF0000"/>
              </a:solidFill>
              <a:latin typeface="Calibri" pitchFamily="34" charset="0"/>
            </a:endParaRPr>
          </a:p>
        </p:txBody>
      </p:sp>
      <p:sp>
        <p:nvSpPr>
          <p:cNvPr id="3" name="Rectangle 22"/>
          <p:cNvSpPr>
            <a:spLocks noChangeArrowheads="1"/>
          </p:cNvSpPr>
          <p:nvPr/>
        </p:nvSpPr>
        <p:spPr bwMode="auto">
          <a:xfrm>
            <a:off x="8679000" y="1412530"/>
            <a:ext cx="2743060" cy="584775"/>
          </a:xfrm>
          <a:prstGeom prst="rect">
            <a:avLst/>
          </a:prstGeom>
          <a:noFill/>
          <a:ln w="9525">
            <a:noFill/>
            <a:miter lim="800000"/>
            <a:headEnd/>
            <a:tailEnd/>
          </a:ln>
        </p:spPr>
        <p:txBody>
          <a:bodyPr wrap="none">
            <a:spAutoFit/>
          </a:bodyPr>
          <a:lstStyle/>
          <a:p>
            <a:pPr algn="r" rtl="1"/>
            <a:r>
              <a:rPr lang="ar-SA" sz="3200" b="1" dirty="0">
                <a:solidFill>
                  <a:srgbClr val="0070C0"/>
                </a:solidFill>
                <a:latin typeface="Calibri" pitchFamily="34" charset="0"/>
              </a:rPr>
              <a:t>غَباءٌ</a:t>
            </a:r>
            <a:r>
              <a:rPr lang="ar-EG" sz="3200" b="1" dirty="0">
                <a:solidFill>
                  <a:srgbClr val="0070C0"/>
                </a:solidFill>
                <a:latin typeface="Calibri" pitchFamily="34" charset="0"/>
              </a:rPr>
              <a:t> ................</a:t>
            </a:r>
          </a:p>
        </p:txBody>
      </p:sp>
      <p:sp>
        <p:nvSpPr>
          <p:cNvPr id="4" name="Rectangle 23"/>
          <p:cNvSpPr>
            <a:spLocks noChangeArrowheads="1"/>
          </p:cNvSpPr>
          <p:nvPr/>
        </p:nvSpPr>
        <p:spPr bwMode="auto">
          <a:xfrm>
            <a:off x="9217219" y="1255563"/>
            <a:ext cx="761747" cy="584775"/>
          </a:xfrm>
          <a:prstGeom prst="rect">
            <a:avLst/>
          </a:prstGeom>
          <a:noFill/>
          <a:ln w="9525">
            <a:noFill/>
            <a:miter lim="800000"/>
            <a:headEnd/>
            <a:tailEnd/>
          </a:ln>
        </p:spPr>
        <p:txBody>
          <a:bodyPr wrap="none">
            <a:spAutoFit/>
          </a:bodyPr>
          <a:lstStyle/>
          <a:p>
            <a:pPr algn="ctr"/>
            <a:r>
              <a:rPr lang="ar-SA" sz="3200" b="1" dirty="0">
                <a:solidFill>
                  <a:schemeClr val="tx1">
                    <a:lumMod val="75000"/>
                    <a:lumOff val="25000"/>
                  </a:schemeClr>
                </a:solidFill>
                <a:latin typeface="Calibri" pitchFamily="34" charset="0"/>
              </a:rPr>
              <a:t>ذكاء</a:t>
            </a:r>
            <a:endParaRPr lang="ar-EG" sz="3200" b="1" dirty="0">
              <a:solidFill>
                <a:schemeClr val="tx1">
                  <a:lumMod val="75000"/>
                  <a:lumOff val="25000"/>
                </a:schemeClr>
              </a:solidFill>
              <a:latin typeface="Calibri" pitchFamily="34" charset="0"/>
            </a:endParaRPr>
          </a:p>
        </p:txBody>
      </p:sp>
      <p:sp>
        <p:nvSpPr>
          <p:cNvPr id="5" name="Rectangle 24"/>
          <p:cNvSpPr>
            <a:spLocks noChangeArrowheads="1"/>
          </p:cNvSpPr>
          <p:nvPr/>
        </p:nvSpPr>
        <p:spPr bwMode="auto">
          <a:xfrm>
            <a:off x="7544075" y="2149200"/>
            <a:ext cx="3877985" cy="584775"/>
          </a:xfrm>
          <a:prstGeom prst="rect">
            <a:avLst/>
          </a:prstGeom>
          <a:noFill/>
          <a:ln w="9525">
            <a:noFill/>
            <a:miter lim="800000"/>
            <a:headEnd/>
            <a:tailEnd/>
          </a:ln>
        </p:spPr>
        <p:txBody>
          <a:bodyPr wrap="none">
            <a:spAutoFit/>
          </a:bodyPr>
          <a:lstStyle/>
          <a:p>
            <a:pPr algn="r" rtl="1"/>
            <a:r>
              <a:rPr lang="ar-SA" sz="3200" b="1" dirty="0">
                <a:solidFill>
                  <a:srgbClr val="0070C0"/>
                </a:solidFill>
                <a:latin typeface="Calibri" pitchFamily="34" charset="0"/>
              </a:rPr>
              <a:t>الضَّارُّ</a:t>
            </a:r>
            <a:r>
              <a:rPr lang="ar-EG" sz="3200" b="1" dirty="0">
                <a:solidFill>
                  <a:srgbClr val="0070C0"/>
                </a:solidFill>
                <a:latin typeface="Calibri" pitchFamily="34" charset="0"/>
              </a:rPr>
              <a:t>......................</a:t>
            </a:r>
            <a:r>
              <a:rPr lang="ar-SA" sz="3200" b="1" dirty="0">
                <a:solidFill>
                  <a:srgbClr val="0070C0"/>
                </a:solidFill>
                <a:latin typeface="Calibri" pitchFamily="34" charset="0"/>
              </a:rPr>
              <a:t> 	</a:t>
            </a:r>
            <a:endParaRPr lang="ar-EG" sz="3200" b="1" dirty="0">
              <a:solidFill>
                <a:srgbClr val="0070C0"/>
              </a:solidFill>
              <a:latin typeface="Calibri" pitchFamily="34" charset="0"/>
            </a:endParaRPr>
          </a:p>
        </p:txBody>
      </p:sp>
      <p:sp>
        <p:nvSpPr>
          <p:cNvPr id="6" name="Rectangle 25"/>
          <p:cNvSpPr>
            <a:spLocks noChangeArrowheads="1"/>
          </p:cNvSpPr>
          <p:nvPr/>
        </p:nvSpPr>
        <p:spPr bwMode="auto">
          <a:xfrm>
            <a:off x="8926224" y="2026089"/>
            <a:ext cx="896399" cy="584775"/>
          </a:xfrm>
          <a:prstGeom prst="rect">
            <a:avLst/>
          </a:prstGeom>
          <a:noFill/>
          <a:ln w="9525">
            <a:noFill/>
            <a:miter lim="800000"/>
            <a:headEnd/>
            <a:tailEnd/>
          </a:ln>
        </p:spPr>
        <p:txBody>
          <a:bodyPr wrap="none">
            <a:spAutoFit/>
          </a:bodyPr>
          <a:lstStyle/>
          <a:p>
            <a:pPr algn="ctr"/>
            <a:r>
              <a:rPr lang="ar-SA" sz="3200" b="1" dirty="0">
                <a:solidFill>
                  <a:schemeClr val="tx1">
                    <a:lumMod val="75000"/>
                    <a:lumOff val="25000"/>
                  </a:schemeClr>
                </a:solidFill>
                <a:latin typeface="Calibri" pitchFamily="34" charset="0"/>
              </a:rPr>
              <a:t>النافع</a:t>
            </a:r>
            <a:endParaRPr lang="ar-EG" sz="3200" b="1" dirty="0">
              <a:solidFill>
                <a:schemeClr val="tx1">
                  <a:lumMod val="75000"/>
                  <a:lumOff val="25000"/>
                </a:schemeClr>
              </a:solidFill>
              <a:latin typeface="Calibri" pitchFamily="34" charset="0"/>
            </a:endParaRPr>
          </a:p>
        </p:txBody>
      </p:sp>
      <p:sp>
        <p:nvSpPr>
          <p:cNvPr id="7" name="Rectangle 28"/>
          <p:cNvSpPr>
            <a:spLocks noChangeArrowheads="1"/>
          </p:cNvSpPr>
          <p:nvPr/>
        </p:nvSpPr>
        <p:spPr bwMode="auto">
          <a:xfrm>
            <a:off x="6620745" y="2821326"/>
            <a:ext cx="4801315" cy="584775"/>
          </a:xfrm>
          <a:prstGeom prst="rect">
            <a:avLst/>
          </a:prstGeom>
          <a:noFill/>
          <a:ln w="9525">
            <a:noFill/>
            <a:miter lim="800000"/>
            <a:headEnd/>
            <a:tailEnd/>
          </a:ln>
        </p:spPr>
        <p:txBody>
          <a:bodyPr wrap="none">
            <a:spAutoFit/>
          </a:bodyPr>
          <a:lstStyle/>
          <a:p>
            <a:pPr algn="r" rtl="1"/>
            <a:r>
              <a:rPr lang="ar-SA" sz="3200" b="1" dirty="0">
                <a:solidFill>
                  <a:srgbClr val="0070C0"/>
                </a:solidFill>
                <a:latin typeface="Calibri" pitchFamily="34" charset="0"/>
              </a:rPr>
              <a:t>صَحيحُ الْبَدَنِ</a:t>
            </a:r>
            <a:r>
              <a:rPr lang="ar-EG" sz="3200" b="1" dirty="0">
                <a:solidFill>
                  <a:srgbClr val="0070C0"/>
                </a:solidFill>
                <a:latin typeface="Calibri" pitchFamily="34" charset="0"/>
              </a:rPr>
              <a:t>...................</a:t>
            </a:r>
            <a:r>
              <a:rPr lang="ar-SA" sz="3200" b="1" dirty="0">
                <a:solidFill>
                  <a:srgbClr val="0070C0"/>
                </a:solidFill>
                <a:latin typeface="Calibri" pitchFamily="34" charset="0"/>
              </a:rPr>
              <a:t>	</a:t>
            </a:r>
          </a:p>
        </p:txBody>
      </p:sp>
      <p:sp>
        <p:nvSpPr>
          <p:cNvPr id="8" name="Rectangle 29"/>
          <p:cNvSpPr>
            <a:spLocks noChangeArrowheads="1"/>
          </p:cNvSpPr>
          <p:nvPr/>
        </p:nvSpPr>
        <p:spPr bwMode="auto">
          <a:xfrm>
            <a:off x="7626028" y="2698215"/>
            <a:ext cx="1577676" cy="584775"/>
          </a:xfrm>
          <a:prstGeom prst="rect">
            <a:avLst/>
          </a:prstGeom>
          <a:noFill/>
          <a:ln w="9525">
            <a:noFill/>
            <a:miter lim="800000"/>
            <a:headEnd/>
            <a:tailEnd/>
          </a:ln>
        </p:spPr>
        <p:txBody>
          <a:bodyPr wrap="none">
            <a:spAutoFit/>
          </a:bodyPr>
          <a:lstStyle/>
          <a:p>
            <a:pPr algn="ctr" rtl="1"/>
            <a:r>
              <a:rPr lang="ar-SA" sz="3200" b="1" dirty="0">
                <a:solidFill>
                  <a:schemeClr val="tx1">
                    <a:lumMod val="75000"/>
                    <a:lumOff val="25000"/>
                  </a:schemeClr>
                </a:solidFill>
                <a:latin typeface="Calibri" pitchFamily="34" charset="0"/>
              </a:rPr>
              <a:t>عليل البدن</a:t>
            </a:r>
            <a:endParaRPr lang="en-US" sz="3200" b="1"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19407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أتي من ..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غباء.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ذكاء.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الضار.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النافع.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7" name="صحيح البدن.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8" name="عليل البد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0609" y="811845"/>
            <a:ext cx="5656104" cy="523220"/>
          </a:xfrm>
          <a:prstGeom prst="rect">
            <a:avLst/>
          </a:prstGeom>
          <a:noFill/>
        </p:spPr>
        <p:txBody>
          <a:bodyPr wrap="square" rtlCol="1">
            <a:spAutoFit/>
          </a:bodyPr>
          <a:lstStyle/>
          <a:p>
            <a:pPr algn="r" rtl="1" fontAlgn="auto">
              <a:spcBef>
                <a:spcPts val="0"/>
              </a:spcBef>
              <a:spcAft>
                <a:spcPts val="0"/>
              </a:spcAft>
              <a:defRPr/>
            </a:pPr>
            <a:r>
              <a:rPr lang="ar-EG" sz="2800" b="1" dirty="0">
                <a:solidFill>
                  <a:schemeClr val="accent4">
                    <a:lumMod val="50000"/>
                  </a:schemeClr>
                </a:solidFill>
                <a:latin typeface="+mn-lt"/>
                <a:cs typeface="+mn-cs"/>
              </a:rPr>
              <a:t>3. اقرا النص واستخرج منه ما ياتي :-</a:t>
            </a:r>
            <a:endParaRPr lang="en-US" sz="2800" b="1" dirty="0">
              <a:solidFill>
                <a:schemeClr val="accent4">
                  <a:lumMod val="50000"/>
                </a:schemeClr>
              </a:solidFill>
              <a:latin typeface="+mn-lt"/>
              <a:cs typeface="+mn-cs"/>
            </a:endParaRPr>
          </a:p>
        </p:txBody>
      </p:sp>
      <p:sp>
        <p:nvSpPr>
          <p:cNvPr id="3" name="Rectangle 2"/>
          <p:cNvSpPr/>
          <p:nvPr/>
        </p:nvSpPr>
        <p:spPr>
          <a:xfrm>
            <a:off x="4437770" y="1643287"/>
            <a:ext cx="6989671" cy="3539430"/>
          </a:xfrm>
          <a:prstGeom prst="rect">
            <a:avLst/>
          </a:prstGeom>
        </p:spPr>
        <p:txBody>
          <a:bodyPr wrap="square">
            <a:spAutoFit/>
          </a:bodyPr>
          <a:lstStyle/>
          <a:p>
            <a:pPr marL="571500" lvl="0" indent="-571500" algn="justLow" rtl="1">
              <a:buFont typeface="Wingdings" panose="05000000000000000000" pitchFamily="2" charset="2"/>
              <a:buChar char="q"/>
            </a:pPr>
            <a:r>
              <a:rPr lang="ar-EG" sz="3200" dirty="0">
                <a:solidFill>
                  <a:srgbClr val="FF0000"/>
                </a:solidFill>
              </a:rPr>
              <a:t>كلمة مفردها ( المسلم ) : ....................</a:t>
            </a:r>
          </a:p>
          <a:p>
            <a:pPr marL="571500" lvl="0" indent="-571500" algn="justLow" rtl="1">
              <a:buFont typeface="Wingdings" panose="05000000000000000000" pitchFamily="2" charset="2"/>
              <a:buChar char="q"/>
            </a:pPr>
            <a:r>
              <a:rPr lang="ar-EG" sz="3200" dirty="0">
                <a:solidFill>
                  <a:srgbClr val="FF0000"/>
                </a:solidFill>
              </a:rPr>
              <a:t>كلمة جمعها (الاطباء ) : ......................</a:t>
            </a:r>
          </a:p>
          <a:p>
            <a:pPr marL="571500" lvl="0" indent="-571500" algn="justLow" rtl="1">
              <a:buFont typeface="Wingdings" panose="05000000000000000000" pitchFamily="2" charset="2"/>
              <a:buChar char="q"/>
            </a:pPr>
            <a:r>
              <a:rPr lang="ar-EG" sz="3200" dirty="0">
                <a:solidFill>
                  <a:srgbClr val="FF0000"/>
                </a:solidFill>
              </a:rPr>
              <a:t>كلمة مثناها (المريضان ) : .....................</a:t>
            </a:r>
          </a:p>
          <a:p>
            <a:pPr marL="571500" indent="-571500" algn="justLow" rtl="1">
              <a:buFont typeface="Wingdings" panose="05000000000000000000" pitchFamily="2" charset="2"/>
              <a:buChar char="q"/>
            </a:pPr>
            <a:r>
              <a:rPr lang="ar-EG" sz="3200" dirty="0">
                <a:solidFill>
                  <a:srgbClr val="FF0000"/>
                </a:solidFill>
              </a:rPr>
              <a:t>كلمة معناها ( بارع ) : ..................</a:t>
            </a:r>
          </a:p>
          <a:p>
            <a:pPr marL="571500" indent="-571500" algn="justLow" rtl="1">
              <a:buFont typeface="Wingdings" panose="05000000000000000000" pitchFamily="2" charset="2"/>
              <a:buChar char="q"/>
            </a:pPr>
            <a:r>
              <a:rPr lang="ar-EG" sz="3200" dirty="0">
                <a:solidFill>
                  <a:srgbClr val="FF0000"/>
                </a:solidFill>
              </a:rPr>
              <a:t>كلمة ضدها ( التظافة ) : ....................</a:t>
            </a:r>
          </a:p>
          <a:p>
            <a:pPr marL="571500" indent="-571500" algn="justLow" rtl="1">
              <a:buFont typeface="Wingdings" panose="05000000000000000000" pitchFamily="2" charset="2"/>
              <a:buChar char="q"/>
            </a:pPr>
            <a:r>
              <a:rPr lang="ar-EG" sz="3200" dirty="0">
                <a:solidFill>
                  <a:srgbClr val="FF0000"/>
                </a:solidFill>
              </a:rPr>
              <a:t>كلمة مذكرها (معروف ) : ......................</a:t>
            </a:r>
          </a:p>
          <a:p>
            <a:pPr marL="571500" indent="-571500" algn="justLow" rtl="1">
              <a:buFont typeface="Wingdings" panose="05000000000000000000" pitchFamily="2" charset="2"/>
              <a:buChar char="q"/>
            </a:pPr>
            <a:r>
              <a:rPr lang="ar-EG" sz="3200" dirty="0">
                <a:solidFill>
                  <a:srgbClr val="FF0000"/>
                </a:solidFill>
              </a:rPr>
              <a:t>كلمة مؤنثها ( عربية ) : .........................</a:t>
            </a:r>
          </a:p>
        </p:txBody>
      </p:sp>
      <p:sp>
        <p:nvSpPr>
          <p:cNvPr id="4" name="Rectangle 3"/>
          <p:cNvSpPr/>
          <p:nvPr/>
        </p:nvSpPr>
        <p:spPr>
          <a:xfrm>
            <a:off x="6122047" y="1643287"/>
            <a:ext cx="1391728" cy="584775"/>
          </a:xfrm>
          <a:prstGeom prst="rect">
            <a:avLst/>
          </a:prstGeom>
        </p:spPr>
        <p:txBody>
          <a:bodyPr wrap="none">
            <a:spAutoFit/>
          </a:bodyPr>
          <a:lstStyle/>
          <a:p>
            <a:r>
              <a:rPr lang="ar-EG" sz="3200" b="1" dirty="0">
                <a:solidFill>
                  <a:srgbClr val="0070C0"/>
                </a:solidFill>
              </a:rPr>
              <a:t>المسلمين</a:t>
            </a:r>
            <a:endParaRPr lang="en-US" b="1" dirty="0">
              <a:solidFill>
                <a:srgbClr val="0070C0"/>
              </a:solidFill>
            </a:endParaRPr>
          </a:p>
        </p:txBody>
      </p:sp>
      <p:sp>
        <p:nvSpPr>
          <p:cNvPr id="5" name="Rectangle 4"/>
          <p:cNvSpPr/>
          <p:nvPr/>
        </p:nvSpPr>
        <p:spPr>
          <a:xfrm>
            <a:off x="6122046" y="2227617"/>
            <a:ext cx="889987" cy="584775"/>
          </a:xfrm>
          <a:prstGeom prst="rect">
            <a:avLst/>
          </a:prstGeom>
        </p:spPr>
        <p:txBody>
          <a:bodyPr wrap="none">
            <a:spAutoFit/>
          </a:bodyPr>
          <a:lstStyle/>
          <a:p>
            <a:r>
              <a:rPr lang="ar-EG" sz="3200" b="1" dirty="0">
                <a:solidFill>
                  <a:srgbClr val="0070C0"/>
                </a:solidFill>
              </a:rPr>
              <a:t>طبيب</a:t>
            </a:r>
            <a:endParaRPr lang="en-US" b="1" dirty="0">
              <a:solidFill>
                <a:srgbClr val="0070C0"/>
              </a:solidFill>
            </a:endParaRPr>
          </a:p>
        </p:txBody>
      </p:sp>
      <p:sp>
        <p:nvSpPr>
          <p:cNvPr id="6" name="Rectangle 5"/>
          <p:cNvSpPr/>
          <p:nvPr/>
        </p:nvSpPr>
        <p:spPr>
          <a:xfrm>
            <a:off x="6093191" y="2658691"/>
            <a:ext cx="1080745" cy="584775"/>
          </a:xfrm>
          <a:prstGeom prst="rect">
            <a:avLst/>
          </a:prstGeom>
        </p:spPr>
        <p:txBody>
          <a:bodyPr wrap="none">
            <a:spAutoFit/>
          </a:bodyPr>
          <a:lstStyle/>
          <a:p>
            <a:r>
              <a:rPr lang="ar-EG" sz="3200" b="1" dirty="0">
                <a:solidFill>
                  <a:srgbClr val="0070C0"/>
                </a:solidFill>
              </a:rPr>
              <a:t>مريض</a:t>
            </a:r>
            <a:endParaRPr lang="en-US" b="1" dirty="0">
              <a:solidFill>
                <a:srgbClr val="0070C0"/>
              </a:solidFill>
            </a:endParaRPr>
          </a:p>
        </p:txBody>
      </p:sp>
      <p:sp>
        <p:nvSpPr>
          <p:cNvPr id="7" name="Rectangle 6"/>
          <p:cNvSpPr/>
          <p:nvPr/>
        </p:nvSpPr>
        <p:spPr>
          <a:xfrm>
            <a:off x="6192577" y="3120614"/>
            <a:ext cx="821059" cy="584775"/>
          </a:xfrm>
          <a:prstGeom prst="rect">
            <a:avLst/>
          </a:prstGeom>
        </p:spPr>
        <p:txBody>
          <a:bodyPr wrap="none">
            <a:spAutoFit/>
          </a:bodyPr>
          <a:lstStyle/>
          <a:p>
            <a:r>
              <a:rPr lang="ar-EG" sz="3200" b="1" dirty="0">
                <a:solidFill>
                  <a:srgbClr val="0070C0"/>
                </a:solidFill>
              </a:rPr>
              <a:t>ماهر</a:t>
            </a:r>
            <a:endParaRPr lang="en-US" b="1" dirty="0">
              <a:solidFill>
                <a:srgbClr val="0070C0"/>
              </a:solidFill>
            </a:endParaRPr>
          </a:p>
        </p:txBody>
      </p:sp>
      <p:sp>
        <p:nvSpPr>
          <p:cNvPr id="8" name="Rectangle 7"/>
          <p:cNvSpPr/>
          <p:nvPr/>
        </p:nvSpPr>
        <p:spPr>
          <a:xfrm>
            <a:off x="5908845" y="3628316"/>
            <a:ext cx="1090363" cy="584775"/>
          </a:xfrm>
          <a:prstGeom prst="rect">
            <a:avLst/>
          </a:prstGeom>
        </p:spPr>
        <p:txBody>
          <a:bodyPr wrap="none">
            <a:spAutoFit/>
          </a:bodyPr>
          <a:lstStyle/>
          <a:p>
            <a:r>
              <a:rPr lang="ar-EG" sz="3200" b="1" dirty="0">
                <a:solidFill>
                  <a:srgbClr val="0070C0"/>
                </a:solidFill>
              </a:rPr>
              <a:t>القزارة</a:t>
            </a:r>
            <a:endParaRPr lang="en-US" b="1" dirty="0">
              <a:solidFill>
                <a:srgbClr val="0070C0"/>
              </a:solidFill>
            </a:endParaRPr>
          </a:p>
        </p:txBody>
      </p:sp>
      <p:sp>
        <p:nvSpPr>
          <p:cNvPr id="9" name="Rectangle 8"/>
          <p:cNvSpPr/>
          <p:nvPr/>
        </p:nvSpPr>
        <p:spPr>
          <a:xfrm>
            <a:off x="5893414" y="4136018"/>
            <a:ext cx="1176925" cy="584775"/>
          </a:xfrm>
          <a:prstGeom prst="rect">
            <a:avLst/>
          </a:prstGeom>
        </p:spPr>
        <p:txBody>
          <a:bodyPr wrap="none">
            <a:spAutoFit/>
          </a:bodyPr>
          <a:lstStyle/>
          <a:p>
            <a:r>
              <a:rPr lang="ar-EG" sz="3200" b="1" dirty="0">
                <a:solidFill>
                  <a:srgbClr val="0070C0"/>
                </a:solidFill>
              </a:rPr>
              <a:t>معروفة</a:t>
            </a:r>
            <a:endParaRPr lang="en-US" b="1" dirty="0">
              <a:solidFill>
                <a:srgbClr val="0070C0"/>
              </a:solidFill>
            </a:endParaRPr>
          </a:p>
        </p:txBody>
      </p:sp>
      <p:sp>
        <p:nvSpPr>
          <p:cNvPr id="10" name="Rectangle 9"/>
          <p:cNvSpPr/>
          <p:nvPr/>
        </p:nvSpPr>
        <p:spPr>
          <a:xfrm>
            <a:off x="5953665" y="4635759"/>
            <a:ext cx="934871" cy="584775"/>
          </a:xfrm>
          <a:prstGeom prst="rect">
            <a:avLst/>
          </a:prstGeom>
        </p:spPr>
        <p:txBody>
          <a:bodyPr wrap="none">
            <a:spAutoFit/>
          </a:bodyPr>
          <a:lstStyle/>
          <a:p>
            <a:r>
              <a:rPr lang="ar-EG" sz="3200" b="1" dirty="0">
                <a:solidFill>
                  <a:srgbClr val="0070C0"/>
                </a:solidFill>
              </a:rPr>
              <a:t>عربي</a:t>
            </a:r>
            <a:endParaRPr lang="en-US" b="1" dirty="0">
              <a:solidFill>
                <a:srgbClr val="0070C0"/>
              </a:solidFill>
            </a:endParaRPr>
          </a:p>
        </p:txBody>
      </p:sp>
    </p:spTree>
    <p:extLst>
      <p:ext uri="{BB962C8B-B14F-4D97-AF65-F5344CB8AC3E}">
        <p14:creationId xmlns:p14="http://schemas.microsoft.com/office/powerpoint/2010/main" val="24615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down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strips(downLeft)">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trips(down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strips(down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strips(down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strips(downLeft)">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strips(downLeft)">
                                      <p:cBhvr>
                                        <p:cTn id="9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4514" y="2821577"/>
            <a:ext cx="1998617" cy="1084217"/>
          </a:xfrm>
          <a:prstGeom prst="roundRect">
            <a:avLst/>
          </a:prstGeom>
          <a:gradFill flip="none" rotWithShape="1">
            <a:gsLst>
              <a:gs pos="7000">
                <a:srgbClr val="FF3399"/>
              </a:gs>
              <a:gs pos="34000">
                <a:schemeClr val="accent1">
                  <a:lumMod val="45000"/>
                  <a:lumOff val="55000"/>
                </a:schemeClr>
              </a:gs>
              <a:gs pos="69000">
                <a:schemeClr val="accent1">
                  <a:lumMod val="45000"/>
                  <a:lumOff val="55000"/>
                </a:schemeClr>
              </a:gs>
              <a:gs pos="96000">
                <a:srgbClr val="FF99FF"/>
              </a:gs>
            </a:gsLst>
            <a:path path="circle">
              <a:fillToRect l="100000" t="100000"/>
            </a:path>
            <a:tileRect r="-100000" b="-100000"/>
          </a:gradFill>
          <a:ln>
            <a:noFill/>
          </a:ln>
          <a:effectLst>
            <a:innerShdw blurRad="215900">
              <a:prstClr val="black">
                <a:alpha val="9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عبقري</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3" name="Straight Arrow Connector 2"/>
          <p:cNvCxnSpPr/>
          <p:nvPr/>
        </p:nvCxnSpPr>
        <p:spPr>
          <a:xfrm flipV="1">
            <a:off x="7032171" y="2773680"/>
            <a:ext cx="1456509" cy="10885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4" name="Straight Arrow Connector 3"/>
          <p:cNvCxnSpPr/>
          <p:nvPr/>
        </p:nvCxnSpPr>
        <p:spPr>
          <a:xfrm>
            <a:off x="7062649" y="3838303"/>
            <a:ext cx="1426031" cy="4789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p:nvPr/>
        </p:nvCxnSpPr>
        <p:spPr>
          <a:xfrm flipH="1" flipV="1">
            <a:off x="3977640" y="2712720"/>
            <a:ext cx="1132114" cy="10885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a:off x="3962400" y="3825241"/>
            <a:ext cx="1195251" cy="10885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7" name="Snip Diagonal Corner Rectangle 6"/>
          <p:cNvSpPr/>
          <p:nvPr/>
        </p:nvSpPr>
        <p:spPr>
          <a:xfrm>
            <a:off x="8538640" y="2315429"/>
            <a:ext cx="2971800" cy="903438"/>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ضدها : .............</a:t>
            </a:r>
            <a:endParaRPr lang="en-US" sz="3200" dirty="0"/>
          </a:p>
        </p:txBody>
      </p:sp>
      <p:sp>
        <p:nvSpPr>
          <p:cNvPr id="8" name="Snip Diagonal Corner Rectangle 7"/>
          <p:cNvSpPr/>
          <p:nvPr/>
        </p:nvSpPr>
        <p:spPr>
          <a:xfrm>
            <a:off x="8536577" y="3410532"/>
            <a:ext cx="2971800" cy="903438"/>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نوعها : .............</a:t>
            </a:r>
            <a:endParaRPr lang="en-US" sz="3200" dirty="0"/>
          </a:p>
        </p:txBody>
      </p:sp>
      <p:sp>
        <p:nvSpPr>
          <p:cNvPr id="9" name="Snip Diagonal Corner Rectangle 8"/>
          <p:cNvSpPr/>
          <p:nvPr/>
        </p:nvSpPr>
        <p:spPr>
          <a:xfrm>
            <a:off x="1005840" y="2315429"/>
            <a:ext cx="2971800" cy="903438"/>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مرادفها :.............</a:t>
            </a:r>
            <a:endParaRPr lang="en-US" sz="3200" dirty="0"/>
          </a:p>
        </p:txBody>
      </p:sp>
      <p:sp>
        <p:nvSpPr>
          <p:cNvPr id="10" name="Snip Diagonal Corner Rectangle 9"/>
          <p:cNvSpPr/>
          <p:nvPr/>
        </p:nvSpPr>
        <p:spPr>
          <a:xfrm>
            <a:off x="0" y="3410532"/>
            <a:ext cx="3975577" cy="1028946"/>
          </a:xfrm>
          <a:prstGeom prst="snip2DiagRect">
            <a:avLst/>
          </a:prstGeom>
          <a:ln w="5715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dirty="0"/>
              <a:t>الكلمة فى جملة : ..............................</a:t>
            </a:r>
            <a:endParaRPr lang="en-US" sz="3200" dirty="0"/>
          </a:p>
        </p:txBody>
      </p:sp>
      <p:sp>
        <p:nvSpPr>
          <p:cNvPr id="11" name="Rectangle 10"/>
          <p:cNvSpPr/>
          <p:nvPr/>
        </p:nvSpPr>
        <p:spPr>
          <a:xfrm>
            <a:off x="9030788" y="2420332"/>
            <a:ext cx="910827" cy="584775"/>
          </a:xfrm>
          <a:prstGeom prst="rect">
            <a:avLst/>
          </a:prstGeom>
        </p:spPr>
        <p:txBody>
          <a:bodyPr wrap="none">
            <a:spAutoFit/>
          </a:bodyPr>
          <a:lstStyle/>
          <a:p>
            <a:r>
              <a:rPr lang="ar-EG" sz="3200" b="1" dirty="0">
                <a:solidFill>
                  <a:srgbClr val="0070C0"/>
                </a:solidFill>
              </a:rPr>
              <a:t>احمق</a:t>
            </a:r>
            <a:endParaRPr lang="en-US" b="1" dirty="0">
              <a:solidFill>
                <a:srgbClr val="0070C0"/>
              </a:solidFill>
            </a:endParaRPr>
          </a:p>
        </p:txBody>
      </p:sp>
      <p:sp>
        <p:nvSpPr>
          <p:cNvPr id="12" name="Rectangle 11"/>
          <p:cNvSpPr/>
          <p:nvPr/>
        </p:nvSpPr>
        <p:spPr>
          <a:xfrm>
            <a:off x="9030788" y="3545915"/>
            <a:ext cx="643125" cy="584775"/>
          </a:xfrm>
          <a:prstGeom prst="rect">
            <a:avLst/>
          </a:prstGeom>
        </p:spPr>
        <p:txBody>
          <a:bodyPr wrap="none">
            <a:spAutoFit/>
          </a:bodyPr>
          <a:lstStyle/>
          <a:p>
            <a:r>
              <a:rPr lang="ar-EG" sz="3200" b="1" dirty="0">
                <a:solidFill>
                  <a:srgbClr val="0070C0"/>
                </a:solidFill>
              </a:rPr>
              <a:t>فعل</a:t>
            </a:r>
            <a:endParaRPr lang="en-US" b="1" dirty="0">
              <a:solidFill>
                <a:srgbClr val="0070C0"/>
              </a:solidFill>
            </a:endParaRPr>
          </a:p>
        </p:txBody>
      </p:sp>
      <p:sp>
        <p:nvSpPr>
          <p:cNvPr id="13" name="Rectangle 12"/>
          <p:cNvSpPr/>
          <p:nvPr/>
        </p:nvSpPr>
        <p:spPr>
          <a:xfrm>
            <a:off x="1198921" y="2437537"/>
            <a:ext cx="1646605" cy="584775"/>
          </a:xfrm>
          <a:prstGeom prst="rect">
            <a:avLst/>
          </a:prstGeom>
        </p:spPr>
        <p:txBody>
          <a:bodyPr wrap="none">
            <a:spAutoFit/>
          </a:bodyPr>
          <a:lstStyle/>
          <a:p>
            <a:r>
              <a:rPr lang="ar-EG" sz="3200" b="1" dirty="0">
                <a:solidFill>
                  <a:srgbClr val="0070C0"/>
                </a:solidFill>
              </a:rPr>
              <a:t>فائق الذكاء</a:t>
            </a:r>
            <a:endParaRPr lang="en-US" b="1" dirty="0">
              <a:solidFill>
                <a:srgbClr val="0070C0"/>
              </a:solidFill>
            </a:endParaRPr>
          </a:p>
        </p:txBody>
      </p:sp>
      <p:sp>
        <p:nvSpPr>
          <p:cNvPr id="14" name="Rectangle 13"/>
          <p:cNvSpPr/>
          <p:nvPr/>
        </p:nvSpPr>
        <p:spPr>
          <a:xfrm>
            <a:off x="796454" y="3825241"/>
            <a:ext cx="2460931" cy="461665"/>
          </a:xfrm>
          <a:prstGeom prst="rect">
            <a:avLst/>
          </a:prstGeom>
        </p:spPr>
        <p:txBody>
          <a:bodyPr wrap="none">
            <a:spAutoFit/>
          </a:bodyPr>
          <a:lstStyle/>
          <a:p>
            <a:pPr algn="ctr"/>
            <a:r>
              <a:rPr lang="ar-EG" sz="2400" b="1" dirty="0">
                <a:solidFill>
                  <a:srgbClr val="0070C0"/>
                </a:solidFill>
              </a:rPr>
              <a:t>الطالب المتفوق عبقري</a:t>
            </a:r>
            <a:endParaRPr lang="en-US" sz="2000" b="1" dirty="0">
              <a:solidFill>
                <a:srgbClr val="0070C0"/>
              </a:solidFill>
            </a:endParaRPr>
          </a:p>
        </p:txBody>
      </p:sp>
      <p:sp>
        <p:nvSpPr>
          <p:cNvPr id="15" name="TextBox 14"/>
          <p:cNvSpPr txBox="1"/>
          <p:nvPr/>
        </p:nvSpPr>
        <p:spPr>
          <a:xfrm>
            <a:off x="7318518" y="643650"/>
            <a:ext cx="3814241" cy="523220"/>
          </a:xfrm>
          <a:prstGeom prst="rect">
            <a:avLst/>
          </a:prstGeom>
          <a:noFill/>
        </p:spPr>
        <p:txBody>
          <a:bodyPr wrap="square" rtlCol="1">
            <a:spAutoFit/>
          </a:bodyPr>
          <a:lstStyle/>
          <a:p>
            <a:pPr algn="r" rtl="1" fontAlgn="auto">
              <a:spcBef>
                <a:spcPts val="0"/>
              </a:spcBef>
              <a:spcAft>
                <a:spcPts val="0"/>
              </a:spcAft>
              <a:defRPr/>
            </a:pPr>
            <a:r>
              <a:rPr lang="ar-EG" sz="2800" b="1" dirty="0">
                <a:solidFill>
                  <a:schemeClr val="accent4">
                    <a:lumMod val="50000"/>
                  </a:schemeClr>
                </a:solidFill>
                <a:latin typeface="+mn-lt"/>
                <a:cs typeface="+mn-cs"/>
              </a:rPr>
              <a:t>4. اكمل خريطة الكلمة الاتية :</a:t>
            </a:r>
            <a:endParaRPr lang="en-US" sz="2800" b="1" dirty="0">
              <a:solidFill>
                <a:schemeClr val="accent4">
                  <a:lumMod val="50000"/>
                </a:schemeClr>
              </a:solidFill>
              <a:latin typeface="+mn-lt"/>
              <a:cs typeface="+mn-cs"/>
            </a:endParaRPr>
          </a:p>
        </p:txBody>
      </p:sp>
    </p:spTree>
    <p:extLst>
      <p:ext uri="{BB962C8B-B14F-4D97-AF65-F5344CB8AC3E}">
        <p14:creationId xmlns:p14="http://schemas.microsoft.com/office/powerpoint/2010/main" val="20891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strips(down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strips(downLeft)">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strips(downLeft)">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249781" y="2367128"/>
            <a:ext cx="4580100" cy="1323439"/>
          </a:xfrm>
          <a:prstGeom prst="rect">
            <a:avLst/>
          </a:prstGeom>
          <a:noFill/>
          <a:ln w="9525">
            <a:noFill/>
            <a:miter lim="800000"/>
            <a:headEnd/>
            <a:tailEnd/>
          </a:ln>
        </p:spPr>
        <p:txBody>
          <a:bodyPr wrap="none" anchor="ctr">
            <a:spAutoFit/>
          </a:bodyPr>
          <a:lstStyle/>
          <a:p>
            <a:r>
              <a:rPr lang="ar-SA" sz="8000" b="1" dirty="0">
                <a:solidFill>
                  <a:srgbClr val="00B050"/>
                </a:solidFill>
              </a:rPr>
              <a:t>الأَدَاءُ القِرائِيُّ</a:t>
            </a:r>
          </a:p>
        </p:txBody>
      </p:sp>
    </p:spTree>
    <p:extLst>
      <p:ext uri="{BB962C8B-B14F-4D97-AF65-F5344CB8AC3E}">
        <p14:creationId xmlns:p14="http://schemas.microsoft.com/office/powerpoint/2010/main" val="23922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اداء القراء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9516287" y="506683"/>
            <a:ext cx="1997662" cy="646331"/>
          </a:xfrm>
          <a:prstGeom prst="rect">
            <a:avLst/>
          </a:prstGeom>
        </p:spPr>
        <p:txBody>
          <a:bodyPr wrap="none">
            <a:spAutoFit/>
          </a:bodyPr>
          <a:lstStyle/>
          <a:p>
            <a:pPr algn="ctr" rtl="1" fontAlgn="auto">
              <a:spcBef>
                <a:spcPts val="0"/>
              </a:spcBef>
              <a:spcAft>
                <a:spcPts val="0"/>
              </a:spcAft>
              <a:defRPr/>
            </a:pPr>
            <a:r>
              <a:rPr lang="ar-EG" sz="3600" b="1" dirty="0">
                <a:solidFill>
                  <a:srgbClr val="FF0066"/>
                </a:solidFill>
                <a:latin typeface="Arial" pitchFamily="34" charset="0"/>
                <a:cs typeface="Arial" pitchFamily="34" charset="0"/>
              </a:rPr>
              <a:t> أَقْرَأُ وأُلاحِظُ</a:t>
            </a:r>
            <a:endParaRPr lang="en-US" sz="3600" b="1" dirty="0">
              <a:solidFill>
                <a:srgbClr val="FF0066"/>
              </a:solidFill>
              <a:latin typeface="Arial" pitchFamily="34" charset="0"/>
              <a:cs typeface="Arial"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8052071" y="506683"/>
            <a:ext cx="998248" cy="722456"/>
          </a:xfrm>
          <a:prstGeom prst="rect">
            <a:avLst/>
          </a:prstGeom>
          <a:noFill/>
          <a:ln w="9525">
            <a:noFill/>
            <a:miter lim="800000"/>
            <a:headEnd/>
            <a:tailEnd/>
          </a:ln>
          <a:effectLst/>
        </p:spPr>
      </p:pic>
      <p:sp>
        <p:nvSpPr>
          <p:cNvPr id="4" name="TextBox 3"/>
          <p:cNvSpPr txBox="1"/>
          <p:nvPr/>
        </p:nvSpPr>
        <p:spPr>
          <a:xfrm>
            <a:off x="5976730" y="1229139"/>
            <a:ext cx="5420089" cy="584775"/>
          </a:xfrm>
          <a:prstGeom prst="rect">
            <a:avLst/>
          </a:prstGeom>
          <a:noFill/>
        </p:spPr>
        <p:txBody>
          <a:bodyPr wrap="square" rtlCol="0">
            <a:spAutoFit/>
          </a:bodyPr>
          <a:lstStyle/>
          <a:p>
            <a:pPr algn="r" rtl="1"/>
            <a:r>
              <a:rPr lang="ar-EG" sz="3200" b="1" dirty="0">
                <a:solidFill>
                  <a:schemeClr val="accent6">
                    <a:lumMod val="50000"/>
                  </a:schemeClr>
                </a:solidFill>
              </a:rPr>
              <a:t>1. اقرا الجمل والاحظ الكلمات الملونة : </a:t>
            </a:r>
            <a:endParaRPr lang="en-US" sz="3200" b="1" dirty="0">
              <a:solidFill>
                <a:schemeClr val="accent6">
                  <a:lumMod val="50000"/>
                </a:schemeClr>
              </a:solidFill>
            </a:endParaRPr>
          </a:p>
        </p:txBody>
      </p:sp>
      <p:sp>
        <p:nvSpPr>
          <p:cNvPr id="6" name="Rectangle 4"/>
          <p:cNvSpPr>
            <a:spLocks noChangeArrowheads="1"/>
          </p:cNvSpPr>
          <p:nvPr/>
        </p:nvSpPr>
        <p:spPr bwMode="auto">
          <a:xfrm>
            <a:off x="942905" y="2077649"/>
            <a:ext cx="10571044" cy="3046988"/>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أَبو بَكْرٍ بِنُ مُحَمَّدٍ الرَّازيُّ، وَهُوَ أَبو الطِّبِّ الْعَرَبِيِّ، </a:t>
            </a:r>
            <a:r>
              <a:rPr lang="ar-SA" sz="3200" b="1" dirty="0">
                <a:solidFill>
                  <a:schemeClr val="accent6">
                    <a:lumMod val="50000"/>
                  </a:schemeClr>
                </a:solidFill>
                <a:latin typeface="Calibri" pitchFamily="34" charset="0"/>
              </a:rPr>
              <a:t>وَحُجَّةُ</a:t>
            </a:r>
            <a:r>
              <a:rPr lang="ar-SA" sz="3200" b="1" dirty="0">
                <a:solidFill>
                  <a:srgbClr val="0070C0"/>
                </a:solidFill>
                <a:latin typeface="Calibri" pitchFamily="34" charset="0"/>
              </a:rPr>
              <a:t> </a:t>
            </a:r>
            <a:r>
              <a:rPr lang="ar-SA" sz="3200" b="1" dirty="0">
                <a:solidFill>
                  <a:schemeClr val="accent6">
                    <a:lumMod val="50000"/>
                  </a:schemeClr>
                </a:solidFill>
                <a:latin typeface="Calibri" pitchFamily="34" charset="0"/>
              </a:rPr>
              <a:t>الطِّبِّ</a:t>
            </a:r>
            <a:r>
              <a:rPr lang="ar-SA" sz="3200" b="1" dirty="0">
                <a:solidFill>
                  <a:srgbClr val="0070C0"/>
                </a:solidFill>
                <a:latin typeface="Calibri" pitchFamily="34" charset="0"/>
              </a:rPr>
              <a:t> في أُوروبا قديمًا.</a:t>
            </a:r>
            <a:endParaRPr lang="en-US" sz="3200" b="1" dirty="0">
              <a:solidFill>
                <a:srgbClr val="0070C0"/>
              </a:solidFill>
              <a:latin typeface="Calibri" pitchFamily="34" charset="0"/>
            </a:endParaRPr>
          </a:p>
          <a:p>
            <a:pPr algn="r" rtl="1"/>
            <a:r>
              <a:rPr lang="ar-SA" sz="3200" b="1" dirty="0">
                <a:solidFill>
                  <a:srgbClr val="0070C0"/>
                </a:solidFill>
                <a:latin typeface="Calibri" pitchFamily="34" charset="0"/>
              </a:rPr>
              <a:t>بَدَأَ</a:t>
            </a:r>
            <a:r>
              <a:rPr lang="ar-EG" sz="3200" b="1" dirty="0">
                <a:solidFill>
                  <a:srgbClr val="0070C0"/>
                </a:solidFill>
                <a:latin typeface="Calibri" pitchFamily="34" charset="0"/>
              </a:rPr>
              <a:t>ت</a:t>
            </a:r>
            <a:r>
              <a:rPr lang="ar-SA" sz="3200" b="1" dirty="0">
                <a:solidFill>
                  <a:srgbClr val="0070C0"/>
                </a:solidFill>
                <a:latin typeface="Calibri" pitchFamily="34" charset="0"/>
              </a:rPr>
              <a:t> حَياتُهُ بِحُبِّهِ </a:t>
            </a:r>
            <a:r>
              <a:rPr lang="ar-SA" sz="3200" b="1" dirty="0">
                <a:solidFill>
                  <a:schemeClr val="accent6">
                    <a:lumMod val="50000"/>
                  </a:schemeClr>
                </a:solidFill>
                <a:latin typeface="Calibri" pitchFamily="34" charset="0"/>
              </a:rPr>
              <a:t>العُلومَ</a:t>
            </a:r>
            <a:r>
              <a:rPr lang="ar-SA" sz="3200" b="1" dirty="0">
                <a:solidFill>
                  <a:srgbClr val="0070C0"/>
                </a:solidFill>
                <a:latin typeface="Calibri" pitchFamily="34" charset="0"/>
              </a:rPr>
              <a:t> </a:t>
            </a:r>
            <a:r>
              <a:rPr lang="ar-SA" sz="3200" b="1" dirty="0">
                <a:solidFill>
                  <a:schemeClr val="accent6">
                    <a:lumMod val="50000"/>
                  </a:schemeClr>
                </a:solidFill>
                <a:latin typeface="Calibri" pitchFamily="34" charset="0"/>
              </a:rPr>
              <a:t>العَقْلِيَّةَ</a:t>
            </a:r>
            <a:r>
              <a:rPr lang="ar-EG" sz="3200" b="1" dirty="0">
                <a:solidFill>
                  <a:srgbClr val="0070C0"/>
                </a:solidFill>
                <a:latin typeface="Calibri" pitchFamily="34" charset="0"/>
              </a:rPr>
              <a:t> .</a:t>
            </a:r>
          </a:p>
          <a:p>
            <a:pPr algn="r" rtl="1"/>
            <a:r>
              <a:rPr lang="ar-SA" sz="3200" b="1" dirty="0">
                <a:solidFill>
                  <a:srgbClr val="0070C0"/>
                </a:solidFill>
                <a:latin typeface="Calibri" pitchFamily="34" charset="0"/>
              </a:rPr>
              <a:t>صارَ </a:t>
            </a:r>
            <a:r>
              <a:rPr lang="ar-SA" sz="3200" b="1" dirty="0">
                <a:solidFill>
                  <a:schemeClr val="accent6">
                    <a:lumMod val="50000"/>
                  </a:schemeClr>
                </a:solidFill>
                <a:latin typeface="Calibri" pitchFamily="34" charset="0"/>
              </a:rPr>
              <a:t>جَرَّاحًا</a:t>
            </a:r>
            <a:r>
              <a:rPr lang="ar-SA" sz="3200" b="1" dirty="0">
                <a:solidFill>
                  <a:srgbClr val="0070C0"/>
                </a:solidFill>
                <a:latin typeface="Calibri" pitchFamily="34" charset="0"/>
              </a:rPr>
              <a:t> </a:t>
            </a:r>
            <a:r>
              <a:rPr lang="ar-SA" sz="3200" b="1" dirty="0">
                <a:solidFill>
                  <a:schemeClr val="accent6">
                    <a:lumMod val="50000"/>
                  </a:schemeClr>
                </a:solidFill>
                <a:latin typeface="Calibri" pitchFamily="34" charset="0"/>
              </a:rPr>
              <a:t>ماهِرًا</a:t>
            </a:r>
            <a:r>
              <a:rPr lang="ar-SA" sz="3200" b="1" dirty="0">
                <a:solidFill>
                  <a:srgbClr val="0070C0"/>
                </a:solidFill>
                <a:latin typeface="Calibri" pitchFamily="34" charset="0"/>
              </a:rPr>
              <a:t> </a:t>
            </a:r>
            <a:r>
              <a:rPr lang="ar-EG" sz="3200" b="1" dirty="0">
                <a:solidFill>
                  <a:srgbClr val="0070C0"/>
                </a:solidFill>
              </a:rPr>
              <a:t>يُسَافِرُ إلَيهِ النَّاسُ.</a:t>
            </a:r>
          </a:p>
          <a:p>
            <a:pPr algn="r" rtl="1"/>
            <a:r>
              <a:rPr lang="ar-SA" sz="3200" b="1" dirty="0">
                <a:solidFill>
                  <a:srgbClr val="0070C0"/>
                </a:solidFill>
                <a:latin typeface="Calibri" pitchFamily="34" charset="0"/>
              </a:rPr>
              <a:t>عُرِفَ الرَّازي بِذَكائِهِ </a:t>
            </a:r>
            <a:r>
              <a:rPr lang="ar-SA" sz="3200" b="1" dirty="0">
                <a:solidFill>
                  <a:schemeClr val="accent6">
                    <a:lumMod val="50000"/>
                  </a:schemeClr>
                </a:solidFill>
                <a:latin typeface="Calibri" pitchFamily="34" charset="0"/>
              </a:rPr>
              <a:t>وَفِطْنَتِهِ</a:t>
            </a:r>
            <a:r>
              <a:rPr lang="ar-EG" sz="3200" b="1" dirty="0">
                <a:solidFill>
                  <a:srgbClr val="0070C0"/>
                </a:solidFill>
                <a:latin typeface="Calibri" pitchFamily="34" charset="0"/>
              </a:rPr>
              <a:t>.</a:t>
            </a:r>
          </a:p>
          <a:p>
            <a:pPr algn="r" rtl="1"/>
            <a:r>
              <a:rPr lang="ar-SA" sz="3200" b="1" dirty="0">
                <a:solidFill>
                  <a:srgbClr val="0070C0"/>
                </a:solidFill>
                <a:latin typeface="Calibri" pitchFamily="34" charset="0"/>
              </a:rPr>
              <a:t>اتَّبَعَ الرَّازيُّ في مُداوا</a:t>
            </a:r>
            <a:r>
              <a:rPr lang="ar-EG" sz="3200" b="1" dirty="0">
                <a:solidFill>
                  <a:srgbClr val="0070C0"/>
                </a:solidFill>
                <a:latin typeface="Calibri" pitchFamily="34" charset="0"/>
              </a:rPr>
              <a:t>ةِ</a:t>
            </a:r>
            <a:r>
              <a:rPr lang="ar-SA" sz="3200" b="1" dirty="0">
                <a:solidFill>
                  <a:srgbClr val="0070C0"/>
                </a:solidFill>
                <a:latin typeface="Calibri" pitchFamily="34" charset="0"/>
              </a:rPr>
              <a:t> الْمَرضى طَريقَةَ الْمُشاهَدَةِ</a:t>
            </a:r>
            <a:r>
              <a:rPr lang="ar-EG" sz="3200" b="1" dirty="0">
                <a:solidFill>
                  <a:srgbClr val="0070C0"/>
                </a:solidFill>
                <a:latin typeface="Calibri" pitchFamily="34" charset="0"/>
              </a:rPr>
              <a:t> </a:t>
            </a:r>
            <a:r>
              <a:rPr lang="ar-SA" sz="3200" b="1" dirty="0">
                <a:solidFill>
                  <a:srgbClr val="0070C0"/>
                </a:solidFill>
                <a:latin typeface="Calibri" pitchFamily="34" charset="0"/>
              </a:rPr>
              <a:t>وَهَذِهِ الطَّريقَةُ الْمَعْروفَةُ </a:t>
            </a:r>
            <a:r>
              <a:rPr lang="ar-SA" sz="3200" b="1" dirty="0">
                <a:solidFill>
                  <a:schemeClr val="accent6">
                    <a:lumMod val="50000"/>
                  </a:schemeClr>
                </a:solidFill>
                <a:latin typeface="Calibri" pitchFamily="34" charset="0"/>
              </a:rPr>
              <a:t>بِالتَّشْخيصِ</a:t>
            </a:r>
            <a:r>
              <a:rPr lang="ar-EG" sz="3200" b="1" dirty="0">
                <a:solidFill>
                  <a:srgbClr val="0070C0"/>
                </a:solidFill>
                <a:latin typeface="Calibri" pitchFamily="34" charset="0"/>
              </a:rPr>
              <a:t>.</a:t>
            </a:r>
            <a:endParaRPr lang="ar-EG" sz="3200" b="1" dirty="0">
              <a:solidFill>
                <a:srgbClr val="0070C0"/>
              </a:solidFill>
            </a:endParaRPr>
          </a:p>
        </p:txBody>
      </p:sp>
    </p:spTree>
    <p:extLst>
      <p:ext uri="{BB962C8B-B14F-4D97-AF65-F5344CB8AC3E}">
        <p14:creationId xmlns:p14="http://schemas.microsoft.com/office/powerpoint/2010/main" val="186536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أقرأ وألاحظ.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ابو بكر ...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مستطيل 2"/>
          <p:cNvSpPr>
            <a:spLocks noChangeArrowheads="1"/>
          </p:cNvSpPr>
          <p:nvPr/>
        </p:nvSpPr>
        <p:spPr bwMode="auto">
          <a:xfrm>
            <a:off x="6099977" y="3485463"/>
            <a:ext cx="4935967" cy="1446550"/>
          </a:xfrm>
          <a:prstGeom prst="rect">
            <a:avLst/>
          </a:prstGeom>
          <a:noFill/>
          <a:ln w="9525">
            <a:noFill/>
            <a:miter lim="800000"/>
            <a:headEnd/>
            <a:tailEnd/>
          </a:ln>
        </p:spPr>
        <p:txBody>
          <a:bodyPr wrap="none">
            <a:spAutoFit/>
          </a:bodyPr>
          <a:lstStyle/>
          <a:p>
            <a:pPr algn="ctr"/>
            <a:r>
              <a:rPr lang="ar-SA" sz="8800" b="1" dirty="0">
                <a:solidFill>
                  <a:srgbClr val="E72DC4"/>
                </a:solidFill>
                <a:latin typeface="Calibri" pitchFamily="34" charset="0"/>
              </a:rPr>
              <a:t>الدرس</a:t>
            </a:r>
            <a:r>
              <a:rPr lang="ar-EG" sz="8800" b="1" dirty="0">
                <a:solidFill>
                  <a:srgbClr val="E72DC4"/>
                </a:solidFill>
                <a:latin typeface="Calibri" pitchFamily="34" charset="0"/>
              </a:rPr>
              <a:t> الثاني</a:t>
            </a:r>
            <a:endParaRPr lang="en-US" sz="4800" b="1" dirty="0">
              <a:solidFill>
                <a:srgbClr val="E72DC4"/>
              </a:solidFill>
              <a:latin typeface="Calibri" pitchFamily="34" charset="0"/>
            </a:endParaRPr>
          </a:p>
        </p:txBody>
      </p:sp>
      <p:sp>
        <p:nvSpPr>
          <p:cNvPr id="5" name="Rectangle 1"/>
          <p:cNvSpPr>
            <a:spLocks noChangeArrowheads="1"/>
          </p:cNvSpPr>
          <p:nvPr/>
        </p:nvSpPr>
        <p:spPr bwMode="auto">
          <a:xfrm>
            <a:off x="2263872" y="5264623"/>
            <a:ext cx="7672210" cy="1015663"/>
          </a:xfrm>
          <a:prstGeom prst="rect">
            <a:avLst/>
          </a:prstGeom>
          <a:noFill/>
          <a:ln w="9525">
            <a:noFill/>
            <a:miter lim="800000"/>
            <a:headEnd/>
            <a:tailEnd/>
          </a:ln>
        </p:spPr>
        <p:txBody>
          <a:bodyPr wrap="square" anchor="ctr">
            <a:spAutoFit/>
          </a:bodyPr>
          <a:lstStyle/>
          <a:p>
            <a:pPr algn="ctr" rtl="1"/>
            <a:r>
              <a:rPr lang="ar-SA" sz="6000" b="1" dirty="0">
                <a:solidFill>
                  <a:srgbClr val="C00000"/>
                </a:solidFill>
                <a:latin typeface="Calibri" pitchFamily="34" charset="0"/>
              </a:rPr>
              <a:t>أَمِيرُ الْأطِبَّاءِ أَبُو بَكْرٍ الرَّازِي</a:t>
            </a:r>
            <a:endParaRPr lang="en-US" sz="6000" b="1" dirty="0">
              <a:solidFill>
                <a:srgbClr val="C00000"/>
              </a:solidFill>
              <a:latin typeface="Calibri" pitchFamily="34" charset="0"/>
            </a:endParaRPr>
          </a:p>
        </p:txBody>
      </p:sp>
    </p:spTree>
    <p:extLst>
      <p:ext uri="{BB962C8B-B14F-4D97-AF65-F5344CB8AC3E}">
        <p14:creationId xmlns:p14="http://schemas.microsoft.com/office/powerpoint/2010/main" val="17828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الدرس 2.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امير الاطب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6607" y="706625"/>
            <a:ext cx="7752282" cy="584775"/>
          </a:xfrm>
          <a:prstGeom prst="rect">
            <a:avLst/>
          </a:prstGeom>
          <a:noFill/>
        </p:spPr>
        <p:txBody>
          <a:bodyPr wrap="square" rtlCol="0">
            <a:spAutoFit/>
          </a:bodyPr>
          <a:lstStyle/>
          <a:p>
            <a:pPr algn="r" rtl="1"/>
            <a:r>
              <a:rPr lang="ar-EG" sz="3200" b="1" dirty="0">
                <a:solidFill>
                  <a:schemeClr val="accent6">
                    <a:lumMod val="50000"/>
                  </a:schemeClr>
                </a:solidFill>
              </a:rPr>
              <a:t>2. أقرا ما ياتي والاحظ الفرق بين (ي ) و (ى):</a:t>
            </a:r>
            <a:endParaRPr lang="en-US" sz="3200" b="1" dirty="0">
              <a:solidFill>
                <a:schemeClr val="accent6">
                  <a:lumMod val="50000"/>
                </a:schemeClr>
              </a:solidFill>
            </a:endParaRPr>
          </a:p>
        </p:txBody>
      </p:sp>
      <p:sp>
        <p:nvSpPr>
          <p:cNvPr id="3" name="TextBox 2"/>
          <p:cNvSpPr txBox="1"/>
          <p:nvPr/>
        </p:nvSpPr>
        <p:spPr>
          <a:xfrm>
            <a:off x="755115" y="1367525"/>
            <a:ext cx="10887368" cy="1077218"/>
          </a:xfrm>
          <a:prstGeom prst="rect">
            <a:avLst/>
          </a:prstGeom>
          <a:noFill/>
        </p:spPr>
        <p:txBody>
          <a:bodyPr wrap="square" rtlCol="0">
            <a:spAutoFit/>
          </a:bodyPr>
          <a:lstStyle/>
          <a:p>
            <a:pPr marL="457200" indent="-457200" algn="r" rtl="1">
              <a:buFont typeface="Arial" panose="020B0604020202020204" pitchFamily="34" charset="0"/>
              <a:buChar char="•"/>
            </a:pPr>
            <a:r>
              <a:rPr lang="ar-EG" sz="3200" b="1" dirty="0">
                <a:solidFill>
                  <a:srgbClr val="0070C0"/>
                </a:solidFill>
                <a:latin typeface="Calibri" pitchFamily="34" charset="0"/>
              </a:rPr>
              <a:t>يكون </a:t>
            </a:r>
            <a:r>
              <a:rPr lang="ar-SA" sz="3200" b="1" dirty="0">
                <a:solidFill>
                  <a:srgbClr val="0070C0"/>
                </a:solidFill>
                <a:latin typeface="Calibri" pitchFamily="34" charset="0"/>
              </a:rPr>
              <a:t>الْمَوْضِعُ صالحٌ لِبناءِ المُستشف</a:t>
            </a:r>
            <a:r>
              <a:rPr lang="ar-SA" sz="3200" b="1" dirty="0">
                <a:solidFill>
                  <a:srgbClr val="FF0000"/>
                </a:solidFill>
                <a:latin typeface="Calibri" pitchFamily="34" charset="0"/>
              </a:rPr>
              <a:t>ى</a:t>
            </a:r>
            <a:r>
              <a:rPr lang="ar-SA" sz="3200" b="1" dirty="0">
                <a:solidFill>
                  <a:srgbClr val="0070C0"/>
                </a:solidFill>
                <a:latin typeface="Calibri" pitchFamily="34" charset="0"/>
              </a:rPr>
              <a:t>؛ لِطيبِ هَوائِهِ، وَخُلُوِّهِ مِنَ الْمُلَوِّثاتِ الَّت</a:t>
            </a:r>
            <a:r>
              <a:rPr lang="ar-SA" sz="3200" b="1" dirty="0">
                <a:solidFill>
                  <a:srgbClr val="FF0000"/>
                </a:solidFill>
                <a:latin typeface="Calibri" pitchFamily="34" charset="0"/>
              </a:rPr>
              <a:t>ي</a:t>
            </a:r>
            <a:r>
              <a:rPr lang="ar-SA" sz="3200" b="1" dirty="0">
                <a:solidFill>
                  <a:srgbClr val="0070C0"/>
                </a:solidFill>
                <a:latin typeface="Calibri" pitchFamily="34" charset="0"/>
              </a:rPr>
              <a:t> تُؤْذ</a:t>
            </a:r>
            <a:r>
              <a:rPr lang="ar-SA" sz="3200" b="1" dirty="0">
                <a:solidFill>
                  <a:srgbClr val="FF0000"/>
                </a:solidFill>
                <a:latin typeface="Calibri" pitchFamily="34" charset="0"/>
              </a:rPr>
              <a:t>ي</a:t>
            </a:r>
            <a:r>
              <a:rPr lang="ar-SA" sz="3200" b="1" dirty="0">
                <a:solidFill>
                  <a:srgbClr val="0070C0"/>
                </a:solidFill>
                <a:latin typeface="Calibri" pitchFamily="34" charset="0"/>
              </a:rPr>
              <a:t> الْمَرْضَ</a:t>
            </a:r>
            <a:r>
              <a:rPr lang="ar-SA" sz="3200" b="1" dirty="0">
                <a:solidFill>
                  <a:srgbClr val="FF0000"/>
                </a:solidFill>
                <a:latin typeface="Calibri" pitchFamily="34" charset="0"/>
              </a:rPr>
              <a:t>ى</a:t>
            </a:r>
            <a:endParaRPr lang="en-US" sz="3200" dirty="0">
              <a:solidFill>
                <a:srgbClr val="FF0000"/>
              </a:solidFill>
            </a:endParaRPr>
          </a:p>
        </p:txBody>
      </p:sp>
      <p:sp>
        <p:nvSpPr>
          <p:cNvPr id="4" name="TextBox 3"/>
          <p:cNvSpPr txBox="1"/>
          <p:nvPr/>
        </p:nvSpPr>
        <p:spPr>
          <a:xfrm>
            <a:off x="3302000" y="3013310"/>
            <a:ext cx="8316889" cy="584775"/>
          </a:xfrm>
          <a:prstGeom prst="rect">
            <a:avLst/>
          </a:prstGeom>
          <a:noFill/>
        </p:spPr>
        <p:txBody>
          <a:bodyPr wrap="square" rtlCol="0">
            <a:spAutoFit/>
          </a:bodyPr>
          <a:lstStyle/>
          <a:p>
            <a:pPr algn="r" rtl="1"/>
            <a:r>
              <a:rPr lang="ar-EG" sz="3200" b="1" dirty="0">
                <a:solidFill>
                  <a:schemeClr val="accent6">
                    <a:lumMod val="50000"/>
                  </a:schemeClr>
                </a:solidFill>
              </a:rPr>
              <a:t>3. اقرا الجملة وانطق التاء المربوطة هاء عند الوقف:</a:t>
            </a:r>
            <a:endParaRPr lang="en-US" sz="3200" b="1" dirty="0">
              <a:solidFill>
                <a:schemeClr val="accent6">
                  <a:lumMod val="50000"/>
                </a:schemeClr>
              </a:solidFill>
            </a:endParaRPr>
          </a:p>
        </p:txBody>
      </p:sp>
      <p:sp>
        <p:nvSpPr>
          <p:cNvPr id="5" name="TextBox 4"/>
          <p:cNvSpPr txBox="1"/>
          <p:nvPr/>
        </p:nvSpPr>
        <p:spPr>
          <a:xfrm>
            <a:off x="326572" y="3967034"/>
            <a:ext cx="11315912" cy="584775"/>
          </a:xfrm>
          <a:prstGeom prst="rect">
            <a:avLst/>
          </a:prstGeom>
          <a:noFill/>
        </p:spPr>
        <p:txBody>
          <a:bodyPr wrap="square" rtlCol="0">
            <a:spAutoFit/>
          </a:bodyPr>
          <a:lstStyle/>
          <a:p>
            <a:pPr marL="457200" indent="-457200" algn="r" rtl="1">
              <a:buFont typeface="Arial" panose="020B0604020202020204" pitchFamily="34" charset="0"/>
              <a:buChar char="•"/>
            </a:pPr>
            <a:r>
              <a:rPr lang="ar-SA" sz="3200" b="1" dirty="0">
                <a:solidFill>
                  <a:srgbClr val="0070C0"/>
                </a:solidFill>
                <a:latin typeface="Calibri" pitchFamily="34" charset="0"/>
              </a:rPr>
              <a:t>قرَّرَ </a:t>
            </a:r>
            <a:r>
              <a:rPr lang="ar-EG" sz="3200" b="1" dirty="0">
                <a:solidFill>
                  <a:srgbClr val="0070C0"/>
                </a:solidFill>
                <a:latin typeface="Calibri" pitchFamily="34" charset="0"/>
              </a:rPr>
              <a:t>الرازي </a:t>
            </a:r>
            <a:r>
              <a:rPr lang="ar-SA" sz="3200" b="1" dirty="0">
                <a:solidFill>
                  <a:srgbClr val="0070C0"/>
                </a:solidFill>
                <a:latin typeface="Calibri" pitchFamily="34" charset="0"/>
              </a:rPr>
              <a:t>ِ</a:t>
            </a:r>
            <a:r>
              <a:rPr lang="ar-EG" sz="3200" b="1" dirty="0">
                <a:solidFill>
                  <a:srgbClr val="0070C0"/>
                </a:solidFill>
                <a:latin typeface="Calibri" pitchFamily="34" charset="0"/>
              </a:rPr>
              <a:t>ب</a:t>
            </a:r>
            <a:r>
              <a:rPr lang="ar-SA" sz="3200" b="1" dirty="0">
                <a:solidFill>
                  <a:srgbClr val="0070C0"/>
                </a:solidFill>
                <a:latin typeface="Calibri" pitchFamily="34" charset="0"/>
              </a:rPr>
              <a:t>ناءَ المُستشفى في النَّاحِيَةِ الَّتي لَمْ تَفْسُدْ فيها قِطْعَةُ اللَّحْمِ بِسُرْعَةٍ</a:t>
            </a:r>
            <a:endParaRPr lang="en-US" sz="3200" dirty="0"/>
          </a:p>
        </p:txBody>
      </p:sp>
    </p:spTree>
    <p:extLst>
      <p:ext uri="{BB962C8B-B14F-4D97-AF65-F5344CB8AC3E}">
        <p14:creationId xmlns:p14="http://schemas.microsoft.com/office/powerpoint/2010/main" val="35351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296869" y="2356787"/>
            <a:ext cx="5960286" cy="1446550"/>
          </a:xfrm>
          <a:prstGeom prst="rect">
            <a:avLst/>
          </a:prstGeom>
          <a:noFill/>
          <a:ln w="9525">
            <a:noFill/>
            <a:miter lim="800000"/>
            <a:headEnd/>
            <a:tailEnd/>
          </a:ln>
        </p:spPr>
        <p:txBody>
          <a:bodyPr wrap="none" anchor="ctr">
            <a:spAutoFit/>
          </a:bodyPr>
          <a:lstStyle/>
          <a:p>
            <a:r>
              <a:rPr lang="ar-SA" sz="8800" b="1" dirty="0">
                <a:solidFill>
                  <a:srgbClr val="660033"/>
                </a:solidFill>
              </a:rPr>
              <a:t>التَّرَاكِيبُ اللُّغَوِيَّةُ</a:t>
            </a:r>
          </a:p>
        </p:txBody>
      </p:sp>
    </p:spTree>
    <p:extLst>
      <p:ext uri="{BB962C8B-B14F-4D97-AF65-F5344CB8AC3E}">
        <p14:creationId xmlns:p14="http://schemas.microsoft.com/office/powerpoint/2010/main" val="171323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راكيبُ اللُّغَو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tretch>
            <a:fillRect/>
          </a:stretch>
        </p:blipFill>
        <p:spPr bwMode="auto">
          <a:xfrm>
            <a:off x="6527917" y="520969"/>
            <a:ext cx="1348223" cy="781178"/>
          </a:xfrm>
          <a:prstGeom prst="rect">
            <a:avLst/>
          </a:prstGeom>
          <a:noFill/>
          <a:ln w="9525">
            <a:noFill/>
            <a:miter lim="800000"/>
            <a:headEnd/>
            <a:tailEnd/>
          </a:ln>
          <a:effectLst/>
        </p:spPr>
      </p:pic>
      <p:sp>
        <p:nvSpPr>
          <p:cNvPr id="3" name="مستطيل 4"/>
          <p:cNvSpPr/>
          <p:nvPr/>
        </p:nvSpPr>
        <p:spPr>
          <a:xfrm>
            <a:off x="10877276" y="520969"/>
            <a:ext cx="101120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fontAlgn="auto">
              <a:spcBef>
                <a:spcPts val="0"/>
              </a:spcBef>
              <a:spcAft>
                <a:spcPts val="0"/>
              </a:spcAft>
              <a:defRPr/>
            </a:pPr>
            <a:r>
              <a:rPr lang="ar-EG" sz="3600" b="1" dirty="0">
                <a:solidFill>
                  <a:srgbClr val="FF0000"/>
                </a:solidFill>
              </a:rPr>
              <a:t>أولاً</a:t>
            </a:r>
            <a:endParaRPr lang="en-US" sz="3600" b="1" dirty="0">
              <a:solidFill>
                <a:srgbClr val="FF0000"/>
              </a:solidFill>
            </a:endParaRPr>
          </a:p>
        </p:txBody>
      </p:sp>
      <p:sp>
        <p:nvSpPr>
          <p:cNvPr id="4" name="مستطيل 5"/>
          <p:cNvSpPr/>
          <p:nvPr/>
        </p:nvSpPr>
        <p:spPr>
          <a:xfrm>
            <a:off x="7981932" y="652920"/>
            <a:ext cx="2895344"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EG" sz="3600" b="1" dirty="0">
                <a:solidFill>
                  <a:srgbClr val="FF0000"/>
                </a:solidFill>
                <a:latin typeface="Times New Roman" pitchFamily="18" charset="0"/>
                <a:cs typeface="Times New Roman" pitchFamily="18" charset="0"/>
              </a:rPr>
              <a:t>أَسْتَخْرِجُ مِنَ النَّصَّ</a:t>
            </a:r>
          </a:p>
        </p:txBody>
      </p:sp>
      <p:sp>
        <p:nvSpPr>
          <p:cNvPr id="5" name="TextBox 4"/>
          <p:cNvSpPr txBox="1"/>
          <p:nvPr/>
        </p:nvSpPr>
        <p:spPr>
          <a:xfrm>
            <a:off x="4388582" y="1594756"/>
            <a:ext cx="7186700" cy="1077218"/>
          </a:xfrm>
          <a:prstGeom prst="rect">
            <a:avLst/>
          </a:prstGeom>
          <a:noFill/>
        </p:spPr>
        <p:txBody>
          <a:bodyPr wrap="square" rtlCol="0">
            <a:spAutoFit/>
          </a:bodyPr>
          <a:lstStyle/>
          <a:p>
            <a:pPr marL="514350" indent="-514350" algn="r" rtl="1">
              <a:buAutoNum type="arabicPeriod"/>
            </a:pPr>
            <a:r>
              <a:rPr lang="ar-EG" sz="3200" b="1" dirty="0">
                <a:solidFill>
                  <a:schemeClr val="accent6">
                    <a:lumMod val="50000"/>
                  </a:schemeClr>
                </a:solidFill>
              </a:rPr>
              <a:t>اربع كلمات مختومة بناء مفتوحة:</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6" name="TextBox 5"/>
          <p:cNvSpPr txBox="1"/>
          <p:nvPr/>
        </p:nvSpPr>
        <p:spPr>
          <a:xfrm>
            <a:off x="5240945" y="2964583"/>
            <a:ext cx="6334337" cy="1077218"/>
          </a:xfrm>
          <a:prstGeom prst="rect">
            <a:avLst/>
          </a:prstGeom>
          <a:noFill/>
        </p:spPr>
        <p:txBody>
          <a:bodyPr wrap="square" rtlCol="0">
            <a:spAutoFit/>
          </a:bodyPr>
          <a:lstStyle/>
          <a:p>
            <a:pPr algn="r" rtl="1"/>
            <a:r>
              <a:rPr lang="ar-EG" sz="3200" b="1" dirty="0">
                <a:solidFill>
                  <a:schemeClr val="accent6">
                    <a:lumMod val="50000"/>
                  </a:schemeClr>
                </a:solidFill>
              </a:rPr>
              <a:t>2. اربع كلمات تحوي تنوين فتح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7" name="TextBox 6"/>
          <p:cNvSpPr txBox="1"/>
          <p:nvPr/>
        </p:nvSpPr>
        <p:spPr>
          <a:xfrm>
            <a:off x="4492488" y="4334410"/>
            <a:ext cx="7082794" cy="1077218"/>
          </a:xfrm>
          <a:prstGeom prst="rect">
            <a:avLst/>
          </a:prstGeom>
          <a:noFill/>
        </p:spPr>
        <p:txBody>
          <a:bodyPr wrap="square" rtlCol="0">
            <a:spAutoFit/>
          </a:bodyPr>
          <a:lstStyle/>
          <a:p>
            <a:pPr algn="r" rtl="1"/>
            <a:r>
              <a:rPr lang="ar-EG" sz="3200" b="1" dirty="0">
                <a:solidFill>
                  <a:schemeClr val="accent6">
                    <a:lumMod val="50000"/>
                  </a:schemeClr>
                </a:solidFill>
              </a:rPr>
              <a:t>3. اربع كلمات مختومة بياء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8" name="TextBox 7"/>
          <p:cNvSpPr txBox="1"/>
          <p:nvPr/>
        </p:nvSpPr>
        <p:spPr>
          <a:xfrm>
            <a:off x="4492488" y="5553610"/>
            <a:ext cx="7082794" cy="1077218"/>
          </a:xfrm>
          <a:prstGeom prst="rect">
            <a:avLst/>
          </a:prstGeom>
          <a:noFill/>
        </p:spPr>
        <p:txBody>
          <a:bodyPr wrap="square" rtlCol="0">
            <a:spAutoFit/>
          </a:bodyPr>
          <a:lstStyle/>
          <a:p>
            <a:pPr algn="r" rtl="1"/>
            <a:r>
              <a:rPr lang="ar-EG" sz="3200" b="1" dirty="0">
                <a:solidFill>
                  <a:schemeClr val="accent6">
                    <a:lumMod val="50000"/>
                  </a:schemeClr>
                </a:solidFill>
              </a:rPr>
              <a:t>4. اربع كلمات مختومة بالف على صورة (ى):</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9" name="Rectangle 8"/>
          <p:cNvSpPr/>
          <p:nvPr/>
        </p:nvSpPr>
        <p:spPr>
          <a:xfrm>
            <a:off x="10123862" y="2087199"/>
            <a:ext cx="724878" cy="523220"/>
          </a:xfrm>
          <a:prstGeom prst="rect">
            <a:avLst/>
          </a:prstGeom>
        </p:spPr>
        <p:txBody>
          <a:bodyPr wrap="none">
            <a:spAutoFit/>
          </a:bodyPr>
          <a:lstStyle/>
          <a:p>
            <a:r>
              <a:rPr lang="ar-EG" sz="2800" dirty="0">
                <a:solidFill>
                  <a:srgbClr val="002060"/>
                </a:solidFill>
              </a:rPr>
              <a:t>بدأت</a:t>
            </a:r>
            <a:endParaRPr lang="en-US" sz="1600" dirty="0"/>
          </a:p>
        </p:txBody>
      </p:sp>
      <p:sp>
        <p:nvSpPr>
          <p:cNvPr id="10" name="Rectangle 9"/>
          <p:cNvSpPr/>
          <p:nvPr/>
        </p:nvSpPr>
        <p:spPr>
          <a:xfrm>
            <a:off x="8313313" y="2087199"/>
            <a:ext cx="1407758" cy="523220"/>
          </a:xfrm>
          <a:prstGeom prst="rect">
            <a:avLst/>
          </a:prstGeom>
        </p:spPr>
        <p:txBody>
          <a:bodyPr wrap="none">
            <a:spAutoFit/>
          </a:bodyPr>
          <a:lstStyle/>
          <a:p>
            <a:r>
              <a:rPr lang="ar-EG" sz="2800" dirty="0">
                <a:solidFill>
                  <a:srgbClr val="002060"/>
                </a:solidFill>
              </a:rPr>
              <a:t>الرياضيات</a:t>
            </a:r>
            <a:endParaRPr lang="en-US" sz="1600" dirty="0"/>
          </a:p>
        </p:txBody>
      </p:sp>
      <p:sp>
        <p:nvSpPr>
          <p:cNvPr id="11" name="Rectangle 10"/>
          <p:cNvSpPr/>
          <p:nvPr/>
        </p:nvSpPr>
        <p:spPr>
          <a:xfrm>
            <a:off x="6886730" y="2133365"/>
            <a:ext cx="1463862" cy="523220"/>
          </a:xfrm>
          <a:prstGeom prst="rect">
            <a:avLst/>
          </a:prstGeom>
        </p:spPr>
        <p:txBody>
          <a:bodyPr wrap="none">
            <a:spAutoFit/>
          </a:bodyPr>
          <a:lstStyle/>
          <a:p>
            <a:r>
              <a:rPr lang="ar-EG" sz="2800" dirty="0">
                <a:solidFill>
                  <a:srgbClr val="002060"/>
                </a:solidFill>
              </a:rPr>
              <a:t>المستشفيات</a:t>
            </a:r>
            <a:endParaRPr lang="en-US" sz="1600" dirty="0"/>
          </a:p>
        </p:txBody>
      </p:sp>
      <p:sp>
        <p:nvSpPr>
          <p:cNvPr id="12" name="Rectangle 11"/>
          <p:cNvSpPr/>
          <p:nvPr/>
        </p:nvSpPr>
        <p:spPr>
          <a:xfrm>
            <a:off x="5320417" y="2087199"/>
            <a:ext cx="1366080" cy="523220"/>
          </a:xfrm>
          <a:prstGeom prst="rect">
            <a:avLst/>
          </a:prstGeom>
        </p:spPr>
        <p:txBody>
          <a:bodyPr wrap="none">
            <a:spAutoFit/>
          </a:bodyPr>
          <a:lstStyle/>
          <a:p>
            <a:r>
              <a:rPr lang="ar-EG" sz="2800" dirty="0">
                <a:solidFill>
                  <a:srgbClr val="002060"/>
                </a:solidFill>
              </a:rPr>
              <a:t>الحيوانات </a:t>
            </a:r>
            <a:endParaRPr lang="en-US" sz="1600" dirty="0"/>
          </a:p>
        </p:txBody>
      </p:sp>
      <p:sp>
        <p:nvSpPr>
          <p:cNvPr id="13" name="Rectangle 12"/>
          <p:cNvSpPr/>
          <p:nvPr/>
        </p:nvSpPr>
        <p:spPr>
          <a:xfrm>
            <a:off x="10132501" y="3483540"/>
            <a:ext cx="952505" cy="523220"/>
          </a:xfrm>
          <a:prstGeom prst="rect">
            <a:avLst/>
          </a:prstGeom>
        </p:spPr>
        <p:txBody>
          <a:bodyPr wrap="none">
            <a:spAutoFit/>
          </a:bodyPr>
          <a:lstStyle/>
          <a:p>
            <a:r>
              <a:rPr lang="ar-EG" sz="2800" dirty="0">
                <a:solidFill>
                  <a:srgbClr val="002060"/>
                </a:solidFill>
              </a:rPr>
              <a:t>طويلا </a:t>
            </a:r>
            <a:endParaRPr lang="en-US" sz="1600" dirty="0"/>
          </a:p>
        </p:txBody>
      </p:sp>
      <p:sp>
        <p:nvSpPr>
          <p:cNvPr id="14" name="Rectangle 13"/>
          <p:cNvSpPr/>
          <p:nvPr/>
        </p:nvSpPr>
        <p:spPr>
          <a:xfrm>
            <a:off x="8757046" y="3478589"/>
            <a:ext cx="885179" cy="523220"/>
          </a:xfrm>
          <a:prstGeom prst="rect">
            <a:avLst/>
          </a:prstGeom>
        </p:spPr>
        <p:txBody>
          <a:bodyPr wrap="none">
            <a:spAutoFit/>
          </a:bodyPr>
          <a:lstStyle/>
          <a:p>
            <a:r>
              <a:rPr lang="ar-EG" sz="2800" dirty="0">
                <a:solidFill>
                  <a:srgbClr val="002060"/>
                </a:solidFill>
              </a:rPr>
              <a:t>طريقة</a:t>
            </a:r>
            <a:endParaRPr lang="en-US" sz="1600" dirty="0"/>
          </a:p>
        </p:txBody>
      </p:sp>
      <p:sp>
        <p:nvSpPr>
          <p:cNvPr id="15" name="Rectangle 14"/>
          <p:cNvSpPr/>
          <p:nvPr/>
        </p:nvSpPr>
        <p:spPr>
          <a:xfrm>
            <a:off x="7501207" y="3478589"/>
            <a:ext cx="713657" cy="523220"/>
          </a:xfrm>
          <a:prstGeom prst="rect">
            <a:avLst/>
          </a:prstGeom>
        </p:spPr>
        <p:txBody>
          <a:bodyPr wrap="none">
            <a:spAutoFit/>
          </a:bodyPr>
          <a:lstStyle/>
          <a:p>
            <a:r>
              <a:rPr lang="ar-EG" sz="2800" dirty="0">
                <a:solidFill>
                  <a:srgbClr val="002060"/>
                </a:solidFill>
              </a:rPr>
              <a:t>قديما</a:t>
            </a:r>
            <a:endParaRPr lang="en-US" sz="1600" dirty="0"/>
          </a:p>
        </p:txBody>
      </p:sp>
      <p:sp>
        <p:nvSpPr>
          <p:cNvPr id="16" name="Rectangle 15"/>
          <p:cNvSpPr/>
          <p:nvPr/>
        </p:nvSpPr>
        <p:spPr>
          <a:xfrm>
            <a:off x="5736439" y="3478589"/>
            <a:ext cx="995785" cy="523220"/>
          </a:xfrm>
          <a:prstGeom prst="rect">
            <a:avLst/>
          </a:prstGeom>
        </p:spPr>
        <p:txBody>
          <a:bodyPr wrap="none">
            <a:spAutoFit/>
          </a:bodyPr>
          <a:lstStyle/>
          <a:p>
            <a:r>
              <a:rPr lang="ar-EG" sz="2800" dirty="0">
                <a:solidFill>
                  <a:srgbClr val="002060"/>
                </a:solidFill>
              </a:rPr>
              <a:t>جراحا </a:t>
            </a:r>
            <a:endParaRPr lang="en-US" sz="1600" dirty="0"/>
          </a:p>
        </p:txBody>
      </p:sp>
      <p:sp>
        <p:nvSpPr>
          <p:cNvPr id="17" name="Rectangle 16"/>
          <p:cNvSpPr/>
          <p:nvPr/>
        </p:nvSpPr>
        <p:spPr>
          <a:xfrm>
            <a:off x="10132501" y="4901548"/>
            <a:ext cx="1183337" cy="523220"/>
          </a:xfrm>
          <a:prstGeom prst="rect">
            <a:avLst/>
          </a:prstGeom>
        </p:spPr>
        <p:txBody>
          <a:bodyPr wrap="none">
            <a:spAutoFit/>
          </a:bodyPr>
          <a:lstStyle/>
          <a:p>
            <a:r>
              <a:rPr lang="ar-EG" sz="2800" dirty="0">
                <a:solidFill>
                  <a:srgbClr val="002060"/>
                </a:solidFill>
              </a:rPr>
              <a:t>الرازي  </a:t>
            </a:r>
            <a:endParaRPr lang="en-US" sz="1600" dirty="0"/>
          </a:p>
        </p:txBody>
      </p:sp>
      <p:sp>
        <p:nvSpPr>
          <p:cNvPr id="18" name="Rectangle 17"/>
          <p:cNvSpPr/>
          <p:nvPr/>
        </p:nvSpPr>
        <p:spPr>
          <a:xfrm>
            <a:off x="8757046" y="4896597"/>
            <a:ext cx="947695" cy="523220"/>
          </a:xfrm>
          <a:prstGeom prst="rect">
            <a:avLst/>
          </a:prstGeom>
        </p:spPr>
        <p:txBody>
          <a:bodyPr wrap="none">
            <a:spAutoFit/>
          </a:bodyPr>
          <a:lstStyle/>
          <a:p>
            <a:r>
              <a:rPr lang="ar-EG" sz="2800" dirty="0">
                <a:solidFill>
                  <a:srgbClr val="002060"/>
                </a:solidFill>
              </a:rPr>
              <a:t>العربي</a:t>
            </a:r>
            <a:endParaRPr lang="en-US" sz="1600" dirty="0"/>
          </a:p>
        </p:txBody>
      </p:sp>
      <p:sp>
        <p:nvSpPr>
          <p:cNvPr id="19" name="Rectangle 18"/>
          <p:cNvSpPr/>
          <p:nvPr/>
        </p:nvSpPr>
        <p:spPr>
          <a:xfrm>
            <a:off x="7032511" y="4888408"/>
            <a:ext cx="1045479" cy="523220"/>
          </a:xfrm>
          <a:prstGeom prst="rect">
            <a:avLst/>
          </a:prstGeom>
        </p:spPr>
        <p:txBody>
          <a:bodyPr wrap="none">
            <a:spAutoFit/>
          </a:bodyPr>
          <a:lstStyle/>
          <a:p>
            <a:r>
              <a:rPr lang="ar-EG" sz="2800" dirty="0">
                <a:solidFill>
                  <a:srgbClr val="002060"/>
                </a:solidFill>
              </a:rPr>
              <a:t>العباسي</a:t>
            </a:r>
            <a:endParaRPr lang="en-US" sz="1600" dirty="0"/>
          </a:p>
        </p:txBody>
      </p:sp>
      <p:sp>
        <p:nvSpPr>
          <p:cNvPr id="20" name="Rectangle 19"/>
          <p:cNvSpPr/>
          <p:nvPr/>
        </p:nvSpPr>
        <p:spPr>
          <a:xfrm>
            <a:off x="5736439" y="4896597"/>
            <a:ext cx="1003801" cy="523220"/>
          </a:xfrm>
          <a:prstGeom prst="rect">
            <a:avLst/>
          </a:prstGeom>
        </p:spPr>
        <p:txBody>
          <a:bodyPr wrap="none">
            <a:spAutoFit/>
          </a:bodyPr>
          <a:lstStyle/>
          <a:p>
            <a:r>
              <a:rPr lang="ar-EG" sz="2800" dirty="0">
                <a:solidFill>
                  <a:srgbClr val="002060"/>
                </a:solidFill>
              </a:rPr>
              <a:t>نواحي </a:t>
            </a:r>
            <a:endParaRPr lang="en-US" sz="1600" dirty="0"/>
          </a:p>
        </p:txBody>
      </p:sp>
      <p:sp>
        <p:nvSpPr>
          <p:cNvPr id="21" name="Rectangle 20"/>
          <p:cNvSpPr/>
          <p:nvPr/>
        </p:nvSpPr>
        <p:spPr>
          <a:xfrm>
            <a:off x="10078758" y="5996857"/>
            <a:ext cx="1356462" cy="523220"/>
          </a:xfrm>
          <a:prstGeom prst="rect">
            <a:avLst/>
          </a:prstGeom>
        </p:spPr>
        <p:txBody>
          <a:bodyPr wrap="none">
            <a:spAutoFit/>
          </a:bodyPr>
          <a:lstStyle/>
          <a:p>
            <a:r>
              <a:rPr lang="ar-EG" sz="2800" dirty="0">
                <a:solidFill>
                  <a:srgbClr val="002060"/>
                </a:solidFill>
              </a:rPr>
              <a:t>المستفي   </a:t>
            </a:r>
            <a:endParaRPr lang="en-US" sz="1600" dirty="0"/>
          </a:p>
        </p:txBody>
      </p:sp>
      <p:sp>
        <p:nvSpPr>
          <p:cNvPr id="22" name="Rectangle 21"/>
          <p:cNvSpPr/>
          <p:nvPr/>
        </p:nvSpPr>
        <p:spPr>
          <a:xfrm>
            <a:off x="8703303" y="5991906"/>
            <a:ext cx="1164101" cy="523220"/>
          </a:xfrm>
          <a:prstGeom prst="rect">
            <a:avLst/>
          </a:prstGeom>
        </p:spPr>
        <p:txBody>
          <a:bodyPr wrap="none">
            <a:spAutoFit/>
          </a:bodyPr>
          <a:lstStyle/>
          <a:p>
            <a:r>
              <a:rPr lang="ar-EG" sz="2800" dirty="0">
                <a:solidFill>
                  <a:srgbClr val="002060"/>
                </a:solidFill>
              </a:rPr>
              <a:t>المرضي</a:t>
            </a:r>
            <a:endParaRPr lang="en-US" sz="1600" dirty="0"/>
          </a:p>
        </p:txBody>
      </p:sp>
      <p:sp>
        <p:nvSpPr>
          <p:cNvPr id="23" name="Rectangle 22"/>
          <p:cNvSpPr/>
          <p:nvPr/>
        </p:nvSpPr>
        <p:spPr>
          <a:xfrm>
            <a:off x="6978768" y="5983717"/>
            <a:ext cx="572593" cy="523220"/>
          </a:xfrm>
          <a:prstGeom prst="rect">
            <a:avLst/>
          </a:prstGeom>
        </p:spPr>
        <p:txBody>
          <a:bodyPr wrap="none">
            <a:spAutoFit/>
          </a:bodyPr>
          <a:lstStyle/>
          <a:p>
            <a:r>
              <a:rPr lang="ar-EG" sz="2800" dirty="0">
                <a:solidFill>
                  <a:srgbClr val="002060"/>
                </a:solidFill>
              </a:rPr>
              <a:t>بني</a:t>
            </a:r>
            <a:endParaRPr lang="en-US" sz="1600" dirty="0"/>
          </a:p>
        </p:txBody>
      </p:sp>
      <p:sp>
        <p:nvSpPr>
          <p:cNvPr id="24" name="Rectangle 23"/>
          <p:cNvSpPr/>
          <p:nvPr/>
        </p:nvSpPr>
        <p:spPr>
          <a:xfrm>
            <a:off x="5682696" y="5991906"/>
            <a:ext cx="774571" cy="523220"/>
          </a:xfrm>
          <a:prstGeom prst="rect">
            <a:avLst/>
          </a:prstGeom>
        </p:spPr>
        <p:txBody>
          <a:bodyPr wrap="none">
            <a:spAutoFit/>
          </a:bodyPr>
          <a:lstStyle/>
          <a:p>
            <a:r>
              <a:rPr lang="ar-EG" sz="2800" dirty="0">
                <a:solidFill>
                  <a:srgbClr val="002060"/>
                </a:solidFill>
              </a:rPr>
              <a:t>حتي </a:t>
            </a:r>
            <a:endParaRPr lang="en-US" sz="1600" dirty="0"/>
          </a:p>
        </p:txBody>
      </p:sp>
    </p:spTree>
    <p:extLst>
      <p:ext uri="{BB962C8B-B14F-4D97-AF65-F5344CB8AC3E}">
        <p14:creationId xmlns:p14="http://schemas.microsoft.com/office/powerpoint/2010/main" val="97473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9068" y="826130"/>
            <a:ext cx="7186700" cy="1077218"/>
          </a:xfrm>
          <a:prstGeom prst="rect">
            <a:avLst/>
          </a:prstGeom>
          <a:noFill/>
        </p:spPr>
        <p:txBody>
          <a:bodyPr wrap="square" rtlCol="0">
            <a:spAutoFit/>
          </a:bodyPr>
          <a:lstStyle/>
          <a:p>
            <a:pPr algn="r" rtl="1"/>
            <a:r>
              <a:rPr lang="ar-EG" sz="3200" b="1" dirty="0">
                <a:solidFill>
                  <a:schemeClr val="accent6">
                    <a:lumMod val="50000"/>
                  </a:schemeClr>
                </a:solidFill>
              </a:rPr>
              <a:t>5. اربع كلمات تحوي مدا بالالف (.............،............،...........،..............)</a:t>
            </a:r>
            <a:endParaRPr lang="en-US" sz="3200" b="1" dirty="0">
              <a:solidFill>
                <a:schemeClr val="accent6">
                  <a:lumMod val="50000"/>
                </a:schemeClr>
              </a:solidFill>
            </a:endParaRPr>
          </a:p>
        </p:txBody>
      </p:sp>
      <p:sp>
        <p:nvSpPr>
          <p:cNvPr id="3" name="TextBox 2"/>
          <p:cNvSpPr txBox="1"/>
          <p:nvPr/>
        </p:nvSpPr>
        <p:spPr>
          <a:xfrm>
            <a:off x="5161431" y="2195957"/>
            <a:ext cx="6334337" cy="1077218"/>
          </a:xfrm>
          <a:prstGeom prst="rect">
            <a:avLst/>
          </a:prstGeom>
          <a:noFill/>
        </p:spPr>
        <p:txBody>
          <a:bodyPr wrap="square" rtlCol="0">
            <a:spAutoFit/>
          </a:bodyPr>
          <a:lstStyle/>
          <a:p>
            <a:pPr algn="r" rtl="1"/>
            <a:r>
              <a:rPr lang="ar-EG" sz="3200" b="1" dirty="0">
                <a:solidFill>
                  <a:schemeClr val="accent6">
                    <a:lumMod val="50000"/>
                  </a:schemeClr>
                </a:solidFill>
              </a:rPr>
              <a:t>6. اربع كلمات تحوي مدا بالواو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4" name="TextBox 3"/>
          <p:cNvSpPr txBox="1"/>
          <p:nvPr/>
        </p:nvSpPr>
        <p:spPr>
          <a:xfrm>
            <a:off x="4412974" y="3565784"/>
            <a:ext cx="7082794" cy="1077218"/>
          </a:xfrm>
          <a:prstGeom prst="rect">
            <a:avLst/>
          </a:prstGeom>
          <a:noFill/>
        </p:spPr>
        <p:txBody>
          <a:bodyPr wrap="square" rtlCol="0">
            <a:spAutoFit/>
          </a:bodyPr>
          <a:lstStyle/>
          <a:p>
            <a:pPr algn="r" rtl="1"/>
            <a:r>
              <a:rPr lang="ar-EG" sz="3200" b="1" dirty="0">
                <a:solidFill>
                  <a:schemeClr val="accent6">
                    <a:lumMod val="50000"/>
                  </a:schemeClr>
                </a:solidFill>
              </a:rPr>
              <a:t>7. اربع كلمات تحوي مدا بالياء </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5" name="TextBox 4"/>
          <p:cNvSpPr txBox="1"/>
          <p:nvPr/>
        </p:nvSpPr>
        <p:spPr>
          <a:xfrm>
            <a:off x="4412974" y="4784984"/>
            <a:ext cx="7082794" cy="1077218"/>
          </a:xfrm>
          <a:prstGeom prst="rect">
            <a:avLst/>
          </a:prstGeom>
          <a:noFill/>
        </p:spPr>
        <p:txBody>
          <a:bodyPr wrap="square" rtlCol="0">
            <a:spAutoFit/>
          </a:bodyPr>
          <a:lstStyle/>
          <a:p>
            <a:pPr algn="r" rtl="1"/>
            <a:r>
              <a:rPr lang="ar-EG" sz="3200" b="1" dirty="0">
                <a:solidFill>
                  <a:schemeClr val="accent6">
                    <a:lumMod val="50000"/>
                  </a:schemeClr>
                </a:solidFill>
              </a:rPr>
              <a:t>8. اربع كلمات تحوي ( ال ) الشمسية</a:t>
            </a:r>
          </a:p>
          <a:p>
            <a:pPr algn="r" rtl="1"/>
            <a:r>
              <a:rPr lang="ar-EG" sz="3200" b="1" dirty="0">
                <a:solidFill>
                  <a:schemeClr val="accent6">
                    <a:lumMod val="50000"/>
                  </a:schemeClr>
                </a:solidFill>
              </a:rPr>
              <a:t>(............،.............،.............،............)</a:t>
            </a:r>
            <a:endParaRPr lang="en-US" sz="3200" b="1" dirty="0">
              <a:solidFill>
                <a:schemeClr val="accent6">
                  <a:lumMod val="50000"/>
                </a:schemeClr>
              </a:solidFill>
            </a:endParaRPr>
          </a:p>
        </p:txBody>
      </p:sp>
      <p:sp>
        <p:nvSpPr>
          <p:cNvPr id="6" name="Rectangle 5"/>
          <p:cNvSpPr/>
          <p:nvPr/>
        </p:nvSpPr>
        <p:spPr>
          <a:xfrm>
            <a:off x="9694445" y="1333566"/>
            <a:ext cx="1029449" cy="523220"/>
          </a:xfrm>
          <a:prstGeom prst="rect">
            <a:avLst/>
          </a:prstGeom>
        </p:spPr>
        <p:txBody>
          <a:bodyPr wrap="none">
            <a:spAutoFit/>
          </a:bodyPr>
          <a:lstStyle/>
          <a:p>
            <a:r>
              <a:rPr lang="ar-EG" sz="2800" dirty="0">
                <a:solidFill>
                  <a:srgbClr val="002060"/>
                </a:solidFill>
              </a:rPr>
              <a:t>بغداد   </a:t>
            </a:r>
            <a:endParaRPr lang="en-US" sz="1600" dirty="0"/>
          </a:p>
        </p:txBody>
      </p:sp>
      <p:sp>
        <p:nvSpPr>
          <p:cNvPr id="7" name="Rectangle 6"/>
          <p:cNvSpPr/>
          <p:nvPr/>
        </p:nvSpPr>
        <p:spPr>
          <a:xfrm>
            <a:off x="8786676" y="1366221"/>
            <a:ext cx="768159" cy="523220"/>
          </a:xfrm>
          <a:prstGeom prst="rect">
            <a:avLst/>
          </a:prstGeom>
        </p:spPr>
        <p:txBody>
          <a:bodyPr wrap="none">
            <a:spAutoFit/>
          </a:bodyPr>
          <a:lstStyle/>
          <a:p>
            <a:r>
              <a:rPr lang="ar-EG" sz="2800" dirty="0">
                <a:solidFill>
                  <a:srgbClr val="002060"/>
                </a:solidFill>
              </a:rPr>
              <a:t>حياته</a:t>
            </a:r>
            <a:endParaRPr lang="en-US" sz="1600" dirty="0"/>
          </a:p>
        </p:txBody>
      </p:sp>
      <p:sp>
        <p:nvSpPr>
          <p:cNvPr id="8" name="Rectangle 7"/>
          <p:cNvSpPr/>
          <p:nvPr/>
        </p:nvSpPr>
        <p:spPr>
          <a:xfrm>
            <a:off x="6916126" y="1359538"/>
            <a:ext cx="1407758" cy="523220"/>
          </a:xfrm>
          <a:prstGeom prst="rect">
            <a:avLst/>
          </a:prstGeom>
        </p:spPr>
        <p:txBody>
          <a:bodyPr wrap="none">
            <a:spAutoFit/>
          </a:bodyPr>
          <a:lstStyle/>
          <a:p>
            <a:r>
              <a:rPr lang="ar-EG" sz="2800" dirty="0">
                <a:solidFill>
                  <a:srgbClr val="002060"/>
                </a:solidFill>
              </a:rPr>
              <a:t>الرياضيات</a:t>
            </a:r>
            <a:endParaRPr lang="en-US" sz="1600" dirty="0"/>
          </a:p>
        </p:txBody>
      </p:sp>
      <p:sp>
        <p:nvSpPr>
          <p:cNvPr id="9" name="Rectangle 8"/>
          <p:cNvSpPr/>
          <p:nvPr/>
        </p:nvSpPr>
        <p:spPr>
          <a:xfrm>
            <a:off x="5298383" y="1328615"/>
            <a:ext cx="1109599" cy="523220"/>
          </a:xfrm>
          <a:prstGeom prst="rect">
            <a:avLst/>
          </a:prstGeom>
        </p:spPr>
        <p:txBody>
          <a:bodyPr wrap="none">
            <a:spAutoFit/>
          </a:bodyPr>
          <a:lstStyle/>
          <a:p>
            <a:r>
              <a:rPr lang="ar-EG" sz="2800" dirty="0">
                <a:solidFill>
                  <a:srgbClr val="002060"/>
                </a:solidFill>
              </a:rPr>
              <a:t>سرعان </a:t>
            </a:r>
            <a:endParaRPr lang="en-US" sz="1600" dirty="0"/>
          </a:p>
        </p:txBody>
      </p:sp>
      <p:sp>
        <p:nvSpPr>
          <p:cNvPr id="10" name="Rectangle 9"/>
          <p:cNvSpPr/>
          <p:nvPr/>
        </p:nvSpPr>
        <p:spPr>
          <a:xfrm>
            <a:off x="9746437" y="2677796"/>
            <a:ext cx="1122423" cy="523220"/>
          </a:xfrm>
          <a:prstGeom prst="rect">
            <a:avLst/>
          </a:prstGeom>
        </p:spPr>
        <p:txBody>
          <a:bodyPr wrap="none">
            <a:spAutoFit/>
          </a:bodyPr>
          <a:lstStyle/>
          <a:p>
            <a:r>
              <a:rPr lang="ar-EG" sz="2800" dirty="0">
                <a:solidFill>
                  <a:srgbClr val="002060"/>
                </a:solidFill>
              </a:rPr>
              <a:t>العلوم   </a:t>
            </a:r>
            <a:endParaRPr lang="en-US" sz="1600" dirty="0"/>
          </a:p>
        </p:txBody>
      </p:sp>
      <p:sp>
        <p:nvSpPr>
          <p:cNvPr id="11" name="Rectangle 10"/>
          <p:cNvSpPr/>
          <p:nvPr/>
        </p:nvSpPr>
        <p:spPr>
          <a:xfrm>
            <a:off x="8775457" y="2720603"/>
            <a:ext cx="758541" cy="523220"/>
          </a:xfrm>
          <a:prstGeom prst="rect">
            <a:avLst/>
          </a:prstGeom>
        </p:spPr>
        <p:txBody>
          <a:bodyPr wrap="none">
            <a:spAutoFit/>
          </a:bodyPr>
          <a:lstStyle/>
          <a:p>
            <a:r>
              <a:rPr lang="ar-EG" sz="2800" dirty="0">
                <a:solidFill>
                  <a:srgbClr val="002060"/>
                </a:solidFill>
              </a:rPr>
              <a:t>اروبا</a:t>
            </a:r>
            <a:endParaRPr lang="en-US" sz="1600" dirty="0"/>
          </a:p>
        </p:txBody>
      </p:sp>
      <p:sp>
        <p:nvSpPr>
          <p:cNvPr id="12" name="Rectangle 11"/>
          <p:cNvSpPr/>
          <p:nvPr/>
        </p:nvSpPr>
        <p:spPr>
          <a:xfrm>
            <a:off x="7022143" y="2722083"/>
            <a:ext cx="793807" cy="523220"/>
          </a:xfrm>
          <a:prstGeom prst="rect">
            <a:avLst/>
          </a:prstGeom>
        </p:spPr>
        <p:txBody>
          <a:bodyPr wrap="none">
            <a:spAutoFit/>
          </a:bodyPr>
          <a:lstStyle/>
          <a:p>
            <a:r>
              <a:rPr lang="ar-EG" sz="2800" dirty="0">
                <a:solidFill>
                  <a:srgbClr val="002060"/>
                </a:solidFill>
              </a:rPr>
              <a:t>جهود</a:t>
            </a:r>
            <a:endParaRPr lang="en-US" sz="1600" dirty="0"/>
          </a:p>
        </p:txBody>
      </p:sp>
      <p:sp>
        <p:nvSpPr>
          <p:cNvPr id="13" name="Rectangle 12"/>
          <p:cNvSpPr/>
          <p:nvPr/>
        </p:nvSpPr>
        <p:spPr>
          <a:xfrm>
            <a:off x="5404400" y="2691160"/>
            <a:ext cx="1207382" cy="523220"/>
          </a:xfrm>
          <a:prstGeom prst="rect">
            <a:avLst/>
          </a:prstGeom>
        </p:spPr>
        <p:txBody>
          <a:bodyPr wrap="none">
            <a:spAutoFit/>
          </a:bodyPr>
          <a:lstStyle/>
          <a:p>
            <a:r>
              <a:rPr lang="ar-EG" sz="2800" dirty="0">
                <a:solidFill>
                  <a:srgbClr val="002060"/>
                </a:solidFill>
              </a:rPr>
              <a:t>العصور </a:t>
            </a:r>
            <a:endParaRPr lang="en-US" sz="1600" dirty="0"/>
          </a:p>
        </p:txBody>
      </p:sp>
      <p:sp>
        <p:nvSpPr>
          <p:cNvPr id="14" name="Rectangle 13"/>
          <p:cNvSpPr/>
          <p:nvPr/>
        </p:nvSpPr>
        <p:spPr>
          <a:xfrm>
            <a:off x="9893211" y="4095994"/>
            <a:ext cx="1098378" cy="523220"/>
          </a:xfrm>
          <a:prstGeom prst="rect">
            <a:avLst/>
          </a:prstGeom>
        </p:spPr>
        <p:txBody>
          <a:bodyPr wrap="none">
            <a:spAutoFit/>
          </a:bodyPr>
          <a:lstStyle/>
          <a:p>
            <a:r>
              <a:rPr lang="ar-EG" sz="2800" dirty="0">
                <a:solidFill>
                  <a:srgbClr val="002060"/>
                </a:solidFill>
              </a:rPr>
              <a:t>سريع   </a:t>
            </a:r>
            <a:endParaRPr lang="en-US" sz="1600" dirty="0"/>
          </a:p>
        </p:txBody>
      </p:sp>
      <p:sp>
        <p:nvSpPr>
          <p:cNvPr id="15" name="Rectangle 14"/>
          <p:cNvSpPr/>
          <p:nvPr/>
        </p:nvSpPr>
        <p:spPr>
          <a:xfrm>
            <a:off x="8630491" y="4162589"/>
            <a:ext cx="811441" cy="523220"/>
          </a:xfrm>
          <a:prstGeom prst="rect">
            <a:avLst/>
          </a:prstGeom>
        </p:spPr>
        <p:txBody>
          <a:bodyPr wrap="none">
            <a:spAutoFit/>
          </a:bodyPr>
          <a:lstStyle/>
          <a:p>
            <a:r>
              <a:rPr lang="ar-EG" sz="2800" dirty="0">
                <a:solidFill>
                  <a:srgbClr val="002060"/>
                </a:solidFill>
              </a:rPr>
              <a:t>لطيب</a:t>
            </a:r>
            <a:endParaRPr lang="en-US" sz="1600" dirty="0"/>
          </a:p>
        </p:txBody>
      </p:sp>
      <p:sp>
        <p:nvSpPr>
          <p:cNvPr id="16" name="Rectangle 15"/>
          <p:cNvSpPr/>
          <p:nvPr/>
        </p:nvSpPr>
        <p:spPr>
          <a:xfrm>
            <a:off x="7167214" y="4144185"/>
            <a:ext cx="503664" cy="523220"/>
          </a:xfrm>
          <a:prstGeom prst="rect">
            <a:avLst/>
          </a:prstGeom>
        </p:spPr>
        <p:txBody>
          <a:bodyPr wrap="none">
            <a:spAutoFit/>
          </a:bodyPr>
          <a:lstStyle/>
          <a:p>
            <a:r>
              <a:rPr lang="ar-EG" sz="2800" dirty="0">
                <a:solidFill>
                  <a:srgbClr val="002060"/>
                </a:solidFill>
              </a:rPr>
              <a:t>فيه</a:t>
            </a:r>
            <a:endParaRPr lang="en-US" sz="1600" dirty="0"/>
          </a:p>
        </p:txBody>
      </p:sp>
      <p:sp>
        <p:nvSpPr>
          <p:cNvPr id="17" name="Rectangle 16"/>
          <p:cNvSpPr/>
          <p:nvPr/>
        </p:nvSpPr>
        <p:spPr>
          <a:xfrm>
            <a:off x="5259434" y="4133146"/>
            <a:ext cx="907621" cy="523220"/>
          </a:xfrm>
          <a:prstGeom prst="rect">
            <a:avLst/>
          </a:prstGeom>
        </p:spPr>
        <p:txBody>
          <a:bodyPr wrap="none">
            <a:spAutoFit/>
          </a:bodyPr>
          <a:lstStyle/>
          <a:p>
            <a:r>
              <a:rPr lang="ar-EG" sz="2800" dirty="0">
                <a:solidFill>
                  <a:srgbClr val="002060"/>
                </a:solidFill>
              </a:rPr>
              <a:t>يجيب </a:t>
            </a:r>
            <a:endParaRPr lang="en-US" sz="1600" dirty="0"/>
          </a:p>
        </p:txBody>
      </p:sp>
      <p:sp>
        <p:nvSpPr>
          <p:cNvPr id="18" name="Rectangle 17"/>
          <p:cNvSpPr/>
          <p:nvPr/>
        </p:nvSpPr>
        <p:spPr>
          <a:xfrm>
            <a:off x="9923903" y="5338982"/>
            <a:ext cx="1382110" cy="523220"/>
          </a:xfrm>
          <a:prstGeom prst="rect">
            <a:avLst/>
          </a:prstGeom>
        </p:spPr>
        <p:txBody>
          <a:bodyPr wrap="none">
            <a:spAutoFit/>
          </a:bodyPr>
          <a:lstStyle/>
          <a:p>
            <a:r>
              <a:rPr lang="ar-EG" sz="2800" dirty="0">
                <a:solidFill>
                  <a:srgbClr val="002060"/>
                </a:solidFill>
              </a:rPr>
              <a:t>الرازي    </a:t>
            </a:r>
            <a:endParaRPr lang="en-US" sz="1600" dirty="0"/>
          </a:p>
        </p:txBody>
      </p:sp>
      <p:sp>
        <p:nvSpPr>
          <p:cNvPr id="19" name="Rectangle 18"/>
          <p:cNvSpPr/>
          <p:nvPr/>
        </p:nvSpPr>
        <p:spPr>
          <a:xfrm>
            <a:off x="8661183" y="5405577"/>
            <a:ext cx="840295" cy="523220"/>
          </a:xfrm>
          <a:prstGeom prst="rect">
            <a:avLst/>
          </a:prstGeom>
        </p:spPr>
        <p:txBody>
          <a:bodyPr wrap="none">
            <a:spAutoFit/>
          </a:bodyPr>
          <a:lstStyle/>
          <a:p>
            <a:r>
              <a:rPr lang="ar-EG" sz="2800" dirty="0">
                <a:solidFill>
                  <a:srgbClr val="002060"/>
                </a:solidFill>
              </a:rPr>
              <a:t>الطبي</a:t>
            </a:r>
            <a:endParaRPr lang="en-US" sz="1600" dirty="0"/>
          </a:p>
        </p:txBody>
      </p:sp>
      <p:sp>
        <p:nvSpPr>
          <p:cNvPr id="20" name="Rectangle 19"/>
          <p:cNvSpPr/>
          <p:nvPr/>
        </p:nvSpPr>
        <p:spPr>
          <a:xfrm>
            <a:off x="7197906" y="5387173"/>
            <a:ext cx="1407758" cy="523220"/>
          </a:xfrm>
          <a:prstGeom prst="rect">
            <a:avLst/>
          </a:prstGeom>
        </p:spPr>
        <p:txBody>
          <a:bodyPr wrap="none">
            <a:spAutoFit/>
          </a:bodyPr>
          <a:lstStyle/>
          <a:p>
            <a:r>
              <a:rPr lang="ar-EG" sz="2800" dirty="0">
                <a:solidFill>
                  <a:srgbClr val="002060"/>
                </a:solidFill>
              </a:rPr>
              <a:t>الرياضيات</a:t>
            </a:r>
            <a:endParaRPr lang="en-US" sz="1600" dirty="0"/>
          </a:p>
        </p:txBody>
      </p:sp>
      <p:sp>
        <p:nvSpPr>
          <p:cNvPr id="21" name="Rectangle 20"/>
          <p:cNvSpPr/>
          <p:nvPr/>
        </p:nvSpPr>
        <p:spPr>
          <a:xfrm>
            <a:off x="5290126" y="5376134"/>
            <a:ext cx="1101584" cy="523220"/>
          </a:xfrm>
          <a:prstGeom prst="rect">
            <a:avLst/>
          </a:prstGeom>
        </p:spPr>
        <p:txBody>
          <a:bodyPr wrap="none">
            <a:spAutoFit/>
          </a:bodyPr>
          <a:lstStyle/>
          <a:p>
            <a:r>
              <a:rPr lang="ar-EG" sz="2800" dirty="0">
                <a:solidFill>
                  <a:srgbClr val="002060"/>
                </a:solidFill>
              </a:rPr>
              <a:t>الثلاثين </a:t>
            </a:r>
            <a:endParaRPr lang="en-US" sz="1600" dirty="0"/>
          </a:p>
        </p:txBody>
      </p:sp>
    </p:spTree>
    <p:extLst>
      <p:ext uri="{BB962C8B-B14F-4D97-AF65-F5344CB8AC3E}">
        <p14:creationId xmlns:p14="http://schemas.microsoft.com/office/powerpoint/2010/main" val="30801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bwMode="auto">
          <a:xfrm>
            <a:off x="10816045" y="446182"/>
            <a:ext cx="1047206" cy="584775"/>
          </a:xfrm>
          <a:prstGeom prst="rect">
            <a:avLst/>
          </a:prstGeom>
          <a:noFill/>
        </p:spPr>
        <p:txBody>
          <a:bodyPr wrap="square" rtlCol="1">
            <a:spAutoFit/>
          </a:bodyPr>
          <a:lstStyle/>
          <a:p>
            <a:pPr algn="ctr" rtl="1" fontAlgn="auto">
              <a:spcBef>
                <a:spcPts val="0"/>
              </a:spcBef>
              <a:spcAft>
                <a:spcPts val="0"/>
              </a:spcAft>
              <a:defRPr/>
            </a:pPr>
            <a:r>
              <a:rPr lang="ar-EG" sz="3200" b="1" dirty="0">
                <a:solidFill>
                  <a:srgbClr val="FF0000"/>
                </a:solidFill>
              </a:rPr>
              <a:t>ثانيا</a:t>
            </a:r>
            <a:endParaRPr lang="ar-EG" sz="3200" b="1" dirty="0">
              <a:solidFill>
                <a:srgbClr val="FF0000"/>
              </a:solidFill>
              <a:cs typeface="Traditional Arabic" pitchFamily="2" charset="-78"/>
            </a:endParaRPr>
          </a:p>
        </p:txBody>
      </p:sp>
      <p:sp>
        <p:nvSpPr>
          <p:cNvPr id="3" name="TextBox 2"/>
          <p:cNvSpPr txBox="1"/>
          <p:nvPr/>
        </p:nvSpPr>
        <p:spPr bwMode="auto">
          <a:xfrm>
            <a:off x="7641772" y="446181"/>
            <a:ext cx="3273197" cy="584775"/>
          </a:xfrm>
          <a:prstGeom prst="rect">
            <a:avLst/>
          </a:prstGeom>
          <a:noFill/>
        </p:spPr>
        <p:txBody>
          <a:bodyPr wrap="square" rtlCol="1">
            <a:spAutoFit/>
          </a:bodyPr>
          <a:lstStyle/>
          <a:p>
            <a:pPr algn="r" rtl="1" fontAlgn="auto">
              <a:spcBef>
                <a:spcPts val="0"/>
              </a:spcBef>
              <a:spcAft>
                <a:spcPts val="0"/>
              </a:spcAft>
              <a:defRPr/>
            </a:pPr>
            <a:r>
              <a:rPr lang="ar-EG" sz="3200" b="1" dirty="0">
                <a:solidFill>
                  <a:srgbClr val="FF0000"/>
                </a:solidFill>
                <a:latin typeface="+mn-lt"/>
                <a:cs typeface="+mn-cs"/>
              </a:rPr>
              <a:t>اكتب حسب المطلوب :</a:t>
            </a:r>
            <a:endParaRPr lang="en-US" sz="3200" b="1" dirty="0">
              <a:solidFill>
                <a:srgbClr val="FF0000"/>
              </a:solidFill>
              <a:latin typeface="+mn-lt"/>
              <a:cs typeface="+mn-cs"/>
            </a:endParaRPr>
          </a:p>
        </p:txBody>
      </p:sp>
      <p:pic>
        <p:nvPicPr>
          <p:cNvPr id="4" name="Picture 3"/>
          <p:cNvPicPr>
            <a:picLocks noChangeAspect="1"/>
          </p:cNvPicPr>
          <p:nvPr/>
        </p:nvPicPr>
        <p:blipFill>
          <a:blip r:embed="rId3"/>
          <a:stretch>
            <a:fillRect/>
          </a:stretch>
        </p:blipFill>
        <p:spPr>
          <a:xfrm>
            <a:off x="6879772" y="495680"/>
            <a:ext cx="762000" cy="485775"/>
          </a:xfrm>
          <a:prstGeom prst="rect">
            <a:avLst/>
          </a:prstGeom>
        </p:spPr>
      </p:pic>
      <p:sp>
        <p:nvSpPr>
          <p:cNvPr id="5" name="TextBox 4"/>
          <p:cNvSpPr txBox="1"/>
          <p:nvPr/>
        </p:nvSpPr>
        <p:spPr>
          <a:xfrm>
            <a:off x="1658983" y="1041653"/>
            <a:ext cx="9493162" cy="584775"/>
          </a:xfrm>
          <a:prstGeom prst="rect">
            <a:avLst/>
          </a:prstGeom>
          <a:noFill/>
        </p:spPr>
        <p:txBody>
          <a:bodyPr wrap="square" rtlCol="0">
            <a:spAutoFit/>
          </a:bodyPr>
          <a:lstStyle/>
          <a:p>
            <a:pPr algn="r" rtl="1"/>
            <a:r>
              <a:rPr lang="ar-EG" sz="3200" b="1" dirty="0">
                <a:solidFill>
                  <a:schemeClr val="accent6">
                    <a:lumMod val="50000"/>
                  </a:schemeClr>
                </a:solidFill>
              </a:rPr>
              <a:t>ا. اكمل الجمل الاتية بكلمات مختومة بتاء مربوطة :</a:t>
            </a:r>
            <a:endParaRPr lang="en-US" sz="3200" b="1" dirty="0">
              <a:solidFill>
                <a:schemeClr val="accent6">
                  <a:lumMod val="50000"/>
                </a:schemeClr>
              </a:solidFill>
            </a:endParaRPr>
          </a:p>
        </p:txBody>
      </p:sp>
      <p:sp>
        <p:nvSpPr>
          <p:cNvPr id="6" name="TextBox 5"/>
          <p:cNvSpPr txBox="1"/>
          <p:nvPr/>
        </p:nvSpPr>
        <p:spPr>
          <a:xfrm>
            <a:off x="1361757" y="1704770"/>
            <a:ext cx="10305104" cy="1077218"/>
          </a:xfrm>
          <a:prstGeom prst="rect">
            <a:avLst/>
          </a:prstGeom>
          <a:noFill/>
        </p:spPr>
        <p:txBody>
          <a:bodyPr wrap="square" rtlCol="0">
            <a:spAutoFit/>
          </a:bodyPr>
          <a:lstStyle/>
          <a:p>
            <a:pPr marL="457200" indent="-457200" algn="r" rtl="1">
              <a:buFont typeface="Arial" panose="020B0604020202020204" pitchFamily="34" charset="0"/>
              <a:buChar char="•"/>
            </a:pPr>
            <a:r>
              <a:rPr lang="ar-EG" sz="3200" b="1" dirty="0">
                <a:solidFill>
                  <a:srgbClr val="00B0F0"/>
                </a:solidFill>
              </a:rPr>
              <a:t>عاش ابو بكر الرازي فى بغداد .................. العلوم فى زمانه .</a:t>
            </a:r>
          </a:p>
          <a:p>
            <a:pPr marL="457200" indent="-457200" algn="r" rtl="1">
              <a:buFont typeface="Arial" panose="020B0604020202020204" pitchFamily="34" charset="0"/>
              <a:buChar char="•"/>
            </a:pPr>
            <a:r>
              <a:rPr lang="ar-EG" sz="3200" b="1" dirty="0">
                <a:solidFill>
                  <a:srgbClr val="00B0F0"/>
                </a:solidFill>
              </a:rPr>
              <a:t>ان ابا بكر الرازي احد ................ المسلمين العرب .</a:t>
            </a:r>
            <a:endParaRPr lang="en-US" sz="3200" b="1" dirty="0">
              <a:solidFill>
                <a:srgbClr val="00B0F0"/>
              </a:solidFill>
            </a:endParaRPr>
          </a:p>
        </p:txBody>
      </p:sp>
      <p:sp>
        <p:nvSpPr>
          <p:cNvPr id="7" name="TextBox 6"/>
          <p:cNvSpPr txBox="1"/>
          <p:nvPr/>
        </p:nvSpPr>
        <p:spPr>
          <a:xfrm>
            <a:off x="1658983" y="2990300"/>
            <a:ext cx="9493162" cy="584775"/>
          </a:xfrm>
          <a:prstGeom prst="rect">
            <a:avLst/>
          </a:prstGeom>
          <a:noFill/>
        </p:spPr>
        <p:txBody>
          <a:bodyPr wrap="square" rtlCol="0">
            <a:spAutoFit/>
          </a:bodyPr>
          <a:lstStyle/>
          <a:p>
            <a:pPr algn="r" rtl="1"/>
            <a:r>
              <a:rPr lang="ar-EG" sz="3200" b="1" dirty="0">
                <a:solidFill>
                  <a:schemeClr val="accent6">
                    <a:lumMod val="50000"/>
                  </a:schemeClr>
                </a:solidFill>
              </a:rPr>
              <a:t>ب. اكمل الجمل الاتية بكلمات مختومة بهاء :</a:t>
            </a:r>
            <a:endParaRPr lang="en-US" sz="3200" b="1" dirty="0">
              <a:solidFill>
                <a:schemeClr val="accent6">
                  <a:lumMod val="50000"/>
                </a:schemeClr>
              </a:solidFill>
            </a:endParaRPr>
          </a:p>
        </p:txBody>
      </p:sp>
      <p:sp>
        <p:nvSpPr>
          <p:cNvPr id="8" name="TextBox 7"/>
          <p:cNvSpPr txBox="1"/>
          <p:nvPr/>
        </p:nvSpPr>
        <p:spPr>
          <a:xfrm>
            <a:off x="1361757" y="3990770"/>
            <a:ext cx="10305104" cy="1077218"/>
          </a:xfrm>
          <a:prstGeom prst="rect">
            <a:avLst/>
          </a:prstGeom>
          <a:noFill/>
        </p:spPr>
        <p:txBody>
          <a:bodyPr wrap="square" rtlCol="0">
            <a:spAutoFit/>
          </a:bodyPr>
          <a:lstStyle/>
          <a:p>
            <a:pPr marL="457200" indent="-457200" algn="r" rtl="1">
              <a:buFont typeface="Arial" panose="020B0604020202020204" pitchFamily="34" charset="0"/>
              <a:buChar char="•"/>
            </a:pPr>
            <a:r>
              <a:rPr lang="ar-EG" sz="3200" b="1" dirty="0">
                <a:solidFill>
                  <a:srgbClr val="00B0F0"/>
                </a:solidFill>
              </a:rPr>
              <a:t>عرف الرازي بـ ...........................و.................................</a:t>
            </a:r>
          </a:p>
          <a:p>
            <a:pPr marL="457200" indent="-457200" algn="r" rtl="1">
              <a:buFont typeface="Arial" panose="020B0604020202020204" pitchFamily="34" charset="0"/>
              <a:buChar char="•"/>
            </a:pPr>
            <a:r>
              <a:rPr lang="ar-EG" sz="3200" b="1" dirty="0">
                <a:solidFill>
                  <a:srgbClr val="00B0F0"/>
                </a:solidFill>
              </a:rPr>
              <a:t>بدات ......................... بـ .............................. العلوم العقلية .</a:t>
            </a:r>
            <a:endParaRPr lang="en-US" sz="3200" b="1" dirty="0">
              <a:solidFill>
                <a:srgbClr val="00B0F0"/>
              </a:solidFill>
            </a:endParaRPr>
          </a:p>
        </p:txBody>
      </p:sp>
      <p:sp>
        <p:nvSpPr>
          <p:cNvPr id="9" name="TextBox 8"/>
          <p:cNvSpPr txBox="1"/>
          <p:nvPr/>
        </p:nvSpPr>
        <p:spPr>
          <a:xfrm>
            <a:off x="5488217" y="1622364"/>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عاصمة </a:t>
            </a:r>
            <a:endParaRPr lang="en-US" sz="3200" b="1" dirty="0">
              <a:solidFill>
                <a:schemeClr val="accent2">
                  <a:lumMod val="50000"/>
                </a:schemeClr>
              </a:solidFill>
            </a:endParaRPr>
          </a:p>
        </p:txBody>
      </p:sp>
      <p:sp>
        <p:nvSpPr>
          <p:cNvPr id="10" name="TextBox 9"/>
          <p:cNvSpPr txBox="1"/>
          <p:nvPr/>
        </p:nvSpPr>
        <p:spPr>
          <a:xfrm>
            <a:off x="6346011" y="2122599"/>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عباقرة </a:t>
            </a:r>
            <a:endParaRPr lang="en-US" sz="3200" b="1" dirty="0">
              <a:solidFill>
                <a:schemeClr val="accent2">
                  <a:lumMod val="50000"/>
                </a:schemeClr>
              </a:solidFill>
            </a:endParaRPr>
          </a:p>
        </p:txBody>
      </p:sp>
      <p:sp>
        <p:nvSpPr>
          <p:cNvPr id="11" name="TextBox 10"/>
          <p:cNvSpPr txBox="1"/>
          <p:nvPr/>
        </p:nvSpPr>
        <p:spPr>
          <a:xfrm>
            <a:off x="8004994" y="4529379"/>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حياته </a:t>
            </a:r>
            <a:endParaRPr lang="en-US" sz="3200" b="1" dirty="0">
              <a:solidFill>
                <a:schemeClr val="accent2">
                  <a:lumMod val="50000"/>
                </a:schemeClr>
              </a:solidFill>
            </a:endParaRPr>
          </a:p>
        </p:txBody>
      </p:sp>
      <p:sp>
        <p:nvSpPr>
          <p:cNvPr id="12" name="TextBox 11"/>
          <p:cNvSpPr txBox="1"/>
          <p:nvPr/>
        </p:nvSpPr>
        <p:spPr>
          <a:xfrm>
            <a:off x="4343127" y="4463664"/>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حبه </a:t>
            </a:r>
            <a:endParaRPr lang="en-US" sz="3200" b="1" dirty="0">
              <a:solidFill>
                <a:schemeClr val="accent2">
                  <a:lumMod val="50000"/>
                </a:schemeClr>
              </a:solidFill>
            </a:endParaRPr>
          </a:p>
        </p:txBody>
      </p:sp>
      <p:sp>
        <p:nvSpPr>
          <p:cNvPr id="13" name="TextBox 12"/>
          <p:cNvSpPr txBox="1"/>
          <p:nvPr/>
        </p:nvSpPr>
        <p:spPr>
          <a:xfrm>
            <a:off x="6879772" y="3925055"/>
            <a:ext cx="1567543" cy="584775"/>
          </a:xfrm>
          <a:prstGeom prst="rect">
            <a:avLst/>
          </a:prstGeom>
          <a:noFill/>
        </p:spPr>
        <p:txBody>
          <a:bodyPr wrap="square" rtlCol="0">
            <a:spAutoFit/>
          </a:bodyPr>
          <a:lstStyle/>
          <a:p>
            <a:pPr algn="ctr" rtl="1"/>
            <a:r>
              <a:rPr lang="ar-EG" sz="3200" b="1" dirty="0">
                <a:solidFill>
                  <a:schemeClr val="accent2">
                    <a:lumMod val="50000"/>
                  </a:schemeClr>
                </a:solidFill>
              </a:rPr>
              <a:t>ذكائه </a:t>
            </a:r>
            <a:endParaRPr lang="en-US" sz="3200" b="1" dirty="0">
              <a:solidFill>
                <a:schemeClr val="accent2">
                  <a:lumMod val="50000"/>
                </a:schemeClr>
              </a:solidFill>
            </a:endParaRPr>
          </a:p>
        </p:txBody>
      </p:sp>
      <p:sp>
        <p:nvSpPr>
          <p:cNvPr id="14" name="TextBox 13"/>
          <p:cNvSpPr txBox="1"/>
          <p:nvPr/>
        </p:nvSpPr>
        <p:spPr>
          <a:xfrm>
            <a:off x="3660226" y="3878889"/>
            <a:ext cx="1567543" cy="584775"/>
          </a:xfrm>
          <a:prstGeom prst="rect">
            <a:avLst/>
          </a:prstGeom>
          <a:noFill/>
        </p:spPr>
        <p:txBody>
          <a:bodyPr wrap="square" rtlCol="0">
            <a:spAutoFit/>
          </a:bodyPr>
          <a:lstStyle/>
          <a:p>
            <a:pPr algn="ctr" rtl="1"/>
            <a:r>
              <a:rPr lang="ar-EG" sz="3200" b="1" dirty="0">
                <a:solidFill>
                  <a:schemeClr val="accent2">
                    <a:lumMod val="50000"/>
                  </a:schemeClr>
                </a:solidFill>
              </a:rPr>
              <a:t>فطنته </a:t>
            </a:r>
            <a:endParaRPr lang="en-US" sz="3200" b="1" dirty="0">
              <a:solidFill>
                <a:schemeClr val="accent2">
                  <a:lumMod val="50000"/>
                </a:schemeClr>
              </a:solidFill>
            </a:endParaRPr>
          </a:p>
        </p:txBody>
      </p:sp>
    </p:spTree>
    <p:extLst>
      <p:ext uri="{BB962C8B-B14F-4D97-AF65-F5344CB8AC3E}">
        <p14:creationId xmlns:p14="http://schemas.microsoft.com/office/powerpoint/2010/main" val="35000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لثاً.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strVal val="#ppt_x"/>
                                          </p:val>
                                        </p:tav>
                                        <p:tav tm="100000">
                                          <p:val>
                                            <p:strVal val="#ppt_x"/>
                                          </p:val>
                                        </p:tav>
                                      </p:tavLst>
                                    </p:anim>
                                    <p:anim calcmode="lin" valueType="num">
                                      <p:cBhvr>
                                        <p:cTn id="6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ppt_x</p:attrName>
                                        </p:attrNameLst>
                                      </p:cBhvr>
                                      <p:tavLst>
                                        <p:tav tm="0">
                                          <p:val>
                                            <p:strVal val="#ppt_x"/>
                                          </p:val>
                                        </p:tav>
                                        <p:tav tm="100000">
                                          <p:val>
                                            <p:strVal val="#ppt_x"/>
                                          </p:val>
                                        </p:tav>
                                      </p:tavLst>
                                    </p:anim>
                                    <p:anim calcmode="lin" valueType="num">
                                      <p:cBhvr>
                                        <p:cTn id="7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anim calcmode="lin" valueType="num">
                                      <p:cBhvr>
                                        <p:cTn id="78" dur="500" fill="hold"/>
                                        <p:tgtEl>
                                          <p:spTgt spid="14"/>
                                        </p:tgtEl>
                                        <p:attrNameLst>
                                          <p:attrName>ppt_x</p:attrName>
                                        </p:attrNameLst>
                                      </p:cBhvr>
                                      <p:tavLst>
                                        <p:tav tm="0">
                                          <p:val>
                                            <p:strVal val="#ppt_x"/>
                                          </p:val>
                                        </p:tav>
                                        <p:tav tm="100000">
                                          <p:val>
                                            <p:strVal val="#ppt_x"/>
                                          </p:val>
                                        </p:tav>
                                      </p:tavLst>
                                    </p:anim>
                                    <p:anim calcmode="lin" valueType="num">
                                      <p:cBhvr>
                                        <p:cTn id="7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118" y="723616"/>
            <a:ext cx="10789743" cy="584775"/>
          </a:xfrm>
          <a:prstGeom prst="rect">
            <a:avLst/>
          </a:prstGeom>
          <a:noFill/>
        </p:spPr>
        <p:txBody>
          <a:bodyPr wrap="square" rtlCol="0">
            <a:spAutoFit/>
          </a:bodyPr>
          <a:lstStyle/>
          <a:p>
            <a:pPr algn="r" rtl="1"/>
            <a:r>
              <a:rPr lang="ar-EG" sz="3200" b="1" dirty="0">
                <a:solidFill>
                  <a:schemeClr val="accent6">
                    <a:lumMod val="50000"/>
                  </a:schemeClr>
                </a:solidFill>
              </a:rPr>
              <a:t>ج. اكمل بكلمات تحوي تنوين كسر على نمط المثال الاول :</a:t>
            </a:r>
            <a:endParaRPr lang="en-US" sz="3200" b="1" dirty="0">
              <a:solidFill>
                <a:schemeClr val="accent6">
                  <a:lumMod val="50000"/>
                </a:schemeClr>
              </a:solidFill>
            </a:endParaRPr>
          </a:p>
        </p:txBody>
      </p:sp>
      <p:sp>
        <p:nvSpPr>
          <p:cNvPr id="3" name="Rounded Rectangle 2"/>
          <p:cNvSpPr/>
          <p:nvPr/>
        </p:nvSpPr>
        <p:spPr>
          <a:xfrm>
            <a:off x="9662933" y="1703929"/>
            <a:ext cx="1857235" cy="75987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srgbClr val="0070C0"/>
                </a:solidFill>
              </a:rPr>
              <a:t>ناحية</a:t>
            </a:r>
            <a:endParaRPr lang="en-US" sz="3200" dirty="0">
              <a:solidFill>
                <a:srgbClr val="0070C0"/>
              </a:solidFill>
            </a:endParaRPr>
          </a:p>
        </p:txBody>
      </p:sp>
      <p:sp>
        <p:nvSpPr>
          <p:cNvPr id="8" name="Rounded Rectangle 7"/>
          <p:cNvSpPr/>
          <p:nvPr/>
        </p:nvSpPr>
        <p:spPr>
          <a:xfrm>
            <a:off x="7580133" y="1703929"/>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بسرعة </a:t>
            </a:r>
            <a:endParaRPr lang="en-US" sz="3200" dirty="0">
              <a:solidFill>
                <a:srgbClr val="0070C0"/>
              </a:solidFill>
            </a:endParaRPr>
          </a:p>
        </p:txBody>
      </p:sp>
      <p:sp>
        <p:nvSpPr>
          <p:cNvPr id="9" name="Rounded Rectangle 8"/>
          <p:cNvSpPr/>
          <p:nvPr/>
        </p:nvSpPr>
        <p:spPr>
          <a:xfrm>
            <a:off x="5522733" y="1703928"/>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صرة</a:t>
            </a:r>
            <a:endParaRPr lang="en-US" sz="3200" dirty="0">
              <a:solidFill>
                <a:srgbClr val="0070C0"/>
              </a:solidFill>
            </a:endParaRPr>
          </a:p>
        </p:txBody>
      </p:sp>
      <p:sp>
        <p:nvSpPr>
          <p:cNvPr id="10" name="Rounded Rectangle 9"/>
          <p:cNvSpPr/>
          <p:nvPr/>
        </p:nvSpPr>
        <p:spPr>
          <a:xfrm>
            <a:off x="3439933" y="1703929"/>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ناصية </a:t>
            </a:r>
            <a:endParaRPr lang="en-US" sz="3200" dirty="0">
              <a:solidFill>
                <a:srgbClr val="0070C0"/>
              </a:solidFill>
            </a:endParaRPr>
          </a:p>
        </p:txBody>
      </p:sp>
      <p:sp>
        <p:nvSpPr>
          <p:cNvPr id="11" name="Rounded Rectangle 10"/>
          <p:cNvSpPr/>
          <p:nvPr/>
        </p:nvSpPr>
        <p:spPr>
          <a:xfrm>
            <a:off x="1382533" y="1703928"/>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حارثة</a:t>
            </a:r>
            <a:endParaRPr lang="en-US" sz="3200" dirty="0">
              <a:solidFill>
                <a:srgbClr val="0070C0"/>
              </a:solidFill>
            </a:endParaRPr>
          </a:p>
        </p:txBody>
      </p:sp>
      <p:sp>
        <p:nvSpPr>
          <p:cNvPr id="12" name="TextBox 11"/>
          <p:cNvSpPr txBox="1"/>
          <p:nvPr/>
        </p:nvSpPr>
        <p:spPr>
          <a:xfrm>
            <a:off x="496117" y="3009616"/>
            <a:ext cx="10789743" cy="584775"/>
          </a:xfrm>
          <a:prstGeom prst="rect">
            <a:avLst/>
          </a:prstGeom>
          <a:noFill/>
        </p:spPr>
        <p:txBody>
          <a:bodyPr wrap="square" rtlCol="0">
            <a:spAutoFit/>
          </a:bodyPr>
          <a:lstStyle/>
          <a:p>
            <a:pPr algn="r" rtl="1"/>
            <a:r>
              <a:rPr lang="ar-EG" sz="3200" b="1" dirty="0">
                <a:solidFill>
                  <a:schemeClr val="accent6">
                    <a:lumMod val="50000"/>
                  </a:schemeClr>
                </a:solidFill>
              </a:rPr>
              <a:t>د. اكمل بكلمات مبدوءة بهمزة قطع على نمط المثال الاول :</a:t>
            </a:r>
            <a:endParaRPr lang="en-US" sz="3200" b="1" dirty="0">
              <a:solidFill>
                <a:schemeClr val="accent6">
                  <a:lumMod val="50000"/>
                </a:schemeClr>
              </a:solidFill>
            </a:endParaRPr>
          </a:p>
        </p:txBody>
      </p:sp>
      <p:sp>
        <p:nvSpPr>
          <p:cNvPr id="18" name="Rounded Rectangle 17"/>
          <p:cNvSpPr/>
          <p:nvPr/>
        </p:nvSpPr>
        <p:spPr>
          <a:xfrm>
            <a:off x="9662933" y="4140202"/>
            <a:ext cx="1857235" cy="759877"/>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srgbClr val="0070C0"/>
                </a:solidFill>
              </a:rPr>
              <a:t>اسئلة</a:t>
            </a:r>
            <a:endParaRPr lang="en-US" sz="3200" dirty="0">
              <a:solidFill>
                <a:srgbClr val="0070C0"/>
              </a:solidFill>
            </a:endParaRPr>
          </a:p>
        </p:txBody>
      </p:sp>
      <p:sp>
        <p:nvSpPr>
          <p:cNvPr id="19" name="Rounded Rectangle 18"/>
          <p:cNvSpPr/>
          <p:nvPr/>
        </p:nvSpPr>
        <p:spPr>
          <a:xfrm>
            <a:off x="981654" y="4176470"/>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اسئلة</a:t>
            </a:r>
            <a:endParaRPr lang="en-US" sz="3200" dirty="0">
              <a:solidFill>
                <a:srgbClr val="0070C0"/>
              </a:solidFill>
            </a:endParaRPr>
          </a:p>
        </p:txBody>
      </p:sp>
      <p:sp>
        <p:nvSpPr>
          <p:cNvPr id="20" name="Rounded Rectangle 19"/>
          <p:cNvSpPr/>
          <p:nvPr/>
        </p:nvSpPr>
        <p:spPr>
          <a:xfrm>
            <a:off x="7179254" y="4176470"/>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اجوبة</a:t>
            </a:r>
            <a:endParaRPr lang="en-US" sz="3200" dirty="0">
              <a:solidFill>
                <a:srgbClr val="0070C0"/>
              </a:solidFill>
            </a:endParaRPr>
          </a:p>
        </p:txBody>
      </p:sp>
      <p:sp>
        <p:nvSpPr>
          <p:cNvPr id="21" name="Rounded Rectangle 20"/>
          <p:cNvSpPr/>
          <p:nvPr/>
        </p:nvSpPr>
        <p:spPr>
          <a:xfrm>
            <a:off x="5096454" y="4176471"/>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امكنه</a:t>
            </a:r>
            <a:endParaRPr lang="en-US" sz="3200" dirty="0">
              <a:solidFill>
                <a:srgbClr val="0070C0"/>
              </a:solidFill>
            </a:endParaRPr>
          </a:p>
        </p:txBody>
      </p:sp>
      <p:sp>
        <p:nvSpPr>
          <p:cNvPr id="22" name="Rounded Rectangle 21"/>
          <p:cNvSpPr/>
          <p:nvPr/>
        </p:nvSpPr>
        <p:spPr>
          <a:xfrm>
            <a:off x="3039054" y="4176470"/>
            <a:ext cx="1857235" cy="759877"/>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EG" sz="3200" dirty="0">
                <a:solidFill>
                  <a:srgbClr val="0070C0"/>
                </a:solidFill>
              </a:rPr>
              <a:t>ازمتة</a:t>
            </a:r>
            <a:endParaRPr lang="en-US" sz="3200" dirty="0">
              <a:solidFill>
                <a:srgbClr val="0070C0"/>
              </a:solidFill>
            </a:endParaRPr>
          </a:p>
        </p:txBody>
      </p:sp>
    </p:spTree>
    <p:extLst>
      <p:ext uri="{BB962C8B-B14F-4D97-AF65-F5344CB8AC3E}">
        <p14:creationId xmlns:p14="http://schemas.microsoft.com/office/powerpoint/2010/main" val="16758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bwMode="auto">
          <a:xfrm>
            <a:off x="10852772" y="486658"/>
            <a:ext cx="1047206" cy="646331"/>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002060"/>
                </a:solidFill>
              </a:rPr>
              <a:t>ثالثاً</a:t>
            </a:r>
            <a:endParaRPr lang="ar-EG" sz="3600" b="1" dirty="0">
              <a:solidFill>
                <a:srgbClr val="002060"/>
              </a:solidFill>
              <a:cs typeface="Traditional Arabic" pitchFamily="2" charset="-78"/>
            </a:endParaRPr>
          </a:p>
        </p:txBody>
      </p:sp>
      <p:sp>
        <p:nvSpPr>
          <p:cNvPr id="3" name="TextBox 2"/>
          <p:cNvSpPr txBox="1"/>
          <p:nvPr/>
        </p:nvSpPr>
        <p:spPr bwMode="auto">
          <a:xfrm>
            <a:off x="7743813" y="486658"/>
            <a:ext cx="3273197" cy="584775"/>
          </a:xfrm>
          <a:prstGeom prst="rect">
            <a:avLst/>
          </a:prstGeom>
          <a:noFill/>
        </p:spPr>
        <p:txBody>
          <a:bodyPr wrap="square" rtlCol="1">
            <a:spAutoFit/>
          </a:bodyPr>
          <a:lstStyle/>
          <a:p>
            <a:pPr algn="r" rtl="1" fontAlgn="auto">
              <a:spcBef>
                <a:spcPts val="0"/>
              </a:spcBef>
              <a:spcAft>
                <a:spcPts val="0"/>
              </a:spcAft>
              <a:defRPr/>
            </a:pPr>
            <a:r>
              <a:rPr lang="ar-EG" sz="3200" b="1" dirty="0">
                <a:solidFill>
                  <a:srgbClr val="FF0000"/>
                </a:solidFill>
                <a:latin typeface="+mn-lt"/>
                <a:cs typeface="+mn-cs"/>
              </a:rPr>
              <a:t>اكتب حسب المطلوب :</a:t>
            </a:r>
            <a:endParaRPr lang="en-US" sz="3200" b="1" dirty="0">
              <a:solidFill>
                <a:srgbClr val="FF0000"/>
              </a:solidFill>
              <a:latin typeface="+mn-lt"/>
              <a:cs typeface="+mn-cs"/>
            </a:endParaRPr>
          </a:p>
        </p:txBody>
      </p:sp>
      <p:pic>
        <p:nvPicPr>
          <p:cNvPr id="4" name="Picture 3"/>
          <p:cNvPicPr>
            <a:picLocks noChangeAspect="1"/>
          </p:cNvPicPr>
          <p:nvPr/>
        </p:nvPicPr>
        <p:blipFill>
          <a:blip r:embed="rId3"/>
          <a:stretch>
            <a:fillRect/>
          </a:stretch>
        </p:blipFill>
        <p:spPr>
          <a:xfrm>
            <a:off x="6981813" y="536157"/>
            <a:ext cx="762000" cy="485775"/>
          </a:xfrm>
          <a:prstGeom prst="rect">
            <a:avLst/>
          </a:prstGeom>
        </p:spPr>
      </p:pic>
      <p:sp>
        <p:nvSpPr>
          <p:cNvPr id="5" name="TextBox 4"/>
          <p:cNvSpPr txBox="1"/>
          <p:nvPr/>
        </p:nvSpPr>
        <p:spPr>
          <a:xfrm>
            <a:off x="1763946" y="3876623"/>
            <a:ext cx="9364579" cy="2062103"/>
          </a:xfrm>
          <a:prstGeom prst="rect">
            <a:avLst/>
          </a:prstGeom>
          <a:noFill/>
        </p:spPr>
        <p:txBody>
          <a:bodyPr wrap="square" rtlCol="0">
            <a:spAutoFit/>
          </a:bodyPr>
          <a:lstStyle/>
          <a:p>
            <a:pPr algn="r" rtl="1"/>
            <a:r>
              <a:rPr lang="ar-SA" sz="3200" b="1">
                <a:solidFill>
                  <a:srgbClr val="FF0000"/>
                </a:solidFill>
                <a:latin typeface="Calibri" pitchFamily="34" charset="0"/>
              </a:rPr>
              <a:t>أَبو بَكْرٍ بِنُ مُحَمَّدٍ الرَّازيُّ، عاشَ في بَغْدادَ عاصِمَةِ العُلومِ في زَمانِهِ</a:t>
            </a:r>
            <a:r>
              <a:rPr lang="ar-EG" sz="3200" b="1">
                <a:solidFill>
                  <a:srgbClr val="FF0000"/>
                </a:solidFill>
                <a:latin typeface="Calibri" pitchFamily="34" charset="0"/>
              </a:rPr>
              <a:t> ، </a:t>
            </a:r>
            <a:r>
              <a:rPr lang="ar-SA" sz="3200" b="1">
                <a:solidFill>
                  <a:srgbClr val="FF0000"/>
                </a:solidFill>
                <a:latin typeface="Calibri" pitchFamily="34" charset="0"/>
              </a:rPr>
              <a:t>وَهُوَ أَبو الطِّبِّ الْعَرَبِيِّ، وَحُجَّةُ الطِّبِّ في أُوروبا قديمًا</a:t>
            </a:r>
            <a:r>
              <a:rPr lang="ar-EG" sz="3200" b="1">
                <a:solidFill>
                  <a:srgbClr val="FF0000"/>
                </a:solidFill>
                <a:latin typeface="Calibri" pitchFamily="34" charset="0"/>
              </a:rPr>
              <a:t> </a:t>
            </a:r>
            <a:r>
              <a:rPr lang="ar-SA" sz="3200" b="1">
                <a:solidFill>
                  <a:srgbClr val="FF0000"/>
                </a:solidFill>
                <a:latin typeface="Calibri" pitchFamily="34" charset="0"/>
              </a:rPr>
              <a:t>بَدَأَ</a:t>
            </a:r>
            <a:r>
              <a:rPr lang="ar-EG" sz="3200" b="1">
                <a:solidFill>
                  <a:srgbClr val="FF0000"/>
                </a:solidFill>
                <a:latin typeface="Calibri" pitchFamily="34" charset="0"/>
              </a:rPr>
              <a:t>ت</a:t>
            </a:r>
            <a:r>
              <a:rPr lang="ar-SA" sz="3200" b="1">
                <a:solidFill>
                  <a:srgbClr val="FF0000"/>
                </a:solidFill>
                <a:latin typeface="Calibri" pitchFamily="34" charset="0"/>
              </a:rPr>
              <a:t> حَياتُهُ بِحُبِّهِ العُلومَ العَقْلِيَّةَ، فَانْشَغَلَ بِدِراسَةِ الرِّياضِيَّاتِ وَالأَدَبِ وَنَظْمِ الشِّعْرِ، لَكِنَّهُ سُرْعانَ ما غَيَّرَ اهْتِمامَهُ عِنْدَ بُلوغِهِ الثَّلاثينَ مِنْ عُمْرِهِ</a:t>
            </a:r>
            <a:endParaRPr lang="en-US" sz="3200" b="1" dirty="0">
              <a:solidFill>
                <a:srgbClr val="FF0000"/>
              </a:solidFill>
              <a:latin typeface="Calibri" pitchFamily="34" charset="0"/>
            </a:endParaRPr>
          </a:p>
        </p:txBody>
      </p:sp>
      <p:sp>
        <p:nvSpPr>
          <p:cNvPr id="6" name="Rectangle 4"/>
          <p:cNvSpPr>
            <a:spLocks noChangeArrowheads="1"/>
          </p:cNvSpPr>
          <p:nvPr/>
        </p:nvSpPr>
        <p:spPr bwMode="auto">
          <a:xfrm>
            <a:off x="613954" y="1860687"/>
            <a:ext cx="11050148" cy="4031873"/>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أَبو بَكْرٍ بِنُ مُحَمَّدٍ الرَّازيُّ، عاشَ في بَغْدادَ عاصِمَةِ العُلومِ في زَمانِهِ</a:t>
            </a:r>
            <a:r>
              <a:rPr lang="ar-EG" sz="3200" b="1" dirty="0">
                <a:solidFill>
                  <a:srgbClr val="0070C0"/>
                </a:solidFill>
                <a:latin typeface="Calibri" pitchFamily="34" charset="0"/>
              </a:rPr>
              <a:t> ، </a:t>
            </a:r>
            <a:r>
              <a:rPr lang="ar-SA" sz="3200" b="1" dirty="0">
                <a:solidFill>
                  <a:srgbClr val="0070C0"/>
                </a:solidFill>
                <a:latin typeface="Calibri" pitchFamily="34" charset="0"/>
              </a:rPr>
              <a:t>وَهُوَ أَبو الطِّبِّ الْعَرَبِيِّ، وَحُجَّةُ الطِّبِّ في أُوروبا قديمًا</a:t>
            </a:r>
            <a:r>
              <a:rPr lang="ar-EG" sz="3200" b="1" dirty="0">
                <a:solidFill>
                  <a:srgbClr val="0070C0"/>
                </a:solidFill>
                <a:latin typeface="Calibri" pitchFamily="34" charset="0"/>
              </a:rPr>
              <a:t> </a:t>
            </a:r>
            <a:r>
              <a:rPr lang="ar-SA" sz="3200" b="1" dirty="0">
                <a:solidFill>
                  <a:srgbClr val="0070C0"/>
                </a:solidFill>
                <a:latin typeface="Calibri" pitchFamily="34" charset="0"/>
              </a:rPr>
              <a:t>بَدَأَ</a:t>
            </a:r>
            <a:r>
              <a:rPr lang="ar-EG" sz="3200" b="1" dirty="0">
                <a:solidFill>
                  <a:srgbClr val="0070C0"/>
                </a:solidFill>
                <a:latin typeface="Calibri" pitchFamily="34" charset="0"/>
              </a:rPr>
              <a:t>ت</a:t>
            </a:r>
            <a:r>
              <a:rPr lang="ar-SA" sz="3200" b="1" dirty="0">
                <a:solidFill>
                  <a:srgbClr val="0070C0"/>
                </a:solidFill>
                <a:latin typeface="Calibri" pitchFamily="34" charset="0"/>
              </a:rPr>
              <a:t> حَياتُهُ بِحُبِّهِ العُلومَ العَقْلِيَّةَ، فَانْشَغَلَ بِدِراسَةِ الرِّياضِيَّاتِ وَالأَدَبِ وَنَظْمِ الشِّعْرِ، لَكِنَّهُ سُرْعانَ ما غَيَّرَ اهْتِمامَهُ عِنْدَ بُلوغِهِ الثَّلاثينَ مِنْ عُمْرِهِ</a:t>
            </a:r>
            <a:endParaRPr lang="en-US" sz="3200" b="1" dirty="0">
              <a:solidFill>
                <a:srgbClr val="0070C0"/>
              </a:solidFill>
              <a:latin typeface="Calibri" pitchFamily="34" charset="0"/>
            </a:endParaRPr>
          </a:p>
          <a:p>
            <a:pPr algn="r" rtl="1"/>
            <a:r>
              <a:rPr lang="ar-EG" sz="3200" b="1" dirty="0">
                <a:solidFill>
                  <a:srgbClr val="002060"/>
                </a:solidFill>
                <a:latin typeface="Calibri" pitchFamily="34" charset="0"/>
              </a:rPr>
              <a:t>...............................................................................................................................................................................................................................................................................................................................................................................................</a:t>
            </a:r>
            <a:endParaRPr lang="en-US" sz="3200" b="1" dirty="0">
              <a:solidFill>
                <a:srgbClr val="002060"/>
              </a:solidFill>
              <a:latin typeface="Calibri" pitchFamily="34" charset="0"/>
            </a:endParaRPr>
          </a:p>
        </p:txBody>
      </p:sp>
    </p:spTree>
    <p:extLst>
      <p:ext uri="{BB962C8B-B14F-4D97-AF65-F5344CB8AC3E}">
        <p14:creationId xmlns:p14="http://schemas.microsoft.com/office/powerpoint/2010/main" val="16695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ثالثاً.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8" y="639879"/>
            <a:ext cx="10410909" cy="584775"/>
          </a:xfrm>
          <a:prstGeom prst="rect">
            <a:avLst/>
          </a:prstGeom>
          <a:noFill/>
        </p:spPr>
        <p:txBody>
          <a:bodyPr wrap="square" rtlCol="0">
            <a:spAutoFit/>
          </a:bodyPr>
          <a:lstStyle/>
          <a:p>
            <a:pPr algn="r" rtl="1"/>
            <a:r>
              <a:rPr lang="ar-EG" sz="3200" b="1" dirty="0">
                <a:solidFill>
                  <a:srgbClr val="00B0F0"/>
                </a:solidFill>
              </a:rPr>
              <a:t>2. الاحظ الجمل الاتية ، ثم اكتبها فى دفتري أملاء من معلمي: (أملاء منظور )</a:t>
            </a:r>
            <a:endParaRPr lang="en-US" sz="3200" b="1" dirty="0">
              <a:solidFill>
                <a:srgbClr val="00B0F0"/>
              </a:solidFill>
            </a:endParaRPr>
          </a:p>
        </p:txBody>
      </p:sp>
      <p:sp>
        <p:nvSpPr>
          <p:cNvPr id="3" name="Rectangle 2"/>
          <p:cNvSpPr/>
          <p:nvPr/>
        </p:nvSpPr>
        <p:spPr>
          <a:xfrm>
            <a:off x="914304" y="1809259"/>
            <a:ext cx="10672355" cy="1569660"/>
          </a:xfrm>
          <a:prstGeom prst="rect">
            <a:avLst/>
          </a:prstGeom>
        </p:spPr>
        <p:txBody>
          <a:bodyPr wrap="square">
            <a:spAutoFit/>
          </a:bodyPr>
          <a:lstStyle/>
          <a:p>
            <a:pPr algn="r" rtl="1"/>
            <a:r>
              <a:rPr lang="ar-SA" sz="3200" b="1" dirty="0">
                <a:solidFill>
                  <a:srgbClr val="0070C0"/>
                </a:solidFill>
                <a:latin typeface="Calibri" pitchFamily="34" charset="0"/>
              </a:rPr>
              <a:t>اتَّبَعَ الرَّازيُّ في مُداوا</a:t>
            </a:r>
            <a:r>
              <a:rPr lang="ar-EG" sz="3200" b="1" dirty="0">
                <a:solidFill>
                  <a:srgbClr val="0070C0"/>
                </a:solidFill>
                <a:latin typeface="Calibri" pitchFamily="34" charset="0"/>
              </a:rPr>
              <a:t>ةِ</a:t>
            </a:r>
            <a:r>
              <a:rPr lang="ar-SA" sz="3200" b="1" dirty="0">
                <a:solidFill>
                  <a:srgbClr val="0070C0"/>
                </a:solidFill>
                <a:latin typeface="Calibri" pitchFamily="34" charset="0"/>
              </a:rPr>
              <a:t> الْمَرضى طَريقَةَ الْمُشاهَدَةِ، فَكانَ يَسْأَلُ الْمَريضَ عَدَّةَ أَسْئِلَةٍ لِيُجيبَ عَنْها، وَمِنْ خِلالِ الإجابةِ كان الرَّازيُّ يُقَدِّمُ العِلاجَ النَّافِعَ لِمَرْضاهُ</a:t>
            </a:r>
            <a:r>
              <a:rPr lang="ar-EG" sz="3200" b="1" dirty="0">
                <a:solidFill>
                  <a:srgbClr val="0070C0"/>
                </a:solidFill>
                <a:latin typeface="Calibri" pitchFamily="34" charset="0"/>
              </a:rPr>
              <a:t> ، </a:t>
            </a:r>
            <a:r>
              <a:rPr lang="ar-SA" sz="3200" b="1" dirty="0">
                <a:solidFill>
                  <a:srgbClr val="0070C0"/>
                </a:solidFill>
                <a:latin typeface="Calibri" pitchFamily="34" charset="0"/>
              </a:rPr>
              <a:t>وَهَذِهِ الطَّريقَةُ الْمَعْروفَةُ بِالتَّشْخيصِ، هِيَ الْمُتَّبَعَةُ في المُستشفيات الْيومَ.</a:t>
            </a:r>
            <a:endParaRPr lang="en-US" sz="3200" b="1" dirty="0">
              <a:solidFill>
                <a:srgbClr val="0070C0"/>
              </a:solidFill>
              <a:latin typeface="Calibri" pitchFamily="34" charset="0"/>
            </a:endParaRPr>
          </a:p>
        </p:txBody>
      </p:sp>
      <p:sp>
        <p:nvSpPr>
          <p:cNvPr id="4" name="TextBox 3"/>
          <p:cNvSpPr txBox="1"/>
          <p:nvPr/>
        </p:nvSpPr>
        <p:spPr>
          <a:xfrm>
            <a:off x="1346611" y="3963524"/>
            <a:ext cx="10202091" cy="584775"/>
          </a:xfrm>
          <a:prstGeom prst="rect">
            <a:avLst/>
          </a:prstGeom>
          <a:noFill/>
        </p:spPr>
        <p:txBody>
          <a:bodyPr wrap="square" rtlCol="0">
            <a:spAutoFit/>
          </a:bodyPr>
          <a:lstStyle/>
          <a:p>
            <a:pPr algn="r" rtl="1"/>
            <a:r>
              <a:rPr lang="ar-EG" sz="3200" b="1" dirty="0">
                <a:solidFill>
                  <a:srgbClr val="00B0F0"/>
                </a:solidFill>
              </a:rPr>
              <a:t>3. اكتب فى دفتري ما يملي على معلمي : ( أملاء اختياري من اختبار المعلم) </a:t>
            </a:r>
            <a:endParaRPr lang="en-US" sz="3200" b="1" dirty="0">
              <a:solidFill>
                <a:srgbClr val="00B0F0"/>
              </a:solidFill>
            </a:endParaRPr>
          </a:p>
        </p:txBody>
      </p:sp>
    </p:spTree>
    <p:extLst>
      <p:ext uri="{BB962C8B-B14F-4D97-AF65-F5344CB8AC3E}">
        <p14:creationId xmlns:p14="http://schemas.microsoft.com/office/powerpoint/2010/main" val="26807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792686" y="1053472"/>
            <a:ext cx="4894747" cy="584775"/>
          </a:xfrm>
          <a:prstGeom prst="rect">
            <a:avLst/>
          </a:prstGeom>
          <a:noFill/>
          <a:ln w="9525">
            <a:noFill/>
            <a:miter lim="800000"/>
            <a:headEnd/>
            <a:tailEnd/>
          </a:ln>
        </p:spPr>
        <p:txBody>
          <a:bodyPr wrap="square" anchor="ctr">
            <a:spAutoFit/>
          </a:bodyPr>
          <a:lstStyle/>
          <a:p>
            <a:pPr algn="r" rtl="1"/>
            <a:r>
              <a:rPr lang="ar-SA" sz="3200" b="1" dirty="0">
                <a:solidFill>
                  <a:srgbClr val="0070C0"/>
                </a:solidFill>
                <a:latin typeface="Calibri" pitchFamily="34" charset="0"/>
              </a:rPr>
              <a:t>بِمُحاكاةِ المثالِ الأَوَّلِ أُكْمِلُ الْفَراغَ:</a:t>
            </a:r>
            <a:endParaRPr lang="en-US" sz="3200" b="1" dirty="0">
              <a:solidFill>
                <a:srgbClr val="0070C0"/>
              </a:solidFill>
              <a:latin typeface="Calibri" pitchFamily="34" charset="0"/>
            </a:endParaRPr>
          </a:p>
        </p:txBody>
      </p:sp>
      <p:sp>
        <p:nvSpPr>
          <p:cNvPr id="3" name="Rectangle 1"/>
          <p:cNvSpPr>
            <a:spLocks noChangeArrowheads="1"/>
          </p:cNvSpPr>
          <p:nvPr/>
        </p:nvSpPr>
        <p:spPr bwMode="auto">
          <a:xfrm>
            <a:off x="632716" y="1638247"/>
            <a:ext cx="11054717" cy="584775"/>
          </a:xfrm>
          <a:prstGeom prst="rect">
            <a:avLst/>
          </a:prstGeom>
          <a:noFill/>
          <a:ln w="9525">
            <a:noFill/>
            <a:miter lim="800000"/>
            <a:headEnd/>
            <a:tailEnd/>
          </a:ln>
        </p:spPr>
        <p:txBody>
          <a:bodyPr wrap="square" anchor="ctr">
            <a:spAutoFit/>
          </a:bodyPr>
          <a:lstStyle/>
          <a:p>
            <a:pPr algn="r" rtl="1"/>
            <a:r>
              <a:rPr lang="ar-EG" sz="3200" b="1" dirty="0">
                <a:solidFill>
                  <a:srgbClr val="002060"/>
                </a:solidFill>
                <a:latin typeface="Calibri" pitchFamily="34" charset="0"/>
              </a:rPr>
              <a:t>حفظ التاريخ سيرته وجهوده فى خدمة الطب ، لعل اطباء المسلمين يقدرون جهد .</a:t>
            </a:r>
            <a:endParaRPr lang="en-US" sz="3200" b="1" dirty="0">
              <a:solidFill>
                <a:srgbClr val="002060"/>
              </a:solidFill>
              <a:latin typeface="Calibri" pitchFamily="34" charset="0"/>
            </a:endParaRPr>
          </a:p>
        </p:txBody>
      </p:sp>
      <p:sp>
        <p:nvSpPr>
          <p:cNvPr id="4" name="Rectangle 1"/>
          <p:cNvSpPr>
            <a:spLocks noChangeArrowheads="1"/>
          </p:cNvSpPr>
          <p:nvPr/>
        </p:nvSpPr>
        <p:spPr bwMode="auto">
          <a:xfrm>
            <a:off x="4545875" y="2383184"/>
            <a:ext cx="6966042" cy="1077218"/>
          </a:xfrm>
          <a:prstGeom prst="rect">
            <a:avLst/>
          </a:prstGeom>
          <a:noFill/>
          <a:ln w="9525">
            <a:noFill/>
            <a:miter lim="800000"/>
            <a:headEnd/>
            <a:tailEnd/>
          </a:ln>
        </p:spPr>
        <p:txBody>
          <a:bodyPr wrap="square" anchor="ctr">
            <a:spAutoFit/>
          </a:bodyPr>
          <a:lstStyle/>
          <a:p>
            <a:pPr algn="r" rtl="1"/>
            <a:r>
              <a:rPr lang="ar-EG" sz="3200" b="1" dirty="0">
                <a:solidFill>
                  <a:srgbClr val="002060"/>
                </a:solidFill>
                <a:latin typeface="Calibri" pitchFamily="34" charset="0"/>
              </a:rPr>
              <a:t>ترك الرازي اختراعات فى مجال الطب </a:t>
            </a:r>
            <a:r>
              <a:rPr lang="ar-SA" sz="3200" b="1" dirty="0">
                <a:solidFill>
                  <a:srgbClr val="FF0000"/>
                </a:solidFill>
                <a:latin typeface="Calibri" pitchFamily="34" charset="0"/>
              </a:rPr>
              <a:t>لَعَلَّ</a:t>
            </a:r>
            <a:r>
              <a:rPr lang="ar-SA" sz="3200" b="1" dirty="0">
                <a:solidFill>
                  <a:srgbClr val="002060"/>
                </a:solidFill>
                <a:latin typeface="Calibri" pitchFamily="34" charset="0"/>
              </a:rPr>
              <a:t> </a:t>
            </a:r>
            <a:r>
              <a:rPr lang="en-US" sz="3200" b="1" dirty="0">
                <a:solidFill>
                  <a:srgbClr val="002060"/>
                </a:solidFill>
                <a:latin typeface="Calibri" pitchFamily="34" charset="0"/>
              </a:rPr>
              <a:t> </a:t>
            </a:r>
            <a:r>
              <a:rPr lang="ar-EG" sz="3200" b="1" dirty="0">
                <a:solidFill>
                  <a:srgbClr val="002060"/>
                </a:solidFill>
                <a:latin typeface="Calibri" pitchFamily="34" charset="0"/>
              </a:rPr>
              <a:t>....................................................</a:t>
            </a:r>
            <a:endParaRPr lang="en-US" sz="3200" b="1" dirty="0">
              <a:solidFill>
                <a:srgbClr val="002060"/>
              </a:solidFill>
              <a:latin typeface="Calibri" pitchFamily="34" charset="0"/>
            </a:endParaRPr>
          </a:p>
        </p:txBody>
      </p:sp>
      <p:sp>
        <p:nvSpPr>
          <p:cNvPr id="5" name="Rectangle 1"/>
          <p:cNvSpPr>
            <a:spLocks noChangeArrowheads="1"/>
          </p:cNvSpPr>
          <p:nvPr/>
        </p:nvSpPr>
        <p:spPr bwMode="auto">
          <a:xfrm>
            <a:off x="2826198" y="3660457"/>
            <a:ext cx="8861235" cy="584775"/>
          </a:xfrm>
          <a:prstGeom prst="rect">
            <a:avLst/>
          </a:prstGeom>
          <a:noFill/>
          <a:ln w="9525">
            <a:noFill/>
            <a:miter lim="800000"/>
            <a:headEnd/>
            <a:tailEnd/>
          </a:ln>
        </p:spPr>
        <p:txBody>
          <a:bodyPr wrap="square" anchor="ctr">
            <a:spAutoFit/>
          </a:bodyPr>
          <a:lstStyle/>
          <a:p>
            <a:pPr algn="r" rtl="1"/>
            <a:r>
              <a:rPr lang="ar-SA" sz="3200" b="1" dirty="0">
                <a:solidFill>
                  <a:srgbClr val="002060"/>
                </a:solidFill>
                <a:latin typeface="Calibri" pitchFamily="34" charset="0"/>
              </a:rPr>
              <a:t> </a:t>
            </a:r>
            <a:r>
              <a:rPr lang="ar-EG" sz="3200" b="1" dirty="0">
                <a:solidFill>
                  <a:srgbClr val="002060"/>
                </a:solidFill>
                <a:latin typeface="Calibri" pitchFamily="34" charset="0"/>
              </a:rPr>
              <a:t>ابتكر الرازي طريقة المشاهدة </a:t>
            </a:r>
            <a:r>
              <a:rPr lang="ar-SA" sz="3200" b="1" dirty="0">
                <a:solidFill>
                  <a:srgbClr val="FF0000"/>
                </a:solidFill>
                <a:latin typeface="Calibri" pitchFamily="34" charset="0"/>
              </a:rPr>
              <a:t>لَعَلَّ</a:t>
            </a:r>
            <a:r>
              <a:rPr lang="ar-EG" sz="3200" b="1" dirty="0">
                <a:solidFill>
                  <a:srgbClr val="FF0000"/>
                </a:solidFill>
                <a:latin typeface="Calibri" pitchFamily="34" charset="0"/>
              </a:rPr>
              <a:t> </a:t>
            </a:r>
            <a:r>
              <a:rPr lang="ar-EG" sz="3200" b="1" dirty="0">
                <a:solidFill>
                  <a:srgbClr val="002060"/>
                </a:solidFill>
                <a:latin typeface="Calibri" pitchFamily="34" charset="0"/>
              </a:rPr>
              <a:t>.................................</a:t>
            </a:r>
            <a:endParaRPr lang="en-US" sz="3200" b="1" dirty="0">
              <a:solidFill>
                <a:srgbClr val="002060"/>
              </a:solidFill>
              <a:latin typeface="Calibri" pitchFamily="34" charset="0"/>
            </a:endParaRPr>
          </a:p>
        </p:txBody>
      </p:sp>
      <p:sp>
        <p:nvSpPr>
          <p:cNvPr id="6" name="Rectangle 1"/>
          <p:cNvSpPr>
            <a:spLocks noChangeArrowheads="1"/>
          </p:cNvSpPr>
          <p:nvPr/>
        </p:nvSpPr>
        <p:spPr bwMode="auto">
          <a:xfrm>
            <a:off x="1672047" y="4452420"/>
            <a:ext cx="9839870" cy="584775"/>
          </a:xfrm>
          <a:prstGeom prst="rect">
            <a:avLst/>
          </a:prstGeom>
          <a:noFill/>
          <a:ln w="9525">
            <a:noFill/>
            <a:miter lim="800000"/>
            <a:headEnd/>
            <a:tailEnd/>
          </a:ln>
        </p:spPr>
        <p:txBody>
          <a:bodyPr wrap="square" anchor="ctr">
            <a:spAutoFit/>
          </a:bodyPr>
          <a:lstStyle/>
          <a:p>
            <a:pPr algn="r" rtl="1"/>
            <a:r>
              <a:rPr lang="ar-SA" sz="3200" b="1" dirty="0">
                <a:solidFill>
                  <a:srgbClr val="002060"/>
                </a:solidFill>
                <a:latin typeface="Calibri" pitchFamily="34" charset="0"/>
              </a:rPr>
              <a:t> </a:t>
            </a:r>
            <a:r>
              <a:rPr lang="ar-EG" sz="3200" b="1" dirty="0">
                <a:solidFill>
                  <a:srgbClr val="002060"/>
                </a:solidFill>
                <a:latin typeface="Calibri" pitchFamily="34" charset="0"/>
              </a:rPr>
              <a:t>قرر بناء المستشفي فى بغذاد </a:t>
            </a:r>
            <a:r>
              <a:rPr lang="ar-SA" sz="3200" b="1" dirty="0">
                <a:solidFill>
                  <a:srgbClr val="FF0000"/>
                </a:solidFill>
                <a:latin typeface="Calibri" pitchFamily="34" charset="0"/>
              </a:rPr>
              <a:t>لَعَلَّ</a:t>
            </a:r>
            <a:r>
              <a:rPr lang="ar-EG" sz="3200" b="1" dirty="0">
                <a:solidFill>
                  <a:srgbClr val="002060"/>
                </a:solidFill>
                <a:latin typeface="Calibri" pitchFamily="34" charset="0"/>
              </a:rPr>
              <a:t> .............................................</a:t>
            </a:r>
            <a:endParaRPr lang="en-US" sz="3200" b="1" dirty="0">
              <a:solidFill>
                <a:srgbClr val="002060"/>
              </a:solidFill>
              <a:latin typeface="Calibri" pitchFamily="34" charset="0"/>
            </a:endParaRPr>
          </a:p>
        </p:txBody>
      </p:sp>
      <p:sp>
        <p:nvSpPr>
          <p:cNvPr id="7" name="TextBox 3"/>
          <p:cNvSpPr txBox="1"/>
          <p:nvPr/>
        </p:nvSpPr>
        <p:spPr bwMode="auto">
          <a:xfrm>
            <a:off x="10115800" y="502742"/>
            <a:ext cx="1571633" cy="646331"/>
          </a:xfrm>
          <a:prstGeom prst="rect">
            <a:avLst/>
          </a:prstGeom>
          <a:noFill/>
        </p:spPr>
        <p:txBody>
          <a:bodyPr rtlCol="1">
            <a:spAutoFit/>
          </a:bodyPr>
          <a:lstStyle/>
          <a:p>
            <a:pPr algn="ctr" rtl="1" fontAlgn="auto">
              <a:spcBef>
                <a:spcPts val="0"/>
              </a:spcBef>
              <a:spcAft>
                <a:spcPts val="0"/>
              </a:spcAft>
              <a:defRPr/>
            </a:pPr>
            <a:r>
              <a:rPr lang="ar-EG" sz="3600" b="1" dirty="0">
                <a:solidFill>
                  <a:srgbClr val="990000"/>
                </a:solidFill>
              </a:rPr>
              <a:t>رابعا</a:t>
            </a:r>
            <a:endParaRPr lang="ar-EG" sz="3600" b="1" dirty="0">
              <a:solidFill>
                <a:srgbClr val="990000"/>
              </a:solidFill>
              <a:cs typeface="Traditional Arabic" pitchFamily="2" charset="-78"/>
            </a:endParaRPr>
          </a:p>
        </p:txBody>
      </p:sp>
      <p:sp>
        <p:nvSpPr>
          <p:cNvPr id="8" name="TextBox 4"/>
          <p:cNvSpPr txBox="1"/>
          <p:nvPr/>
        </p:nvSpPr>
        <p:spPr bwMode="auto">
          <a:xfrm>
            <a:off x="8691816" y="502741"/>
            <a:ext cx="2209800" cy="646331"/>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990000"/>
                </a:solidFill>
                <a:latin typeface="+mn-lt"/>
                <a:cs typeface="+mn-cs"/>
              </a:rPr>
              <a:t>أَسْتَخْدِمُ</a:t>
            </a:r>
          </a:p>
        </p:txBody>
      </p:sp>
      <p:sp>
        <p:nvSpPr>
          <p:cNvPr id="9" name="Rectangle 8"/>
          <p:cNvSpPr/>
          <p:nvPr/>
        </p:nvSpPr>
        <p:spPr>
          <a:xfrm>
            <a:off x="7026276" y="2855250"/>
            <a:ext cx="2941831" cy="584775"/>
          </a:xfrm>
          <a:prstGeom prst="rect">
            <a:avLst/>
          </a:prstGeom>
        </p:spPr>
        <p:txBody>
          <a:bodyPr wrap="none">
            <a:spAutoFit/>
          </a:bodyPr>
          <a:lstStyle/>
          <a:p>
            <a:r>
              <a:rPr lang="ar-EG" sz="3200" b="1" dirty="0">
                <a:solidFill>
                  <a:srgbClr val="C00000"/>
                </a:solidFill>
              </a:rPr>
              <a:t>الناس تستفيد منها   </a:t>
            </a:r>
            <a:endParaRPr lang="en-US" b="1" dirty="0">
              <a:solidFill>
                <a:srgbClr val="C00000"/>
              </a:solidFill>
            </a:endParaRPr>
          </a:p>
        </p:txBody>
      </p:sp>
      <p:sp>
        <p:nvSpPr>
          <p:cNvPr id="13" name="Rectangle 12"/>
          <p:cNvSpPr/>
          <p:nvPr/>
        </p:nvSpPr>
        <p:spPr>
          <a:xfrm>
            <a:off x="1069228" y="3494519"/>
            <a:ext cx="6053260" cy="584775"/>
          </a:xfrm>
          <a:prstGeom prst="rect">
            <a:avLst/>
          </a:prstGeom>
        </p:spPr>
        <p:txBody>
          <a:bodyPr wrap="none">
            <a:spAutoFit/>
          </a:bodyPr>
          <a:lstStyle/>
          <a:p>
            <a:r>
              <a:rPr lang="ar-EG" sz="3200" b="1" dirty="0">
                <a:solidFill>
                  <a:srgbClr val="C00000"/>
                </a:solidFill>
              </a:rPr>
              <a:t>الاطباء يستفيدون منها فى تشخيص المريض</a:t>
            </a:r>
            <a:endParaRPr lang="en-US" b="1" dirty="0">
              <a:solidFill>
                <a:srgbClr val="C00000"/>
              </a:solidFill>
            </a:endParaRPr>
          </a:p>
        </p:txBody>
      </p:sp>
      <p:sp>
        <p:nvSpPr>
          <p:cNvPr id="14" name="Rectangle 13"/>
          <p:cNvSpPr/>
          <p:nvPr/>
        </p:nvSpPr>
        <p:spPr>
          <a:xfrm>
            <a:off x="2662988" y="4452420"/>
            <a:ext cx="3765774" cy="584775"/>
          </a:xfrm>
          <a:prstGeom prst="rect">
            <a:avLst/>
          </a:prstGeom>
        </p:spPr>
        <p:txBody>
          <a:bodyPr wrap="none">
            <a:spAutoFit/>
          </a:bodyPr>
          <a:lstStyle/>
          <a:p>
            <a:r>
              <a:rPr lang="ar-EG" sz="3200" b="1" dirty="0">
                <a:solidFill>
                  <a:srgbClr val="C00000"/>
                </a:solidFill>
              </a:rPr>
              <a:t>بغداد تكون الموقع المناسب</a:t>
            </a:r>
            <a:endParaRPr lang="en-US" b="1" dirty="0">
              <a:solidFill>
                <a:srgbClr val="C00000"/>
              </a:solidFill>
            </a:endParaRPr>
          </a:p>
        </p:txBody>
      </p:sp>
    </p:spTree>
    <p:extLst>
      <p:ext uri="{BB962C8B-B14F-4D97-AF65-F5344CB8AC3E}">
        <p14:creationId xmlns:p14="http://schemas.microsoft.com/office/powerpoint/2010/main" val="35822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ppt_w+.3"/>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animEffect transition="in" filter="fade">
                                      <p:cBhvr>
                                        <p:cTn id="17"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أستخدم.wav"/>
                                        </p:tgtEl>
                                      </p:cMediaNode>
                                    </p:audio>
                                  </p:subTnLst>
                                </p:cTn>
                              </p:par>
                              <p:par>
                                <p:cTn id="18" presetID="37"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900" decel="100000" fill="hold"/>
                                        <p:tgtEl>
                                          <p:spTgt spid="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بمحاكاه المثال...wav"/>
                                        </p:tgtEl>
                                      </p:cMediaNode>
                                    </p:audio>
                                  </p:subTnLst>
                                </p:cTn>
                              </p:par>
                              <p:par>
                                <p:cTn id="24" presetID="58" presetClass="entr" presetSubtype="0" accel="10000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strVal val="#ppt_w*2.5"/>
                                          </p:val>
                                        </p:tav>
                                        <p:tav tm="100000">
                                          <p:val>
                                            <p:strVal val="#ppt_w"/>
                                          </p:val>
                                        </p:tav>
                                      </p:tavLst>
                                    </p:anim>
                                    <p:anim calcmode="lin" valueType="num">
                                      <p:cBhvr>
                                        <p:cTn id="27" dur="500" fill="hold"/>
                                        <p:tgtEl>
                                          <p:spTgt spid="3"/>
                                        </p:tgtEl>
                                        <p:attrNameLst>
                                          <p:attrName>ppt_h</p:attrName>
                                        </p:attrNameLst>
                                      </p:cBhvr>
                                      <p:tavLst>
                                        <p:tav tm="0">
                                          <p:val>
                                            <p:strVal val="#ppt_h*0.01"/>
                                          </p:val>
                                        </p:tav>
                                        <p:tav tm="100000">
                                          <p:val>
                                            <p:strVal val="#ppt_h"/>
                                          </p:val>
                                        </p:tav>
                                      </p:tavLst>
                                    </p:anim>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h+1"/>
                                          </p:val>
                                        </p:tav>
                                        <p:tav tm="100000">
                                          <p:val>
                                            <p:strVal val="#ppt_y"/>
                                          </p:val>
                                        </p:tav>
                                      </p:tavLst>
                                    </p:anim>
                                    <p:animEffect transition="in" filter="fade">
                                      <p:cBhvr>
                                        <p:cTn id="30"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4" name="اعترف بفضله.wav"/>
                                        </p:tgtEl>
                                      </p:cMediaNode>
                                    </p:audio>
                                  </p:subTnLst>
                                </p:cTn>
                              </p:par>
                              <p:par>
                                <p:cTn id="31" presetID="29"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2"/>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5"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5" name="اخترع17.wav"/>
                                        </p:tgtEl>
                                      </p:cMediaNode>
                                    </p:audio>
                                  </p:subTnLst>
                                </p:cTn>
                              </p:par>
                              <p:par>
                                <p:cTn id="36" presetID="34"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from="(-#ppt_w/2)" to="(#ppt_x)" calcmode="lin" valueType="num">
                                      <p:cBhvr>
                                        <p:cTn id="38" dur="300" fill="hold">
                                          <p:stCondLst>
                                            <p:cond delay="0"/>
                                          </p:stCondLst>
                                        </p:cTn>
                                        <p:tgtEl>
                                          <p:spTgt spid="5"/>
                                        </p:tgtEl>
                                        <p:attrNameLst>
                                          <p:attrName>ppt_x</p:attrName>
                                        </p:attrNameLst>
                                      </p:cBhvr>
                                    </p:anim>
                                    <p:anim from="0" to="-1.0" calcmode="lin" valueType="num">
                                      <p:cBhvr>
                                        <p:cTn id="39" dur="100" decel="50000" autoRev="1" fill="hold">
                                          <p:stCondLst>
                                            <p:cond delay="300"/>
                                          </p:stCondLst>
                                        </p:cTn>
                                        <p:tgtEl>
                                          <p:spTgt spid="5"/>
                                        </p:tgtEl>
                                        <p:attrNameLst>
                                          <p:attrName>xshear</p:attrName>
                                        </p:attrNameLst>
                                      </p:cBhvr>
                                    </p:anim>
                                    <p:animScale>
                                      <p:cBhvr>
                                        <p:cTn id="40" dur="100" decel="100000" autoRev="1" fill="hold">
                                          <p:stCondLst>
                                            <p:cond delay="300"/>
                                          </p:stCondLst>
                                        </p:cTn>
                                        <p:tgtEl>
                                          <p:spTgt spid="5"/>
                                        </p:tgtEl>
                                      </p:cBhvr>
                                      <p:from x="100000" y="100000"/>
                                      <p:to x="80000" y="100000"/>
                                    </p:animScale>
                                    <p:anim by="(#ppt_h/3+#ppt_w*0.1)" calcmode="lin" valueType="num">
                                      <p:cBhvr additive="sum">
                                        <p:cTn id="41" dur="100" decel="100000" autoRev="1" fill="hold">
                                          <p:stCondLst>
                                            <p:cond delay="300"/>
                                          </p:stCondLst>
                                        </p:cTn>
                                        <p:tgtEl>
                                          <p:spTgt spid="5"/>
                                        </p:tgtEl>
                                        <p:attrNameLst>
                                          <p:attrName>ppt_x</p:attrName>
                                        </p:attrNameLst>
                                      </p:cBhvr>
                                    </p:anim>
                                  </p:childTnLst>
                                  <p:subTnLst>
                                    <p:audio>
                                      <p:cMediaNode>
                                        <p:cTn display="0" masterRel="sameClick">
                                          <p:stCondLst>
                                            <p:cond evt="begin" delay="0">
                                              <p:tn val="36"/>
                                            </p:cond>
                                          </p:stCondLst>
                                          <p:endCondLst>
                                            <p:cond evt="onStopAudio" delay="0">
                                              <p:tgtEl>
                                                <p:sldTgt/>
                                              </p:tgtEl>
                                            </p:cond>
                                          </p:endCondLst>
                                        </p:cTn>
                                        <p:tgtEl>
                                          <p:sndTgt r:embed="rId6" name="غلف18.wav"/>
                                        </p:tgtEl>
                                      </p:cMediaNode>
                                    </p:audio>
                                  </p:subTnLst>
                                </p:cTn>
                              </p:par>
                              <p:par>
                                <p:cTn id="42" presetID="5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Scale>
                                      <p:cBhvr>
                                        <p:cTn id="44"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500" decel="50000" fill="hold">
                                          <p:stCondLst>
                                            <p:cond delay="0"/>
                                          </p:stCondLst>
                                        </p:cTn>
                                        <p:tgtEl>
                                          <p:spTgt spid="6"/>
                                        </p:tgtEl>
                                        <p:attrNameLst>
                                          <p:attrName>ppt_x</p:attrName>
                                          <p:attrName>ppt_y</p:attrName>
                                        </p:attrNameLst>
                                      </p:cBhvr>
                                    </p:animMotion>
                                    <p:animEffect transition="in" filter="fade">
                                      <p:cBhvr>
                                        <p:cTn id="46" dur="500"/>
                                        <p:tgtEl>
                                          <p:spTgt spid="6"/>
                                        </p:tgtEl>
                                      </p:cBhvr>
                                    </p:animEffect>
                                  </p:childTnLst>
                                  <p:subTnLst>
                                    <p:audio>
                                      <p:cMediaNode>
                                        <p:cTn display="0" masterRel="sameClick">
                                          <p:stCondLst>
                                            <p:cond evt="begin" delay="0">
                                              <p:tn val="42"/>
                                            </p:cond>
                                          </p:stCondLst>
                                          <p:endCondLst>
                                            <p:cond evt="onStopAudio" delay="0">
                                              <p:tgtEl>
                                                <p:sldTgt/>
                                              </p:tgtEl>
                                            </p:cond>
                                          </p:endCondLst>
                                        </p:cTn>
                                        <p:tgtEl>
                                          <p:sndTgt r:embed="rId7" name="صرخ 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bwMode="auto">
          <a:xfrm>
            <a:off x="10506209" y="370004"/>
            <a:ext cx="1571633" cy="584775"/>
          </a:xfrm>
          <a:prstGeom prst="rect">
            <a:avLst/>
          </a:prstGeom>
          <a:noFill/>
        </p:spPr>
        <p:txBody>
          <a:bodyPr rtlCol="1">
            <a:spAutoFit/>
          </a:bodyPr>
          <a:lstStyle/>
          <a:p>
            <a:pPr algn="ctr" rtl="1" fontAlgn="auto">
              <a:spcBef>
                <a:spcPts val="0"/>
              </a:spcBef>
              <a:spcAft>
                <a:spcPts val="0"/>
              </a:spcAft>
              <a:defRPr/>
            </a:pPr>
            <a:r>
              <a:rPr lang="ar-EG" sz="3200" b="1" dirty="0">
                <a:solidFill>
                  <a:srgbClr val="660033"/>
                </a:solidFill>
              </a:rPr>
              <a:t>خامسا</a:t>
            </a:r>
            <a:endParaRPr lang="ar-EG" sz="3200" b="1" dirty="0">
              <a:solidFill>
                <a:srgbClr val="660033"/>
              </a:solidFill>
              <a:cs typeface="Traditional Arabic" pitchFamily="2" charset="-78"/>
            </a:endParaRPr>
          </a:p>
        </p:txBody>
      </p:sp>
      <p:sp>
        <p:nvSpPr>
          <p:cNvPr id="3" name="TextBox 2"/>
          <p:cNvSpPr txBox="1"/>
          <p:nvPr/>
        </p:nvSpPr>
        <p:spPr bwMode="auto">
          <a:xfrm>
            <a:off x="9012616" y="370003"/>
            <a:ext cx="2133600" cy="584775"/>
          </a:xfrm>
          <a:prstGeom prst="rect">
            <a:avLst/>
          </a:prstGeom>
          <a:noFill/>
        </p:spPr>
        <p:txBody>
          <a:bodyPr wrap="square" rtlCol="1">
            <a:spAutoFit/>
          </a:bodyPr>
          <a:lstStyle/>
          <a:p>
            <a:pPr algn="ctr" rtl="1" fontAlgn="auto">
              <a:spcBef>
                <a:spcPts val="0"/>
              </a:spcBef>
              <a:spcAft>
                <a:spcPts val="0"/>
              </a:spcAft>
              <a:defRPr/>
            </a:pPr>
            <a:r>
              <a:rPr lang="ar-EG" sz="3200" b="1" dirty="0">
                <a:solidFill>
                  <a:srgbClr val="660033"/>
                </a:solidFill>
                <a:latin typeface="+mn-lt"/>
                <a:cs typeface="+mn-cs"/>
              </a:rPr>
              <a:t>أُحَوَّلُ</a:t>
            </a:r>
          </a:p>
        </p:txBody>
      </p:sp>
      <p:pic>
        <p:nvPicPr>
          <p:cNvPr id="4" name="Picture 2"/>
          <p:cNvPicPr>
            <a:picLocks noChangeAspect="1" noChangeArrowheads="1"/>
          </p:cNvPicPr>
          <p:nvPr/>
        </p:nvPicPr>
        <p:blipFill>
          <a:blip r:embed="rId5" cstate="print"/>
          <a:srcRect/>
          <a:stretch>
            <a:fillRect/>
          </a:stretch>
        </p:blipFill>
        <p:spPr bwMode="auto">
          <a:xfrm>
            <a:off x="8199828" y="278917"/>
            <a:ext cx="1148964" cy="675861"/>
          </a:xfrm>
          <a:prstGeom prst="rect">
            <a:avLst/>
          </a:prstGeom>
          <a:noFill/>
          <a:ln w="9525">
            <a:noFill/>
            <a:miter lim="800000"/>
            <a:headEnd/>
            <a:tailEnd/>
          </a:ln>
          <a:effectLst/>
        </p:spPr>
      </p:pic>
      <p:sp>
        <p:nvSpPr>
          <p:cNvPr id="5" name="Rectangle 1"/>
          <p:cNvSpPr>
            <a:spLocks noChangeArrowheads="1"/>
          </p:cNvSpPr>
          <p:nvPr/>
        </p:nvSpPr>
        <p:spPr bwMode="auto">
          <a:xfrm>
            <a:off x="5812038" y="1227117"/>
            <a:ext cx="5924544" cy="584775"/>
          </a:xfrm>
          <a:prstGeom prst="rect">
            <a:avLst/>
          </a:prstGeom>
          <a:noFill/>
          <a:ln w="9525">
            <a:noFill/>
            <a:miter lim="800000"/>
            <a:headEnd/>
            <a:tailEnd/>
          </a:ln>
        </p:spPr>
        <p:txBody>
          <a:bodyPr wrap="square" anchor="ctr">
            <a:spAutoFit/>
          </a:bodyPr>
          <a:lstStyle/>
          <a:p>
            <a:pPr algn="r" rtl="1"/>
            <a:r>
              <a:rPr lang="ar-EG" sz="3200" b="1" dirty="0">
                <a:solidFill>
                  <a:srgbClr val="FF0000"/>
                </a:solidFill>
                <a:latin typeface="Calibri" pitchFamily="34" charset="0"/>
              </a:rPr>
              <a:t>1. احول ما بين القوسن الى اعلام :</a:t>
            </a:r>
            <a:endParaRPr lang="en-US" sz="3200" b="1" dirty="0">
              <a:solidFill>
                <a:srgbClr val="FF0000"/>
              </a:solidFill>
              <a:latin typeface="Calibri" pitchFamily="34" charset="0"/>
            </a:endParaRPr>
          </a:p>
        </p:txBody>
      </p:sp>
      <p:sp>
        <p:nvSpPr>
          <p:cNvPr id="6" name="Rectangle 22"/>
          <p:cNvSpPr>
            <a:spLocks noChangeArrowheads="1"/>
          </p:cNvSpPr>
          <p:nvPr/>
        </p:nvSpPr>
        <p:spPr bwMode="auto">
          <a:xfrm>
            <a:off x="4281625" y="2084230"/>
            <a:ext cx="7010400" cy="1077218"/>
          </a:xfrm>
          <a:prstGeom prst="rect">
            <a:avLst/>
          </a:prstGeom>
          <a:noFill/>
          <a:ln w="9525">
            <a:noFill/>
            <a:miter lim="800000"/>
            <a:headEnd/>
            <a:tailEnd/>
          </a:ln>
        </p:spPr>
        <p:txBody>
          <a:bodyPr>
            <a:spAutoFit/>
          </a:bodyPr>
          <a:lstStyle/>
          <a:p>
            <a:pPr algn="r" rtl="1"/>
            <a:r>
              <a:rPr lang="ar-EG" sz="3200" b="1" dirty="0">
                <a:solidFill>
                  <a:srgbClr val="E72DC4"/>
                </a:solidFill>
                <a:latin typeface="Calibri" pitchFamily="34" charset="0"/>
              </a:rPr>
              <a:t>عاش ( امير الاطباء ) فى ( عاصمة العلوم )</a:t>
            </a:r>
          </a:p>
          <a:p>
            <a:pPr algn="r" rtl="1"/>
            <a:r>
              <a:rPr lang="ar-EG" sz="3200" b="1" dirty="0">
                <a:solidFill>
                  <a:srgbClr val="E72DC4"/>
                </a:solidFill>
                <a:latin typeface="Calibri" pitchFamily="34" charset="0"/>
              </a:rPr>
              <a:t>............................................................</a:t>
            </a:r>
            <a:endParaRPr lang="en-US" sz="3200" b="1" dirty="0">
              <a:solidFill>
                <a:srgbClr val="E72DC4"/>
              </a:solidFill>
              <a:latin typeface="Calibri" pitchFamily="34" charset="0"/>
            </a:endParaRPr>
          </a:p>
        </p:txBody>
      </p:sp>
      <p:sp>
        <p:nvSpPr>
          <p:cNvPr id="16" name="Rectangle 15"/>
          <p:cNvSpPr/>
          <p:nvPr/>
        </p:nvSpPr>
        <p:spPr>
          <a:xfrm>
            <a:off x="5928003" y="2576673"/>
            <a:ext cx="4121641" cy="584775"/>
          </a:xfrm>
          <a:prstGeom prst="rect">
            <a:avLst/>
          </a:prstGeom>
        </p:spPr>
        <p:txBody>
          <a:bodyPr wrap="none">
            <a:spAutoFit/>
          </a:bodyPr>
          <a:lstStyle/>
          <a:p>
            <a:r>
              <a:rPr lang="ar-EG" sz="3200" dirty="0">
                <a:solidFill>
                  <a:srgbClr val="002060"/>
                </a:solidFill>
              </a:rPr>
              <a:t>عاش ابو بكر الرازي فى بغداد</a:t>
            </a:r>
            <a:endParaRPr lang="en-US" dirty="0"/>
          </a:p>
        </p:txBody>
      </p:sp>
    </p:spTree>
    <p:extLst>
      <p:ext uri="{BB962C8B-B14F-4D97-AF65-F5344CB8AC3E}">
        <p14:creationId xmlns:p14="http://schemas.microsoft.com/office/powerpoint/2010/main" val="39061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أحول.wav"/>
                                        </p:tgtEl>
                                      </p:cMediaNode>
                                    </p:audio>
                                  </p:sub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500"/>
                                        <p:tgtEl>
                                          <p:spTgt spid="4"/>
                                        </p:tgtEl>
                                      </p:cBhvr>
                                    </p:animEffect>
                                  </p:childTnLst>
                                </p:cTn>
                              </p:par>
                              <p:par>
                                <p:cTn id="21" presetID="39" presetClass="entr" presetSubtype="0" ac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ابدا الجملة...wav"/>
                                        </p:tgtEl>
                                      </p:cMediaNode>
                                    </p:audio>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ppt_h/2"/>
                                          </p:val>
                                        </p:tav>
                                        <p:tav tm="100000">
                                          <p:val>
                                            <p:strVal val="#ppt_y"/>
                                          </p:val>
                                        </p:tav>
                                      </p:tavLst>
                                    </p:anim>
                                    <p:anim calcmode="lin" valueType="num">
                                      <p:cBhvr>
                                        <p:cTn id="33" dur="500" fill="hold"/>
                                        <p:tgtEl>
                                          <p:spTgt spid="6"/>
                                        </p:tgtEl>
                                        <p:attrNameLst>
                                          <p:attrName>ppt_w</p:attrName>
                                        </p:attrNameLst>
                                      </p:cBhvr>
                                      <p:tavLst>
                                        <p:tav tm="0">
                                          <p:val>
                                            <p:strVal val="#ppt_w"/>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4" name="اخترع جاب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757714" y="831492"/>
            <a:ext cx="8955314" cy="584775"/>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أَبو بَكْرٍ بِنُ مُحَمَّدٍ الرَّازيُّ، عاشَ في بَغْدادَ عاصِمَةِ العُلومِ في زَمانِهِ.</a:t>
            </a:r>
            <a:endParaRPr lang="en-US" sz="3200" b="1" dirty="0">
              <a:solidFill>
                <a:srgbClr val="0070C0"/>
              </a:solidFill>
              <a:latin typeface="Calibri" pitchFamily="34" charset="0"/>
            </a:endParaRPr>
          </a:p>
        </p:txBody>
      </p:sp>
      <p:sp>
        <p:nvSpPr>
          <p:cNvPr id="5" name="Rectangle 9"/>
          <p:cNvSpPr>
            <a:spLocks noChangeArrowheads="1"/>
          </p:cNvSpPr>
          <p:nvPr/>
        </p:nvSpPr>
        <p:spPr bwMode="auto">
          <a:xfrm>
            <a:off x="3868375" y="1674900"/>
            <a:ext cx="7844653" cy="584775"/>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وَهُوَ أَبو الطِّبِّ الْعَرَبِيِّ، وَحُجَّةُ الطِّبِّ في أُوروبا قديمًا.</a:t>
            </a:r>
            <a:endParaRPr lang="en-US" sz="3200" b="1" dirty="0">
              <a:solidFill>
                <a:srgbClr val="0070C0"/>
              </a:solidFill>
              <a:latin typeface="Calibri" pitchFamily="34" charset="0"/>
            </a:endParaRPr>
          </a:p>
        </p:txBody>
      </p:sp>
      <p:sp>
        <p:nvSpPr>
          <p:cNvPr id="6" name="Rectangle 5"/>
          <p:cNvSpPr>
            <a:spLocks noChangeArrowheads="1"/>
          </p:cNvSpPr>
          <p:nvPr/>
        </p:nvSpPr>
        <p:spPr bwMode="auto">
          <a:xfrm>
            <a:off x="1014548" y="2518308"/>
            <a:ext cx="10698480" cy="584775"/>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بَدَأَ</a:t>
            </a:r>
            <a:r>
              <a:rPr lang="ar-EG" sz="3200" b="1" dirty="0">
                <a:solidFill>
                  <a:srgbClr val="0070C0"/>
                </a:solidFill>
                <a:latin typeface="Calibri" pitchFamily="34" charset="0"/>
              </a:rPr>
              <a:t>ت</a:t>
            </a:r>
            <a:r>
              <a:rPr lang="ar-SA" sz="3200" b="1" dirty="0">
                <a:solidFill>
                  <a:srgbClr val="0070C0"/>
                </a:solidFill>
                <a:latin typeface="Calibri" pitchFamily="34" charset="0"/>
              </a:rPr>
              <a:t> حَياتُهُ بِحُبِّهِ العُلومَ العَقْلِيَّةَ، فَانْشَغَلَ بِدِراسَةِ الرِّياضِيَّاتِ وَالأَدَبِ وَنَظْمِ الشِّعْرِ، </a:t>
            </a:r>
            <a:endParaRPr lang="en-US" sz="3200" b="1" dirty="0">
              <a:solidFill>
                <a:srgbClr val="0070C0"/>
              </a:solidFill>
              <a:latin typeface="Calibri" pitchFamily="34" charset="0"/>
            </a:endParaRPr>
          </a:p>
        </p:txBody>
      </p:sp>
      <p:sp>
        <p:nvSpPr>
          <p:cNvPr id="7" name="Rectangle 4"/>
          <p:cNvSpPr>
            <a:spLocks noChangeArrowheads="1"/>
          </p:cNvSpPr>
          <p:nvPr/>
        </p:nvSpPr>
        <p:spPr bwMode="auto">
          <a:xfrm>
            <a:off x="944543" y="3262891"/>
            <a:ext cx="10838489" cy="1077218"/>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لَكِنَّهُ سُرْعانَ ما غَيَّرَ اهْتِمامَهُ عِنْدَ بُلوغِهِ الثَّلاثينَ مِنْ عُمْرِهِ، وَاتَّجَهَ إِلى دِراسَةِ الطِّبِّ حَتَّى أَتْقَنَ صِناعَتَها، وَصارَ جَرَّاحًا ماهِرًا </a:t>
            </a:r>
            <a:r>
              <a:rPr lang="ar-EG" sz="3200" b="1" dirty="0">
                <a:solidFill>
                  <a:srgbClr val="0070C0"/>
                </a:solidFill>
              </a:rPr>
              <a:t>يُسَافِرُ إلَيهِ النَّاسُ .</a:t>
            </a:r>
            <a:endParaRPr lang="en-US" sz="3200" b="1" dirty="0">
              <a:solidFill>
                <a:srgbClr val="0070C0"/>
              </a:solidFill>
              <a:latin typeface="Calibri" pitchFamily="34" charset="0"/>
            </a:endParaRPr>
          </a:p>
        </p:txBody>
      </p:sp>
      <p:pic>
        <p:nvPicPr>
          <p:cNvPr id="8" name="Picture 2"/>
          <p:cNvPicPr>
            <a:picLocks noChangeAspect="1" noChangeArrowheads="1"/>
          </p:cNvPicPr>
          <p:nvPr/>
        </p:nvPicPr>
        <p:blipFill>
          <a:blip r:embed="rId6" cstate="print"/>
          <a:srcRect/>
          <a:stretch>
            <a:fillRect/>
          </a:stretch>
        </p:blipFill>
        <p:spPr bwMode="auto">
          <a:xfrm>
            <a:off x="1281818" y="4205124"/>
            <a:ext cx="1861428" cy="2086803"/>
          </a:xfrm>
          <a:prstGeom prst="rect">
            <a:avLst/>
          </a:prstGeom>
          <a:noFill/>
          <a:ln w="9525">
            <a:noFill/>
            <a:miter lim="800000"/>
            <a:headEnd/>
            <a:tailEnd/>
          </a:ln>
          <a:effectLst/>
        </p:spPr>
      </p:pic>
    </p:spTree>
    <p:extLst>
      <p:ext uri="{BB962C8B-B14F-4D97-AF65-F5344CB8AC3E}">
        <p14:creationId xmlns:p14="http://schemas.microsoft.com/office/powerpoint/2010/main" val="18142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ابو بكر ...wav"/>
                                        </p:tgtEl>
                                      </p:cMediaNode>
                                    </p:audio>
                                  </p:sub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وهو أبو الطب...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4" name="بدأت ...wav"/>
                                        </p:tgtEl>
                                      </p:cMediaNode>
                                    </p:audio>
                                  </p:sub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5" name="لكنه سرعان.wav"/>
                                        </p:tgtEl>
                                      </p:cMediaNode>
                                    </p:audio>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09702" y="651397"/>
            <a:ext cx="8252398" cy="604814"/>
          </a:xfrm>
          <a:prstGeom prst="rect">
            <a:avLst/>
          </a:prstGeom>
          <a:noFill/>
          <a:ln w="9525">
            <a:noFill/>
            <a:miter lim="800000"/>
            <a:headEnd/>
            <a:tailEnd/>
          </a:ln>
        </p:spPr>
        <p:txBody>
          <a:bodyPr wrap="square" anchor="ctr">
            <a:spAutoFit/>
          </a:bodyPr>
          <a:lstStyle/>
          <a:p>
            <a:pPr algn="r" rtl="1"/>
            <a:r>
              <a:rPr lang="ar-EG" sz="3200" b="1" dirty="0">
                <a:solidFill>
                  <a:srgbClr val="FF0000"/>
                </a:solidFill>
                <a:latin typeface="Calibri" pitchFamily="34" charset="0"/>
              </a:rPr>
              <a:t>2. بمحاكاة المثال الاول احول الفعل الى علم واكون جملة : </a:t>
            </a:r>
            <a:endParaRPr lang="en-US" sz="3200" b="1" dirty="0">
              <a:solidFill>
                <a:srgbClr val="FF0000"/>
              </a:solidFill>
              <a:latin typeface="Calibri" pitchFamily="34" charset="0"/>
            </a:endParaRPr>
          </a:p>
        </p:txBody>
      </p:sp>
      <p:sp>
        <p:nvSpPr>
          <p:cNvPr id="3" name="Round Diagonal Corner Rectangle 2"/>
          <p:cNvSpPr/>
          <p:nvPr/>
        </p:nvSpPr>
        <p:spPr>
          <a:xfrm>
            <a:off x="7419703" y="1685109"/>
            <a:ext cx="3683726" cy="1097280"/>
          </a:xfrm>
          <a:prstGeom prst="round2DiagRect">
            <a:avLst>
              <a:gd name="adj1" fmla="val 44048"/>
              <a:gd name="adj2" fmla="val 0"/>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dirty="0">
                <a:solidFill>
                  <a:srgbClr val="002060"/>
                </a:solidFill>
              </a:rPr>
              <a:t>1. احمد الله على نعمة</a:t>
            </a:r>
            <a:endParaRPr lang="en-US" sz="3200" dirty="0">
              <a:solidFill>
                <a:srgbClr val="002060"/>
              </a:solidFill>
            </a:endParaRPr>
          </a:p>
        </p:txBody>
      </p:sp>
      <p:sp>
        <p:nvSpPr>
          <p:cNvPr id="4" name="Round Diagonal Corner Rectangle 3"/>
          <p:cNvSpPr/>
          <p:nvPr/>
        </p:nvSpPr>
        <p:spPr>
          <a:xfrm>
            <a:off x="2965269" y="1685109"/>
            <a:ext cx="3816530" cy="1097280"/>
          </a:xfrm>
          <a:prstGeom prst="round2DiagRect">
            <a:avLst>
              <a:gd name="adj1" fmla="val 50000"/>
              <a:gd name="adj2" fmla="val 0"/>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dirty="0">
                <a:solidFill>
                  <a:srgbClr val="FF0000"/>
                </a:solidFill>
              </a:rPr>
              <a:t>احمد تلميذ مجتهد</a:t>
            </a:r>
            <a:endParaRPr lang="en-US" sz="3200" dirty="0">
              <a:solidFill>
                <a:srgbClr val="002060"/>
              </a:solidFill>
            </a:endParaRPr>
          </a:p>
        </p:txBody>
      </p:sp>
      <p:sp>
        <p:nvSpPr>
          <p:cNvPr id="5" name="Round Diagonal Corner Rectangle 4"/>
          <p:cNvSpPr/>
          <p:nvPr/>
        </p:nvSpPr>
        <p:spPr>
          <a:xfrm>
            <a:off x="7419703" y="3291840"/>
            <a:ext cx="3683726" cy="1097280"/>
          </a:xfrm>
          <a:prstGeom prst="round2DiagRect">
            <a:avLst>
              <a:gd name="adj1" fmla="val 50000"/>
              <a:gd name="adj2" fmla="val 0"/>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dirty="0">
                <a:solidFill>
                  <a:srgbClr val="002060"/>
                </a:solidFill>
              </a:rPr>
              <a:t>2. يزيد الله الشاكرين</a:t>
            </a:r>
            <a:endParaRPr lang="en-US" sz="3200" dirty="0">
              <a:solidFill>
                <a:srgbClr val="002060"/>
              </a:solidFill>
            </a:endParaRPr>
          </a:p>
        </p:txBody>
      </p:sp>
      <p:sp>
        <p:nvSpPr>
          <p:cNvPr id="6" name="Round Diagonal Corner Rectangle 5"/>
          <p:cNvSpPr/>
          <p:nvPr/>
        </p:nvSpPr>
        <p:spPr>
          <a:xfrm>
            <a:off x="7419703" y="4826334"/>
            <a:ext cx="3683726" cy="1097280"/>
          </a:xfrm>
          <a:prstGeom prst="round2DiagRect">
            <a:avLst>
              <a:gd name="adj1" fmla="val 50000"/>
              <a:gd name="adj2" fmla="val 0"/>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dirty="0">
                <a:solidFill>
                  <a:srgbClr val="002060"/>
                </a:solidFill>
              </a:rPr>
              <a:t>3. ينبع الخير على يد الطبيب المسلم</a:t>
            </a:r>
            <a:endParaRPr lang="en-US" sz="3200" dirty="0">
              <a:solidFill>
                <a:srgbClr val="002060"/>
              </a:solidFill>
            </a:endParaRPr>
          </a:p>
        </p:txBody>
      </p:sp>
      <p:sp>
        <p:nvSpPr>
          <p:cNvPr id="7" name="Round Diagonal Corner Rectangle 6"/>
          <p:cNvSpPr/>
          <p:nvPr/>
        </p:nvSpPr>
        <p:spPr>
          <a:xfrm>
            <a:off x="2965269" y="3236645"/>
            <a:ext cx="3816530" cy="1097280"/>
          </a:xfrm>
          <a:prstGeom prst="round2DiagRect">
            <a:avLst>
              <a:gd name="adj1" fmla="val 50000"/>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EG" sz="3200" dirty="0"/>
              <a:t>.......................</a:t>
            </a:r>
            <a:endParaRPr lang="en-US" sz="3200" dirty="0"/>
          </a:p>
        </p:txBody>
      </p:sp>
      <p:sp>
        <p:nvSpPr>
          <p:cNvPr id="8" name="Round Diagonal Corner Rectangle 7"/>
          <p:cNvSpPr/>
          <p:nvPr/>
        </p:nvSpPr>
        <p:spPr>
          <a:xfrm>
            <a:off x="2965269" y="4826334"/>
            <a:ext cx="3816530" cy="1097280"/>
          </a:xfrm>
          <a:prstGeom prst="round2DiagRect">
            <a:avLst>
              <a:gd name="adj1" fmla="val 50000"/>
              <a:gd name="adj2" fmla="val 238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EG" sz="3200" dirty="0"/>
              <a:t>.......................</a:t>
            </a:r>
            <a:endParaRPr lang="en-US" sz="3200" dirty="0"/>
          </a:p>
        </p:txBody>
      </p:sp>
      <p:sp>
        <p:nvSpPr>
          <p:cNvPr id="10" name="Rectangle 9"/>
          <p:cNvSpPr/>
          <p:nvPr/>
        </p:nvSpPr>
        <p:spPr>
          <a:xfrm>
            <a:off x="3811384" y="3386880"/>
            <a:ext cx="2124299" cy="584775"/>
          </a:xfrm>
          <a:prstGeom prst="rect">
            <a:avLst/>
          </a:prstGeom>
        </p:spPr>
        <p:txBody>
          <a:bodyPr wrap="none">
            <a:spAutoFit/>
          </a:bodyPr>
          <a:lstStyle/>
          <a:p>
            <a:r>
              <a:rPr lang="ar-EG" sz="3200" dirty="0">
                <a:solidFill>
                  <a:schemeClr val="accent2">
                    <a:lumMod val="75000"/>
                  </a:schemeClr>
                </a:solidFill>
              </a:rPr>
              <a:t>يزيد ولد مؤدب</a:t>
            </a:r>
            <a:endParaRPr lang="en-US" sz="3200" dirty="0">
              <a:solidFill>
                <a:schemeClr val="accent2">
                  <a:lumMod val="75000"/>
                </a:schemeClr>
              </a:solidFill>
            </a:endParaRPr>
          </a:p>
        </p:txBody>
      </p:sp>
      <p:sp>
        <p:nvSpPr>
          <p:cNvPr id="11" name="Rectangle 10"/>
          <p:cNvSpPr/>
          <p:nvPr/>
        </p:nvSpPr>
        <p:spPr>
          <a:xfrm>
            <a:off x="2927859" y="5082586"/>
            <a:ext cx="3853940" cy="584775"/>
          </a:xfrm>
          <a:prstGeom prst="rect">
            <a:avLst/>
          </a:prstGeom>
        </p:spPr>
        <p:txBody>
          <a:bodyPr wrap="none">
            <a:spAutoFit/>
          </a:bodyPr>
          <a:lstStyle/>
          <a:p>
            <a:r>
              <a:rPr lang="ar-EG" sz="3200" dirty="0">
                <a:solidFill>
                  <a:schemeClr val="accent2">
                    <a:lumMod val="75000"/>
                  </a:schemeClr>
                </a:solidFill>
              </a:rPr>
              <a:t>ينبع محافظة بالمدينة المنورة</a:t>
            </a:r>
            <a:endParaRPr lang="en-US" sz="3200" dirty="0">
              <a:solidFill>
                <a:schemeClr val="accent2">
                  <a:lumMod val="75000"/>
                </a:schemeClr>
              </a:solidFill>
            </a:endParaRPr>
          </a:p>
        </p:txBody>
      </p:sp>
    </p:spTree>
    <p:extLst>
      <p:ext uri="{BB962C8B-B14F-4D97-AF65-F5344CB8AC3E}">
        <p14:creationId xmlns:p14="http://schemas.microsoft.com/office/powerpoint/2010/main" val="4420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ابدا الجملة...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أساعد المحتاجين.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4" name="أرحم الفقراء.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5" name="والله.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6" name="أعمل الخير.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5" name="والله.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09257" y="2277386"/>
            <a:ext cx="3634939" cy="1323439"/>
          </a:xfrm>
          <a:prstGeom prst="rect">
            <a:avLst/>
          </a:prstGeom>
          <a:noFill/>
        </p:spPr>
        <p:txBody>
          <a:bodyPr wrap="square" rtlCol="0">
            <a:spAutoFit/>
          </a:bodyPr>
          <a:lstStyle/>
          <a:p>
            <a:pPr algn="r" rtl="1"/>
            <a:r>
              <a:rPr lang="ar-EG" sz="8000" b="1" dirty="0">
                <a:solidFill>
                  <a:srgbClr val="FF3399"/>
                </a:solidFill>
              </a:rPr>
              <a:t>الخـــط</a:t>
            </a:r>
            <a:endParaRPr lang="en-US" sz="8000" b="1" dirty="0">
              <a:solidFill>
                <a:srgbClr val="FF3399"/>
              </a:solidFill>
            </a:endParaRPr>
          </a:p>
        </p:txBody>
      </p:sp>
    </p:spTree>
    <p:extLst>
      <p:ext uri="{BB962C8B-B14F-4D97-AF65-F5344CB8AC3E}">
        <p14:creationId xmlns:p14="http://schemas.microsoft.com/office/powerpoint/2010/main" val="283330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5198" y="389140"/>
            <a:ext cx="2910840" cy="584775"/>
          </a:xfrm>
          <a:prstGeom prst="rect">
            <a:avLst/>
          </a:prstGeom>
          <a:noFill/>
        </p:spPr>
        <p:txBody>
          <a:bodyPr wrap="square" rtlCol="0">
            <a:spAutoFit/>
          </a:bodyPr>
          <a:lstStyle/>
          <a:p>
            <a:pPr algn="r" rtl="1"/>
            <a:r>
              <a:rPr lang="ar-EG" sz="3200" b="1" dirty="0">
                <a:solidFill>
                  <a:srgbClr val="FF3399"/>
                </a:solidFill>
              </a:rPr>
              <a:t>ارسم بخطى الجميل </a:t>
            </a:r>
            <a:endParaRPr lang="en-US" sz="3600" b="1" dirty="0">
              <a:solidFill>
                <a:srgbClr val="FF3399"/>
              </a:solidFill>
            </a:endParaRPr>
          </a:p>
        </p:txBody>
      </p:sp>
      <p:pic>
        <p:nvPicPr>
          <p:cNvPr id="3" name="Picture 2"/>
          <p:cNvPicPr>
            <a:picLocks noChangeAspect="1"/>
          </p:cNvPicPr>
          <p:nvPr/>
        </p:nvPicPr>
        <p:blipFill>
          <a:blip r:embed="rId2"/>
          <a:stretch>
            <a:fillRect/>
          </a:stretch>
        </p:blipFill>
        <p:spPr>
          <a:xfrm>
            <a:off x="7215115" y="319577"/>
            <a:ext cx="771525" cy="723900"/>
          </a:xfrm>
          <a:prstGeom prst="rect">
            <a:avLst/>
          </a:prstGeom>
        </p:spPr>
      </p:pic>
      <p:sp>
        <p:nvSpPr>
          <p:cNvPr id="4" name="TextBox 1"/>
          <p:cNvSpPr txBox="1"/>
          <p:nvPr/>
        </p:nvSpPr>
        <p:spPr>
          <a:xfrm>
            <a:off x="2083998" y="1235492"/>
            <a:ext cx="9344297" cy="584775"/>
          </a:xfrm>
          <a:prstGeom prst="rect">
            <a:avLst/>
          </a:prstGeom>
          <a:noFill/>
        </p:spPr>
        <p:txBody>
          <a:bodyPr wrap="square" rtlCol="1">
            <a:spAutoFit/>
          </a:bodyPr>
          <a:lstStyle/>
          <a:p>
            <a:pPr algn="r" rtl="1" fontAlgn="auto">
              <a:spcBef>
                <a:spcPts val="0"/>
              </a:spcBef>
              <a:spcAft>
                <a:spcPts val="0"/>
              </a:spcAft>
              <a:defRPr/>
            </a:pPr>
            <a:r>
              <a:rPr lang="ar-EG" sz="3200" dirty="0">
                <a:ln w="0"/>
                <a:solidFill>
                  <a:schemeClr val="accent1"/>
                </a:solidFill>
                <a:effectLst>
                  <a:outerShdw blurRad="38100" dist="25400" dir="5400000" algn="ctr" rotWithShape="0">
                    <a:srgbClr val="6E747A">
                      <a:alpha val="43000"/>
                    </a:srgbClr>
                  </a:outerShdw>
                </a:effectLst>
                <a:latin typeface="+mn-lt"/>
                <a:cs typeface="+mn-cs"/>
              </a:rPr>
              <a:t>أقرا الجملة الاتية ، ثم أرسمها بخط النسخ مبتدئا من السطر الاخير:</a:t>
            </a:r>
            <a:endParaRPr lang="en-US" sz="3200" dirty="0">
              <a:ln w="0"/>
              <a:solidFill>
                <a:schemeClr val="accent1"/>
              </a:solidFill>
              <a:effectLst>
                <a:outerShdw blurRad="38100" dist="25400" dir="5400000" algn="ctr" rotWithShape="0">
                  <a:srgbClr val="6E747A">
                    <a:alpha val="43000"/>
                  </a:srgbClr>
                </a:outerShdw>
              </a:effectLst>
              <a:latin typeface="+mn-lt"/>
              <a:cs typeface="+mn-cs"/>
            </a:endParaRPr>
          </a:p>
        </p:txBody>
      </p:sp>
      <p:sp>
        <p:nvSpPr>
          <p:cNvPr id="6" name="TextBox 5"/>
          <p:cNvSpPr txBox="1"/>
          <p:nvPr/>
        </p:nvSpPr>
        <p:spPr>
          <a:xfrm>
            <a:off x="1877400" y="2256305"/>
            <a:ext cx="9250680" cy="2862322"/>
          </a:xfrm>
          <a:prstGeom prst="rect">
            <a:avLst/>
          </a:prstGeom>
          <a:noFill/>
        </p:spPr>
        <p:txBody>
          <a:bodyPr wrap="square" rtlCol="0">
            <a:spAutoFit/>
          </a:bodyPr>
          <a:lstStyle/>
          <a:p>
            <a:pPr algn="ctr" rtl="1"/>
            <a:r>
              <a:rPr lang="ar-EG" sz="3600" b="1" dirty="0">
                <a:solidFill>
                  <a:srgbClr val="0070C0"/>
                </a:solidFill>
              </a:rPr>
              <a:t>" </a:t>
            </a:r>
            <a:r>
              <a:rPr lang="ar-SA" sz="3600" b="1" dirty="0">
                <a:solidFill>
                  <a:srgbClr val="0070C0"/>
                </a:solidFill>
                <a:latin typeface="Calibri" pitchFamily="34" charset="0"/>
              </a:rPr>
              <a:t>أَبو بَكْرٍ بِنُ مُحَمَّدٍ الرَّازيُّ</a:t>
            </a:r>
            <a:r>
              <a:rPr lang="ar-EG" sz="3600" b="1" dirty="0">
                <a:solidFill>
                  <a:srgbClr val="0070C0"/>
                </a:solidFill>
                <a:latin typeface="Calibri" pitchFamily="34" charset="0"/>
              </a:rPr>
              <a:t> </a:t>
            </a:r>
            <a:r>
              <a:rPr lang="ar-SA" sz="3600" b="1" dirty="0">
                <a:solidFill>
                  <a:srgbClr val="0070C0"/>
                </a:solidFill>
                <a:latin typeface="Calibri" pitchFamily="34" charset="0"/>
              </a:rPr>
              <a:t>وَهُوَ أَبو الطِّبِّ الْعَرَبِيِّ </a:t>
            </a:r>
            <a:r>
              <a:rPr lang="ar-EG" sz="3600" b="1" dirty="0">
                <a:solidFill>
                  <a:srgbClr val="0070C0"/>
                </a:solidFill>
              </a:rPr>
              <a:t>"</a:t>
            </a:r>
          </a:p>
          <a:p>
            <a:pPr algn="ctr" rtl="1"/>
            <a:r>
              <a:rPr lang="ar-EG" sz="3600" b="1" dirty="0">
                <a:solidFill>
                  <a:srgbClr val="0070C0"/>
                </a:solidFill>
              </a:rPr>
              <a:t>...........................................................................................................................................................................................................................................................................................</a:t>
            </a:r>
            <a:endParaRPr lang="en-US" sz="4000" b="1" dirty="0">
              <a:solidFill>
                <a:srgbClr val="0070C0"/>
              </a:solidFill>
            </a:endParaRPr>
          </a:p>
        </p:txBody>
      </p:sp>
      <p:sp>
        <p:nvSpPr>
          <p:cNvPr id="7" name="Rounded Rectangle 6"/>
          <p:cNvSpPr/>
          <p:nvPr/>
        </p:nvSpPr>
        <p:spPr>
          <a:xfrm>
            <a:off x="1263214" y="5434738"/>
            <a:ext cx="10165080" cy="85344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b="1" dirty="0">
                <a:solidFill>
                  <a:srgbClr val="0070C0"/>
                </a:solidFill>
              </a:rPr>
              <a:t>استفيد من قواعد كتابة الحروف بالرجوع الى : إتعلم فن الخط (صفحة 14 )</a:t>
            </a:r>
            <a:endParaRPr lang="en-US" sz="3200" b="1" dirty="0">
              <a:solidFill>
                <a:srgbClr val="0070C0"/>
              </a:solidFill>
            </a:endParaRPr>
          </a:p>
        </p:txBody>
      </p:sp>
      <p:sp>
        <p:nvSpPr>
          <p:cNvPr id="8" name="Rectangle 7"/>
          <p:cNvSpPr/>
          <p:nvPr/>
        </p:nvSpPr>
        <p:spPr>
          <a:xfrm>
            <a:off x="3569193" y="2951000"/>
            <a:ext cx="5553123" cy="523220"/>
          </a:xfrm>
          <a:prstGeom prst="rect">
            <a:avLst/>
          </a:prstGeom>
        </p:spPr>
        <p:txBody>
          <a:bodyPr wrap="none">
            <a:spAutoFit/>
          </a:bodyPr>
          <a:lstStyle/>
          <a:p>
            <a:r>
              <a:rPr lang="ar-SA" sz="2800" b="1" dirty="0">
                <a:solidFill>
                  <a:schemeClr val="bg2">
                    <a:lumMod val="75000"/>
                  </a:schemeClr>
                </a:solidFill>
                <a:latin typeface="Calibri" pitchFamily="34" charset="0"/>
              </a:rPr>
              <a:t>أَبو بَكْرٍ بِنُ مُحَمَّدٍ الرَّازيُّ</a:t>
            </a:r>
            <a:r>
              <a:rPr lang="ar-EG" sz="2800" b="1" dirty="0">
                <a:solidFill>
                  <a:schemeClr val="bg2">
                    <a:lumMod val="75000"/>
                  </a:schemeClr>
                </a:solidFill>
                <a:latin typeface="Calibri" pitchFamily="34" charset="0"/>
              </a:rPr>
              <a:t> </a:t>
            </a:r>
            <a:r>
              <a:rPr lang="ar-SA" sz="2800" b="1" dirty="0">
                <a:solidFill>
                  <a:schemeClr val="bg2">
                    <a:lumMod val="75000"/>
                  </a:schemeClr>
                </a:solidFill>
                <a:latin typeface="Calibri" pitchFamily="34" charset="0"/>
              </a:rPr>
              <a:t>وَهُوَ أَبو الطِّبِّ الْعَرَبِيِّ</a:t>
            </a:r>
            <a:endParaRPr lang="en-US" sz="1400" dirty="0">
              <a:solidFill>
                <a:schemeClr val="bg2">
                  <a:lumMod val="75000"/>
                </a:schemeClr>
              </a:solidFill>
            </a:endParaRPr>
          </a:p>
        </p:txBody>
      </p:sp>
      <p:sp>
        <p:nvSpPr>
          <p:cNvPr id="9" name="Rectangle 8"/>
          <p:cNvSpPr/>
          <p:nvPr/>
        </p:nvSpPr>
        <p:spPr>
          <a:xfrm>
            <a:off x="3425502" y="3425856"/>
            <a:ext cx="5553123" cy="523220"/>
          </a:xfrm>
          <a:prstGeom prst="rect">
            <a:avLst/>
          </a:prstGeom>
        </p:spPr>
        <p:txBody>
          <a:bodyPr wrap="none">
            <a:spAutoFit/>
          </a:bodyPr>
          <a:lstStyle/>
          <a:p>
            <a:r>
              <a:rPr lang="ar-SA" sz="2800" b="1" dirty="0">
                <a:solidFill>
                  <a:schemeClr val="bg2">
                    <a:lumMod val="75000"/>
                  </a:schemeClr>
                </a:solidFill>
                <a:latin typeface="Calibri" pitchFamily="34" charset="0"/>
              </a:rPr>
              <a:t>أَبو بَكْرٍ بِنُ مُحَمَّدٍ الرَّازيُّ</a:t>
            </a:r>
            <a:r>
              <a:rPr lang="ar-EG" sz="2800" b="1" dirty="0">
                <a:solidFill>
                  <a:schemeClr val="bg2">
                    <a:lumMod val="75000"/>
                  </a:schemeClr>
                </a:solidFill>
                <a:latin typeface="Calibri" pitchFamily="34" charset="0"/>
              </a:rPr>
              <a:t> </a:t>
            </a:r>
            <a:r>
              <a:rPr lang="ar-SA" sz="2800" b="1" dirty="0">
                <a:solidFill>
                  <a:schemeClr val="bg2">
                    <a:lumMod val="75000"/>
                  </a:schemeClr>
                </a:solidFill>
                <a:latin typeface="Calibri" pitchFamily="34" charset="0"/>
              </a:rPr>
              <a:t>وَهُوَ أَبو الطِّبِّ الْعَرَبِيِّ</a:t>
            </a:r>
            <a:endParaRPr lang="en-US" sz="1400" dirty="0">
              <a:solidFill>
                <a:schemeClr val="bg2">
                  <a:lumMod val="75000"/>
                </a:schemeClr>
              </a:solidFill>
            </a:endParaRPr>
          </a:p>
        </p:txBody>
      </p:sp>
      <p:sp>
        <p:nvSpPr>
          <p:cNvPr id="10" name="Rectangle 9"/>
          <p:cNvSpPr/>
          <p:nvPr/>
        </p:nvSpPr>
        <p:spPr>
          <a:xfrm>
            <a:off x="3497347" y="3958623"/>
            <a:ext cx="5553123" cy="523220"/>
          </a:xfrm>
          <a:prstGeom prst="rect">
            <a:avLst/>
          </a:prstGeom>
        </p:spPr>
        <p:txBody>
          <a:bodyPr wrap="none">
            <a:spAutoFit/>
          </a:bodyPr>
          <a:lstStyle/>
          <a:p>
            <a:r>
              <a:rPr lang="ar-SA" sz="2800" b="1" dirty="0">
                <a:solidFill>
                  <a:schemeClr val="bg2">
                    <a:lumMod val="75000"/>
                  </a:schemeClr>
                </a:solidFill>
                <a:latin typeface="Calibri" pitchFamily="34" charset="0"/>
              </a:rPr>
              <a:t>أَبو بَكْرٍ بِنُ مُحَمَّدٍ الرَّازيُّ</a:t>
            </a:r>
            <a:r>
              <a:rPr lang="ar-EG" sz="2800" b="1" dirty="0">
                <a:solidFill>
                  <a:schemeClr val="bg2">
                    <a:lumMod val="75000"/>
                  </a:schemeClr>
                </a:solidFill>
                <a:latin typeface="Calibri" pitchFamily="34" charset="0"/>
              </a:rPr>
              <a:t> </a:t>
            </a:r>
            <a:r>
              <a:rPr lang="ar-SA" sz="2800" b="1" dirty="0">
                <a:solidFill>
                  <a:schemeClr val="bg2">
                    <a:lumMod val="75000"/>
                  </a:schemeClr>
                </a:solidFill>
                <a:latin typeface="Calibri" pitchFamily="34" charset="0"/>
              </a:rPr>
              <a:t>وَهُوَ أَبو الطِّبِّ الْعَرَبِيِّ</a:t>
            </a:r>
            <a:endParaRPr lang="en-US" sz="1400" dirty="0">
              <a:solidFill>
                <a:schemeClr val="bg2">
                  <a:lumMod val="75000"/>
                </a:schemeClr>
              </a:solidFill>
            </a:endParaRPr>
          </a:p>
        </p:txBody>
      </p:sp>
      <p:sp>
        <p:nvSpPr>
          <p:cNvPr id="11" name="Rectangle 10"/>
          <p:cNvSpPr/>
          <p:nvPr/>
        </p:nvSpPr>
        <p:spPr>
          <a:xfrm>
            <a:off x="3370688" y="4444309"/>
            <a:ext cx="5553123" cy="523220"/>
          </a:xfrm>
          <a:prstGeom prst="rect">
            <a:avLst/>
          </a:prstGeom>
        </p:spPr>
        <p:txBody>
          <a:bodyPr wrap="none">
            <a:spAutoFit/>
          </a:bodyPr>
          <a:lstStyle/>
          <a:p>
            <a:r>
              <a:rPr lang="ar-SA" sz="2800" b="1" dirty="0">
                <a:solidFill>
                  <a:schemeClr val="bg2">
                    <a:lumMod val="75000"/>
                  </a:schemeClr>
                </a:solidFill>
                <a:latin typeface="Calibri" pitchFamily="34" charset="0"/>
              </a:rPr>
              <a:t>أَبو بَكْرٍ بِنُ مُحَمَّدٍ الرَّازيُّ</a:t>
            </a:r>
            <a:r>
              <a:rPr lang="ar-EG" sz="2800" b="1" dirty="0">
                <a:solidFill>
                  <a:schemeClr val="bg2">
                    <a:lumMod val="75000"/>
                  </a:schemeClr>
                </a:solidFill>
                <a:latin typeface="Calibri" pitchFamily="34" charset="0"/>
              </a:rPr>
              <a:t> </a:t>
            </a:r>
            <a:r>
              <a:rPr lang="ar-SA" sz="2800" b="1" dirty="0">
                <a:solidFill>
                  <a:schemeClr val="bg2">
                    <a:lumMod val="75000"/>
                  </a:schemeClr>
                </a:solidFill>
                <a:latin typeface="Calibri" pitchFamily="34" charset="0"/>
              </a:rPr>
              <a:t>وَهُوَ أَبو الطِّبِّ الْعَرَبِيِّ</a:t>
            </a:r>
            <a:endParaRPr lang="en-US" sz="1400" dirty="0">
              <a:solidFill>
                <a:schemeClr val="bg2">
                  <a:lumMod val="75000"/>
                </a:schemeClr>
              </a:solidFill>
            </a:endParaRPr>
          </a:p>
        </p:txBody>
      </p:sp>
    </p:spTree>
    <p:extLst>
      <p:ext uri="{BB962C8B-B14F-4D97-AF65-F5344CB8AC3E}">
        <p14:creationId xmlns:p14="http://schemas.microsoft.com/office/powerpoint/2010/main" val="352813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lowchart: Process 4"/>
          <p:cNvSpPr/>
          <p:nvPr/>
        </p:nvSpPr>
        <p:spPr>
          <a:xfrm>
            <a:off x="3430461" y="2407718"/>
            <a:ext cx="4706319" cy="161440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13800" b="1" dirty="0">
                <a:solidFill>
                  <a:srgbClr val="0070C0"/>
                </a:solidFill>
              </a:rPr>
              <a:t>التَّعبِيرُ</a:t>
            </a:r>
            <a:endParaRPr lang="en-US" sz="13800" b="1" dirty="0">
              <a:solidFill>
                <a:srgbClr val="0070C0"/>
              </a:solidFill>
            </a:endParaRPr>
          </a:p>
        </p:txBody>
      </p:sp>
    </p:spTree>
    <p:extLst>
      <p:ext uri="{BB962C8B-B14F-4D97-AF65-F5344CB8AC3E}">
        <p14:creationId xmlns:p14="http://schemas.microsoft.com/office/powerpoint/2010/main" val="362101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لتعبي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bwMode="auto">
          <a:xfrm>
            <a:off x="10157823" y="480449"/>
            <a:ext cx="1540691" cy="646331"/>
          </a:xfrm>
          <a:prstGeom prst="rect">
            <a:avLst/>
          </a:prstGeom>
          <a:noFill/>
        </p:spPr>
        <p:txBody>
          <a:bodyPr wrap="square" rtlCol="1">
            <a:spAutoFit/>
          </a:bodyPr>
          <a:lstStyle/>
          <a:p>
            <a:pPr algn="ctr" rtl="1" fontAlgn="auto">
              <a:spcBef>
                <a:spcPts val="0"/>
              </a:spcBef>
              <a:spcAft>
                <a:spcPts val="0"/>
              </a:spcAft>
              <a:defRPr/>
            </a:pPr>
            <a:r>
              <a:rPr lang="ar-EG" sz="3600" b="1" dirty="0">
                <a:solidFill>
                  <a:srgbClr val="0070C0"/>
                </a:solidFill>
                <a:latin typeface="+mn-lt"/>
                <a:cs typeface="+mn-cs"/>
              </a:rPr>
              <a:t>أُعَبَّرُ</a:t>
            </a:r>
            <a:endParaRPr lang="en-US" sz="3600" dirty="0">
              <a:solidFill>
                <a:srgbClr val="0070C0"/>
              </a:solidFill>
              <a:latin typeface="+mn-lt"/>
              <a:cs typeface="+mn-cs"/>
            </a:endParaRPr>
          </a:p>
        </p:txBody>
      </p:sp>
      <p:pic>
        <p:nvPicPr>
          <p:cNvPr id="3" name="Picture 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9385263" y="225726"/>
            <a:ext cx="946731" cy="1155775"/>
          </a:xfrm>
          <a:prstGeom prst="roundRect">
            <a:avLst>
              <a:gd name="adj" fmla="val 50000"/>
            </a:avLst>
          </a:prstGeom>
          <a:noFill/>
          <a:ln w="9525">
            <a:noFill/>
            <a:miter lim="800000"/>
            <a:headEnd/>
            <a:tailEnd/>
          </a:ln>
          <a:effectLst/>
        </p:spPr>
      </p:pic>
      <p:sp>
        <p:nvSpPr>
          <p:cNvPr id="4" name="TextBox 1"/>
          <p:cNvSpPr txBox="1"/>
          <p:nvPr/>
        </p:nvSpPr>
        <p:spPr>
          <a:xfrm>
            <a:off x="2148840" y="834392"/>
            <a:ext cx="6166394" cy="584775"/>
          </a:xfrm>
          <a:prstGeom prst="rect">
            <a:avLst/>
          </a:prstGeom>
          <a:noFill/>
        </p:spPr>
        <p:txBody>
          <a:bodyPr wrap="square" rtlCol="1">
            <a:spAutoFit/>
          </a:bodyPr>
          <a:lstStyle/>
          <a:p>
            <a:pPr algn="r" rtl="1" fontAlgn="auto">
              <a:spcBef>
                <a:spcPts val="0"/>
              </a:spcBef>
              <a:spcAft>
                <a:spcPts val="0"/>
              </a:spcAft>
              <a:defRPr/>
            </a:pPr>
            <a:r>
              <a:rPr lang="ar-EG" sz="3200" dirty="0">
                <a:ln w="0"/>
                <a:solidFill>
                  <a:schemeClr val="bg2">
                    <a:lumMod val="50000"/>
                  </a:schemeClr>
                </a:solidFill>
                <a:effectLst>
                  <a:outerShdw blurRad="38100" dist="25400" dir="5400000" algn="ctr" rotWithShape="0">
                    <a:srgbClr val="6E747A">
                      <a:alpha val="43000"/>
                    </a:srgbClr>
                  </a:outerShdw>
                </a:effectLst>
                <a:latin typeface="+mn-lt"/>
                <a:cs typeface="+mn-cs"/>
              </a:rPr>
              <a:t>1. بالاستعانة بالصور والاسئلة اكتب قصة :</a:t>
            </a:r>
            <a:endParaRPr lang="en-US" sz="3200" dirty="0">
              <a:ln w="0"/>
              <a:solidFill>
                <a:schemeClr val="bg2">
                  <a:lumMod val="50000"/>
                </a:schemeClr>
              </a:solidFill>
              <a:effectLst>
                <a:outerShdw blurRad="38100" dist="25400" dir="5400000" algn="ctr" rotWithShape="0">
                  <a:srgbClr val="6E747A">
                    <a:alpha val="43000"/>
                  </a:srgbClr>
                </a:outerShdw>
              </a:effectLst>
              <a:latin typeface="+mn-lt"/>
              <a:cs typeface="+mn-cs"/>
            </a:endParaRPr>
          </a:p>
        </p:txBody>
      </p:sp>
      <p:pic>
        <p:nvPicPr>
          <p:cNvPr id="5" name="Picture 4"/>
          <p:cNvPicPr>
            <a:picLocks noChangeAspect="1"/>
          </p:cNvPicPr>
          <p:nvPr/>
        </p:nvPicPr>
        <p:blipFill>
          <a:blip r:embed="rId4"/>
          <a:stretch>
            <a:fillRect/>
          </a:stretch>
        </p:blipFill>
        <p:spPr>
          <a:xfrm>
            <a:off x="9365206" y="1378839"/>
            <a:ext cx="1933575" cy="1571625"/>
          </a:xfrm>
          <a:prstGeom prst="rect">
            <a:avLst/>
          </a:prstGeom>
        </p:spPr>
      </p:pic>
      <p:pic>
        <p:nvPicPr>
          <p:cNvPr id="6" name="Picture 5"/>
          <p:cNvPicPr>
            <a:picLocks noChangeAspect="1"/>
          </p:cNvPicPr>
          <p:nvPr/>
        </p:nvPicPr>
        <p:blipFill>
          <a:blip r:embed="rId5"/>
          <a:stretch>
            <a:fillRect/>
          </a:stretch>
        </p:blipFill>
        <p:spPr>
          <a:xfrm>
            <a:off x="4904414" y="1639582"/>
            <a:ext cx="2171700" cy="1533525"/>
          </a:xfrm>
          <a:prstGeom prst="rect">
            <a:avLst/>
          </a:prstGeom>
        </p:spPr>
      </p:pic>
      <p:pic>
        <p:nvPicPr>
          <p:cNvPr id="7" name="Picture 6"/>
          <p:cNvPicPr>
            <a:picLocks noChangeAspect="1"/>
          </p:cNvPicPr>
          <p:nvPr/>
        </p:nvPicPr>
        <p:blipFill>
          <a:blip r:embed="rId6"/>
          <a:stretch>
            <a:fillRect/>
          </a:stretch>
        </p:blipFill>
        <p:spPr>
          <a:xfrm>
            <a:off x="8535514" y="4147836"/>
            <a:ext cx="1400175" cy="1524000"/>
          </a:xfrm>
          <a:prstGeom prst="rect">
            <a:avLst/>
          </a:prstGeom>
        </p:spPr>
      </p:pic>
      <p:pic>
        <p:nvPicPr>
          <p:cNvPr id="8" name="Picture 7"/>
          <p:cNvPicPr>
            <a:picLocks noChangeAspect="1"/>
          </p:cNvPicPr>
          <p:nvPr/>
        </p:nvPicPr>
        <p:blipFill>
          <a:blip r:embed="rId7"/>
          <a:stretch>
            <a:fillRect/>
          </a:stretch>
        </p:blipFill>
        <p:spPr>
          <a:xfrm>
            <a:off x="2594319" y="3825513"/>
            <a:ext cx="1638300" cy="1619250"/>
          </a:xfrm>
          <a:prstGeom prst="rect">
            <a:avLst/>
          </a:prstGeom>
        </p:spPr>
      </p:pic>
      <p:sp>
        <p:nvSpPr>
          <p:cNvPr id="9" name="Rectangle 8"/>
          <p:cNvSpPr/>
          <p:nvPr/>
        </p:nvSpPr>
        <p:spPr>
          <a:xfrm>
            <a:off x="9599277" y="2950464"/>
            <a:ext cx="1699504" cy="1077218"/>
          </a:xfrm>
          <a:prstGeom prst="rect">
            <a:avLst/>
          </a:prstGeom>
        </p:spPr>
        <p:txBody>
          <a:bodyPr wrap="none">
            <a:spAutoFit/>
          </a:bodyPr>
          <a:lstStyle/>
          <a:p>
            <a:pPr algn="ctr" rtl="1"/>
            <a:r>
              <a:rPr lang="ar-EG" sz="3200" dirty="0">
                <a:ln w="0"/>
                <a:solidFill>
                  <a:srgbClr val="5B9BD5"/>
                </a:solidFill>
                <a:effectLst>
                  <a:outerShdw blurRad="38100" dist="25400" dir="5400000" algn="ctr" rotWithShape="0">
                    <a:srgbClr val="6E747A">
                      <a:alpha val="43000"/>
                    </a:srgbClr>
                  </a:outerShdw>
                </a:effectLst>
              </a:rPr>
              <a:t>اين خالد ؟</a:t>
            </a:r>
          </a:p>
          <a:p>
            <a:pPr algn="ctr" rtl="1"/>
            <a:r>
              <a:rPr lang="ar-EG" sz="3200" dirty="0">
                <a:ln w="0"/>
                <a:solidFill>
                  <a:srgbClr val="5B9BD5"/>
                </a:solidFill>
                <a:effectLst>
                  <a:outerShdw blurRad="38100" dist="25400" dir="5400000" algn="ctr" rotWithShape="0">
                    <a:srgbClr val="6E747A">
                      <a:alpha val="43000"/>
                    </a:srgbClr>
                  </a:outerShdw>
                </a:effectLst>
              </a:rPr>
              <a:t>ماذا يدرس؟</a:t>
            </a:r>
            <a:endParaRPr lang="en-US" dirty="0"/>
          </a:p>
        </p:txBody>
      </p:sp>
      <p:sp>
        <p:nvSpPr>
          <p:cNvPr id="10" name="Rectangle 9"/>
          <p:cNvSpPr/>
          <p:nvPr/>
        </p:nvSpPr>
        <p:spPr>
          <a:xfrm>
            <a:off x="4232619" y="3070618"/>
            <a:ext cx="3599062" cy="1077218"/>
          </a:xfrm>
          <a:prstGeom prst="rect">
            <a:avLst/>
          </a:prstGeom>
        </p:spPr>
        <p:txBody>
          <a:bodyPr wrap="none">
            <a:spAutoFit/>
          </a:bodyPr>
          <a:lstStyle/>
          <a:p>
            <a:pPr algn="ctr" rtl="1"/>
            <a:r>
              <a:rPr lang="ar-EG" sz="3200" dirty="0">
                <a:ln w="0"/>
                <a:solidFill>
                  <a:srgbClr val="5B9BD5"/>
                </a:solidFill>
                <a:effectLst>
                  <a:outerShdw blurRad="38100" dist="25400" dir="5400000" algn="ctr" rotWithShape="0">
                    <a:srgbClr val="6E747A">
                      <a:alpha val="43000"/>
                    </a:srgbClr>
                  </a:outerShdw>
                </a:effectLst>
              </a:rPr>
              <a:t>اين خالد الان ؟</a:t>
            </a:r>
          </a:p>
          <a:p>
            <a:pPr algn="ctr" rtl="1"/>
            <a:r>
              <a:rPr lang="ar-EG" sz="3200" dirty="0">
                <a:ln w="0"/>
                <a:solidFill>
                  <a:srgbClr val="5B9BD5"/>
                </a:solidFill>
                <a:effectLst>
                  <a:outerShdw blurRad="38100" dist="25400" dir="5400000" algn="ctr" rotWithShape="0">
                    <a:srgbClr val="6E747A">
                      <a:alpha val="43000"/>
                    </a:srgbClr>
                  </a:outerShdw>
                </a:effectLst>
              </a:rPr>
              <a:t>لماذا يقوم خالد بالتجارب ؟</a:t>
            </a:r>
            <a:endParaRPr lang="en-US" dirty="0"/>
          </a:p>
        </p:txBody>
      </p:sp>
      <p:sp>
        <p:nvSpPr>
          <p:cNvPr id="11" name="Rectangle 10"/>
          <p:cNvSpPr/>
          <p:nvPr/>
        </p:nvSpPr>
        <p:spPr>
          <a:xfrm>
            <a:off x="6362325" y="5399299"/>
            <a:ext cx="2646879" cy="1077218"/>
          </a:xfrm>
          <a:prstGeom prst="rect">
            <a:avLst/>
          </a:prstGeom>
        </p:spPr>
        <p:txBody>
          <a:bodyPr wrap="none">
            <a:spAutoFit/>
          </a:bodyPr>
          <a:lstStyle/>
          <a:p>
            <a:pPr algn="ctr" rtl="1"/>
            <a:r>
              <a:rPr lang="ar-EG" sz="3200" dirty="0">
                <a:ln w="0"/>
                <a:solidFill>
                  <a:srgbClr val="5B9BD5"/>
                </a:solidFill>
                <a:effectLst>
                  <a:outerShdw blurRad="38100" dist="25400" dir="5400000" algn="ctr" rotWithShape="0">
                    <a:srgbClr val="6E747A">
                      <a:alpha val="43000"/>
                    </a:srgbClr>
                  </a:outerShdw>
                </a:effectLst>
              </a:rPr>
              <a:t>اين خالد ؟</a:t>
            </a:r>
          </a:p>
          <a:p>
            <a:pPr algn="ctr" rtl="1"/>
            <a:r>
              <a:rPr lang="ar-EG" sz="3200" dirty="0">
                <a:ln w="0"/>
                <a:solidFill>
                  <a:srgbClr val="5B9BD5"/>
                </a:solidFill>
                <a:effectLst>
                  <a:outerShdw blurRad="38100" dist="25400" dir="5400000" algn="ctr" rotWithShape="0">
                    <a:srgbClr val="6E747A">
                      <a:alpha val="43000"/>
                    </a:srgbClr>
                  </a:outerShdw>
                </a:effectLst>
              </a:rPr>
              <a:t>ماذا يقرا ؟ ولماذا ؟</a:t>
            </a:r>
          </a:p>
        </p:txBody>
      </p:sp>
      <p:sp>
        <p:nvSpPr>
          <p:cNvPr id="12" name="Rectangle 11"/>
          <p:cNvSpPr/>
          <p:nvPr/>
        </p:nvSpPr>
        <p:spPr>
          <a:xfrm>
            <a:off x="537026" y="5462165"/>
            <a:ext cx="2967480" cy="584775"/>
          </a:xfrm>
          <a:prstGeom prst="rect">
            <a:avLst/>
          </a:prstGeom>
        </p:spPr>
        <p:txBody>
          <a:bodyPr wrap="none">
            <a:spAutoFit/>
          </a:bodyPr>
          <a:lstStyle/>
          <a:p>
            <a:pPr algn="ctr" rtl="1"/>
            <a:r>
              <a:rPr lang="ar-EG" sz="3200" dirty="0">
                <a:ln w="0"/>
                <a:solidFill>
                  <a:srgbClr val="5B9BD5"/>
                </a:solidFill>
                <a:effectLst>
                  <a:outerShdw blurRad="38100" dist="25400" dir="5400000" algn="ctr" rotWithShape="0">
                    <a:srgbClr val="6E747A">
                      <a:alpha val="43000"/>
                    </a:srgbClr>
                  </a:outerShdw>
                </a:effectLst>
              </a:rPr>
              <a:t>ماذا صار خالد الان ؟</a:t>
            </a:r>
          </a:p>
        </p:txBody>
      </p:sp>
    </p:spTree>
    <p:extLst>
      <p:ext uri="{BB962C8B-B14F-4D97-AF65-F5344CB8AC3E}">
        <p14:creationId xmlns:p14="http://schemas.microsoft.com/office/powerpoint/2010/main" val="38388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أعبر.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3"/>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0570" y="3894003"/>
            <a:ext cx="10595429" cy="2554545"/>
          </a:xfrm>
          <a:prstGeom prst="rect">
            <a:avLst/>
          </a:prstGeom>
          <a:noFill/>
        </p:spPr>
        <p:txBody>
          <a:bodyPr wrap="square" rtlCol="1">
            <a:spAutoFit/>
          </a:bodyPr>
          <a:lstStyle/>
          <a:p>
            <a:pPr algn="r" rtl="1" fontAlgn="auto">
              <a:spcBef>
                <a:spcPts val="0"/>
              </a:spcBef>
              <a:spcAft>
                <a:spcPts val="0"/>
              </a:spcAft>
              <a:defRPr/>
            </a:pPr>
            <a:r>
              <a:rPr lang="ar-EG" sz="3200" b="1" dirty="0">
                <a:ln w="0"/>
                <a:solidFill>
                  <a:srgbClr val="7030A0"/>
                </a:solidFill>
                <a:effectLst>
                  <a:outerShdw blurRad="38100" dist="25400" dir="5400000" algn="ctr" rotWithShape="0">
                    <a:srgbClr val="6E747A">
                      <a:alpha val="43000"/>
                    </a:srgbClr>
                  </a:outerShdw>
                </a:effectLst>
              </a:rPr>
              <a:t>اين خالد ؟ فى الفصل  ، وماذا يدرس ؟ يدرس مادة العلوم .</a:t>
            </a:r>
          </a:p>
          <a:p>
            <a:pPr algn="r" rtl="1" fontAlgn="auto">
              <a:spcBef>
                <a:spcPts val="0"/>
              </a:spcBef>
              <a:spcAft>
                <a:spcPts val="0"/>
              </a:spcAft>
              <a:defRPr/>
            </a:pPr>
            <a:r>
              <a:rPr lang="ar-EG" sz="3200" b="1" dirty="0">
                <a:ln w="0"/>
                <a:solidFill>
                  <a:srgbClr val="7030A0"/>
                </a:solidFill>
                <a:effectLst>
                  <a:outerShdw blurRad="38100" dist="25400" dir="5400000" algn="ctr" rotWithShape="0">
                    <a:srgbClr val="6E747A">
                      <a:alpha val="43000"/>
                    </a:srgbClr>
                  </a:outerShdw>
                </a:effectLst>
              </a:rPr>
              <a:t>اين خالد الان ؟ فى المعمل ، ولماذا يقوم خالد بالتجارب ؟ حتى ينيتعلم وينجح.</a:t>
            </a:r>
          </a:p>
          <a:p>
            <a:pPr algn="r" rtl="1" fontAlgn="auto">
              <a:spcBef>
                <a:spcPts val="0"/>
              </a:spcBef>
              <a:spcAft>
                <a:spcPts val="0"/>
              </a:spcAft>
              <a:defRPr/>
            </a:pPr>
            <a:r>
              <a:rPr lang="ar-EG" sz="3200" b="1" dirty="0">
                <a:ln w="0"/>
                <a:solidFill>
                  <a:srgbClr val="7030A0"/>
                </a:solidFill>
                <a:effectLst>
                  <a:outerShdw blurRad="38100" dist="25400" dir="5400000" algn="ctr" rotWithShape="0">
                    <a:srgbClr val="6E747A">
                      <a:alpha val="43000"/>
                    </a:srgbClr>
                  </a:outerShdw>
                </a:effectLst>
              </a:rPr>
              <a:t>اين خالد ؟ فى المنزل ، وماذا يقرا؟ ولماذا؟ يقرا فى كتاب العلوم زلماذا حتى يرجع على ما اخذه فى المدرسة .</a:t>
            </a:r>
          </a:p>
          <a:p>
            <a:pPr algn="r" rtl="1" fontAlgn="auto">
              <a:spcBef>
                <a:spcPts val="0"/>
              </a:spcBef>
              <a:spcAft>
                <a:spcPts val="0"/>
              </a:spcAft>
              <a:defRPr/>
            </a:pPr>
            <a:r>
              <a:rPr lang="ar-EG" sz="3200" b="1" dirty="0">
                <a:ln w="0"/>
                <a:solidFill>
                  <a:srgbClr val="7030A0"/>
                </a:solidFill>
                <a:effectLst>
                  <a:outerShdw blurRad="38100" dist="25400" dir="5400000" algn="ctr" rotWithShape="0">
                    <a:srgbClr val="6E747A">
                      <a:alpha val="43000"/>
                    </a:srgbClr>
                  </a:outerShdw>
                </a:effectLst>
              </a:rPr>
              <a:t>ماذا صار خالد الان ؟ دكتور</a:t>
            </a:r>
            <a:endParaRPr lang="en-US" sz="32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773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6172" y="545262"/>
            <a:ext cx="9229634" cy="584775"/>
          </a:xfrm>
          <a:prstGeom prst="rect">
            <a:avLst/>
          </a:prstGeom>
          <a:noFill/>
        </p:spPr>
        <p:txBody>
          <a:bodyPr wrap="square" rtlCol="1">
            <a:spAutoFit/>
          </a:bodyPr>
          <a:lstStyle/>
          <a:p>
            <a:pPr algn="r" rtl="1" fontAlgn="auto">
              <a:spcBef>
                <a:spcPts val="0"/>
              </a:spcBef>
              <a:spcAft>
                <a:spcPts val="0"/>
              </a:spcAft>
              <a:defRPr/>
            </a:pPr>
            <a:r>
              <a:rPr lang="ar-EG" sz="3200" dirty="0">
                <a:ln w="0"/>
                <a:solidFill>
                  <a:schemeClr val="bg2">
                    <a:lumMod val="50000"/>
                  </a:schemeClr>
                </a:solidFill>
                <a:effectLst>
                  <a:outerShdw blurRad="38100" dist="25400" dir="5400000" algn="ctr" rotWithShape="0">
                    <a:srgbClr val="6E747A">
                      <a:alpha val="43000"/>
                    </a:srgbClr>
                  </a:outerShdw>
                </a:effectLst>
                <a:latin typeface="+mn-lt"/>
                <a:cs typeface="+mn-cs"/>
              </a:rPr>
              <a:t>2. اقرا عن عالم مسلم ، واسجل اسمه  واختراعه فى الجدول الاتي :</a:t>
            </a:r>
            <a:endParaRPr lang="en-US" sz="3200" dirty="0">
              <a:ln w="0"/>
              <a:solidFill>
                <a:schemeClr val="bg2">
                  <a:lumMod val="50000"/>
                </a:schemeClr>
              </a:solidFill>
              <a:effectLst>
                <a:outerShdw blurRad="38100" dist="25400" dir="5400000" algn="ctr" rotWithShape="0">
                  <a:srgbClr val="6E747A">
                    <a:alpha val="43000"/>
                  </a:srgbClr>
                </a:outerShdw>
              </a:effectLst>
              <a:latin typeface="+mn-lt"/>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654556290"/>
              </p:ext>
            </p:extLst>
          </p:nvPr>
        </p:nvGraphicFramePr>
        <p:xfrm>
          <a:off x="2756989" y="1148892"/>
          <a:ext cx="8128000" cy="1158240"/>
        </p:xfrm>
        <a:graphic>
          <a:graphicData uri="http://schemas.openxmlformats.org/drawingml/2006/table">
            <a:tbl>
              <a:tblPr firstRow="1" bandRow="1">
                <a:tableStyleId>{21E4AEA4-8DFA-4A89-87EB-49C32662AFE0}</a:tableStyleId>
              </a:tblPr>
              <a:tblGrid>
                <a:gridCol w="5791200">
                  <a:extLst>
                    <a:ext uri="{9D8B030D-6E8A-4147-A177-3AD203B41FA5}">
                      <a16:colId xmlns:a16="http://schemas.microsoft.com/office/drawing/2014/main" val="425176521"/>
                    </a:ext>
                  </a:extLst>
                </a:gridCol>
                <a:gridCol w="2336800">
                  <a:extLst>
                    <a:ext uri="{9D8B030D-6E8A-4147-A177-3AD203B41FA5}">
                      <a16:colId xmlns:a16="http://schemas.microsoft.com/office/drawing/2014/main" val="3600822650"/>
                    </a:ext>
                  </a:extLst>
                </a:gridCol>
              </a:tblGrid>
              <a:tr h="370840">
                <a:tc>
                  <a:txBody>
                    <a:bodyPr/>
                    <a:lstStyle/>
                    <a:p>
                      <a:pPr algn="ctr" rtl="1"/>
                      <a:endParaRPr lang="en-US" sz="3200" b="1" dirty="0">
                        <a:solidFill>
                          <a:srgbClr val="7030A0"/>
                        </a:solidFill>
                      </a:endParaRPr>
                    </a:p>
                  </a:txBody>
                  <a:tcPr/>
                </a:tc>
                <a:tc>
                  <a:txBody>
                    <a:bodyPr/>
                    <a:lstStyle/>
                    <a:p>
                      <a:pPr algn="ctr" rtl="1"/>
                      <a:r>
                        <a:rPr lang="ar-EG" sz="3200" b="1" dirty="0">
                          <a:solidFill>
                            <a:srgbClr val="7030A0"/>
                          </a:solidFill>
                        </a:rPr>
                        <a:t>اسم المخترع</a:t>
                      </a:r>
                      <a:endParaRPr lang="en-US" sz="3200" b="1" dirty="0">
                        <a:solidFill>
                          <a:srgbClr val="7030A0"/>
                        </a:solidFill>
                      </a:endParaRPr>
                    </a:p>
                  </a:txBody>
                  <a:tcPr/>
                </a:tc>
                <a:extLst>
                  <a:ext uri="{0D108BD9-81ED-4DB2-BD59-A6C34878D82A}">
                    <a16:rowId xmlns:a16="http://schemas.microsoft.com/office/drawing/2014/main" val="209516897"/>
                  </a:ext>
                </a:extLst>
              </a:tr>
              <a:tr h="370840">
                <a:tc>
                  <a:txBody>
                    <a:bodyPr/>
                    <a:lstStyle/>
                    <a:p>
                      <a:pPr algn="ctr" rtl="1"/>
                      <a:endParaRPr lang="en-US" sz="3200" b="1" dirty="0">
                        <a:solidFill>
                          <a:srgbClr val="7030A0"/>
                        </a:solidFill>
                      </a:endParaRPr>
                    </a:p>
                  </a:txBody>
                  <a:tcPr/>
                </a:tc>
                <a:tc>
                  <a:txBody>
                    <a:bodyPr/>
                    <a:lstStyle/>
                    <a:p>
                      <a:pPr algn="ctr" rtl="1"/>
                      <a:r>
                        <a:rPr lang="ar-EG" sz="3200" b="1" dirty="0">
                          <a:solidFill>
                            <a:srgbClr val="7030A0"/>
                          </a:solidFill>
                        </a:rPr>
                        <a:t>اختراعة</a:t>
                      </a:r>
                      <a:endParaRPr lang="en-US" sz="3200" b="1" dirty="0">
                        <a:solidFill>
                          <a:srgbClr val="7030A0"/>
                        </a:solidFill>
                      </a:endParaRPr>
                    </a:p>
                  </a:txBody>
                  <a:tcPr/>
                </a:tc>
                <a:extLst>
                  <a:ext uri="{0D108BD9-81ED-4DB2-BD59-A6C34878D82A}">
                    <a16:rowId xmlns:a16="http://schemas.microsoft.com/office/drawing/2014/main" val="2610478849"/>
                  </a:ext>
                </a:extLst>
              </a:tr>
            </a:tbl>
          </a:graphicData>
        </a:graphic>
      </p:graphicFrame>
      <p:sp>
        <p:nvSpPr>
          <p:cNvPr id="4" name="Rounded Rectangle 3"/>
          <p:cNvSpPr/>
          <p:nvPr/>
        </p:nvSpPr>
        <p:spPr>
          <a:xfrm>
            <a:off x="1277609" y="3318946"/>
            <a:ext cx="9767375" cy="3290859"/>
          </a:xfrm>
          <a:prstGeom prst="roundRect">
            <a:avLst/>
          </a:prstGeom>
          <a:gradFill flip="none" rotWithShape="1">
            <a:gsLst>
              <a:gs pos="18000">
                <a:schemeClr val="bg1"/>
              </a:gs>
              <a:gs pos="84000">
                <a:schemeClr val="bg1">
                  <a:lumMod val="95000"/>
                </a:schemeClr>
              </a:gs>
              <a:gs pos="96000">
                <a:schemeClr val="bg1">
                  <a:lumMod val="85000"/>
                </a:schemeClr>
              </a:gs>
            </a:gsLst>
            <a:path path="circle">
              <a:fillToRect l="50000" t="50000" r="50000" b="50000"/>
            </a:path>
            <a:tileRect/>
          </a:gradFill>
          <a:ln w="76200">
            <a:solidFill>
              <a:schemeClr val="bg1"/>
            </a:solid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a:ln w="6600">
                  <a:solidFill>
                    <a:schemeClr val="accent2"/>
                  </a:solidFill>
                  <a:prstDash val="solid"/>
                </a:ln>
                <a:solidFill>
                  <a:srgbClr val="FFFFFF"/>
                </a:solidFill>
                <a:effectLst>
                  <a:outerShdw dist="38100" dir="2700000" algn="tl" rotWithShape="0">
                    <a:schemeClr val="accent2"/>
                  </a:outerShdw>
                </a:effectLst>
              </a:rPr>
              <a:t>اتخيل اننى طبيب وزاري عيادتى مريض يشكو الما فى بطنه .</a:t>
            </a:r>
          </a:p>
          <a:p>
            <a:pPr algn="ctr"/>
            <a:r>
              <a:rPr lang="ar-EG" sz="3200" b="1" dirty="0">
                <a:ln w="6600">
                  <a:solidFill>
                    <a:schemeClr val="accent2"/>
                  </a:solidFill>
                  <a:prstDash val="solid"/>
                </a:ln>
                <a:solidFill>
                  <a:srgbClr val="FFFFFF"/>
                </a:solidFill>
                <a:effectLst>
                  <a:outerShdw dist="38100" dir="2700000" algn="tl" rotWithShape="0">
                    <a:schemeClr val="accent2"/>
                  </a:outerShdw>
                </a:effectLst>
              </a:rPr>
              <a:t>اكتب اسئلة لتشخيص المرض</a:t>
            </a:r>
          </a:p>
          <a:p>
            <a:pPr algn="ctr"/>
            <a:r>
              <a:rPr lang="ar-EG" sz="3200" b="1" dirty="0">
                <a:ln w="6600">
                  <a:solidFill>
                    <a:schemeClr val="accent2"/>
                  </a:solidFill>
                  <a:prstDash val="solid"/>
                </a:ln>
                <a:solidFill>
                  <a:srgbClr val="FFFFFF"/>
                </a:solidFill>
                <a:effectLst>
                  <a:outerShdw dist="38100" dir="2700000" algn="tl" rotWithShape="0">
                    <a:schemeClr val="accent2"/>
                  </a:outerShdw>
                </a:effectLst>
              </a:rPr>
              <a:t>الاسئلة :</a:t>
            </a:r>
          </a:p>
          <a:p>
            <a:pPr marL="514350" indent="-514350" algn="ctr">
              <a:buAutoNum type="arabicPeriod"/>
            </a:pPr>
            <a:r>
              <a:rPr lang="ar-EG" sz="3200" b="1" dirty="0">
                <a:ln w="6600">
                  <a:solidFill>
                    <a:schemeClr val="accent2"/>
                  </a:solidFill>
                  <a:prstDash val="solid"/>
                </a:ln>
                <a:solidFill>
                  <a:srgbClr val="FFFFFF"/>
                </a:solidFill>
                <a:effectLst>
                  <a:outerShdw dist="38100" dir="2700000" algn="tl" rotWithShape="0">
                    <a:schemeClr val="accent2"/>
                  </a:outerShdw>
                </a:effectLst>
              </a:rPr>
              <a:t>اين ............. ؟  3. ماذا .........................؟</a:t>
            </a:r>
          </a:p>
          <a:p>
            <a:pPr algn="ctr"/>
            <a:r>
              <a:rPr lang="ar-EG" sz="3200" b="1" dirty="0">
                <a:ln w="6600">
                  <a:solidFill>
                    <a:schemeClr val="accent2"/>
                  </a:solidFill>
                  <a:prstDash val="solid"/>
                </a:ln>
                <a:solidFill>
                  <a:srgbClr val="FFFFFF"/>
                </a:solidFill>
                <a:effectLst>
                  <a:outerShdw dist="38100" dir="2700000" algn="tl" rotWithShape="0">
                    <a:schemeClr val="accent2"/>
                  </a:outerShdw>
                </a:effectLst>
              </a:rPr>
              <a:t>2. هل ........................... ؟ 4. متي ........................؟</a:t>
            </a:r>
          </a:p>
          <a:p>
            <a:pPr algn="ctr"/>
            <a:r>
              <a:rPr lang="ar-EG" sz="3200" b="1" dirty="0">
                <a:ln w="6600">
                  <a:solidFill>
                    <a:schemeClr val="accent2"/>
                  </a:solidFill>
                  <a:prstDash val="solid"/>
                </a:ln>
                <a:solidFill>
                  <a:srgbClr val="FFFFFF"/>
                </a:solidFill>
                <a:effectLst>
                  <a:outerShdw dist="38100" dir="2700000" algn="tl" rotWithShape="0">
                    <a:schemeClr val="accent2"/>
                  </a:outerShdw>
                </a:effectLst>
              </a:rPr>
              <a:t>امثل – فى اليوم التالى – دور الطبيب ويمثل احد زملائي دور المريض</a:t>
            </a:r>
          </a:p>
        </p:txBody>
      </p:sp>
      <p:sp>
        <p:nvSpPr>
          <p:cNvPr id="5" name="Flowchart: Alternate Process 4"/>
          <p:cNvSpPr/>
          <p:nvPr/>
        </p:nvSpPr>
        <p:spPr>
          <a:xfrm>
            <a:off x="6869223" y="2560153"/>
            <a:ext cx="4175761" cy="822913"/>
          </a:xfrm>
          <a:prstGeom prst="flowChartAlternateProcess">
            <a:avLst/>
          </a:prstGeom>
          <a:solidFill>
            <a:srgbClr val="FFCC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dirty="0"/>
              <a:t>فى دفتر واجباتي المنزلية</a:t>
            </a:r>
            <a:endParaRPr lang="en-US" sz="3200" dirty="0"/>
          </a:p>
        </p:txBody>
      </p:sp>
      <p:pic>
        <p:nvPicPr>
          <p:cNvPr id="6" name="Picture 5"/>
          <p:cNvPicPr>
            <a:picLocks noChangeAspect="1"/>
          </p:cNvPicPr>
          <p:nvPr/>
        </p:nvPicPr>
        <p:blipFill>
          <a:blip r:embed="rId2"/>
          <a:stretch>
            <a:fillRect/>
          </a:stretch>
        </p:blipFill>
        <p:spPr>
          <a:xfrm>
            <a:off x="5882997" y="2608867"/>
            <a:ext cx="1016706" cy="710080"/>
          </a:xfrm>
          <a:prstGeom prst="rect">
            <a:avLst/>
          </a:prstGeom>
        </p:spPr>
      </p:pic>
    </p:spTree>
    <p:extLst>
      <p:ext uri="{BB962C8B-B14F-4D97-AF65-F5344CB8AC3E}">
        <p14:creationId xmlns:p14="http://schemas.microsoft.com/office/powerpoint/2010/main" val="133453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27017" y="701013"/>
            <a:ext cx="11085873" cy="2062103"/>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عُرِفَ الرَّازي بِذَكائِهِ وَفِطْنَتِهِ؛ لِذَلِكَ عَهِدَ إِلَيْهِ الخَليفَةُ العَبَّاسِيُّ اِخْتِيارَ الْموقِعِ الْمُناسِبَ لِبِناءِ مُستشفى لأَهْلِ بَغْدادَ؛ فَابْتَكَرَ لِذَلِكَ طَريقَةً ما تَزالُ مَحَلَّ إِعْجابِ الأَطِبَّاءِ؛ إِذْ أَمَرَ بَعْضَ الغِلْمانِ بِأَنْ يَأْخُذَ كُلُّ واحِدٍ مِنْهُمْ قِطْعَةً مِنَ اللَّحْمِ، وَيُعَلِّقَها في ناحِيَةٍ مِنْ نَواحي بَغْدادَ.</a:t>
            </a:r>
            <a:endParaRPr lang="en-US" sz="3200" b="1" dirty="0">
              <a:solidFill>
                <a:srgbClr val="0070C0"/>
              </a:solidFill>
              <a:latin typeface="Calibri" pitchFamily="34" charset="0"/>
            </a:endParaRPr>
          </a:p>
        </p:txBody>
      </p:sp>
      <p:sp>
        <p:nvSpPr>
          <p:cNvPr id="3" name="Rectangle 4"/>
          <p:cNvSpPr>
            <a:spLocks noChangeArrowheads="1"/>
          </p:cNvSpPr>
          <p:nvPr/>
        </p:nvSpPr>
        <p:spPr bwMode="auto">
          <a:xfrm>
            <a:off x="772339" y="2763116"/>
            <a:ext cx="10940551" cy="2062103"/>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ثُمَّ انْتَظَرَ الرَّازيُّ لِيَرى ما يَحْدُثُ لِقَطَعِ اللَّحْمِ، فَإِنْ طَرَأَ عَلَى القِطْعَةِ فَسادٌ أَوْ تَغَيُّرٌ سَريعٌ؛ فَإنَّ مَوْضِعَها لا يَصْلُحُ لإقامةِ المُستشفى، وَإِنْ لَمْ تَتَغَيَّرْ قِطْعَةُ اللَّحْمِ فالْمَوْضِعُ صالحٌ لِبناءِ المُستشفى؛ لِطيبِ هَوائِهِ، وَخُلُوِّهِ مِنَ الْمُلَوِّثاتِ الَّتي تُؤْذي الْمَرْضَى، لِذَلِكَ قرَّرَ بِناءَ المُستشفى في النَّاحِيَةِ الَّتي لَمْ تَفْسُدْ فيها قِطْعَةُ اللَّحْمِ بِسُرْعَةٍ.</a:t>
            </a:r>
            <a:endParaRPr lang="en-US" sz="3200" b="1" dirty="0">
              <a:solidFill>
                <a:srgbClr val="0070C0"/>
              </a:solidFill>
              <a:latin typeface="Calibri" pitchFamily="34" charset="0"/>
            </a:endParaRPr>
          </a:p>
        </p:txBody>
      </p:sp>
      <p:pic>
        <p:nvPicPr>
          <p:cNvPr id="4" name="Picture 2"/>
          <p:cNvPicPr>
            <a:picLocks noChangeAspect="1" noChangeArrowheads="1"/>
          </p:cNvPicPr>
          <p:nvPr/>
        </p:nvPicPr>
        <p:blipFill>
          <a:blip r:embed="rId4" cstate="print"/>
          <a:stretch>
            <a:fillRect/>
          </a:stretch>
        </p:blipFill>
        <p:spPr bwMode="auto">
          <a:xfrm>
            <a:off x="1146695" y="4825219"/>
            <a:ext cx="1440149" cy="1548542"/>
          </a:xfrm>
          <a:prstGeom prst="rect">
            <a:avLst/>
          </a:prstGeom>
          <a:noFill/>
          <a:ln w="9525">
            <a:noFill/>
            <a:miter lim="800000"/>
            <a:headEnd/>
            <a:tailEnd/>
          </a:ln>
          <a:effectLst/>
        </p:spPr>
      </p:pic>
    </p:spTree>
    <p:extLst>
      <p:ext uri="{BB962C8B-B14F-4D97-AF65-F5344CB8AC3E}">
        <p14:creationId xmlns:p14="http://schemas.microsoft.com/office/powerpoint/2010/main" val="31109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عرف الرازي,...wav"/>
                                        </p:tgtEl>
                                      </p:cMediaNode>
                                    </p:audio>
                                  </p:sub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ثم انتظر ..wav"/>
                                        </p:tgtEl>
                                      </p:cMediaNode>
                                    </p:audio>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52651" y="656236"/>
            <a:ext cx="8550048" cy="584775"/>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وَبَعْدَ أَنْ </a:t>
            </a:r>
            <a:r>
              <a:rPr lang="ar-EG" sz="3200" b="1" dirty="0">
                <a:solidFill>
                  <a:srgbClr val="0070C0"/>
                </a:solidFill>
                <a:latin typeface="Calibri" pitchFamily="34" charset="0"/>
              </a:rPr>
              <a:t>بني </a:t>
            </a:r>
            <a:r>
              <a:rPr lang="ar-SA" sz="3200" b="1" dirty="0">
                <a:solidFill>
                  <a:srgbClr val="0070C0"/>
                </a:solidFill>
                <a:latin typeface="Calibri" pitchFamily="34" charset="0"/>
              </a:rPr>
              <a:t>المُستشفى أَمَرَ الخَليفَةُ أَنْ يَكونَ </a:t>
            </a:r>
            <a:r>
              <a:rPr lang="ar-EG" sz="3200" b="1" dirty="0">
                <a:solidFill>
                  <a:srgbClr val="0070C0"/>
                </a:solidFill>
                <a:latin typeface="Calibri" pitchFamily="34" charset="0"/>
              </a:rPr>
              <a:t>في</a:t>
            </a:r>
            <a:r>
              <a:rPr lang="ar-SA" sz="3200" b="1" dirty="0">
                <a:solidFill>
                  <a:srgbClr val="0070C0"/>
                </a:solidFill>
                <a:latin typeface="Calibri" pitchFamily="34" charset="0"/>
              </a:rPr>
              <a:t>هِ أَفْضَلُ الأَطِبَّاءِ.</a:t>
            </a:r>
            <a:endParaRPr lang="en-US" sz="3200" b="1" dirty="0">
              <a:solidFill>
                <a:srgbClr val="0070C0"/>
              </a:solidFill>
              <a:latin typeface="Calibri" pitchFamily="34" charset="0"/>
            </a:endParaRPr>
          </a:p>
        </p:txBody>
      </p:sp>
      <p:sp>
        <p:nvSpPr>
          <p:cNvPr id="3" name="Rectangle 4"/>
          <p:cNvSpPr>
            <a:spLocks noChangeArrowheads="1"/>
          </p:cNvSpPr>
          <p:nvPr/>
        </p:nvSpPr>
        <p:spPr bwMode="auto">
          <a:xfrm>
            <a:off x="600891" y="1450784"/>
            <a:ext cx="11201809" cy="1077218"/>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اتَّبَعَ الرَّازيُّ في </a:t>
            </a:r>
            <a:r>
              <a:rPr lang="ar-SA" sz="3200" b="1" dirty="0" err="1">
                <a:solidFill>
                  <a:srgbClr val="0070C0"/>
                </a:solidFill>
                <a:latin typeface="Calibri" pitchFamily="34" charset="0"/>
              </a:rPr>
              <a:t>مُداوا</a:t>
            </a:r>
            <a:r>
              <a:rPr lang="ar-EG" sz="3200" b="1" dirty="0" err="1">
                <a:solidFill>
                  <a:srgbClr val="0070C0"/>
                </a:solidFill>
                <a:latin typeface="Calibri" pitchFamily="34" charset="0"/>
              </a:rPr>
              <a:t>ةِ</a:t>
            </a:r>
            <a:r>
              <a:rPr lang="ar-SA" sz="3200" b="1" dirty="0">
                <a:solidFill>
                  <a:srgbClr val="0070C0"/>
                </a:solidFill>
                <a:latin typeface="Calibri" pitchFamily="34" charset="0"/>
              </a:rPr>
              <a:t> الْمَرضى طَريقَةَ الْمُشاهَدَةِ، فَكانَ يَسْأَلُ الْمَريضَ عَدَّةَ أَسْئِلَةٍ لِيُجيبَ عَنْها، وَمِنْ خِلالِ الإجابةِ كان الرَّازيُّ يُقَدِّمُ العِلاجَ النَّافِعَ لِمَرْضاهُ.</a:t>
            </a:r>
            <a:endParaRPr lang="en-US" sz="3200" b="1" dirty="0">
              <a:solidFill>
                <a:srgbClr val="0070C0"/>
              </a:solidFill>
              <a:latin typeface="Calibri" pitchFamily="34" charset="0"/>
            </a:endParaRPr>
          </a:p>
        </p:txBody>
      </p:sp>
      <p:sp>
        <p:nvSpPr>
          <p:cNvPr id="4" name="Rectangle 4"/>
          <p:cNvSpPr>
            <a:spLocks noChangeArrowheads="1"/>
          </p:cNvSpPr>
          <p:nvPr/>
        </p:nvSpPr>
        <p:spPr bwMode="auto">
          <a:xfrm>
            <a:off x="2306002" y="2691954"/>
            <a:ext cx="9496697" cy="584775"/>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وَهَذِهِ الطَّريقَةُ الْمَعْروفَةُ بِالتَّشْخيصِ، هِيَ الْمُتَّبَعَةُ في المُستشفيات الْيومَ.</a:t>
            </a:r>
            <a:endParaRPr lang="en-US" sz="3200" b="1" dirty="0">
              <a:solidFill>
                <a:srgbClr val="0070C0"/>
              </a:solidFill>
              <a:latin typeface="Calibri" pitchFamily="34" charset="0"/>
            </a:endParaRPr>
          </a:p>
        </p:txBody>
      </p:sp>
      <p:sp>
        <p:nvSpPr>
          <p:cNvPr id="5" name="Rectangle 4"/>
          <p:cNvSpPr>
            <a:spLocks noChangeArrowheads="1"/>
          </p:cNvSpPr>
          <p:nvPr/>
        </p:nvSpPr>
        <p:spPr bwMode="auto">
          <a:xfrm>
            <a:off x="809897" y="3440681"/>
            <a:ext cx="10934872" cy="584775"/>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كَما يَعودَ إِلَيهِ الفَضْلُ في صُنْعِ الْمَراهِمِ وَابْتِكارِ خُيوطِ الْجِراحَةِ مِنْ أَمْعاءِ الحَيَواناتِ.</a:t>
            </a:r>
            <a:endParaRPr lang="en-US" sz="3200" b="1" dirty="0">
              <a:solidFill>
                <a:srgbClr val="0070C0"/>
              </a:solidFill>
              <a:latin typeface="Calibri" pitchFamily="34" charset="0"/>
            </a:endParaRPr>
          </a:p>
        </p:txBody>
      </p:sp>
      <p:sp>
        <p:nvSpPr>
          <p:cNvPr id="6" name="Rectangle 4"/>
          <p:cNvSpPr>
            <a:spLocks noChangeArrowheads="1"/>
          </p:cNvSpPr>
          <p:nvPr/>
        </p:nvSpPr>
        <p:spPr bwMode="auto">
          <a:xfrm>
            <a:off x="1325027" y="4189408"/>
            <a:ext cx="10477672" cy="1077218"/>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عاشَ الرَّازيُّ زَمَنًا طَويلًا وقَدْ حَفِظَ التَّاريخُ سيرَتَهُ وَجُهودَهُ في خِدْمَةِ الطِّبِّ، </a:t>
            </a:r>
            <a:r>
              <a:rPr lang="ar-EG" sz="3200" b="1" dirty="0">
                <a:solidFill>
                  <a:srgbClr val="0070C0"/>
                </a:solidFill>
                <a:latin typeface="Calibri" pitchFamily="34" charset="0"/>
              </a:rPr>
              <a:t>لَ</a:t>
            </a:r>
            <a:r>
              <a:rPr lang="ar-SA" sz="3200" b="1" dirty="0">
                <a:solidFill>
                  <a:srgbClr val="0070C0"/>
                </a:solidFill>
                <a:latin typeface="Calibri" pitchFamily="34" charset="0"/>
              </a:rPr>
              <a:t>عَلَّ أَطِبَّاءَ الْمُسْلِمينَ </a:t>
            </a:r>
            <a:r>
              <a:rPr lang="ar-EG" sz="3200" b="1" dirty="0" err="1">
                <a:solidFill>
                  <a:srgbClr val="0070C0"/>
                </a:solidFill>
                <a:latin typeface="Calibri" pitchFamily="34" charset="0"/>
              </a:rPr>
              <a:t>يُ</a:t>
            </a:r>
            <a:r>
              <a:rPr lang="ar-SA" sz="3200" b="1" dirty="0" err="1">
                <a:solidFill>
                  <a:srgbClr val="0070C0"/>
                </a:solidFill>
                <a:latin typeface="Calibri" pitchFamily="34" charset="0"/>
              </a:rPr>
              <a:t>قدِّرون</a:t>
            </a:r>
            <a:r>
              <a:rPr lang="ar-SA" sz="3200" b="1" dirty="0">
                <a:solidFill>
                  <a:srgbClr val="0070C0"/>
                </a:solidFill>
                <a:latin typeface="Calibri" pitchFamily="34" charset="0"/>
              </a:rPr>
              <a:t> جُهْدَهُ </a:t>
            </a:r>
            <a:r>
              <a:rPr lang="ar-SA" sz="3200" b="1" dirty="0" err="1">
                <a:solidFill>
                  <a:srgbClr val="0070C0"/>
                </a:solidFill>
                <a:latin typeface="Calibri" pitchFamily="34" charset="0"/>
              </a:rPr>
              <a:t>وَ</a:t>
            </a:r>
            <a:r>
              <a:rPr lang="ar-EG" sz="3200" b="1" dirty="0">
                <a:solidFill>
                  <a:srgbClr val="0070C0"/>
                </a:solidFill>
                <a:latin typeface="Calibri" pitchFamily="34" charset="0"/>
              </a:rPr>
              <a:t>ي</a:t>
            </a:r>
            <a:r>
              <a:rPr lang="ar-SA" sz="3200" b="1" dirty="0" err="1">
                <a:solidFill>
                  <a:srgbClr val="0070C0"/>
                </a:solidFill>
                <a:latin typeface="Calibri" pitchFamily="34" charset="0"/>
              </a:rPr>
              <a:t>عْتَرِفونَ</a:t>
            </a:r>
            <a:r>
              <a:rPr lang="ar-SA" sz="3200" b="1" dirty="0">
                <a:solidFill>
                  <a:srgbClr val="0070C0"/>
                </a:solidFill>
                <a:latin typeface="Calibri" pitchFamily="34" charset="0"/>
              </a:rPr>
              <a:t> بِفَضْلِهِ.</a:t>
            </a:r>
            <a:endParaRPr lang="en-US" sz="3200" b="1" dirty="0">
              <a:solidFill>
                <a:srgbClr val="0070C0"/>
              </a:solidFill>
              <a:latin typeface="Calibri" pitchFamily="34" charset="0"/>
            </a:endParaRPr>
          </a:p>
        </p:txBody>
      </p:sp>
      <p:sp>
        <p:nvSpPr>
          <p:cNvPr id="7" name="Rectangle 4"/>
          <p:cNvSpPr>
            <a:spLocks noChangeArrowheads="1"/>
          </p:cNvSpPr>
          <p:nvPr/>
        </p:nvSpPr>
        <p:spPr bwMode="auto">
          <a:xfrm>
            <a:off x="600891" y="5266626"/>
            <a:ext cx="11201808" cy="1077218"/>
          </a:xfrm>
          <a:prstGeom prst="rect">
            <a:avLst/>
          </a:prstGeom>
          <a:noFill/>
          <a:ln w="9525">
            <a:noFill/>
            <a:miter lim="800000"/>
            <a:headEnd/>
            <a:tailEnd/>
          </a:ln>
        </p:spPr>
        <p:txBody>
          <a:bodyPr wrap="square">
            <a:spAutoFit/>
          </a:bodyPr>
          <a:lstStyle/>
          <a:p>
            <a:pPr algn="r" rtl="1"/>
            <a:r>
              <a:rPr lang="ar-SA" sz="3200" b="1" dirty="0">
                <a:solidFill>
                  <a:srgbClr val="0070C0"/>
                </a:solidFill>
                <a:latin typeface="Calibri" pitchFamily="34" charset="0"/>
              </a:rPr>
              <a:t>إِنَّ</a:t>
            </a:r>
            <a:r>
              <a:rPr lang="ar-EG" sz="3200" b="1" dirty="0">
                <a:solidFill>
                  <a:srgbClr val="0070C0"/>
                </a:solidFill>
                <a:latin typeface="Calibri" pitchFamily="34" charset="0"/>
              </a:rPr>
              <a:t> أبا بكر الرازي</a:t>
            </a:r>
            <a:r>
              <a:rPr lang="ar-SA" sz="3200" b="1" dirty="0">
                <a:solidFill>
                  <a:srgbClr val="0070C0"/>
                </a:solidFill>
                <a:latin typeface="Calibri" pitchFamily="34" charset="0"/>
              </a:rPr>
              <a:t> أَحَدُ عَباقِرَةِ الْمُسْلِمينَ العَرَبِ، الَّذيَ تَدينُ لَهمُ الحَضارةُ عَلَى مَرِّ العُصور.</a:t>
            </a:r>
            <a:endParaRPr lang="en-US" sz="3200" b="1" dirty="0">
              <a:solidFill>
                <a:srgbClr val="0070C0"/>
              </a:solidFill>
              <a:latin typeface="Calibri" pitchFamily="34" charset="0"/>
            </a:endParaRPr>
          </a:p>
        </p:txBody>
      </p:sp>
    </p:spTree>
    <p:extLst>
      <p:ext uri="{BB962C8B-B14F-4D97-AF65-F5344CB8AC3E}">
        <p14:creationId xmlns:p14="http://schemas.microsoft.com/office/powerpoint/2010/main" val="17901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وَبَعْدَ أَنْ بني المُستشفى أَمَرَ الخَليفَةُ أَنْ.wav"/>
                                        </p:tgtEl>
                                      </p:cMediaNode>
                                    </p:audio>
                                  </p:sub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3" name="اتبع الرازي.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وهذة الطريقة.wav"/>
                                        </p:tgtEl>
                                      </p:cMediaNode>
                                    </p:audio>
                                  </p:sub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360"/>
                                          </p:val>
                                        </p:tav>
                                        <p:tav tm="100000">
                                          <p:val>
                                            <p:fltVal val="0"/>
                                          </p:val>
                                        </p:tav>
                                      </p:tavLst>
                                    </p:anim>
                                    <p:animEffect transition="in" filter="fade">
                                      <p:cBhvr>
                                        <p:cTn id="29"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كما يعود.wav"/>
                                        </p:tgtEl>
                                      </p:cMediaNode>
                                    </p:audio>
                                  </p:sub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strVal val="#ppt_w+.3"/>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animEffect transition="in" filter="fade">
                                      <p:cBhvr>
                                        <p:cTn id="36"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6" name="عاشَ الرَّازيُّ زَمَنًا طَويلًا وقَدْ حَفِظَ التَّاريخُ.wav"/>
                                        </p:tgtEl>
                                      </p:cMediaNode>
                                    </p:audio>
                                  </p:sub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strVal val="#ppt_w+.3"/>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animEffect transition="in" filter="fade">
                                      <p:cBhvr>
                                        <p:cTn id="43" dur="500"/>
                                        <p:tgtEl>
                                          <p:spTgt spid="7"/>
                                        </p:tgtEl>
                                      </p:cBhvr>
                                    </p:animEffect>
                                  </p:childTnLst>
                                  <p:subTnLst>
                                    <p:audio>
                                      <p:cMediaNode>
                                        <p:cTn display="0" masterRel="sameClick">
                                          <p:stCondLst>
                                            <p:cond evt="begin" delay="0">
                                              <p:tn val="39"/>
                                            </p:cond>
                                          </p:stCondLst>
                                          <p:endCondLst>
                                            <p:cond evt="onStopAudio" delay="0">
                                              <p:tgtEl>
                                                <p:sldTgt/>
                                              </p:tgtEl>
                                            </p:cond>
                                          </p:endCondLst>
                                        </p:cTn>
                                        <p:tgtEl>
                                          <p:sndTgt r:embed="rId7" name="ان ابا نكر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8"/>
          <p:cNvSpPr/>
          <p:nvPr/>
        </p:nvSpPr>
        <p:spPr bwMode="auto">
          <a:xfrm>
            <a:off x="2598815" y="2469920"/>
            <a:ext cx="6416371" cy="1323439"/>
          </a:xfrm>
          <a:prstGeom prst="rect">
            <a:avLst/>
          </a:prstGeom>
        </p:spPr>
        <p:txBody>
          <a:bodyPr>
            <a:spAutoFit/>
          </a:bodyPr>
          <a:lstStyle/>
          <a:p>
            <a:pPr algn="ctr" fontAlgn="auto">
              <a:spcBef>
                <a:spcPts val="0"/>
              </a:spcBef>
              <a:spcAft>
                <a:spcPts val="0"/>
              </a:spcAft>
              <a:defRPr/>
            </a:pPr>
            <a:r>
              <a:rPr lang="ar-SA" sz="8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mn-lt"/>
                <a:cs typeface="+mn-cs"/>
              </a:rPr>
              <a:t>الْفَهْمُ والاسْتِيعَابُ</a:t>
            </a:r>
            <a:endParaRPr lang="en-US" sz="80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mn-lt"/>
              <a:cs typeface="+mn-cs"/>
            </a:endParaRPr>
          </a:p>
        </p:txBody>
      </p:sp>
    </p:spTree>
    <p:extLst>
      <p:ext uri="{BB962C8B-B14F-4D97-AF65-F5344CB8AC3E}">
        <p14:creationId xmlns:p14="http://schemas.microsoft.com/office/powerpoint/2010/main" val="21287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الفهم والاستيعاب~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5" cstate="print"/>
          <a:srcRect/>
          <a:stretch>
            <a:fillRect/>
          </a:stretch>
        </p:blipFill>
        <p:spPr bwMode="auto">
          <a:xfrm>
            <a:off x="8704596" y="589630"/>
            <a:ext cx="1298829" cy="519530"/>
          </a:xfrm>
          <a:prstGeom prst="rect">
            <a:avLst/>
          </a:prstGeom>
          <a:noFill/>
          <a:ln w="9525">
            <a:noFill/>
            <a:miter lim="800000"/>
            <a:headEnd/>
            <a:tailEnd/>
          </a:ln>
          <a:effectLst/>
        </p:spPr>
      </p:pic>
      <p:sp>
        <p:nvSpPr>
          <p:cNvPr id="3" name="مستطيل 4"/>
          <p:cNvSpPr/>
          <p:nvPr/>
        </p:nvSpPr>
        <p:spPr>
          <a:xfrm>
            <a:off x="10826118" y="589631"/>
            <a:ext cx="1011200" cy="584775"/>
          </a:xfrm>
          <a:prstGeom prst="rect">
            <a:avLst/>
          </a:prstGeom>
        </p:spPr>
        <p:txBody>
          <a:bodyPr wrap="square">
            <a:spAutoFit/>
          </a:bodyPr>
          <a:lstStyle/>
          <a:p>
            <a:pPr algn="ctr" rtl="1" fontAlgn="auto">
              <a:spcBef>
                <a:spcPts val="0"/>
              </a:spcBef>
              <a:spcAft>
                <a:spcPts val="0"/>
              </a:spcAft>
              <a:defRPr/>
            </a:pPr>
            <a:r>
              <a:rPr lang="ar-EG" sz="3200" b="1" dirty="0">
                <a:solidFill>
                  <a:srgbClr val="FF0000"/>
                </a:solidFill>
              </a:rPr>
              <a:t>أولاً</a:t>
            </a:r>
            <a:endParaRPr lang="en-US" sz="3200" b="1" dirty="0">
              <a:solidFill>
                <a:srgbClr val="FF0000"/>
              </a:solidFill>
            </a:endParaRPr>
          </a:p>
        </p:txBody>
      </p:sp>
      <p:sp>
        <p:nvSpPr>
          <p:cNvPr id="4" name="مستطيل 5"/>
          <p:cNvSpPr/>
          <p:nvPr/>
        </p:nvSpPr>
        <p:spPr>
          <a:xfrm>
            <a:off x="10161892" y="589630"/>
            <a:ext cx="867545" cy="584775"/>
          </a:xfrm>
          <a:prstGeom prst="rect">
            <a:avLst/>
          </a:prstGeom>
        </p:spPr>
        <p:txBody>
          <a:bodyPr wrap="none">
            <a:spAutoFit/>
          </a:bodyPr>
          <a:lstStyle/>
          <a:p>
            <a:r>
              <a:rPr lang="ar-EG" sz="3200" b="1" dirty="0">
                <a:solidFill>
                  <a:srgbClr val="FF0000"/>
                </a:solidFill>
                <a:latin typeface="Times New Roman" pitchFamily="18" charset="0"/>
                <a:cs typeface="Times New Roman" pitchFamily="18" charset="0"/>
              </a:rPr>
              <a:t>أُجيبُ</a:t>
            </a:r>
            <a:endParaRPr lang="en-US" sz="3200" b="1" dirty="0">
              <a:solidFill>
                <a:srgbClr val="FF0000"/>
              </a:solidFill>
            </a:endParaRPr>
          </a:p>
        </p:txBody>
      </p:sp>
      <p:sp>
        <p:nvSpPr>
          <p:cNvPr id="5" name="TextBox 8"/>
          <p:cNvSpPr txBox="1"/>
          <p:nvPr/>
        </p:nvSpPr>
        <p:spPr>
          <a:xfrm>
            <a:off x="5274366" y="1428736"/>
            <a:ext cx="6057352" cy="646331"/>
          </a:xfrm>
          <a:prstGeom prst="rect">
            <a:avLst/>
          </a:prstGeom>
          <a:noFill/>
          <a:effectLst>
            <a:softEdge rad="127000"/>
          </a:effectLst>
        </p:spPr>
        <p:txBody>
          <a:bodyPr wrap="square" rtlCol="1">
            <a:spAutoFit/>
          </a:bodyPr>
          <a:lstStyle/>
          <a:p>
            <a:pPr algn="r" rtl="1" fontAlgn="auto">
              <a:spcBef>
                <a:spcPts val="0"/>
              </a:spcBef>
              <a:spcAft>
                <a:spcPts val="0"/>
              </a:spcAft>
              <a:defRPr/>
            </a:pPr>
            <a:r>
              <a:rPr lang="ar-EG" sz="3600" b="1" dirty="0">
                <a:solidFill>
                  <a:srgbClr val="E72DC4"/>
                </a:solidFill>
                <a:latin typeface="+mn-lt"/>
                <a:cs typeface="+mn-cs"/>
              </a:rPr>
              <a:t>1- أجيب شفهيا عن الأسئلة الاتية:</a:t>
            </a:r>
            <a:endParaRPr lang="en-US" sz="3600" dirty="0">
              <a:solidFill>
                <a:srgbClr val="E72DC4"/>
              </a:solidFill>
              <a:latin typeface="+mn-lt"/>
              <a:cs typeface="+mn-cs"/>
            </a:endParaRPr>
          </a:p>
        </p:txBody>
      </p:sp>
      <p:sp>
        <p:nvSpPr>
          <p:cNvPr id="6" name="Oval Callout 5"/>
          <p:cNvSpPr/>
          <p:nvPr/>
        </p:nvSpPr>
        <p:spPr>
          <a:xfrm>
            <a:off x="6440557" y="2329397"/>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1- لماذا لقب الرازي ب</a:t>
            </a:r>
            <a:r>
              <a:rPr lang="ar-SA" sz="3200" b="1" dirty="0">
                <a:solidFill>
                  <a:srgbClr val="FF0000"/>
                </a:solidFill>
                <a:latin typeface="Calibri" pitchFamily="34" charset="0"/>
              </a:rPr>
              <a:t>أَميرُ الأَطِبَّاءِ؟</a:t>
            </a:r>
            <a:endParaRPr lang="en-US" sz="3200" b="1" dirty="0">
              <a:solidFill>
                <a:srgbClr val="FF0000"/>
              </a:solidFill>
              <a:latin typeface="Calibri" pitchFamily="34" charset="0"/>
            </a:endParaRPr>
          </a:p>
        </p:txBody>
      </p:sp>
      <p:sp>
        <p:nvSpPr>
          <p:cNvPr id="7" name="Rounded Rectangle 6"/>
          <p:cNvSpPr/>
          <p:nvPr/>
        </p:nvSpPr>
        <p:spPr>
          <a:xfrm>
            <a:off x="490329" y="4280452"/>
            <a:ext cx="5722211" cy="1219200"/>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EG" sz="2800" b="1" dirty="0">
                <a:solidFill>
                  <a:schemeClr val="accent2">
                    <a:lumMod val="50000"/>
                  </a:schemeClr>
                </a:solidFill>
              </a:rPr>
              <a:t>لأنه أحدُ عبَاقِرة المُسْلمينَ العَرب في مَجَالِ الطِّبِّ، الذّين تدينُ لهُم الحّضارةُ على مرّ العُصُورِ.</a:t>
            </a:r>
            <a:endParaRPr lang="en-US" sz="2800" dirty="0">
              <a:solidFill>
                <a:schemeClr val="accent2">
                  <a:lumMod val="50000"/>
                </a:schemeClr>
              </a:solidFill>
            </a:endParaRPr>
          </a:p>
        </p:txBody>
      </p:sp>
    </p:spTree>
    <p:extLst>
      <p:ext uri="{BB962C8B-B14F-4D97-AF65-F5344CB8AC3E}">
        <p14:creationId xmlns:p14="http://schemas.microsoft.com/office/powerpoint/2010/main" val="21767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اولا اجيب.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37"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3" name="لماذا لقب17.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4" name="لانة احد1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169427" y="315066"/>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2- </a:t>
            </a:r>
            <a:r>
              <a:rPr lang="ar-SA" sz="3200" b="1" dirty="0">
                <a:solidFill>
                  <a:srgbClr val="FF0000"/>
                </a:solidFill>
                <a:latin typeface="Calibri" pitchFamily="34" charset="0"/>
              </a:rPr>
              <a:t>أَيْنَ عاشَ</a:t>
            </a:r>
            <a:r>
              <a:rPr lang="ar-EG" sz="3200" b="1" dirty="0">
                <a:solidFill>
                  <a:srgbClr val="FF0000"/>
                </a:solidFill>
                <a:latin typeface="Calibri" pitchFamily="34" charset="0"/>
              </a:rPr>
              <a:t> الرازي</a:t>
            </a:r>
            <a:r>
              <a:rPr lang="ar-SA" sz="3200" b="1" dirty="0">
                <a:solidFill>
                  <a:srgbClr val="FF0000"/>
                </a:solidFill>
                <a:latin typeface="Calibri" pitchFamily="34" charset="0"/>
              </a:rPr>
              <a:t>؟ لِماذا؟</a:t>
            </a:r>
            <a:endParaRPr lang="en-US" sz="3200" b="1" dirty="0">
              <a:solidFill>
                <a:srgbClr val="FF0000"/>
              </a:solidFill>
              <a:latin typeface="Calibri" pitchFamily="34" charset="0"/>
            </a:endParaRPr>
          </a:p>
        </p:txBody>
      </p:sp>
      <p:sp>
        <p:nvSpPr>
          <p:cNvPr id="3" name="Rounded Rectangle 2"/>
          <p:cNvSpPr/>
          <p:nvPr/>
        </p:nvSpPr>
        <p:spPr>
          <a:xfrm>
            <a:off x="1219199" y="2266121"/>
            <a:ext cx="5722211" cy="1219200"/>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dirty="0">
                <a:solidFill>
                  <a:schemeClr val="accent2">
                    <a:lumMod val="50000"/>
                  </a:schemeClr>
                </a:solidFill>
              </a:rPr>
              <a:t>عاشَ في بَغْدادَ لأنها كانت عاصِمَةَ العُلومِ في زَمانِهِ.</a:t>
            </a:r>
            <a:endParaRPr lang="en-US" sz="2800" b="1" dirty="0">
              <a:solidFill>
                <a:schemeClr val="accent2">
                  <a:lumMod val="50000"/>
                </a:schemeClr>
              </a:solidFill>
            </a:endParaRPr>
          </a:p>
        </p:txBody>
      </p:sp>
      <p:sp>
        <p:nvSpPr>
          <p:cNvPr id="4" name="Oval Callout 3"/>
          <p:cNvSpPr/>
          <p:nvPr/>
        </p:nvSpPr>
        <p:spPr>
          <a:xfrm>
            <a:off x="6941410" y="3210666"/>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3- </a:t>
            </a:r>
            <a:r>
              <a:rPr lang="ar-SA" sz="3200" b="1" dirty="0">
                <a:solidFill>
                  <a:srgbClr val="FF0000"/>
                </a:solidFill>
                <a:latin typeface="Calibri" pitchFamily="34" charset="0"/>
              </a:rPr>
              <a:t>ما الْعِلْمُ الَّذي بَرَعَ </a:t>
            </a:r>
            <a:r>
              <a:rPr lang="ar-EG" sz="3200" b="1" dirty="0">
                <a:solidFill>
                  <a:srgbClr val="FF0000"/>
                </a:solidFill>
                <a:latin typeface="Calibri" pitchFamily="34" charset="0"/>
              </a:rPr>
              <a:t>الرازي فيه</a:t>
            </a:r>
            <a:r>
              <a:rPr lang="ar-SA" sz="3200" b="1" dirty="0">
                <a:solidFill>
                  <a:srgbClr val="FF0000"/>
                </a:solidFill>
                <a:latin typeface="Calibri" pitchFamily="34" charset="0"/>
              </a:rPr>
              <a:t>؟</a:t>
            </a:r>
            <a:endParaRPr lang="en-US" sz="3200" b="1" dirty="0">
              <a:solidFill>
                <a:srgbClr val="FF0000"/>
              </a:solidFill>
              <a:latin typeface="Calibri" pitchFamily="34" charset="0"/>
            </a:endParaRPr>
          </a:p>
        </p:txBody>
      </p:sp>
      <p:sp>
        <p:nvSpPr>
          <p:cNvPr id="5" name="Rounded Rectangle 4"/>
          <p:cNvSpPr/>
          <p:nvPr/>
        </p:nvSpPr>
        <p:spPr>
          <a:xfrm>
            <a:off x="991182" y="5161721"/>
            <a:ext cx="5722211" cy="1219200"/>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rtl="1" fontAlgn="auto">
              <a:spcBef>
                <a:spcPts val="0"/>
              </a:spcBef>
              <a:spcAft>
                <a:spcPts val="0"/>
              </a:spcAft>
              <a:defRPr/>
            </a:pPr>
            <a:r>
              <a:rPr lang="ar-SA" sz="2800" b="1">
                <a:solidFill>
                  <a:schemeClr val="accent2">
                    <a:lumMod val="50000"/>
                  </a:schemeClr>
                </a:solidFill>
              </a:rPr>
              <a:t>الطِّ</a:t>
            </a:r>
            <a:r>
              <a:rPr lang="ar-EG" sz="2800" b="1">
                <a:solidFill>
                  <a:schemeClr val="accent2">
                    <a:lumMod val="50000"/>
                  </a:schemeClr>
                </a:solidFill>
              </a:rPr>
              <a:t>ــــ</a:t>
            </a:r>
            <a:r>
              <a:rPr lang="ar-SA" sz="2800" b="1">
                <a:solidFill>
                  <a:schemeClr val="accent2">
                    <a:lumMod val="50000"/>
                  </a:schemeClr>
                </a:solidFill>
              </a:rPr>
              <a:t>بِّ.</a:t>
            </a:r>
            <a:endParaRPr lang="en-US" sz="2800" b="1" dirty="0">
              <a:solidFill>
                <a:schemeClr val="accent2">
                  <a:lumMod val="50000"/>
                </a:schemeClr>
              </a:solidFill>
            </a:endParaRPr>
          </a:p>
        </p:txBody>
      </p:sp>
    </p:spTree>
    <p:extLst>
      <p:ext uri="{BB962C8B-B14F-4D97-AF65-F5344CB8AC3E}">
        <p14:creationId xmlns:p14="http://schemas.microsoft.com/office/powerpoint/2010/main" val="16892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اين عاش18.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عاش في.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ما الْعِلْمُ الَّذي بَرَعَ الرازي فيه؟.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الط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7169427" y="315066"/>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4- </a:t>
            </a:r>
            <a:r>
              <a:rPr lang="ar-SA" sz="3200" b="1" dirty="0">
                <a:solidFill>
                  <a:srgbClr val="FF0000"/>
                </a:solidFill>
                <a:latin typeface="Calibri" pitchFamily="34" charset="0"/>
              </a:rPr>
              <a:t>ماذا طَلَبَ الْخَليفَةُ </a:t>
            </a:r>
            <a:r>
              <a:rPr lang="ar-EG" sz="3200" b="1" dirty="0">
                <a:solidFill>
                  <a:srgbClr val="FF0000"/>
                </a:solidFill>
                <a:latin typeface="Calibri" pitchFamily="34" charset="0"/>
              </a:rPr>
              <a:t>منه</a:t>
            </a:r>
            <a:r>
              <a:rPr lang="ar-SA" sz="3200" b="1" dirty="0">
                <a:solidFill>
                  <a:srgbClr val="FF0000"/>
                </a:solidFill>
                <a:latin typeface="Calibri" pitchFamily="34" charset="0"/>
              </a:rPr>
              <a:t>؟</a:t>
            </a:r>
            <a:endParaRPr lang="en-US" sz="3200" b="1" dirty="0">
              <a:solidFill>
                <a:srgbClr val="FF0000"/>
              </a:solidFill>
              <a:latin typeface="Calibri" pitchFamily="34" charset="0"/>
            </a:endParaRPr>
          </a:p>
        </p:txBody>
      </p:sp>
      <p:sp>
        <p:nvSpPr>
          <p:cNvPr id="3" name="Rounded Rectangle 2"/>
          <p:cNvSpPr/>
          <p:nvPr/>
        </p:nvSpPr>
        <p:spPr>
          <a:xfrm>
            <a:off x="1219199" y="2266121"/>
            <a:ext cx="5722211" cy="1219200"/>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SA" sz="2800" b="1" dirty="0">
                <a:solidFill>
                  <a:schemeClr val="accent4">
                    <a:lumMod val="50000"/>
                  </a:schemeClr>
                </a:solidFill>
              </a:rPr>
              <a:t>اِخْتِيارَ الْموقِعِ الْمُناسِبَ لِبِناءِ مُستشفى لأَهْلِ بَغْدادَ.</a:t>
            </a:r>
            <a:endParaRPr lang="en-US" sz="2800" b="1" dirty="0">
              <a:solidFill>
                <a:schemeClr val="accent4">
                  <a:lumMod val="50000"/>
                </a:schemeClr>
              </a:solidFill>
            </a:endParaRPr>
          </a:p>
        </p:txBody>
      </p:sp>
      <p:sp>
        <p:nvSpPr>
          <p:cNvPr id="4" name="Oval Callout 3"/>
          <p:cNvSpPr/>
          <p:nvPr/>
        </p:nvSpPr>
        <p:spPr>
          <a:xfrm>
            <a:off x="7603120" y="2875721"/>
            <a:ext cx="4588880" cy="2375125"/>
          </a:xfrm>
          <a:prstGeom prst="wedgeEllipseCallout">
            <a:avLst/>
          </a:prstGeom>
          <a:gradFill flip="none" rotWithShape="1">
            <a:gsLst>
              <a:gs pos="0">
                <a:schemeClr val="accent3">
                  <a:lumMod val="0"/>
                  <a:lumOff val="100000"/>
                </a:schemeClr>
              </a:gs>
              <a:gs pos="11000">
                <a:schemeClr val="accent3">
                  <a:lumMod val="0"/>
                  <a:lumOff val="100000"/>
                </a:schemeClr>
              </a:gs>
              <a:gs pos="100000">
                <a:schemeClr val="accent3">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solidFill>
                  <a:srgbClr val="FF0000"/>
                </a:solidFill>
                <a:latin typeface="Calibri" pitchFamily="34" charset="0"/>
              </a:rPr>
              <a:t>5- </a:t>
            </a:r>
            <a:r>
              <a:rPr lang="ar-SA" sz="3200" b="1" dirty="0">
                <a:solidFill>
                  <a:srgbClr val="FF0000"/>
                </a:solidFill>
                <a:latin typeface="Calibri" pitchFamily="34" charset="0"/>
              </a:rPr>
              <a:t>كَيْفَ نَفَّذَ </a:t>
            </a:r>
            <a:r>
              <a:rPr lang="ar-EG" sz="3200" b="1" dirty="0">
                <a:solidFill>
                  <a:srgbClr val="FF0000"/>
                </a:solidFill>
                <a:latin typeface="Calibri" pitchFamily="34" charset="0"/>
              </a:rPr>
              <a:t>الرازي </a:t>
            </a:r>
            <a:r>
              <a:rPr lang="ar-SA" sz="3200" b="1" dirty="0">
                <a:solidFill>
                  <a:srgbClr val="FF0000"/>
                </a:solidFill>
                <a:latin typeface="Calibri" pitchFamily="34" charset="0"/>
              </a:rPr>
              <a:t>طَلَبَ الْخَليفَةِ؟</a:t>
            </a:r>
            <a:endParaRPr lang="en-US" sz="3200" b="1" dirty="0">
              <a:solidFill>
                <a:srgbClr val="FF0000"/>
              </a:solidFill>
              <a:latin typeface="Calibri" pitchFamily="34" charset="0"/>
            </a:endParaRPr>
          </a:p>
        </p:txBody>
      </p:sp>
      <p:sp>
        <p:nvSpPr>
          <p:cNvPr id="5" name="Rounded Rectangle 4"/>
          <p:cNvSpPr/>
          <p:nvPr/>
        </p:nvSpPr>
        <p:spPr>
          <a:xfrm>
            <a:off x="288817" y="4579281"/>
            <a:ext cx="7238418" cy="1951055"/>
          </a:xfrm>
          <a:prstGeom prst="roundRect">
            <a:avLst/>
          </a:prstGeom>
          <a:gradFill flip="none" rotWithShape="1">
            <a:gsLst>
              <a:gs pos="4000">
                <a:schemeClr val="accent2">
                  <a:lumMod val="0"/>
                  <a:lumOff val="100000"/>
                </a:schemeClr>
              </a:gs>
              <a:gs pos="20000">
                <a:schemeClr val="accent2">
                  <a:lumMod val="0"/>
                  <a:lumOff val="100000"/>
                </a:schemeClr>
              </a:gs>
              <a:gs pos="100000">
                <a:schemeClr val="accent2">
                  <a:lumMod val="10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en-US" sz="2800" b="1" dirty="0">
                <a:solidFill>
                  <a:schemeClr val="accent4">
                    <a:lumMod val="50000"/>
                  </a:schemeClr>
                </a:solidFill>
              </a:rPr>
              <a:t> </a:t>
            </a:r>
            <a:r>
              <a:rPr lang="ar-SA" sz="2800" b="1" dirty="0">
                <a:solidFill>
                  <a:schemeClr val="accent4">
                    <a:lumMod val="50000"/>
                  </a:schemeClr>
                </a:solidFill>
              </a:rPr>
              <a:t>أَمَرَ بَعْضَ غِلْمَانَهُ بِتَوْزِيعِ قِطَعٍ مِنَ اللَّحْمِ </a:t>
            </a:r>
            <a:r>
              <a:rPr lang="ar-EG" sz="2800" b="1" dirty="0">
                <a:solidFill>
                  <a:schemeClr val="accent4">
                    <a:lumMod val="50000"/>
                  </a:schemeClr>
                </a:solidFill>
              </a:rPr>
              <a:t>في </a:t>
            </a:r>
            <a:r>
              <a:rPr lang="ar-SA" sz="2800" b="1" dirty="0">
                <a:solidFill>
                  <a:schemeClr val="accent4">
                    <a:lumMod val="50000"/>
                  </a:schemeClr>
                </a:solidFill>
              </a:rPr>
              <a:t>نَواحي بَغْدادَ وما فسد فيه اللَّحْم</a:t>
            </a:r>
            <a:r>
              <a:rPr lang="ar-EG" sz="2800" b="1" dirty="0">
                <a:solidFill>
                  <a:schemeClr val="accent4">
                    <a:lumMod val="50000"/>
                  </a:schemeClr>
                </a:solidFill>
              </a:rPr>
              <a:t>ُ</a:t>
            </a:r>
            <a:r>
              <a:rPr lang="ar-SA" sz="2800" b="1" dirty="0">
                <a:solidFill>
                  <a:schemeClr val="accent4">
                    <a:lumMod val="50000"/>
                  </a:schemeClr>
                </a:solidFill>
              </a:rPr>
              <a:t> فَمَوْضِعُها لا يَصْلُحُ لإقامةِ المُستشفى، وَإِنْ لَمْ تَتَغَيَّرْ قِطْعَةُ اللَّحْمِ فالْمَوْضِعُ صالحٌ لِبناءِ المُستشفى؛ لِطيبِ هَوائِهِ، وَخُلُوِّهِ مِنَ الْمُلَوِّثاتِ الَّتي تُؤْذي الْمَرْضَى.</a:t>
            </a:r>
            <a:endParaRPr lang="en-US" sz="2800" b="1" dirty="0">
              <a:solidFill>
                <a:schemeClr val="accent4">
                  <a:lumMod val="50000"/>
                </a:schemeClr>
              </a:solidFill>
            </a:endParaRPr>
          </a:p>
        </p:txBody>
      </p:sp>
    </p:spTree>
    <p:extLst>
      <p:ext uri="{BB962C8B-B14F-4D97-AF65-F5344CB8AC3E}">
        <p14:creationId xmlns:p14="http://schemas.microsoft.com/office/powerpoint/2010/main" val="37765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ماذا طَلَبَ الْخَليفَةُ منه؟.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اختيار....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360"/>
                                          </p:val>
                                        </p:tav>
                                        <p:tav tm="100000">
                                          <p:val>
                                            <p:fltVal val="0"/>
                                          </p:val>
                                        </p:tav>
                                      </p:tavLst>
                                    </p:anim>
                                    <p:animEffect transition="in" filter="fade">
                                      <p:cBhvr>
                                        <p:cTn id="23"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كيف نفذ21.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أمر بعض...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1671</Words>
  <Application>Microsoft Office PowerPoint</Application>
  <PresentationFormat>شاشة عريضة</PresentationFormat>
  <Paragraphs>273</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حصة الزهراني</cp:lastModifiedBy>
  <cp:revision>24</cp:revision>
  <dcterms:created xsi:type="dcterms:W3CDTF">2019-10-28T11:58:26Z</dcterms:created>
  <dcterms:modified xsi:type="dcterms:W3CDTF">2021-02-16T19:01:43Z</dcterms:modified>
</cp:coreProperties>
</file>