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67" r:id="rId3"/>
    <p:sldId id="468" r:id="rId4"/>
    <p:sldId id="483" r:id="rId5"/>
    <p:sldId id="486" r:id="rId6"/>
    <p:sldId id="335" r:id="rId7"/>
    <p:sldId id="484" r:id="rId8"/>
    <p:sldId id="488" r:id="rId9"/>
    <p:sldId id="485" r:id="rId10"/>
    <p:sldId id="489" r:id="rId11"/>
    <p:sldId id="437" r:id="rId12"/>
    <p:sldId id="480" r:id="rId13"/>
    <p:sldId id="411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37052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019229" y="3139473"/>
              <a:ext cx="46911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صبر النبي محمد صلى الله عليه و 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5384800" y="1179449"/>
            <a:ext cx="3715655" cy="4495637"/>
            <a:chOff x="7358275" y="3195470"/>
            <a:chExt cx="2138086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538602" y="3688432"/>
              <a:ext cx="1811472" cy="584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FF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وكان الرسولُ محمدٌ صلى الله عليه و سلم </a:t>
              </a:r>
              <a:r>
                <a:rPr lang="ar-SY" sz="2800" b="1" dirty="0">
                  <a:solidFill>
                    <a:srgbClr val="FFFF00"/>
                  </a:solidFill>
                </a:rPr>
                <a:t>يقوم من الليل حتى تتفطر قدماه</a:t>
              </a:r>
              <a:endParaRPr lang="ar-SY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6588903" y="898408"/>
            <a:ext cx="306172" cy="746130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91131"/>
              <a:chOff x="3371789" y="5466316"/>
              <a:chExt cx="1976875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37251"/>
                <a:ext cx="1976875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23709" y="224053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120187" y="3868173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2986375" y="3246977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986578" y="1747121"/>
              <a:ext cx="2889290" cy="390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الشدائد و المصائب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7058004" y="217322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00824" y="2999602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88784" y="1602531"/>
                <a:ext cx="3216148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• ما الأمورُ التي تحتاجُ إلى الصبر؟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37062" y="155839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6897" y="1970014"/>
              <a:ext cx="1825401" cy="619328"/>
              <a:chOff x="3478536" y="5427805"/>
              <a:chExt cx="1825401" cy="6193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27805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8536" y="5726937"/>
                <a:ext cx="182540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993597" y="594673"/>
            <a:ext cx="5112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تعلمت أن :</a:t>
            </a:r>
          </a:p>
        </p:txBody>
      </p:sp>
      <p:grpSp>
        <p:nvGrpSpPr>
          <p:cNvPr id="194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2844587" y="3034483"/>
            <a:ext cx="4213903" cy="1872343"/>
            <a:chOff x="3447142" y="1248229"/>
            <a:chExt cx="5297715" cy="1872343"/>
          </a:xfrm>
        </p:grpSpPr>
        <p:sp>
          <p:nvSpPr>
            <p:cNvPr id="195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447142" y="151768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447142" y="1659547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9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693226" y="1305797"/>
              <a:ext cx="2692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SY" sz="24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00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4114247" y="1494872"/>
              <a:ext cx="44439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من معاني الصبرِ: </a:t>
              </a:r>
            </a:p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عدم الجزع عند المصائب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01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7393473" y="3045365"/>
            <a:ext cx="4295075" cy="1872343"/>
            <a:chOff x="3447142" y="1248229"/>
            <a:chExt cx="5297715" cy="1872343"/>
          </a:xfrm>
        </p:grpSpPr>
        <p:sp>
          <p:nvSpPr>
            <p:cNvPr id="202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65285" y="1525747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65285" y="1637879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06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4312770" y="1494921"/>
              <a:ext cx="42817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66"/>
                  </a:solidFill>
                  <a:latin typeface="Oswald" panose="02000503000000000000" pitchFamily="2" charset="0"/>
                </a:rPr>
                <a:t>النبيَّ صلى الله عليه و سلم كانَ صابراً محتسباً في جميعِ أحواله.</a:t>
              </a:r>
              <a:endParaRPr lang="en-US" sz="24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07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5477217" y="2089152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57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صبرُ النبي صلى الله عليه و سلم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910" y="1259250"/>
            <a:ext cx="7450710" cy="2475998"/>
          </a:xfrm>
          <a:prstGeom prst="rect">
            <a:avLst/>
          </a:prstGeom>
        </p:spPr>
      </p:pic>
      <p:grpSp>
        <p:nvGrpSpPr>
          <p:cNvPr id="16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750926" y="-328978"/>
            <a:ext cx="2307770" cy="6733157"/>
            <a:chOff x="8222351" y="-2541974"/>
            <a:chExt cx="4255568" cy="7556056"/>
          </a:xfrm>
          <a:solidFill>
            <a:srgbClr val="7030A0"/>
          </a:solidFill>
        </p:grpSpPr>
        <p:grpSp>
          <p:nvGrpSpPr>
            <p:cNvPr id="17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222351" y="-2541974"/>
              <a:ext cx="4255568" cy="7556056"/>
              <a:chOff x="2740827" y="-4204232"/>
              <a:chExt cx="7038384" cy="12497139"/>
            </a:xfrm>
            <a:grpFill/>
          </p:grpSpPr>
          <p:sp>
            <p:nvSpPr>
              <p:cNvPr id="19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740827" y="2193293"/>
                <a:ext cx="7038384" cy="609961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2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1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4204232"/>
                <a:ext cx="90575" cy="602194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8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9812" y="1540911"/>
              <a:ext cx="3580645" cy="3273921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431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201" y="1942553"/>
              <a:ext cx="1872158" cy="634862"/>
              <a:chOff x="3435840" y="5400344"/>
              <a:chExt cx="1872158" cy="6348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5840" y="5715010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3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4750667" y="1295933"/>
            <a:ext cx="4484912" cy="4615543"/>
            <a:chOff x="6591499" y="705675"/>
            <a:chExt cx="2138086" cy="2228601"/>
          </a:xfrm>
        </p:grpSpPr>
        <p:sp>
          <p:nvSpPr>
            <p:cNvPr id="3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07372" y="1190682"/>
              <a:ext cx="1922335" cy="906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rgbClr val="C00000"/>
                  </a:solidFill>
                </a:rPr>
                <a:t>الصَّبْرُ:</a:t>
              </a:r>
            </a:p>
            <a:p>
              <a:pPr algn="r"/>
              <a:r>
                <a:rPr lang="ar-SY" sz="2800" b="1" dirty="0"/>
                <a:t>حبس النفس واللسان والجوارح عن الجزع والسخط وعن ترك ما أوجب الله أو عن فعل ما حرم الله</a:t>
              </a:r>
              <a:r>
                <a:rPr lang="ar-SY" sz="2800" dirty="0"/>
                <a:t>.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6742938" y="1238087"/>
            <a:ext cx="563204" cy="843192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167438" y="151331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الصَّبْرُ</a:t>
            </a:r>
            <a:endParaRPr lang="ar-SY" sz="3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4686942" y="1179449"/>
            <a:ext cx="4413513" cy="5279408"/>
            <a:chOff x="7267545" y="3195470"/>
            <a:chExt cx="2228816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267545" y="3336772"/>
              <a:ext cx="2083543" cy="126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rgbClr val="FFFF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وكان الرسولُ محمدٌ صلى الله عليه و سلم من الأنبياءِ الصابرين</a:t>
              </a:r>
            </a:p>
            <a:p>
              <a:pPr algn="r"/>
              <a:endParaRPr lang="ar-SY" sz="2000" b="1" dirty="0">
                <a:solidFill>
                  <a:srgbClr val="FFFF00"/>
                </a:solidFill>
              </a:endParaRPr>
            </a:p>
            <a:p>
              <a:pPr algn="r"/>
              <a:r>
                <a:rPr lang="ar-SY" sz="2800" b="1" dirty="0"/>
                <a:t>فصبر على أذى قومه وصبر على ما أصابه في سبيل تبليغ الدعوة وصبر على مصائب الدنيا ونحو ذلك.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6546205" y="898407"/>
            <a:ext cx="348871" cy="876211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140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339075" y="-1743908"/>
            <a:ext cx="7318243" cy="7345311"/>
            <a:chOff x="8206115" y="-2444418"/>
            <a:chExt cx="4715821" cy="6898751"/>
          </a:xfrm>
          <a:solidFill>
            <a:srgbClr val="7030A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206115" y="-2444418"/>
              <a:ext cx="4715821" cy="6898751"/>
              <a:chOff x="2713975" y="-4042880"/>
              <a:chExt cx="7799607" cy="11410004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713975" y="2193294"/>
                <a:ext cx="7799607" cy="517383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6244911" y="1978022"/>
                <a:ext cx="708597" cy="497700"/>
                <a:chOff x="6244911" y="1978022"/>
                <a:chExt cx="708597" cy="497700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6368377" y="1979061"/>
                  <a:ext cx="461666" cy="267944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6244911" y="1978022"/>
                  <a:ext cx="708597" cy="497700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599210" y="-4042880"/>
                <a:ext cx="90575" cy="6021940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4996" y="1741304"/>
              <a:ext cx="4318060" cy="2297841"/>
            </a:xfrm>
            <a:prstGeom prst="rect">
              <a:avLst/>
            </a:prstGeom>
            <a:grpFill/>
          </p:spPr>
        </p:pic>
      </p:grpSp>
      <p:sp>
        <p:nvSpPr>
          <p:cNvPr id="42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152572" y="151331"/>
            <a:ext cx="430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أتعرَّف على صبر النبي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054939" cy="94837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287657" y="2680836"/>
            <a:ext cx="3897720" cy="682245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قالَ عُتْبةُ بن غزوانَ رضي الله عنه : </a:t>
            </a:r>
          </a:p>
        </p:txBody>
      </p:sp>
      <p:sp>
        <p:nvSpPr>
          <p:cNvPr id="30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1808077" y="3917430"/>
            <a:ext cx="10383923" cy="114234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&lt; كنتُ سابعَ سبعةٍ معَ رسولِ اللهِ صلى الله عليه وسلم ما لنا طعامٌ إلا ورقُ الشجرِ حتى قرُحت أشداقنا &gt;</a:t>
            </a:r>
          </a:p>
        </p:txBody>
      </p:sp>
    </p:spTree>
    <p:extLst>
      <p:ext uri="{BB962C8B-B14F-4D97-AF65-F5344CB8AC3E}">
        <p14:creationId xmlns:p14="http://schemas.microsoft.com/office/powerpoint/2010/main" val="134168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09228" y="-1743908"/>
            <a:ext cx="7851439" cy="7099679"/>
            <a:chOff x="8206115" y="-2444418"/>
            <a:chExt cx="4715821" cy="6668052"/>
          </a:xfrm>
          <a:solidFill>
            <a:srgbClr val="7030A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206115" y="-2444418"/>
              <a:ext cx="4715821" cy="6668052"/>
              <a:chOff x="2713975" y="-4042880"/>
              <a:chExt cx="7799607" cy="11028446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713975" y="2193294"/>
                <a:ext cx="7799607" cy="4792272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6244911" y="1978022"/>
                <a:ext cx="708597" cy="497700"/>
                <a:chOff x="6244911" y="1978022"/>
                <a:chExt cx="708597" cy="497700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6368377" y="1979061"/>
                  <a:ext cx="461666" cy="267944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6244911" y="1978022"/>
                  <a:ext cx="708597" cy="497700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599210" y="-4042880"/>
                <a:ext cx="90575" cy="6021940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6546" y="1635068"/>
              <a:ext cx="4480038" cy="227961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76278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0" y="2900540"/>
            <a:ext cx="975436" cy="87690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82943"/>
            <a:chOff x="538318" y="1529365"/>
            <a:chExt cx="2658769" cy="110672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5624" y="1999786"/>
              <a:ext cx="1939924" cy="636307"/>
              <a:chOff x="3407263" y="5457577"/>
              <a:chExt cx="1939924" cy="6363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7263" y="5773688"/>
                <a:ext cx="19399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صبرُ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283200" y="670582"/>
            <a:ext cx="6908800" cy="790004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وحينَ مرضَ النَّبيُّ قبلَ موتهِ اشتدَّ عليهِ الوجعُ فكانَ صابرًا محتسباً فعن عائشة رضي الله عنها قالت: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402638" y="2117192"/>
            <a:ext cx="7789362" cy="1093115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ما رأيتُ أحدًا أشدَّ عليهِ الوجعُ منْ رسولِ اللهِ صلى الله عليه و سلم , فقالت له: إنَّك لتتألمُ ألمًا شديدًا،</a:t>
            </a: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176181" y="3917430"/>
            <a:ext cx="11015820" cy="75683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قالَ صلى الله عليه و سلم : « </a:t>
            </a:r>
            <a:r>
              <a:rPr lang="ar-SY" sz="2400" b="1" dirty="0">
                <a:solidFill>
                  <a:schemeClr val="accent1">
                    <a:lumMod val="75000"/>
                  </a:schemeClr>
                </a:solidFill>
              </a:rPr>
              <a:t>أجل ما من مسلمٍ يُصيبهُ أذىً إلاَّ حاتَّ اللهُ عنهُ خطاياهُ كما تحاتُّ ورقُ الشجر </a:t>
            </a:r>
            <a:r>
              <a:rPr lang="ar-SY" sz="2400" b="1" dirty="0">
                <a:solidFill>
                  <a:schemeClr val="tx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961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295</Words>
  <Application>Microsoft Office PowerPoint</Application>
  <PresentationFormat>شاشة عريضة</PresentationFormat>
  <Paragraphs>67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1911</cp:revision>
  <dcterms:created xsi:type="dcterms:W3CDTF">2020-10-10T04:32:51Z</dcterms:created>
  <dcterms:modified xsi:type="dcterms:W3CDTF">2021-02-17T22:24:42Z</dcterms:modified>
</cp:coreProperties>
</file>