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67" r:id="rId3"/>
    <p:sldId id="469" r:id="rId4"/>
    <p:sldId id="470" r:id="rId5"/>
    <p:sldId id="335" r:id="rId6"/>
    <p:sldId id="471" r:id="rId7"/>
    <p:sldId id="472" r:id="rId8"/>
    <p:sldId id="468" r:id="rId9"/>
    <p:sldId id="477" r:id="rId10"/>
    <p:sldId id="474" r:id="rId11"/>
    <p:sldId id="437" r:id="rId12"/>
    <p:sldId id="451" r:id="rId13"/>
    <p:sldId id="411" r:id="rId14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34">
          <p15:clr>
            <a:srgbClr val="A4A3A4"/>
          </p15:clr>
        </p15:guide>
        <p15:guide id="4" pos="38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9933FF"/>
    <a:srgbClr val="D60093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8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1488"/>
      </p:cViewPr>
      <p:guideLst>
        <p:guide orient="horz" pos="2183"/>
        <p:guide pos="3840"/>
        <p:guide orient="horz" pos="1534"/>
        <p:guide pos="38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20/06/1442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983876" y="2680769"/>
            <a:ext cx="8156968" cy="1265254"/>
            <a:chOff x="9198889" y="2670931"/>
            <a:chExt cx="8156968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679364" y="3124875"/>
              <a:ext cx="567649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الرَّاحمون يرحمهم الرَّحمن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79" y="304052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4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20528" y="1537040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95624" y="1999786"/>
              <a:ext cx="1939924" cy="587045"/>
              <a:chOff x="3407263" y="5457577"/>
              <a:chExt cx="1939924" cy="587045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57577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07263" y="5773688"/>
                <a:ext cx="1939924" cy="27093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الرَّاحمون يرحمهم الرَّحمن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934857" y="770426"/>
            <a:ext cx="7257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أتعرَّفُ على عبداللهِ بن عمرو رضي الله عنه :</a:t>
            </a:r>
            <a:endParaRPr lang="ar-SY" sz="3600" b="1" dirty="0">
              <a:latin typeface="Century Gothic" panose="020B0502020202020204" pitchFamily="34" charset="0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778170" y="2060746"/>
            <a:ext cx="5413829" cy="790004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نسبهُ :</a:t>
            </a:r>
            <a:r>
              <a:rPr lang="ar-SY" sz="2400" b="1" dirty="0">
                <a:solidFill>
                  <a:schemeClr val="tx1"/>
                </a:solidFill>
              </a:rPr>
              <a:t> عبدُالله بن عمرو بن العاص القرشي</a:t>
            </a:r>
          </a:p>
        </p:txBody>
      </p:sp>
      <p:sp>
        <p:nvSpPr>
          <p:cNvPr id="27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4020456" y="3522428"/>
            <a:ext cx="8171543" cy="790004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من فضائلهِ: </a:t>
            </a:r>
            <a:r>
              <a:rPr lang="ar-SY" sz="2400" b="1" dirty="0">
                <a:solidFill>
                  <a:schemeClr val="tx1"/>
                </a:solidFill>
              </a:rPr>
              <a:t>قالَ فيهِ رسولُ اللهِ : «نعمَ أهلُ البيتِ عبدُالله وأبو عبدِالله وأمُّ عبدِالله </a:t>
            </a:r>
            <a:r>
              <a:rPr lang="ar-SY" sz="2400" dirty="0">
                <a:solidFill>
                  <a:schemeClr val="tx1"/>
                </a:solidFill>
              </a:rPr>
              <a:t>» </a:t>
            </a:r>
            <a:endParaRPr lang="ar-SY" sz="2400" b="1" dirty="0">
              <a:solidFill>
                <a:schemeClr val="tx1"/>
              </a:solidFill>
            </a:endParaRPr>
          </a:p>
        </p:txBody>
      </p:sp>
      <p:sp>
        <p:nvSpPr>
          <p:cNvPr id="34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6778170" y="5005341"/>
            <a:ext cx="5413830" cy="756830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rgbClr val="FF0000"/>
                </a:solidFill>
              </a:rPr>
              <a:t>من صفاته: </a:t>
            </a:r>
            <a:r>
              <a:rPr lang="ar-SY" sz="2400" b="1" dirty="0">
                <a:solidFill>
                  <a:schemeClr val="tx1"/>
                </a:solidFill>
              </a:rPr>
              <a:t>كان غزيرَ العلم، مُجتهدًا في العبادةِ</a:t>
            </a:r>
          </a:p>
        </p:txBody>
      </p:sp>
    </p:spTree>
    <p:extLst>
      <p:ext uri="{BB962C8B-B14F-4D97-AF65-F5344CB8AC3E}">
        <p14:creationId xmlns:p14="http://schemas.microsoft.com/office/powerpoint/2010/main" val="396874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7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150" y="2008525"/>
              <a:ext cx="1976875" cy="541870"/>
              <a:chOff x="3371789" y="5466316"/>
              <a:chExt cx="1976875" cy="54187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1789" y="5737251"/>
                <a:ext cx="1976875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الرَّاحمون يرحمهم الرَّحمن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340001" y="195261"/>
            <a:ext cx="35778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فـكِّـــــر :</a:t>
            </a:r>
            <a:endParaRPr lang="ar-SY" sz="40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84" name="Rectangle 62">
            <a:extLst>
              <a:ext uri="{FF2B5EF4-FFF2-40B4-BE49-F238E27FC236}">
                <a16:creationId xmlns:a16="http://schemas.microsoft.com/office/drawing/2014/main" id="{51BDBC00-902C-43B2-9211-D5D373D311D6}"/>
              </a:ext>
            </a:extLst>
          </p:cNvPr>
          <p:cNvSpPr/>
          <p:nvPr/>
        </p:nvSpPr>
        <p:spPr>
          <a:xfrm rot="439804">
            <a:off x="6451198" y="3830480"/>
            <a:ext cx="5546401" cy="1367147"/>
          </a:xfrm>
          <a:prstGeom prst="rect">
            <a:avLst/>
          </a:prstGeom>
          <a:gradFill flip="none" rotWithShape="1">
            <a:gsLst>
              <a:gs pos="0">
                <a:srgbClr val="E6E7E9">
                  <a:alpha val="0"/>
                </a:srgbClr>
              </a:gs>
              <a:gs pos="100000">
                <a:schemeClr val="tx1">
                  <a:alpha val="45000"/>
                </a:schemeClr>
              </a:gs>
            </a:gsLst>
            <a:lin ang="2700000" scaled="1"/>
            <a:tileRect/>
          </a:gradFill>
          <a:ln>
            <a:noFill/>
          </a:ln>
          <a:effectLst>
            <a:softEdge rad="1651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35">
            <a:extLst>
              <a:ext uri="{FF2B5EF4-FFF2-40B4-BE49-F238E27FC236}">
                <a16:creationId xmlns:a16="http://schemas.microsoft.com/office/drawing/2014/main" id="{9BC1CC6D-89A1-4BD8-BDBC-FFCE9D2505EF}"/>
              </a:ext>
            </a:extLst>
          </p:cNvPr>
          <p:cNvGrpSpPr/>
          <p:nvPr/>
        </p:nvGrpSpPr>
        <p:grpSpPr>
          <a:xfrm>
            <a:off x="3330498" y="3158095"/>
            <a:ext cx="5673880" cy="1643685"/>
            <a:chOff x="5413659" y="1364860"/>
            <a:chExt cx="3914383" cy="1226820"/>
          </a:xfrm>
        </p:grpSpPr>
        <p:grpSp>
          <p:nvGrpSpPr>
            <p:cNvPr id="86" name="Group 30">
              <a:extLst>
                <a:ext uri="{FF2B5EF4-FFF2-40B4-BE49-F238E27FC236}">
                  <a16:creationId xmlns:a16="http://schemas.microsoft.com/office/drawing/2014/main" id="{CF36CEEB-F102-4CE4-B011-F4B32BDF6656}"/>
                </a:ext>
              </a:extLst>
            </p:cNvPr>
            <p:cNvGrpSpPr/>
            <p:nvPr/>
          </p:nvGrpSpPr>
          <p:grpSpPr>
            <a:xfrm>
              <a:off x="5413659" y="1364860"/>
              <a:ext cx="3914383" cy="1226820"/>
              <a:chOff x="3119461" y="2798299"/>
              <a:chExt cx="3914383" cy="1226820"/>
            </a:xfrm>
          </p:grpSpPr>
          <p:sp>
            <p:nvSpPr>
              <p:cNvPr id="90" name="Rectangle: Top Corners Rounded 26">
                <a:extLst>
                  <a:ext uri="{FF2B5EF4-FFF2-40B4-BE49-F238E27FC236}">
                    <a16:creationId xmlns:a16="http://schemas.microsoft.com/office/drawing/2014/main" id="{44DCA4D6-F538-4D73-97F3-2DF6990033B3}"/>
                  </a:ext>
                </a:extLst>
              </p:cNvPr>
              <p:cNvSpPr/>
              <p:nvPr/>
            </p:nvSpPr>
            <p:spPr>
              <a:xfrm rot="5400000">
                <a:off x="4469981" y="1447779"/>
                <a:ext cx="1213343" cy="3914383"/>
              </a:xfrm>
              <a:prstGeom prst="round2Same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: Shape 29">
                <a:extLst>
                  <a:ext uri="{FF2B5EF4-FFF2-40B4-BE49-F238E27FC236}">
                    <a16:creationId xmlns:a16="http://schemas.microsoft.com/office/drawing/2014/main" id="{37F7FAC6-EE9C-4FF0-9191-AE7BCE7F064B}"/>
                  </a:ext>
                </a:extLst>
              </p:cNvPr>
              <p:cNvSpPr/>
              <p:nvPr/>
            </p:nvSpPr>
            <p:spPr>
              <a:xfrm rot="5400000">
                <a:off x="6200922" y="3192198"/>
                <a:ext cx="1213343" cy="452500"/>
              </a:xfrm>
              <a:custGeom>
                <a:avLst/>
                <a:gdLst>
                  <a:gd name="connsiteX0" fmla="*/ 0 w 1213343"/>
                  <a:gd name="connsiteY0" fmla="*/ 452500 h 452500"/>
                  <a:gd name="connsiteX1" fmla="*/ 0 w 1213343"/>
                  <a:gd name="connsiteY1" fmla="*/ 202228 h 452500"/>
                  <a:gd name="connsiteX2" fmla="*/ 202228 w 1213343"/>
                  <a:gd name="connsiteY2" fmla="*/ 0 h 452500"/>
                  <a:gd name="connsiteX3" fmla="*/ 1011115 w 1213343"/>
                  <a:gd name="connsiteY3" fmla="*/ 0 h 452500"/>
                  <a:gd name="connsiteX4" fmla="*/ 1213343 w 1213343"/>
                  <a:gd name="connsiteY4" fmla="*/ 202228 h 452500"/>
                  <a:gd name="connsiteX5" fmla="*/ 1213343 w 1213343"/>
                  <a:gd name="connsiteY5" fmla="*/ 452500 h 4525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13343" h="452500">
                    <a:moveTo>
                      <a:pt x="0" y="452500"/>
                    </a:moveTo>
                    <a:lnTo>
                      <a:pt x="0" y="202228"/>
                    </a:lnTo>
                    <a:cubicBezTo>
                      <a:pt x="0" y="90541"/>
                      <a:pt x="90541" y="0"/>
                      <a:pt x="202228" y="0"/>
                    </a:cubicBezTo>
                    <a:lnTo>
                      <a:pt x="1011115" y="0"/>
                    </a:lnTo>
                    <a:cubicBezTo>
                      <a:pt x="1122802" y="0"/>
                      <a:pt x="1213343" y="90541"/>
                      <a:pt x="1213343" y="202228"/>
                    </a:cubicBezTo>
                    <a:lnTo>
                      <a:pt x="1213343" y="452500"/>
                    </a:lnTo>
                    <a:close/>
                  </a:path>
                </a:pathLst>
              </a:custGeom>
              <a:solidFill>
                <a:srgbClr val="0066C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31">
              <a:extLst>
                <a:ext uri="{FF2B5EF4-FFF2-40B4-BE49-F238E27FC236}">
                  <a16:creationId xmlns:a16="http://schemas.microsoft.com/office/drawing/2014/main" id="{BC1EDB35-9F85-4F12-9B6B-A565FEFC5F96}"/>
                </a:ext>
              </a:extLst>
            </p:cNvPr>
            <p:cNvSpPr txBox="1"/>
            <p:nvPr/>
          </p:nvSpPr>
          <p:spPr>
            <a:xfrm>
              <a:off x="8875868" y="1642793"/>
              <a:ext cx="4427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  <p:sp>
          <p:nvSpPr>
            <p:cNvPr id="88" name="TextBox 33">
              <a:extLst>
                <a:ext uri="{FF2B5EF4-FFF2-40B4-BE49-F238E27FC236}">
                  <a16:creationId xmlns:a16="http://schemas.microsoft.com/office/drawing/2014/main" id="{2EAA11E9-AB02-4892-BADA-1DE43E97962F}"/>
                </a:ext>
              </a:extLst>
            </p:cNvPr>
            <p:cNvSpPr txBox="1"/>
            <p:nvPr/>
          </p:nvSpPr>
          <p:spPr>
            <a:xfrm>
              <a:off x="6207954" y="1759588"/>
              <a:ext cx="2689834" cy="7121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00B0F0"/>
                  </a:solidFill>
                  <a:latin typeface="Century Gothic" panose="020B0502020202020204" pitchFamily="34" charset="0"/>
                </a:rPr>
                <a:t>كل منهما فيه برّ و معاملة حسنة للغير </a:t>
              </a:r>
            </a:p>
          </p:txBody>
        </p:sp>
        <p:sp>
          <p:nvSpPr>
            <p:cNvPr id="89" name="TextBox 34">
              <a:extLst>
                <a:ext uri="{FF2B5EF4-FFF2-40B4-BE49-F238E27FC236}">
                  <a16:creationId xmlns:a16="http://schemas.microsoft.com/office/drawing/2014/main" id="{F96DAB3D-BEC2-4D61-8D81-18DCA98418CA}"/>
                </a:ext>
              </a:extLst>
            </p:cNvPr>
            <p:cNvSpPr txBox="1"/>
            <p:nvPr/>
          </p:nvSpPr>
          <p:spPr>
            <a:xfrm>
              <a:off x="6969555" y="1812719"/>
              <a:ext cx="1928233" cy="344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23A6E8"/>
                </a:solidFill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F9EDF0F-C82A-48B3-9399-93E30D6B48F6}"/>
              </a:ext>
            </a:extLst>
          </p:cNvPr>
          <p:cNvGrpSpPr/>
          <p:nvPr/>
        </p:nvGrpSpPr>
        <p:grpSpPr>
          <a:xfrm>
            <a:off x="2831835" y="2961909"/>
            <a:ext cx="5941548" cy="2129799"/>
            <a:chOff x="1543242" y="699188"/>
            <a:chExt cx="4145323" cy="1589648"/>
          </a:xfrm>
        </p:grpSpPr>
        <p:sp>
          <p:nvSpPr>
            <p:cNvPr id="93" name="Freeform: Shape 25">
              <a:extLst>
                <a:ext uri="{FF2B5EF4-FFF2-40B4-BE49-F238E27FC236}">
                  <a16:creationId xmlns:a16="http://schemas.microsoft.com/office/drawing/2014/main" id="{28D15D18-648A-42E4-BF22-01898E8B0AC0}"/>
                </a:ext>
              </a:extLst>
            </p:cNvPr>
            <p:cNvSpPr/>
            <p:nvPr/>
          </p:nvSpPr>
          <p:spPr>
            <a:xfrm rot="16200000">
              <a:off x="4522709" y="1122979"/>
              <a:ext cx="1561514" cy="770199"/>
            </a:xfrm>
            <a:custGeom>
              <a:avLst/>
              <a:gdLst>
                <a:gd name="connsiteX0" fmla="*/ 1561514 w 1561514"/>
                <a:gd name="connsiteY0" fmla="*/ 0 h 641295"/>
                <a:gd name="connsiteX1" fmla="*/ 1561514 w 1561514"/>
                <a:gd name="connsiteY1" fmla="*/ 641295 h 641295"/>
                <a:gd name="connsiteX2" fmla="*/ 1090247 w 1561514"/>
                <a:gd name="connsiteY2" fmla="*/ 641295 h 641295"/>
                <a:gd name="connsiteX3" fmla="*/ 1083959 w 1561514"/>
                <a:gd name="connsiteY3" fmla="*/ 578925 h 641295"/>
                <a:gd name="connsiteX4" fmla="*/ 780757 w 1561514"/>
                <a:gd name="connsiteY4" fmla="*/ 331808 h 641295"/>
                <a:gd name="connsiteX5" fmla="*/ 477555 w 1561514"/>
                <a:gd name="connsiteY5" fmla="*/ 578925 h 641295"/>
                <a:gd name="connsiteX6" fmla="*/ 471267 w 1561514"/>
                <a:gd name="connsiteY6" fmla="*/ 641295 h 641295"/>
                <a:gd name="connsiteX7" fmla="*/ 0 w 1561514"/>
                <a:gd name="connsiteY7" fmla="*/ 641295 h 641295"/>
                <a:gd name="connsiteX8" fmla="*/ 0 w 1561514"/>
                <a:gd name="connsiteY8" fmla="*/ 0 h 641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61514" h="641295">
                  <a:moveTo>
                    <a:pt x="1561514" y="0"/>
                  </a:moveTo>
                  <a:lnTo>
                    <a:pt x="1561514" y="641295"/>
                  </a:lnTo>
                  <a:lnTo>
                    <a:pt x="1090247" y="641295"/>
                  </a:lnTo>
                  <a:lnTo>
                    <a:pt x="1083959" y="578925"/>
                  </a:lnTo>
                  <a:cubicBezTo>
                    <a:pt x="1055100" y="437896"/>
                    <a:pt x="930318" y="331808"/>
                    <a:pt x="780757" y="331808"/>
                  </a:cubicBezTo>
                  <a:cubicBezTo>
                    <a:pt x="631196" y="331808"/>
                    <a:pt x="506413" y="437896"/>
                    <a:pt x="477555" y="578925"/>
                  </a:cubicBezTo>
                  <a:lnTo>
                    <a:pt x="471267" y="641295"/>
                  </a:lnTo>
                  <a:lnTo>
                    <a:pt x="0" y="64129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22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4" name="Group 61">
              <a:extLst>
                <a:ext uri="{FF2B5EF4-FFF2-40B4-BE49-F238E27FC236}">
                  <a16:creationId xmlns:a16="http://schemas.microsoft.com/office/drawing/2014/main" id="{34A22F80-88B5-42CC-B09D-C7930205BCCA}"/>
                </a:ext>
              </a:extLst>
            </p:cNvPr>
            <p:cNvGrpSpPr/>
            <p:nvPr/>
          </p:nvGrpSpPr>
          <p:grpSpPr>
            <a:xfrm>
              <a:off x="1543242" y="699188"/>
              <a:ext cx="3914382" cy="1561514"/>
              <a:chOff x="777702" y="1039430"/>
              <a:chExt cx="3914382" cy="1561514"/>
            </a:xfrm>
          </p:grpSpPr>
          <p:sp>
            <p:nvSpPr>
              <p:cNvPr id="95" name="Freeform: Shape 9">
                <a:extLst>
                  <a:ext uri="{FF2B5EF4-FFF2-40B4-BE49-F238E27FC236}">
                    <a16:creationId xmlns:a16="http://schemas.microsoft.com/office/drawing/2014/main" id="{8A9B883D-EF96-429C-A314-F138863FD1A4}"/>
                  </a:ext>
                </a:extLst>
              </p:cNvPr>
              <p:cNvSpPr/>
              <p:nvPr/>
            </p:nvSpPr>
            <p:spPr>
              <a:xfrm rot="16200000">
                <a:off x="1954136" y="-137004"/>
                <a:ext cx="1561514" cy="3914382"/>
              </a:xfrm>
              <a:custGeom>
                <a:avLst/>
                <a:gdLst>
                  <a:gd name="connsiteX0" fmla="*/ 1561514 w 1561514"/>
                  <a:gd name="connsiteY0" fmla="*/ 260258 h 3914382"/>
                  <a:gd name="connsiteX1" fmla="*/ 1561514 w 1561514"/>
                  <a:gd name="connsiteY1" fmla="*/ 3914382 h 3914382"/>
                  <a:gd name="connsiteX2" fmla="*/ 1090247 w 1561514"/>
                  <a:gd name="connsiteY2" fmla="*/ 3914382 h 3914382"/>
                  <a:gd name="connsiteX3" fmla="*/ 1083959 w 1561514"/>
                  <a:gd name="connsiteY3" fmla="*/ 3852012 h 3914382"/>
                  <a:gd name="connsiteX4" fmla="*/ 780757 w 1561514"/>
                  <a:gd name="connsiteY4" fmla="*/ 3604895 h 3914382"/>
                  <a:gd name="connsiteX5" fmla="*/ 477555 w 1561514"/>
                  <a:gd name="connsiteY5" fmla="*/ 3852012 h 3914382"/>
                  <a:gd name="connsiteX6" fmla="*/ 471267 w 1561514"/>
                  <a:gd name="connsiteY6" fmla="*/ 3914382 h 3914382"/>
                  <a:gd name="connsiteX7" fmla="*/ 0 w 1561514"/>
                  <a:gd name="connsiteY7" fmla="*/ 3914382 h 3914382"/>
                  <a:gd name="connsiteX8" fmla="*/ 0 w 1561514"/>
                  <a:gd name="connsiteY8" fmla="*/ 260258 h 3914382"/>
                  <a:gd name="connsiteX9" fmla="*/ 260258 w 1561514"/>
                  <a:gd name="connsiteY9" fmla="*/ 0 h 3914382"/>
                  <a:gd name="connsiteX10" fmla="*/ 1301256 w 1561514"/>
                  <a:gd name="connsiteY10" fmla="*/ 0 h 3914382"/>
                  <a:gd name="connsiteX11" fmla="*/ 1561514 w 1561514"/>
                  <a:gd name="connsiteY11" fmla="*/ 260258 h 39143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1514" h="3914382">
                    <a:moveTo>
                      <a:pt x="1561514" y="260258"/>
                    </a:moveTo>
                    <a:lnTo>
                      <a:pt x="1561514" y="3914382"/>
                    </a:lnTo>
                    <a:lnTo>
                      <a:pt x="1090247" y="3914382"/>
                    </a:lnTo>
                    <a:lnTo>
                      <a:pt x="1083959" y="3852012"/>
                    </a:lnTo>
                    <a:cubicBezTo>
                      <a:pt x="1055100" y="3710983"/>
                      <a:pt x="930318" y="3604895"/>
                      <a:pt x="780757" y="3604895"/>
                    </a:cubicBezTo>
                    <a:cubicBezTo>
                      <a:pt x="631196" y="3604895"/>
                      <a:pt x="506413" y="3710983"/>
                      <a:pt x="477555" y="3852012"/>
                    </a:cubicBezTo>
                    <a:lnTo>
                      <a:pt x="471267" y="3914382"/>
                    </a:lnTo>
                    <a:lnTo>
                      <a:pt x="0" y="3914382"/>
                    </a:lnTo>
                    <a:lnTo>
                      <a:pt x="0" y="260258"/>
                    </a:lnTo>
                    <a:cubicBezTo>
                      <a:pt x="0" y="116521"/>
                      <a:pt x="116521" y="0"/>
                      <a:pt x="260258" y="0"/>
                    </a:cubicBezTo>
                    <a:lnTo>
                      <a:pt x="1301256" y="0"/>
                    </a:lnTo>
                    <a:cubicBezTo>
                      <a:pt x="1444993" y="0"/>
                      <a:pt x="1561514" y="116521"/>
                      <a:pt x="1561514" y="26025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3A6E8"/>
                  </a:gs>
                  <a:gs pos="100000">
                    <a:srgbClr val="0066CC"/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Freeform: Shape 8">
                <a:extLst>
                  <a:ext uri="{FF2B5EF4-FFF2-40B4-BE49-F238E27FC236}">
                    <a16:creationId xmlns:a16="http://schemas.microsoft.com/office/drawing/2014/main" id="{C328BB9E-BA83-4487-A40C-3640C9EA6DB8}"/>
                  </a:ext>
                </a:extLst>
              </p:cNvPr>
              <p:cNvSpPr/>
              <p:nvPr/>
            </p:nvSpPr>
            <p:spPr>
              <a:xfrm rot="16200000">
                <a:off x="2224374" y="-16821"/>
                <a:ext cx="1261403" cy="3674013"/>
              </a:xfrm>
              <a:custGeom>
                <a:avLst/>
                <a:gdLst>
                  <a:gd name="connsiteX0" fmla="*/ 1261403 w 1261403"/>
                  <a:gd name="connsiteY0" fmla="*/ 210238 h 3674013"/>
                  <a:gd name="connsiteX1" fmla="*/ 1261403 w 1261403"/>
                  <a:gd name="connsiteY1" fmla="*/ 3674013 h 3674013"/>
                  <a:gd name="connsiteX2" fmla="*/ 940190 w 1261403"/>
                  <a:gd name="connsiteY2" fmla="*/ 3674013 h 3674013"/>
                  <a:gd name="connsiteX3" fmla="*/ 933902 w 1261403"/>
                  <a:gd name="connsiteY3" fmla="*/ 3611645 h 3674013"/>
                  <a:gd name="connsiteX4" fmla="*/ 630700 w 1261403"/>
                  <a:gd name="connsiteY4" fmla="*/ 3364528 h 3674013"/>
                  <a:gd name="connsiteX5" fmla="*/ 327498 w 1261403"/>
                  <a:gd name="connsiteY5" fmla="*/ 3611645 h 3674013"/>
                  <a:gd name="connsiteX6" fmla="*/ 321211 w 1261403"/>
                  <a:gd name="connsiteY6" fmla="*/ 3674013 h 3674013"/>
                  <a:gd name="connsiteX7" fmla="*/ 0 w 1261403"/>
                  <a:gd name="connsiteY7" fmla="*/ 3674013 h 3674013"/>
                  <a:gd name="connsiteX8" fmla="*/ 0 w 1261403"/>
                  <a:gd name="connsiteY8" fmla="*/ 210238 h 3674013"/>
                  <a:gd name="connsiteX9" fmla="*/ 210238 w 1261403"/>
                  <a:gd name="connsiteY9" fmla="*/ 0 h 3674013"/>
                  <a:gd name="connsiteX10" fmla="*/ 1051165 w 1261403"/>
                  <a:gd name="connsiteY10" fmla="*/ 0 h 3674013"/>
                  <a:gd name="connsiteX11" fmla="*/ 1261403 w 1261403"/>
                  <a:gd name="connsiteY11" fmla="*/ 210238 h 36740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1403" h="3674013">
                    <a:moveTo>
                      <a:pt x="1261403" y="210238"/>
                    </a:moveTo>
                    <a:lnTo>
                      <a:pt x="1261403" y="3674013"/>
                    </a:lnTo>
                    <a:lnTo>
                      <a:pt x="940190" y="3674013"/>
                    </a:lnTo>
                    <a:lnTo>
                      <a:pt x="933902" y="3611645"/>
                    </a:lnTo>
                    <a:cubicBezTo>
                      <a:pt x="905044" y="3470616"/>
                      <a:pt x="780261" y="3364528"/>
                      <a:pt x="630700" y="3364528"/>
                    </a:cubicBezTo>
                    <a:cubicBezTo>
                      <a:pt x="481139" y="3364528"/>
                      <a:pt x="356357" y="3470616"/>
                      <a:pt x="327498" y="3611645"/>
                    </a:cubicBezTo>
                    <a:lnTo>
                      <a:pt x="321211" y="3674013"/>
                    </a:lnTo>
                    <a:lnTo>
                      <a:pt x="0" y="3674013"/>
                    </a:lnTo>
                    <a:lnTo>
                      <a:pt x="0" y="210238"/>
                    </a:lnTo>
                    <a:cubicBezTo>
                      <a:pt x="0" y="94127"/>
                      <a:pt x="94127" y="0"/>
                      <a:pt x="210238" y="0"/>
                    </a:cubicBezTo>
                    <a:lnTo>
                      <a:pt x="1051165" y="0"/>
                    </a:lnTo>
                    <a:cubicBezTo>
                      <a:pt x="1167276" y="0"/>
                      <a:pt x="1261403" y="94127"/>
                      <a:pt x="1261403" y="210238"/>
                    </a:cubicBezTo>
                    <a:close/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97" name="Left Bracket 12">
                <a:extLst>
                  <a:ext uri="{FF2B5EF4-FFF2-40B4-BE49-F238E27FC236}">
                    <a16:creationId xmlns:a16="http://schemas.microsoft.com/office/drawing/2014/main" id="{9A036B36-32C2-451B-BCB8-E0DF87143723}"/>
                  </a:ext>
                </a:extLst>
              </p:cNvPr>
              <p:cNvSpPr/>
              <p:nvPr/>
            </p:nvSpPr>
            <p:spPr>
              <a:xfrm>
                <a:off x="1050138" y="1092183"/>
                <a:ext cx="3641944" cy="1434903"/>
              </a:xfrm>
              <a:custGeom>
                <a:avLst/>
                <a:gdLst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  <a:gd name="connsiteX4" fmla="*/ 3674013 w 3674013"/>
                  <a:gd name="connsiteY4" fmla="*/ 1434903 h 1434903"/>
                  <a:gd name="connsiteX0" fmla="*/ 3674013 w 3674013"/>
                  <a:gd name="connsiteY0" fmla="*/ 1434903 h 1434903"/>
                  <a:gd name="connsiteX1" fmla="*/ 0 w 3674013"/>
                  <a:gd name="connsiteY1" fmla="*/ 1392688 h 1434903"/>
                  <a:gd name="connsiteX2" fmla="*/ 0 w 3674013"/>
                  <a:gd name="connsiteY2" fmla="*/ 42215 h 1434903"/>
                  <a:gd name="connsiteX3" fmla="*/ 3674013 w 3674013"/>
                  <a:gd name="connsiteY3" fmla="*/ 0 h 14349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674013" h="1434903" stroke="0" extrusionOk="0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  <a:lnTo>
                      <a:pt x="3674013" y="1434903"/>
                    </a:lnTo>
                    <a:close/>
                  </a:path>
                  <a:path w="3674013" h="1434903" fill="none">
                    <a:moveTo>
                      <a:pt x="3674013" y="1434903"/>
                    </a:moveTo>
                    <a:cubicBezTo>
                      <a:pt x="1644912" y="1434903"/>
                      <a:pt x="0" y="1416003"/>
                      <a:pt x="0" y="1392688"/>
                    </a:cubicBezTo>
                    <a:lnTo>
                      <a:pt x="0" y="42215"/>
                    </a:lnTo>
                    <a:cubicBezTo>
                      <a:pt x="0" y="18900"/>
                      <a:pt x="1644912" y="0"/>
                      <a:pt x="3674013" y="0"/>
                    </a:cubicBezTo>
                  </a:path>
                </a:pathLst>
              </a:custGeom>
              <a:ln w="9525">
                <a:solidFill>
                  <a:schemeClr val="bg1">
                    <a:lumMod val="95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TextBox 36">
                <a:extLst>
                  <a:ext uri="{FF2B5EF4-FFF2-40B4-BE49-F238E27FC236}">
                    <a16:creationId xmlns:a16="http://schemas.microsoft.com/office/drawing/2014/main" id="{936A1819-B2E6-4463-837D-56D1EEC9E752}"/>
                  </a:ext>
                </a:extLst>
              </p:cNvPr>
              <p:cNvSpPr txBox="1"/>
              <p:nvPr/>
            </p:nvSpPr>
            <p:spPr>
              <a:xfrm>
                <a:off x="868840" y="1557354"/>
                <a:ext cx="3461880" cy="390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800" b="1" dirty="0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ما العلاقةُ بين الرحمةِ، و صلةِ الرحمِ ؟</a:t>
                </a:r>
                <a:endParaRPr lang="en-US" sz="2800" b="1" dirty="0">
                  <a:solidFill>
                    <a:schemeClr val="bg1"/>
                  </a:solidFill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1643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 p14:bounceEnd="50000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4.375E-6 -4.07407E-6 L 0.28033 0.00232 " pathEditMode="relative" rAng="0" ptsTypes="AA">
                                          <p:cBhvr>
                                            <p:cTn id="16" dur="2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010" y="116"/>
                                        </p:animMotion>
                                      </p:childTnLst>
                                    </p:cTn>
                                  </p:par>
                                  <p:par>
                                    <p:cTn id="17" presetID="22" presetClass="entr" presetSubtype="8" fill="hold" grpId="0" nodeType="withEffect">
                                      <p:stCondLst>
                                        <p:cond delay="75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9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84" grpId="0" animBg="1"/>
        </p:bldLst>
      </p:timing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7254" y="2008525"/>
              <a:ext cx="1943011" cy="581373"/>
              <a:chOff x="3378893" y="5466316"/>
              <a:chExt cx="1943011" cy="581373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8893" y="5776754"/>
                <a:ext cx="1943011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الرَّاحمون يرحمهم الرَّحمن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2481203" y="435218"/>
            <a:ext cx="8402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D60093"/>
                </a:solidFill>
                <a:latin typeface="Century Gothic" panose="020B0502020202020204" pitchFamily="34" charset="0"/>
              </a:rPr>
              <a:t>تعلَّمتُ أن :</a:t>
            </a:r>
          </a:p>
        </p:txBody>
      </p:sp>
      <p:grpSp>
        <p:nvGrpSpPr>
          <p:cNvPr id="17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1040856"/>
            <a:ext cx="6297235" cy="1587929"/>
            <a:chOff x="3165506" y="295207"/>
            <a:chExt cx="6297235" cy="1587929"/>
          </a:xfrm>
        </p:grpSpPr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28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32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33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039722" y="726984"/>
              <a:ext cx="304147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ar-SY" sz="2000" b="1" dirty="0"/>
                <a:t>المؤمنَ يتصفُ بالرحمةِ، والشفقةِ، والإحسانِ للإنسان والحيوان.</a:t>
              </a:r>
              <a:endParaRPr lang="en-US" sz="2000" b="1" dirty="0"/>
            </a:p>
          </p:txBody>
        </p:sp>
      </p:grpSp>
      <p:grpSp>
        <p:nvGrpSpPr>
          <p:cNvPr id="34" name="Group 62">
            <a:extLst>
              <a:ext uri="{FF2B5EF4-FFF2-40B4-BE49-F238E27FC236}">
                <a16:creationId xmlns:a16="http://schemas.microsoft.com/office/drawing/2014/main" id="{BDFC368D-B33B-4D81-AE68-51CDBF6BCDB3}"/>
              </a:ext>
            </a:extLst>
          </p:cNvPr>
          <p:cNvGrpSpPr/>
          <p:nvPr/>
        </p:nvGrpSpPr>
        <p:grpSpPr>
          <a:xfrm>
            <a:off x="3342382" y="2609890"/>
            <a:ext cx="6297235" cy="1587929"/>
            <a:chOff x="3165506" y="1864241"/>
            <a:chExt cx="6297235" cy="1587929"/>
          </a:xfrm>
        </p:grpSpPr>
        <p:sp>
          <p:nvSpPr>
            <p:cNvPr id="35" name="Rectangle 54">
              <a:extLst>
                <a:ext uri="{FF2B5EF4-FFF2-40B4-BE49-F238E27FC236}">
                  <a16:creationId xmlns:a16="http://schemas.microsoft.com/office/drawing/2014/main" id="{380E812A-499F-4D82-9D69-8E1729C6ED63}"/>
                </a:ext>
              </a:extLst>
            </p:cNvPr>
            <p:cNvSpPr/>
            <p:nvPr/>
          </p:nvSpPr>
          <p:spPr>
            <a:xfrm rot="21218562" flipH="1">
              <a:off x="4316331" y="2458621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7">
              <a:extLst>
                <a:ext uri="{FF2B5EF4-FFF2-40B4-BE49-F238E27FC236}">
                  <a16:creationId xmlns:a16="http://schemas.microsoft.com/office/drawing/2014/main" id="{14ABD9C8-C9CC-42E1-9AF2-D1B8E7822B69}"/>
                </a:ext>
              </a:extLst>
            </p:cNvPr>
            <p:cNvSpPr/>
            <p:nvPr/>
          </p:nvSpPr>
          <p:spPr>
            <a:xfrm flipH="1">
              <a:off x="3165506" y="2162708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79ADF884-BAA4-48D5-8B00-6B21FBD923C9}"/>
                </a:ext>
              </a:extLst>
            </p:cNvPr>
            <p:cNvSpPr/>
            <p:nvPr/>
          </p:nvSpPr>
          <p:spPr>
            <a:xfrm flipH="1">
              <a:off x="3342762" y="2339963"/>
              <a:ext cx="742189" cy="742190"/>
            </a:xfrm>
            <a:prstGeom prst="ellipse">
              <a:avLst/>
            </a:prstGeom>
            <a:gradFill>
              <a:gsLst>
                <a:gs pos="0">
                  <a:srgbClr val="00CC99"/>
                </a:gs>
                <a:gs pos="100000">
                  <a:srgbClr val="008080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Arrow: Pentagon 19">
              <a:extLst>
                <a:ext uri="{FF2B5EF4-FFF2-40B4-BE49-F238E27FC236}">
                  <a16:creationId xmlns:a16="http://schemas.microsoft.com/office/drawing/2014/main" id="{8CA6A80E-DE59-4F24-ADEA-94C15BE0FD90}"/>
                </a:ext>
              </a:extLst>
            </p:cNvPr>
            <p:cNvSpPr/>
            <p:nvPr/>
          </p:nvSpPr>
          <p:spPr>
            <a:xfrm flipH="1">
              <a:off x="4084951" y="2162708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006666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20">
              <a:extLst>
                <a:ext uri="{FF2B5EF4-FFF2-40B4-BE49-F238E27FC236}">
                  <a16:creationId xmlns:a16="http://schemas.microsoft.com/office/drawing/2014/main" id="{DFE9086A-037C-4B7D-B202-F7D1EDBFEBA5}"/>
                </a:ext>
              </a:extLst>
            </p:cNvPr>
            <p:cNvSpPr/>
            <p:nvPr/>
          </p:nvSpPr>
          <p:spPr>
            <a:xfrm flipH="1">
              <a:off x="7874812" y="1864241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Circle: Hollow 21">
              <a:extLst>
                <a:ext uri="{FF2B5EF4-FFF2-40B4-BE49-F238E27FC236}">
                  <a16:creationId xmlns:a16="http://schemas.microsoft.com/office/drawing/2014/main" id="{8DB66DAA-69C5-4D25-A51A-272D206E2FED}"/>
                </a:ext>
              </a:extLst>
            </p:cNvPr>
            <p:cNvSpPr/>
            <p:nvPr/>
          </p:nvSpPr>
          <p:spPr>
            <a:xfrm flipH="1">
              <a:off x="8067574" y="2057003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1" name="Rectangle 58">
              <a:extLst>
                <a:ext uri="{FF2B5EF4-FFF2-40B4-BE49-F238E27FC236}">
                  <a16:creationId xmlns:a16="http://schemas.microsoft.com/office/drawing/2014/main" id="{A63AB001-6860-483C-9D70-13544FAB3F2E}"/>
                </a:ext>
              </a:extLst>
            </p:cNvPr>
            <p:cNvSpPr/>
            <p:nvPr/>
          </p:nvSpPr>
          <p:spPr>
            <a:xfrm rot="21091813" flipH="1">
              <a:off x="7166740" y="2727618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22">
              <a:extLst>
                <a:ext uri="{FF2B5EF4-FFF2-40B4-BE49-F238E27FC236}">
                  <a16:creationId xmlns:a16="http://schemas.microsoft.com/office/drawing/2014/main" id="{33E945EA-E735-455B-BC6E-DC2EFA98814A}"/>
                </a:ext>
              </a:extLst>
            </p:cNvPr>
            <p:cNvSpPr/>
            <p:nvPr/>
          </p:nvSpPr>
          <p:spPr>
            <a:xfrm flipH="1">
              <a:off x="7074608" y="2353048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23">
              <a:extLst>
                <a:ext uri="{FF2B5EF4-FFF2-40B4-BE49-F238E27FC236}">
                  <a16:creationId xmlns:a16="http://schemas.microsoft.com/office/drawing/2014/main" id="{518B20D3-3DF7-4E26-B774-1E989D49769B}"/>
                </a:ext>
              </a:extLst>
            </p:cNvPr>
            <p:cNvSpPr/>
            <p:nvPr/>
          </p:nvSpPr>
          <p:spPr>
            <a:xfrm flipH="1">
              <a:off x="7169928" y="2400597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009999"/>
                </a:gs>
                <a:gs pos="100000">
                  <a:srgbClr val="006666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4" name="TextBox 24">
              <a:extLst>
                <a:ext uri="{FF2B5EF4-FFF2-40B4-BE49-F238E27FC236}">
                  <a16:creationId xmlns:a16="http://schemas.microsoft.com/office/drawing/2014/main" id="{FB12CA35-5ECA-4A96-B48B-62475BD876E5}"/>
                </a:ext>
              </a:extLst>
            </p:cNvPr>
            <p:cNvSpPr txBox="1"/>
            <p:nvPr/>
          </p:nvSpPr>
          <p:spPr>
            <a:xfrm flipH="1">
              <a:off x="7376529" y="2490635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2</a:t>
              </a:r>
            </a:p>
          </p:txBody>
        </p:sp>
        <p:pic>
          <p:nvPicPr>
            <p:cNvPr id="45" name="Graphic 25" descr="Presentation with bar chart RTL">
              <a:extLst>
                <a:ext uri="{FF2B5EF4-FFF2-40B4-BE49-F238E27FC236}">
                  <a16:creationId xmlns:a16="http://schemas.microsoft.com/office/drawing/2014/main" id="{4CE13815-E23C-43C3-92F3-4FDA13BB478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/>
            <a:stretch/>
          </p:blipFill>
          <p:spPr>
            <a:xfrm flipH="1">
              <a:off x="3499140" y="2486384"/>
              <a:ext cx="429430" cy="429430"/>
            </a:xfrm>
            <a:prstGeom prst="rect">
              <a:avLst/>
            </a:prstGeom>
          </p:spPr>
        </p:pic>
        <p:sp>
          <p:nvSpPr>
            <p:cNvPr id="46" name="TextBox 26">
              <a:extLst>
                <a:ext uri="{FF2B5EF4-FFF2-40B4-BE49-F238E27FC236}">
                  <a16:creationId xmlns:a16="http://schemas.microsoft.com/office/drawing/2014/main" id="{4E4E401D-E8D4-4FFE-B292-348567A9D165}"/>
                </a:ext>
              </a:extLst>
            </p:cNvPr>
            <p:cNvSpPr txBox="1"/>
            <p:nvPr/>
          </p:nvSpPr>
          <p:spPr>
            <a:xfrm flipH="1">
              <a:off x="4587322" y="212221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7" name="TextBox 27">
              <a:extLst>
                <a:ext uri="{FF2B5EF4-FFF2-40B4-BE49-F238E27FC236}">
                  <a16:creationId xmlns:a16="http://schemas.microsoft.com/office/drawing/2014/main" id="{67654796-936A-4D23-9129-5B3BD73BBD33}"/>
                </a:ext>
              </a:extLst>
            </p:cNvPr>
            <p:cNvSpPr txBox="1"/>
            <p:nvPr/>
          </p:nvSpPr>
          <p:spPr>
            <a:xfrm flipH="1">
              <a:off x="3933601" y="2374267"/>
              <a:ext cx="351671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من اتصفَ بالرحمةِ، فإنَّ الله -عز وجل- يرحمهُ، ويجازيهِ بجنسِ عملهِ</a:t>
              </a:r>
              <a:endParaRPr lang="ar-SY" sz="2800" b="1" dirty="0"/>
            </a:p>
          </p:txBody>
        </p:sp>
      </p:grpSp>
      <p:grpSp>
        <p:nvGrpSpPr>
          <p:cNvPr id="48" name="Group 63">
            <a:extLst>
              <a:ext uri="{FF2B5EF4-FFF2-40B4-BE49-F238E27FC236}">
                <a16:creationId xmlns:a16="http://schemas.microsoft.com/office/drawing/2014/main" id="{661966D3-F625-4F92-90F9-6FB3426DE420}"/>
              </a:ext>
            </a:extLst>
          </p:cNvPr>
          <p:cNvGrpSpPr/>
          <p:nvPr/>
        </p:nvGrpSpPr>
        <p:grpSpPr>
          <a:xfrm>
            <a:off x="4386903" y="4194371"/>
            <a:ext cx="6297235" cy="1587929"/>
            <a:chOff x="3165505" y="3405829"/>
            <a:chExt cx="6297235" cy="1587929"/>
          </a:xfrm>
        </p:grpSpPr>
        <p:sp>
          <p:nvSpPr>
            <p:cNvPr id="52" name="Rectangle 52">
              <a:extLst>
                <a:ext uri="{FF2B5EF4-FFF2-40B4-BE49-F238E27FC236}">
                  <a16:creationId xmlns:a16="http://schemas.microsoft.com/office/drawing/2014/main" id="{1C3D0725-199D-49C8-A6A8-D40FD56855DE}"/>
                </a:ext>
              </a:extLst>
            </p:cNvPr>
            <p:cNvSpPr/>
            <p:nvPr/>
          </p:nvSpPr>
          <p:spPr>
            <a:xfrm rot="381438">
              <a:off x="4663703" y="4002668"/>
              <a:ext cx="3712476" cy="906359"/>
            </a:xfrm>
            <a:prstGeom prst="rect">
              <a:avLst/>
            </a:prstGeom>
            <a:gradFill flip="none" rotWithShape="1">
              <a:gsLst>
                <a:gs pos="1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29">
              <a:extLst>
                <a:ext uri="{FF2B5EF4-FFF2-40B4-BE49-F238E27FC236}">
                  <a16:creationId xmlns:a16="http://schemas.microsoft.com/office/drawing/2014/main" id="{A43AE772-CCCE-41BB-AB3E-07A339E81EA7}"/>
                </a:ext>
              </a:extLst>
            </p:cNvPr>
            <p:cNvSpPr/>
            <p:nvPr/>
          </p:nvSpPr>
          <p:spPr>
            <a:xfrm>
              <a:off x="8366040" y="3704296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0">
              <a:extLst>
                <a:ext uri="{FF2B5EF4-FFF2-40B4-BE49-F238E27FC236}">
                  <a16:creationId xmlns:a16="http://schemas.microsoft.com/office/drawing/2014/main" id="{2F15F650-F414-454A-BC7C-38D349E8BCD9}"/>
                </a:ext>
              </a:extLst>
            </p:cNvPr>
            <p:cNvSpPr/>
            <p:nvPr/>
          </p:nvSpPr>
          <p:spPr>
            <a:xfrm>
              <a:off x="8543295" y="3881551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66CC"/>
                </a:gs>
                <a:gs pos="100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Arrow: Pentagon 31">
              <a:extLst>
                <a:ext uri="{FF2B5EF4-FFF2-40B4-BE49-F238E27FC236}">
                  <a16:creationId xmlns:a16="http://schemas.microsoft.com/office/drawing/2014/main" id="{361AE7FC-31B2-408C-991A-E85A5961C967}"/>
                </a:ext>
              </a:extLst>
            </p:cNvPr>
            <p:cNvSpPr/>
            <p:nvPr/>
          </p:nvSpPr>
          <p:spPr>
            <a:xfrm>
              <a:off x="3997940" y="3704296"/>
              <a:ext cx="4545355" cy="990994"/>
            </a:xfrm>
            <a:prstGeom prst="homePlate">
              <a:avLst/>
            </a:prstGeom>
            <a:gradFill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</a:gradFill>
            <a:ln>
              <a:solidFill>
                <a:srgbClr val="FF33CC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32">
              <a:extLst>
                <a:ext uri="{FF2B5EF4-FFF2-40B4-BE49-F238E27FC236}">
                  <a16:creationId xmlns:a16="http://schemas.microsoft.com/office/drawing/2014/main" id="{2A4FA527-6C87-4F90-BCE7-8525ABF2E6C7}"/>
                </a:ext>
              </a:extLst>
            </p:cNvPr>
            <p:cNvSpPr/>
            <p:nvPr/>
          </p:nvSpPr>
          <p:spPr>
            <a:xfrm>
              <a:off x="3165505" y="3405829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ircle: Hollow 33">
              <a:extLst>
                <a:ext uri="{FF2B5EF4-FFF2-40B4-BE49-F238E27FC236}">
                  <a16:creationId xmlns:a16="http://schemas.microsoft.com/office/drawing/2014/main" id="{397F3F49-357F-4009-8085-9E82C18167DA}"/>
                </a:ext>
              </a:extLst>
            </p:cNvPr>
            <p:cNvSpPr/>
            <p:nvPr/>
          </p:nvSpPr>
          <p:spPr>
            <a:xfrm>
              <a:off x="3358267" y="3598591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33CC"/>
                </a:gs>
                <a:gs pos="76000">
                  <a:srgbClr val="9900CC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1" name="Rectangle 56">
              <a:extLst>
                <a:ext uri="{FF2B5EF4-FFF2-40B4-BE49-F238E27FC236}">
                  <a16:creationId xmlns:a16="http://schemas.microsoft.com/office/drawing/2014/main" id="{8117999D-0BEC-4C1F-97FF-C522175E2F96}"/>
                </a:ext>
              </a:extLst>
            </p:cNvPr>
            <p:cNvSpPr/>
            <p:nvPr/>
          </p:nvSpPr>
          <p:spPr>
            <a:xfrm rot="381438">
              <a:off x="4101577" y="4274927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: Rounded Corners 34">
              <a:extLst>
                <a:ext uri="{FF2B5EF4-FFF2-40B4-BE49-F238E27FC236}">
                  <a16:creationId xmlns:a16="http://schemas.microsoft.com/office/drawing/2014/main" id="{A21986E7-A888-47C9-9973-E640CA3BBA46}"/>
                </a:ext>
              </a:extLst>
            </p:cNvPr>
            <p:cNvSpPr/>
            <p:nvPr/>
          </p:nvSpPr>
          <p:spPr>
            <a:xfrm>
              <a:off x="3741238" y="3894636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: Rounded Corners 35">
              <a:extLst>
                <a:ext uri="{FF2B5EF4-FFF2-40B4-BE49-F238E27FC236}">
                  <a16:creationId xmlns:a16="http://schemas.microsoft.com/office/drawing/2014/main" id="{7EA5B1AF-8469-499D-869E-B7F016085828}"/>
                </a:ext>
              </a:extLst>
            </p:cNvPr>
            <p:cNvSpPr/>
            <p:nvPr/>
          </p:nvSpPr>
          <p:spPr>
            <a:xfrm>
              <a:off x="3828533" y="3942185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1000">
                  <a:srgbClr val="FF33CC"/>
                </a:gs>
                <a:gs pos="94000">
                  <a:srgbClr val="9900CC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5" name="TextBox 36">
              <a:extLst>
                <a:ext uri="{FF2B5EF4-FFF2-40B4-BE49-F238E27FC236}">
                  <a16:creationId xmlns:a16="http://schemas.microsoft.com/office/drawing/2014/main" id="{27DB931B-0080-40A4-BBE1-59E04CCC0EDD}"/>
                </a:ext>
              </a:extLst>
            </p:cNvPr>
            <p:cNvSpPr txBox="1"/>
            <p:nvPr/>
          </p:nvSpPr>
          <p:spPr>
            <a:xfrm>
              <a:off x="4018059" y="4032223"/>
              <a:ext cx="123365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3</a:t>
              </a:r>
              <a:endParaRPr lang="en-US" spc="300" dirty="0">
                <a:solidFill>
                  <a:schemeClr val="bg1"/>
                </a:solidFill>
                <a:latin typeface="Oswald" panose="02000503000000000000" pitchFamily="2" charset="0"/>
              </a:endParaRPr>
            </a:p>
          </p:txBody>
        </p:sp>
        <p:pic>
          <p:nvPicPr>
            <p:cNvPr id="69" name="Graphic 37" descr="Research">
              <a:extLst>
                <a:ext uri="{FF2B5EF4-FFF2-40B4-BE49-F238E27FC236}">
                  <a16:creationId xmlns:a16="http://schemas.microsoft.com/office/drawing/2014/main" id="{0BDEB5C6-5EE7-4589-93B0-39C1CEEA2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rcRect/>
            <a:stretch/>
          </p:blipFill>
          <p:spPr>
            <a:xfrm>
              <a:off x="8699675" y="4027972"/>
              <a:ext cx="429430" cy="429430"/>
            </a:xfrm>
            <a:prstGeom prst="rect">
              <a:avLst/>
            </a:prstGeom>
          </p:spPr>
        </p:pic>
        <p:sp>
          <p:nvSpPr>
            <p:cNvPr id="71" name="TextBox 38">
              <a:extLst>
                <a:ext uri="{FF2B5EF4-FFF2-40B4-BE49-F238E27FC236}">
                  <a16:creationId xmlns:a16="http://schemas.microsoft.com/office/drawing/2014/main" id="{3CFA21D2-220E-46C1-8DBB-95CA8494BC9B}"/>
                </a:ext>
              </a:extLst>
            </p:cNvPr>
            <p:cNvSpPr txBox="1"/>
            <p:nvPr/>
          </p:nvSpPr>
          <p:spPr>
            <a:xfrm>
              <a:off x="4584997" y="3679627"/>
              <a:ext cx="363085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39">
              <a:extLst>
                <a:ext uri="{FF2B5EF4-FFF2-40B4-BE49-F238E27FC236}">
                  <a16:creationId xmlns:a16="http://schemas.microsoft.com/office/drawing/2014/main" id="{BE8EFEDC-33D8-4E02-91BA-AF28DA020519}"/>
                </a:ext>
              </a:extLst>
            </p:cNvPr>
            <p:cNvSpPr txBox="1"/>
            <p:nvPr/>
          </p:nvSpPr>
          <p:spPr>
            <a:xfrm>
              <a:off x="5128047" y="3858620"/>
              <a:ext cx="321666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000" b="1" dirty="0"/>
                <a:t>من وصلَ رحمهُ، فإنَّ الله -عز وجل- يرحمهُ ويزيدهُ من فضلهِ</a:t>
              </a:r>
              <a:endParaRPr lang="ar-SY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150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76" y="300071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6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6512" y="2008525"/>
              <a:ext cx="1890424" cy="497061"/>
              <a:chOff x="3478151" y="5466316"/>
              <a:chExt cx="1890424" cy="49706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8151" y="5692442"/>
                <a:ext cx="189042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الرَّاحمون يرحمهم الرَّحمن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033486" y="282074"/>
            <a:ext cx="7868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الرَّاحمون يرحمهم الرَّحمن</a:t>
            </a:r>
          </a:p>
        </p:txBody>
      </p:sp>
      <p:pic>
        <p:nvPicPr>
          <p:cNvPr id="22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28" y="1675649"/>
            <a:ext cx="8338929" cy="2449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24557" y="2008525"/>
              <a:ext cx="1897142" cy="493690"/>
              <a:chOff x="3436196" y="5466316"/>
              <a:chExt cx="1897142" cy="49369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36196" y="5689071"/>
                <a:ext cx="1897142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الرَّاحمون يرحمهم الرَّحمن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9" name="Group 125">
            <a:extLst>
              <a:ext uri="{FF2B5EF4-FFF2-40B4-BE49-F238E27FC236}">
                <a16:creationId xmlns:a16="http://schemas.microsoft.com/office/drawing/2014/main" id="{1F862882-4868-494E-8A89-5ADA20DE10DE}"/>
              </a:ext>
            </a:extLst>
          </p:cNvPr>
          <p:cNvGrpSpPr/>
          <p:nvPr/>
        </p:nvGrpSpPr>
        <p:grpSpPr>
          <a:xfrm>
            <a:off x="4887220" y="472896"/>
            <a:ext cx="4172344" cy="5958750"/>
            <a:chOff x="1162948" y="497748"/>
            <a:chExt cx="2172294" cy="5646976"/>
          </a:xfrm>
        </p:grpSpPr>
        <p:sp>
          <p:nvSpPr>
            <p:cNvPr id="20" name="Freeform: Shape 75">
              <a:extLst>
                <a:ext uri="{FF2B5EF4-FFF2-40B4-BE49-F238E27FC236}">
                  <a16:creationId xmlns:a16="http://schemas.microsoft.com/office/drawing/2014/main" id="{D8288774-027A-4EEF-9E71-9A19160EF511}"/>
                </a:ext>
              </a:extLst>
            </p:cNvPr>
            <p:cNvSpPr/>
            <p:nvPr/>
          </p:nvSpPr>
          <p:spPr>
            <a:xfrm flipH="1">
              <a:off x="2163544" y="2413746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">
              <a:extLst>
                <a:ext uri="{FF2B5EF4-FFF2-40B4-BE49-F238E27FC236}">
                  <a16:creationId xmlns:a16="http://schemas.microsoft.com/office/drawing/2014/main" id="{90620483-5A1C-4FDD-8B22-02302A1DDC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234380" y="1058638"/>
              <a:ext cx="8565" cy="1337574"/>
            </a:xfrm>
            <a:prstGeom prst="line">
              <a:avLst/>
            </a:prstGeom>
            <a:ln w="28575">
              <a:solidFill>
                <a:srgbClr val="93939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14">
              <a:extLst>
                <a:ext uri="{FF2B5EF4-FFF2-40B4-BE49-F238E27FC236}">
                  <a16:creationId xmlns:a16="http://schemas.microsoft.com/office/drawing/2014/main" id="{34F0B613-0780-47F0-86BC-31968CB4A97A}"/>
                </a:ext>
              </a:extLst>
            </p:cNvPr>
            <p:cNvGrpSpPr/>
            <p:nvPr/>
          </p:nvGrpSpPr>
          <p:grpSpPr>
            <a:xfrm>
              <a:off x="1355703" y="2516205"/>
              <a:ext cx="1848128" cy="3628519"/>
              <a:chOff x="5097487" y="2110153"/>
              <a:chExt cx="2136858" cy="4195397"/>
            </a:xfrm>
          </p:grpSpPr>
          <p:sp>
            <p:nvSpPr>
              <p:cNvPr id="37" name="Rectangle: Rounded Corners 8">
                <a:extLst>
                  <a:ext uri="{FF2B5EF4-FFF2-40B4-BE49-F238E27FC236}">
                    <a16:creationId xmlns:a16="http://schemas.microsoft.com/office/drawing/2014/main" id="{885EFC83-55BF-446D-A8E2-434A5B53C650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E3A7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reeform: Shape 11">
                <a:extLst>
                  <a:ext uri="{FF2B5EF4-FFF2-40B4-BE49-F238E27FC236}">
                    <a16:creationId xmlns:a16="http://schemas.microsoft.com/office/drawing/2014/main" id="{B489754A-6ECC-4C07-8699-CEB8DA1C1001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reeform: Shape 9">
                <a:extLst>
                  <a:ext uri="{FF2B5EF4-FFF2-40B4-BE49-F238E27FC236}">
                    <a16:creationId xmlns:a16="http://schemas.microsoft.com/office/drawing/2014/main" id="{97560786-BFA8-4791-8A30-948C9541B26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12">
                <a:extLst>
                  <a:ext uri="{FF2B5EF4-FFF2-40B4-BE49-F238E27FC236}">
                    <a16:creationId xmlns:a16="http://schemas.microsoft.com/office/drawing/2014/main" id="{3D824A36-A0D3-4EDB-89D1-84ED70AF3BD2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E3A7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41" name="TextBox 13">
                <a:extLst>
                  <a:ext uri="{FF2B5EF4-FFF2-40B4-BE49-F238E27FC236}">
                    <a16:creationId xmlns:a16="http://schemas.microsoft.com/office/drawing/2014/main" id="{CED6C198-6906-42D1-9279-CCD66F617240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2043220" cy="6407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00B050"/>
                    </a:solidFill>
                    <a:latin typeface="Oswald" panose="02000503000000000000" pitchFamily="2" charset="0"/>
                  </a:rPr>
                  <a:t>الراحمونَ</a:t>
                </a:r>
                <a:endParaRPr lang="en-US" sz="3200" b="1" dirty="0">
                  <a:solidFill>
                    <a:srgbClr val="00B050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24" name="Group 41">
              <a:extLst>
                <a:ext uri="{FF2B5EF4-FFF2-40B4-BE49-F238E27FC236}">
                  <a16:creationId xmlns:a16="http://schemas.microsoft.com/office/drawing/2014/main" id="{87DBDE8A-3EA0-4D9B-BB2A-71CA203A111C}"/>
                </a:ext>
              </a:extLst>
            </p:cNvPr>
            <p:cNvGrpSpPr/>
            <p:nvPr/>
          </p:nvGrpSpPr>
          <p:grpSpPr>
            <a:xfrm>
              <a:off x="1278687" y="4851865"/>
              <a:ext cx="1919946" cy="962522"/>
              <a:chOff x="353292" y="4031850"/>
              <a:chExt cx="2219895" cy="1112894"/>
            </a:xfrm>
          </p:grpSpPr>
          <p:sp>
            <p:nvSpPr>
              <p:cNvPr id="35" name="TextBox 39">
                <a:extLst>
                  <a:ext uri="{FF2B5EF4-FFF2-40B4-BE49-F238E27FC236}">
                    <a16:creationId xmlns:a16="http://schemas.microsoft.com/office/drawing/2014/main" id="{93DA9FFF-F223-4C2F-985A-4F0C58A8D44A}"/>
                  </a:ext>
                </a:extLst>
              </p:cNvPr>
              <p:cNvSpPr txBox="1"/>
              <p:nvPr/>
            </p:nvSpPr>
            <p:spPr>
              <a:xfrm>
                <a:off x="353292" y="4054653"/>
                <a:ext cx="221989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36" name="TextBox 40">
                <a:extLst>
                  <a:ext uri="{FF2B5EF4-FFF2-40B4-BE49-F238E27FC236}">
                    <a16:creationId xmlns:a16="http://schemas.microsoft.com/office/drawing/2014/main" id="{06034E55-A6D9-4888-BE59-7A252DCE6F1E}"/>
                  </a:ext>
                </a:extLst>
              </p:cNvPr>
              <p:cNvSpPr txBox="1"/>
              <p:nvPr/>
            </p:nvSpPr>
            <p:spPr>
              <a:xfrm>
                <a:off x="353292" y="4031850"/>
                <a:ext cx="2153527" cy="1112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2000" b="1" dirty="0">
                    <a:latin typeface="+mj-lt"/>
                  </a:rPr>
                  <a:t>المتصفونَ بصفةِ الرحمةِ، وتكونُ الرحمةُ بالشفقةِ، والإحسانِ </a:t>
                </a:r>
                <a:r>
                  <a:rPr lang="ar-SY" sz="2000" b="1" dirty="0"/>
                  <a:t>والمواساةِ، والدعاءِ، وتركِ الظلمِ.</a:t>
                </a:r>
                <a:endParaRPr lang="ar-SY" sz="2000" b="1" dirty="0">
                  <a:latin typeface="+mj-lt"/>
                </a:endParaRPr>
              </a:p>
            </p:txBody>
          </p:sp>
        </p:grpSp>
        <p:sp>
          <p:nvSpPr>
            <p:cNvPr id="26" name="Oval 54">
              <a:extLst>
                <a:ext uri="{FF2B5EF4-FFF2-40B4-BE49-F238E27FC236}">
                  <a16:creationId xmlns:a16="http://schemas.microsoft.com/office/drawing/2014/main" id="{5EDA430D-DE55-4C9E-AA21-E8B12A4D9F80}"/>
                </a:ext>
              </a:extLst>
            </p:cNvPr>
            <p:cNvSpPr/>
            <p:nvPr/>
          </p:nvSpPr>
          <p:spPr>
            <a:xfrm>
              <a:off x="2100671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08F3E97-A7CF-4D9E-8D75-DDDC6491F1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162948" y="497748"/>
              <a:ext cx="2172294" cy="945516"/>
            </a:xfrm>
            <a:prstGeom prst="rect">
              <a:avLst/>
            </a:prstGeom>
          </p:spPr>
        </p:pic>
        <p:sp>
          <p:nvSpPr>
            <p:cNvPr id="31" name="Freeform: Shape 73">
              <a:extLst>
                <a:ext uri="{FF2B5EF4-FFF2-40B4-BE49-F238E27FC236}">
                  <a16:creationId xmlns:a16="http://schemas.microsoft.com/office/drawing/2014/main" id="{42584B80-3FE7-49B3-99AE-AF6237BF52FB}"/>
                </a:ext>
              </a:extLst>
            </p:cNvPr>
            <p:cNvSpPr/>
            <p:nvPr/>
          </p:nvSpPr>
          <p:spPr>
            <a:xfrm>
              <a:off x="2199300" y="2413149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79">
              <a:extLst>
                <a:ext uri="{FF2B5EF4-FFF2-40B4-BE49-F238E27FC236}">
                  <a16:creationId xmlns:a16="http://schemas.microsoft.com/office/drawing/2014/main" id="{1948EFA5-2224-4C3B-997F-F1A7BC031332}"/>
                </a:ext>
              </a:extLst>
            </p:cNvPr>
            <p:cNvCxnSpPr/>
            <p:nvPr/>
          </p:nvCxnSpPr>
          <p:spPr>
            <a:xfrm flipV="1">
              <a:off x="2182351" y="2365019"/>
              <a:ext cx="116356" cy="55245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80">
              <a:extLst>
                <a:ext uri="{FF2B5EF4-FFF2-40B4-BE49-F238E27FC236}">
                  <a16:creationId xmlns:a16="http://schemas.microsoft.com/office/drawing/2014/main" id="{A57BB8ED-AD7C-4C33-819D-8E88276D9D1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91410" y="2343910"/>
              <a:ext cx="94087" cy="53352"/>
            </a:xfrm>
            <a:prstGeom prst="line">
              <a:avLst/>
            </a:prstGeom>
            <a:ln w="19050">
              <a:solidFill>
                <a:srgbClr val="9393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reeform: Shape 82">
              <a:extLst>
                <a:ext uri="{FF2B5EF4-FFF2-40B4-BE49-F238E27FC236}">
                  <a16:creationId xmlns:a16="http://schemas.microsoft.com/office/drawing/2014/main" id="{75F10CC6-F241-46AA-A1E1-8876CFC1F2CE}"/>
                </a:ext>
              </a:extLst>
            </p:cNvPr>
            <p:cNvSpPr/>
            <p:nvPr/>
          </p:nvSpPr>
          <p:spPr>
            <a:xfrm rot="19183841">
              <a:off x="2185127" y="2317839"/>
              <a:ext cx="56432" cy="69945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" name="Oval 132">
            <a:extLst>
              <a:ext uri="{FF2B5EF4-FFF2-40B4-BE49-F238E27FC236}">
                <a16:creationId xmlns:a16="http://schemas.microsoft.com/office/drawing/2014/main" id="{2311F8E6-3BC4-4B0C-8855-CDB6B3EB53B9}"/>
              </a:ext>
            </a:extLst>
          </p:cNvPr>
          <p:cNvSpPr/>
          <p:nvPr/>
        </p:nvSpPr>
        <p:spPr>
          <a:xfrm>
            <a:off x="4977281" y="6775384"/>
            <a:ext cx="3194829" cy="247051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058409" y="173608"/>
            <a:ext cx="3757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2800" b="1" dirty="0">
                <a:solidFill>
                  <a:srgbClr val="00CC99"/>
                </a:solidFill>
                <a:latin typeface="Century Gothic" panose="020B0502020202020204" pitchFamily="34" charset="0"/>
              </a:rPr>
              <a:t>أتعرَّف على معاني الحديث:</a:t>
            </a:r>
          </a:p>
        </p:txBody>
      </p:sp>
    </p:spTree>
    <p:extLst>
      <p:ext uri="{BB962C8B-B14F-4D97-AF65-F5344CB8AC3E}">
        <p14:creationId xmlns:p14="http://schemas.microsoft.com/office/powerpoint/2010/main" val="400059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2" grpId="0" animBg="1"/>
          <p:bldP spid="42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2" grpId="0" animBg="1"/>
          <p:bldP spid="42" grpId="1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112" y="2846753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الوحدة4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725184" y="2068272"/>
              <a:ext cx="2082819" cy="665352"/>
              <a:chOff x="3236823" y="5526063"/>
              <a:chExt cx="2082819" cy="66535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236823" y="5852861"/>
                <a:ext cx="2082819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الرَّاحمون يرحمهم الرَّحمن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1" name="Group 126">
            <a:extLst>
              <a:ext uri="{FF2B5EF4-FFF2-40B4-BE49-F238E27FC236}">
                <a16:creationId xmlns:a16="http://schemas.microsoft.com/office/drawing/2014/main" id="{B732348F-C7E9-459A-AC00-EF2ABFBCDE46}"/>
              </a:ext>
            </a:extLst>
          </p:cNvPr>
          <p:cNvGrpSpPr/>
          <p:nvPr/>
        </p:nvGrpSpPr>
        <p:grpSpPr>
          <a:xfrm>
            <a:off x="4451774" y="711200"/>
            <a:ext cx="4561597" cy="5790061"/>
            <a:chOff x="3083047" y="1127746"/>
            <a:chExt cx="2172294" cy="5016978"/>
          </a:xfrm>
        </p:grpSpPr>
        <p:sp>
          <p:nvSpPr>
            <p:cNvPr id="72" name="Freeform: Shape 97">
              <a:extLst>
                <a:ext uri="{FF2B5EF4-FFF2-40B4-BE49-F238E27FC236}">
                  <a16:creationId xmlns:a16="http://schemas.microsoft.com/office/drawing/2014/main" id="{EB5BE982-B15B-4FDE-B366-A4FE513A2AAD}"/>
                </a:ext>
              </a:extLst>
            </p:cNvPr>
            <p:cNvSpPr/>
            <p:nvPr/>
          </p:nvSpPr>
          <p:spPr>
            <a:xfrm flipH="1">
              <a:off x="4114816" y="2445990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15">
              <a:extLst>
                <a:ext uri="{FF2B5EF4-FFF2-40B4-BE49-F238E27FC236}">
                  <a16:creationId xmlns:a16="http://schemas.microsoft.com/office/drawing/2014/main" id="{79C13F8D-DE78-425C-A26D-05F81687F9ED}"/>
                </a:ext>
              </a:extLst>
            </p:cNvPr>
            <p:cNvGrpSpPr/>
            <p:nvPr/>
          </p:nvGrpSpPr>
          <p:grpSpPr>
            <a:xfrm>
              <a:off x="3357535" y="2516205"/>
              <a:ext cx="1727190" cy="3628519"/>
              <a:chOff x="5097487" y="2110153"/>
              <a:chExt cx="1997026" cy="4195397"/>
            </a:xfrm>
            <a:effectLst/>
          </p:grpSpPr>
          <p:sp>
            <p:nvSpPr>
              <p:cNvPr id="88" name="Rectangle: Rounded Corners 16">
                <a:extLst>
                  <a:ext uri="{FF2B5EF4-FFF2-40B4-BE49-F238E27FC236}">
                    <a16:creationId xmlns:a16="http://schemas.microsoft.com/office/drawing/2014/main" id="{48662BA5-65A4-477E-8F14-FC84BB76DD8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00B8F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Freeform: Shape 17">
                <a:extLst>
                  <a:ext uri="{FF2B5EF4-FFF2-40B4-BE49-F238E27FC236}">
                    <a16:creationId xmlns:a16="http://schemas.microsoft.com/office/drawing/2014/main" id="{BCF4748A-87CF-4384-B6D9-AAB18BB7D196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Freeform: Shape 18">
                <a:extLst>
                  <a:ext uri="{FF2B5EF4-FFF2-40B4-BE49-F238E27FC236}">
                    <a16:creationId xmlns:a16="http://schemas.microsoft.com/office/drawing/2014/main" id="{ECB8D6D8-C252-433A-AF39-CFFC79C2ABEB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TextBox 19">
                <a:extLst>
                  <a:ext uri="{FF2B5EF4-FFF2-40B4-BE49-F238E27FC236}">
                    <a16:creationId xmlns:a16="http://schemas.microsoft.com/office/drawing/2014/main" id="{DFC5AF5E-01A8-4223-AA5B-F8606DE19567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15" name="TextBox 20">
                <a:extLst>
                  <a:ext uri="{FF2B5EF4-FFF2-40B4-BE49-F238E27FC236}">
                    <a16:creationId xmlns:a16="http://schemas.microsoft.com/office/drawing/2014/main" id="{FEBB363C-879D-40CC-AD9F-A140A27A9F2B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585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00B8F1"/>
                    </a:solidFill>
                    <a:latin typeface="Oswald" panose="02000503000000000000" pitchFamily="2" charset="0"/>
                  </a:rPr>
                  <a:t>يرحمهمْ الرحمنُ</a:t>
                </a:r>
                <a:endParaRPr lang="en-US" sz="2400" b="1" dirty="0">
                  <a:solidFill>
                    <a:srgbClr val="00B8F1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74" name="Group 42">
              <a:extLst>
                <a:ext uri="{FF2B5EF4-FFF2-40B4-BE49-F238E27FC236}">
                  <a16:creationId xmlns:a16="http://schemas.microsoft.com/office/drawing/2014/main" id="{33CB0FE0-74B5-4A12-BB4E-7D539CE39B85}"/>
                </a:ext>
              </a:extLst>
            </p:cNvPr>
            <p:cNvGrpSpPr/>
            <p:nvPr/>
          </p:nvGrpSpPr>
          <p:grpSpPr>
            <a:xfrm>
              <a:off x="3209142" y="4829243"/>
              <a:ext cx="1994290" cy="1040062"/>
              <a:chOff x="279481" y="4028847"/>
              <a:chExt cx="2305855" cy="1202548"/>
            </a:xfrm>
          </p:grpSpPr>
          <p:sp>
            <p:nvSpPr>
              <p:cNvPr id="83" name="TextBox 43">
                <a:extLst>
                  <a:ext uri="{FF2B5EF4-FFF2-40B4-BE49-F238E27FC236}">
                    <a16:creationId xmlns:a16="http://schemas.microsoft.com/office/drawing/2014/main" id="{A9703EB7-DDA9-4614-8C19-3225A23F03B9}"/>
                  </a:ext>
                </a:extLst>
              </p:cNvPr>
              <p:cNvSpPr txBox="1"/>
              <p:nvPr/>
            </p:nvSpPr>
            <p:spPr>
              <a:xfrm>
                <a:off x="279481" y="4118417"/>
                <a:ext cx="2305855" cy="462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ar-SY" sz="2000" b="1" dirty="0">
                  <a:solidFill>
                    <a:srgbClr val="C00000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87" name="TextBox 44">
                <a:extLst>
                  <a:ext uri="{FF2B5EF4-FFF2-40B4-BE49-F238E27FC236}">
                    <a16:creationId xmlns:a16="http://schemas.microsoft.com/office/drawing/2014/main" id="{AF4664AF-642F-4279-BA5A-3298C54DA504}"/>
                  </a:ext>
                </a:extLst>
              </p:cNvPr>
              <p:cNvSpPr txBox="1"/>
              <p:nvPr/>
            </p:nvSpPr>
            <p:spPr>
              <a:xfrm>
                <a:off x="337893" y="4028847"/>
                <a:ext cx="2016553" cy="1202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bg1"/>
                    </a:solidFill>
                    <a:latin typeface="+mj-lt"/>
                  </a:rPr>
                  <a:t>يرحمهم الله -عز وجل-، فيغفرُ ذنوبهم، ويتجاوزُ عن </a:t>
                </a:r>
                <a:r>
                  <a:rPr lang="ar-SY" sz="2400" b="1" dirty="0">
                    <a:solidFill>
                      <a:schemeClr val="bg1"/>
                    </a:solidFill>
                  </a:rPr>
                  <a:t>سيئاتهم، ويتفضلُ عليهم</a:t>
                </a:r>
                <a:endParaRPr lang="ar-SY" sz="2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75" name="Oval 55">
              <a:extLst>
                <a:ext uri="{FF2B5EF4-FFF2-40B4-BE49-F238E27FC236}">
                  <a16:creationId xmlns:a16="http://schemas.microsoft.com/office/drawing/2014/main" id="{1026A3BA-A1D4-4217-A140-C8030FD9DA7E}"/>
                </a:ext>
              </a:extLst>
            </p:cNvPr>
            <p:cNvSpPr/>
            <p:nvPr/>
          </p:nvSpPr>
          <p:spPr>
            <a:xfrm>
              <a:off x="4094962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93">
              <a:extLst>
                <a:ext uri="{FF2B5EF4-FFF2-40B4-BE49-F238E27FC236}">
                  <a16:creationId xmlns:a16="http://schemas.microsoft.com/office/drawing/2014/main" id="{1E1EC99E-F938-4DE7-85D6-BA66E7473077}"/>
                </a:ext>
              </a:extLst>
            </p:cNvPr>
            <p:cNvSpPr/>
            <p:nvPr/>
          </p:nvSpPr>
          <p:spPr>
            <a:xfrm>
              <a:off x="4173843" y="2442131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7" name="Group 105">
              <a:extLst>
                <a:ext uri="{FF2B5EF4-FFF2-40B4-BE49-F238E27FC236}">
                  <a16:creationId xmlns:a16="http://schemas.microsoft.com/office/drawing/2014/main" id="{6B21F99F-DFCC-4C37-A1CD-CE72B170B6EC}"/>
                </a:ext>
              </a:extLst>
            </p:cNvPr>
            <p:cNvGrpSpPr/>
            <p:nvPr/>
          </p:nvGrpSpPr>
          <p:grpSpPr>
            <a:xfrm>
              <a:off x="4150185" y="1949633"/>
              <a:ext cx="116356" cy="514780"/>
              <a:chOff x="2784014" y="2127724"/>
              <a:chExt cx="116356" cy="514780"/>
            </a:xfrm>
          </p:grpSpPr>
          <p:cxnSp>
            <p:nvCxnSpPr>
              <p:cNvPr id="79" name="Straight Connector 101">
                <a:extLst>
                  <a:ext uri="{FF2B5EF4-FFF2-40B4-BE49-F238E27FC236}">
                    <a16:creationId xmlns:a16="http://schemas.microsoft.com/office/drawing/2014/main" id="{97712766-356C-4BB0-8090-9D534103EAC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2127724"/>
                <a:ext cx="0" cy="490728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102">
                <a:extLst>
                  <a:ext uri="{FF2B5EF4-FFF2-40B4-BE49-F238E27FC236}">
                    <a16:creationId xmlns:a16="http://schemas.microsoft.com/office/drawing/2014/main" id="{5C07D4F0-873A-4A57-A2D8-F114551A728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103">
                <a:extLst>
                  <a:ext uri="{FF2B5EF4-FFF2-40B4-BE49-F238E27FC236}">
                    <a16:creationId xmlns:a16="http://schemas.microsoft.com/office/drawing/2014/main" id="{18FE561F-7A34-4CE8-AB66-4970167823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2" name="Freeform: Shape 104">
                <a:extLst>
                  <a:ext uri="{FF2B5EF4-FFF2-40B4-BE49-F238E27FC236}">
                    <a16:creationId xmlns:a16="http://schemas.microsoft.com/office/drawing/2014/main" id="{8DC5A50C-038F-4303-B7E9-6BCFC43CB7C1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78" name="Picture 57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6EEF51F4-240F-4A1A-9B4F-F42C1D8313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83047" y="1127746"/>
              <a:ext cx="2172294" cy="945516"/>
            </a:xfrm>
            <a:prstGeom prst="rect">
              <a:avLst/>
            </a:prstGeom>
          </p:spPr>
        </p:pic>
      </p:grpSp>
      <p:sp>
        <p:nvSpPr>
          <p:cNvPr id="174" name="Oval 131">
            <a:extLst>
              <a:ext uri="{FF2B5EF4-FFF2-40B4-BE49-F238E27FC236}">
                <a16:creationId xmlns:a16="http://schemas.microsoft.com/office/drawing/2014/main" id="{8B1F201E-BDFF-4304-8B7B-28964920D7DD}"/>
              </a:ext>
            </a:extLst>
          </p:cNvPr>
          <p:cNvSpPr/>
          <p:nvPr/>
        </p:nvSpPr>
        <p:spPr>
          <a:xfrm>
            <a:off x="5155590" y="6803637"/>
            <a:ext cx="3173490" cy="270202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0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4" grpId="0" animBg="1"/>
          <p:bldP spid="174" grpId="1" animBg="1"/>
        </p:bld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2350B511-4B03-430C-9D3D-29AD13DD31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ED6B6CFD-56BC-4E9F-9A2F-2951341E9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14C78A4A-5A35-42EB-BABB-D37C4AE731FA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ECF17E35-9107-454C-B473-B6777C6162A4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1A15B590-28C6-4638-8193-B3E78122B71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55" y="2938338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الوحدة4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0381" y="2068272"/>
              <a:ext cx="2014645" cy="705507"/>
              <a:chOff x="3372020" y="5526063"/>
              <a:chExt cx="2014645" cy="7055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72020" y="5893016"/>
                <a:ext cx="2014645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الرَّاحمون يرحمهم الرَّحمن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6" name="Group 127">
            <a:extLst>
              <a:ext uri="{FF2B5EF4-FFF2-40B4-BE49-F238E27FC236}">
                <a16:creationId xmlns:a16="http://schemas.microsoft.com/office/drawing/2014/main" id="{76BA92A2-0A9B-4904-9F32-A13252CCA43B}"/>
              </a:ext>
            </a:extLst>
          </p:cNvPr>
          <p:cNvGrpSpPr/>
          <p:nvPr/>
        </p:nvGrpSpPr>
        <p:grpSpPr>
          <a:xfrm>
            <a:off x="4264072" y="422566"/>
            <a:ext cx="4821871" cy="6080093"/>
            <a:chOff x="5136815" y="64631"/>
            <a:chExt cx="2172294" cy="6080093"/>
          </a:xfrm>
        </p:grpSpPr>
        <p:sp>
          <p:nvSpPr>
            <p:cNvPr id="117" name="Freeform: Shape 98">
              <a:extLst>
                <a:ext uri="{FF2B5EF4-FFF2-40B4-BE49-F238E27FC236}">
                  <a16:creationId xmlns:a16="http://schemas.microsoft.com/office/drawing/2014/main" id="{E566F3C2-F980-4DB6-8E8E-3DA572CD62E1}"/>
                </a:ext>
              </a:extLst>
            </p:cNvPr>
            <p:cNvSpPr/>
            <p:nvPr/>
          </p:nvSpPr>
          <p:spPr>
            <a:xfrm flipH="1">
              <a:off x="6155039" y="2411424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9" name="Group 21">
              <a:extLst>
                <a:ext uri="{FF2B5EF4-FFF2-40B4-BE49-F238E27FC236}">
                  <a16:creationId xmlns:a16="http://schemas.microsoft.com/office/drawing/2014/main" id="{67455314-DC05-4737-88F9-4CBD16A78EE4}"/>
                </a:ext>
              </a:extLst>
            </p:cNvPr>
            <p:cNvGrpSpPr/>
            <p:nvPr/>
          </p:nvGrpSpPr>
          <p:grpSpPr>
            <a:xfrm>
              <a:off x="5218275" y="2516205"/>
              <a:ext cx="1994293" cy="3628519"/>
              <a:chOff x="4934353" y="2110153"/>
              <a:chExt cx="2305858" cy="4195397"/>
            </a:xfrm>
          </p:grpSpPr>
          <p:sp>
            <p:nvSpPr>
              <p:cNvPr id="131" name="Rectangle: Rounded Corners 22">
                <a:extLst>
                  <a:ext uri="{FF2B5EF4-FFF2-40B4-BE49-F238E27FC236}">
                    <a16:creationId xmlns:a16="http://schemas.microsoft.com/office/drawing/2014/main" id="{89B48F7A-E19F-4D5E-B589-AFEC30D67FAA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5E6BF3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Freeform: Shape 23">
                <a:extLst>
                  <a:ext uri="{FF2B5EF4-FFF2-40B4-BE49-F238E27FC236}">
                    <a16:creationId xmlns:a16="http://schemas.microsoft.com/office/drawing/2014/main" id="{EA716450-DDF6-41F4-916F-77456716D21D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Freeform: Shape 24">
                <a:extLst>
                  <a:ext uri="{FF2B5EF4-FFF2-40B4-BE49-F238E27FC236}">
                    <a16:creationId xmlns:a16="http://schemas.microsoft.com/office/drawing/2014/main" id="{B69FD101-E863-45F2-ADCF-81F7B6A2555C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TextBox 25">
                <a:extLst>
                  <a:ext uri="{FF2B5EF4-FFF2-40B4-BE49-F238E27FC236}">
                    <a16:creationId xmlns:a16="http://schemas.microsoft.com/office/drawing/2014/main" id="{693102C9-D6C3-498E-994D-B6ACEB4E109C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5" name="TextBox 26">
                <a:extLst>
                  <a:ext uri="{FF2B5EF4-FFF2-40B4-BE49-F238E27FC236}">
                    <a16:creationId xmlns:a16="http://schemas.microsoft.com/office/drawing/2014/main" id="{9B264C8D-AA54-4083-98F4-8E7AB9B0DDBC}"/>
                  </a:ext>
                </a:extLst>
              </p:cNvPr>
              <p:cNvSpPr txBox="1"/>
              <p:nvPr/>
            </p:nvSpPr>
            <p:spPr>
              <a:xfrm>
                <a:off x="4934353" y="3125562"/>
                <a:ext cx="2305858" cy="676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5E6BF3"/>
                    </a:solidFill>
                    <a:latin typeface="Oswald" panose="02000503000000000000" pitchFamily="2" charset="0"/>
                  </a:rPr>
                  <a:t>ارحموا من في الأرضِ</a:t>
                </a:r>
                <a:endParaRPr lang="en-US" sz="2400" b="1" dirty="0">
                  <a:solidFill>
                    <a:srgbClr val="5E6BF3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120" name="Group 45">
              <a:extLst>
                <a:ext uri="{FF2B5EF4-FFF2-40B4-BE49-F238E27FC236}">
                  <a16:creationId xmlns:a16="http://schemas.microsoft.com/office/drawing/2014/main" id="{98498D1F-EA11-4B14-A18D-A3E6C1FDB23C}"/>
                </a:ext>
              </a:extLst>
            </p:cNvPr>
            <p:cNvGrpSpPr/>
            <p:nvPr/>
          </p:nvGrpSpPr>
          <p:grpSpPr>
            <a:xfrm>
              <a:off x="5184037" y="4577749"/>
              <a:ext cx="1885567" cy="1173230"/>
              <a:chOff x="257056" y="3726691"/>
              <a:chExt cx="2180144" cy="1356523"/>
            </a:xfrm>
          </p:grpSpPr>
          <p:sp>
            <p:nvSpPr>
              <p:cNvPr id="129" name="TextBox 46">
                <a:extLst>
                  <a:ext uri="{FF2B5EF4-FFF2-40B4-BE49-F238E27FC236}">
                    <a16:creationId xmlns:a16="http://schemas.microsoft.com/office/drawing/2014/main" id="{AFD6457B-527D-49A1-9D67-83492178CE1F}"/>
                  </a:ext>
                </a:extLst>
              </p:cNvPr>
              <p:cNvSpPr txBox="1"/>
              <p:nvPr/>
            </p:nvSpPr>
            <p:spPr>
              <a:xfrm>
                <a:off x="1066791" y="3726691"/>
                <a:ext cx="1296372" cy="5337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endParaRPr lang="ar-SY" sz="2400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130" name="TextBox 47">
                <a:extLst>
                  <a:ext uri="{FF2B5EF4-FFF2-40B4-BE49-F238E27FC236}">
                    <a16:creationId xmlns:a16="http://schemas.microsoft.com/office/drawing/2014/main" id="{51066668-BE2F-45C6-9A72-1566AE1C0B19}"/>
                  </a:ext>
                </a:extLst>
              </p:cNvPr>
              <p:cNvSpPr txBox="1"/>
              <p:nvPr/>
            </p:nvSpPr>
            <p:spPr>
              <a:xfrm>
                <a:off x="257056" y="4122391"/>
                <a:ext cx="2180144" cy="9608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rgbClr val="FFFF00"/>
                    </a:solidFill>
                    <a:latin typeface="Oswald" panose="02000503000000000000" pitchFamily="2" charset="0"/>
                  </a:rPr>
                  <a:t>رحمةٌ عامةٌ تشملُ الصغيرَ والكبيرَ، المؤمنَ والعاصيَ , </a:t>
                </a:r>
                <a:r>
                  <a:rPr lang="ar-SY" sz="2400" b="1" dirty="0">
                    <a:solidFill>
                      <a:srgbClr val="FFFF00"/>
                    </a:solidFill>
                  </a:rPr>
                  <a:t>الإنسانَ</a:t>
                </a:r>
                <a:r>
                  <a:rPr lang="ar-SY" sz="2400" dirty="0">
                    <a:solidFill>
                      <a:srgbClr val="FFFF00"/>
                    </a:solidFill>
                  </a:rPr>
                  <a:t> </a:t>
                </a:r>
                <a:r>
                  <a:rPr lang="ar-SY" sz="2400" b="1" dirty="0">
                    <a:solidFill>
                      <a:srgbClr val="FFFF00"/>
                    </a:solidFill>
                  </a:rPr>
                  <a:t>والحيوان</a:t>
                </a:r>
                <a:r>
                  <a:rPr lang="ar-SY" sz="2400" b="1" dirty="0">
                    <a:solidFill>
                      <a:schemeClr val="bg1"/>
                    </a:solidFill>
                  </a:rPr>
                  <a:t>َ</a:t>
                </a:r>
                <a:endParaRPr lang="ar-SY" sz="2400" b="1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</p:grpSp>
        <p:sp>
          <p:nvSpPr>
            <p:cNvPr id="121" name="Oval 58">
              <a:extLst>
                <a:ext uri="{FF2B5EF4-FFF2-40B4-BE49-F238E27FC236}">
                  <a16:creationId xmlns:a16="http://schemas.microsoft.com/office/drawing/2014/main" id="{C6FAE4E7-379F-465E-8CCD-4CAC2F047A60}"/>
                </a:ext>
              </a:extLst>
            </p:cNvPr>
            <p:cNvSpPr/>
            <p:nvPr/>
          </p:nvSpPr>
          <p:spPr>
            <a:xfrm>
              <a:off x="6126820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Freeform: Shape 94">
              <a:extLst>
                <a:ext uri="{FF2B5EF4-FFF2-40B4-BE49-F238E27FC236}">
                  <a16:creationId xmlns:a16="http://schemas.microsoft.com/office/drawing/2014/main" id="{78CF6F76-41D9-471B-9709-F0D1D74315CF}"/>
                </a:ext>
              </a:extLst>
            </p:cNvPr>
            <p:cNvSpPr/>
            <p:nvPr/>
          </p:nvSpPr>
          <p:spPr>
            <a:xfrm>
              <a:off x="6203252" y="2420264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3" name="Group 107">
              <a:extLst>
                <a:ext uri="{FF2B5EF4-FFF2-40B4-BE49-F238E27FC236}">
                  <a16:creationId xmlns:a16="http://schemas.microsoft.com/office/drawing/2014/main" id="{0AE6D231-D1E5-4ACB-96C9-24ED0F5412EC}"/>
                </a:ext>
              </a:extLst>
            </p:cNvPr>
            <p:cNvGrpSpPr/>
            <p:nvPr/>
          </p:nvGrpSpPr>
          <p:grpSpPr>
            <a:xfrm>
              <a:off x="6169805" y="783771"/>
              <a:ext cx="116356" cy="1653019"/>
              <a:chOff x="2784014" y="989485"/>
              <a:chExt cx="116356" cy="1653019"/>
            </a:xfrm>
          </p:grpSpPr>
          <p:cxnSp>
            <p:nvCxnSpPr>
              <p:cNvPr id="125" name="Straight Connector 108">
                <a:extLst>
                  <a:ext uri="{FF2B5EF4-FFF2-40B4-BE49-F238E27FC236}">
                    <a16:creationId xmlns:a16="http://schemas.microsoft.com/office/drawing/2014/main" id="{4140C876-CBC5-4BFD-B324-E5F122CFC15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989485"/>
                <a:ext cx="0" cy="1628967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09">
                <a:extLst>
                  <a:ext uri="{FF2B5EF4-FFF2-40B4-BE49-F238E27FC236}">
                    <a16:creationId xmlns:a16="http://schemas.microsoft.com/office/drawing/2014/main" id="{48CE08D4-5736-4F76-B753-97F47A7C3651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10">
                <a:extLst>
                  <a:ext uri="{FF2B5EF4-FFF2-40B4-BE49-F238E27FC236}">
                    <a16:creationId xmlns:a16="http://schemas.microsoft.com/office/drawing/2014/main" id="{429B79A2-744B-4A66-BBA0-2410C7C2CA8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Freeform: Shape 111">
                <a:extLst>
                  <a:ext uri="{FF2B5EF4-FFF2-40B4-BE49-F238E27FC236}">
                    <a16:creationId xmlns:a16="http://schemas.microsoft.com/office/drawing/2014/main" id="{3189F70A-C3D5-4D79-A1D4-BB94064D38D4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124" name="Picture 63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B37AC55D-4B28-49F8-8BC1-9DC254EF0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815" y="64631"/>
              <a:ext cx="2172294" cy="945516"/>
            </a:xfrm>
            <a:prstGeom prst="rect">
              <a:avLst/>
            </a:prstGeom>
          </p:spPr>
        </p:pic>
      </p:grpSp>
      <p:sp>
        <p:nvSpPr>
          <p:cNvPr id="176" name="Oval 133">
            <a:extLst>
              <a:ext uri="{FF2B5EF4-FFF2-40B4-BE49-F238E27FC236}">
                <a16:creationId xmlns:a16="http://schemas.microsoft.com/office/drawing/2014/main" id="{4D8E3B15-C926-4E4E-B7BD-061C07740EE2}"/>
              </a:ext>
            </a:extLst>
          </p:cNvPr>
          <p:cNvSpPr/>
          <p:nvPr/>
        </p:nvSpPr>
        <p:spPr>
          <a:xfrm>
            <a:off x="4383823" y="6859323"/>
            <a:ext cx="3314435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9367918" y="6876383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35">
            <a:extLst>
              <a:ext uri="{FF2B5EF4-FFF2-40B4-BE49-F238E27FC236}">
                <a16:creationId xmlns:a16="http://schemas.microsoft.com/office/drawing/2014/main" id="{0FD7BCB4-9B1A-4B41-AAB5-DFF3E7C78970}"/>
              </a:ext>
            </a:extLst>
          </p:cNvPr>
          <p:cNvSpPr/>
          <p:nvPr/>
        </p:nvSpPr>
        <p:spPr>
          <a:xfrm>
            <a:off x="11453425" y="6867280"/>
            <a:ext cx="2009063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5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37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38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47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48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1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3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7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8" dur="5000" fill="hold"/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4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47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8" dur="5000" fill="hold"/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1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6" grpId="0" animBg="1"/>
          <p:bldP spid="176" grpId="1" animBg="1"/>
          <p:bldP spid="177" grpId="0" animBg="1"/>
          <p:bldP spid="177" grpId="1" animBg="1"/>
          <p:bldP spid="178" grpId="0" animBg="1"/>
          <p:bldP spid="178" grpId="1" animBg="1"/>
        </p:bld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55" y="2938338"/>
            <a:ext cx="1333927" cy="119918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33987" y="1526310"/>
            <a:ext cx="2748179" cy="1302273"/>
            <a:chOff x="433987" y="1526310"/>
            <a:chExt cx="2748179" cy="1302273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433987" y="1526310"/>
              <a:ext cx="2748179" cy="1302273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470880" y="1526310"/>
              <a:ext cx="690479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الوحدة4</a:t>
              </a: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57390" y="2068272"/>
              <a:ext cx="1901372" cy="705507"/>
              <a:chOff x="3369029" y="5526063"/>
              <a:chExt cx="1901372" cy="705507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600586" y="5526063"/>
                <a:ext cx="1355294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69029" y="5893016"/>
                <a:ext cx="1901372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الرَّاحمون يرحمهم الرَّحمن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112">
            <a:extLst>
              <a:ext uri="{FF2B5EF4-FFF2-40B4-BE49-F238E27FC236}">
                <a16:creationId xmlns:a16="http://schemas.microsoft.com/office/drawing/2014/main" id="{1BC8ACF6-DD0C-43C8-8D5E-49A777F9CE4B}"/>
              </a:ext>
            </a:extLst>
          </p:cNvPr>
          <p:cNvSpPr/>
          <p:nvPr/>
        </p:nvSpPr>
        <p:spPr>
          <a:xfrm>
            <a:off x="4384940" y="3685840"/>
            <a:ext cx="6735594" cy="4030368"/>
          </a:xfrm>
          <a:prstGeom prst="rect">
            <a:avLst/>
          </a:prstGeom>
          <a:blipFill dpi="0" rotWithShape="1">
            <a:blip r:embed="rId3" cstate="email">
              <a:alphaModFix amt="5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128">
            <a:extLst>
              <a:ext uri="{FF2B5EF4-FFF2-40B4-BE49-F238E27FC236}">
                <a16:creationId xmlns:a16="http://schemas.microsoft.com/office/drawing/2014/main" id="{DB759E43-DDCC-42E8-9AAE-F9907987AF23}"/>
              </a:ext>
            </a:extLst>
          </p:cNvPr>
          <p:cNvGrpSpPr/>
          <p:nvPr/>
        </p:nvGrpSpPr>
        <p:grpSpPr>
          <a:xfrm>
            <a:off x="4778533" y="970820"/>
            <a:ext cx="4309711" cy="5568888"/>
            <a:chOff x="7161390" y="575836"/>
            <a:chExt cx="2172294" cy="5568888"/>
          </a:xfrm>
        </p:grpSpPr>
        <p:sp>
          <p:nvSpPr>
            <p:cNvPr id="38" name="Freeform: Shape 99">
              <a:extLst>
                <a:ext uri="{FF2B5EF4-FFF2-40B4-BE49-F238E27FC236}">
                  <a16:creationId xmlns:a16="http://schemas.microsoft.com/office/drawing/2014/main" id="{376A25EA-7A19-48F8-8BA1-47E9C1BA5ACE}"/>
                </a:ext>
              </a:extLst>
            </p:cNvPr>
            <p:cNvSpPr/>
            <p:nvPr/>
          </p:nvSpPr>
          <p:spPr>
            <a:xfrm flipH="1">
              <a:off x="8195262" y="2427098"/>
              <a:ext cx="96425" cy="306062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5428" h="342900">
                  <a:moveTo>
                    <a:pt x="0" y="342900"/>
                  </a:moveTo>
                  <a:cubicBezTo>
                    <a:pt x="46037" y="257175"/>
                    <a:pt x="92075" y="171450"/>
                    <a:pt x="95250" y="114300"/>
                  </a:cubicBezTo>
                  <a:cubicBezTo>
                    <a:pt x="98425" y="57150"/>
                    <a:pt x="58737" y="28575"/>
                    <a:pt x="19050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9" name="Group 27">
              <a:extLst>
                <a:ext uri="{FF2B5EF4-FFF2-40B4-BE49-F238E27FC236}">
                  <a16:creationId xmlns:a16="http://schemas.microsoft.com/office/drawing/2014/main" id="{1A68FEEC-07FB-4760-8683-DD8CCF6D2159}"/>
                </a:ext>
              </a:extLst>
            </p:cNvPr>
            <p:cNvGrpSpPr/>
            <p:nvPr/>
          </p:nvGrpSpPr>
          <p:grpSpPr>
            <a:xfrm>
              <a:off x="7361198" y="2516205"/>
              <a:ext cx="1727190" cy="3628519"/>
              <a:chOff x="5097487" y="2110153"/>
              <a:chExt cx="1997026" cy="4195397"/>
            </a:xfrm>
          </p:grpSpPr>
          <p:sp>
            <p:nvSpPr>
              <p:cNvPr id="55" name="Rectangle: Rounded Corners 28">
                <a:extLst>
                  <a:ext uri="{FF2B5EF4-FFF2-40B4-BE49-F238E27FC236}">
                    <a16:creationId xmlns:a16="http://schemas.microsoft.com/office/drawing/2014/main" id="{0E828B27-64E8-4924-B4F3-0F0490654DE5}"/>
                  </a:ext>
                </a:extLst>
              </p:cNvPr>
              <p:cNvSpPr/>
              <p:nvPr/>
            </p:nvSpPr>
            <p:spPr>
              <a:xfrm>
                <a:off x="5097487" y="3162300"/>
                <a:ext cx="1997026" cy="3143250"/>
              </a:xfrm>
              <a:prstGeom prst="roundRect">
                <a:avLst/>
              </a:prstGeom>
              <a:solidFill>
                <a:srgbClr val="FE8929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Freeform: Shape 29">
                <a:extLst>
                  <a:ext uri="{FF2B5EF4-FFF2-40B4-BE49-F238E27FC236}">
                    <a16:creationId xmlns:a16="http://schemas.microsoft.com/office/drawing/2014/main" id="{55D4EB1E-361C-4766-9B81-D3118FB2498C}"/>
                  </a:ext>
                </a:extLst>
              </p:cNvPr>
              <p:cNvSpPr/>
              <p:nvPr/>
            </p:nvSpPr>
            <p:spPr>
              <a:xfrm flipV="1">
                <a:off x="5097487" y="2491152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tx1"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Freeform: Shape 30">
                <a:extLst>
                  <a:ext uri="{FF2B5EF4-FFF2-40B4-BE49-F238E27FC236}">
                    <a16:creationId xmlns:a16="http://schemas.microsoft.com/office/drawing/2014/main" id="{AF046AE7-BCA1-4925-8B20-B1C82CADA77E}"/>
                  </a:ext>
                </a:extLst>
              </p:cNvPr>
              <p:cNvSpPr/>
              <p:nvPr/>
            </p:nvSpPr>
            <p:spPr>
              <a:xfrm flipV="1">
                <a:off x="5097487" y="2110153"/>
                <a:ext cx="1997026" cy="2484707"/>
              </a:xfrm>
              <a:custGeom>
                <a:avLst/>
                <a:gdLst>
                  <a:gd name="connsiteX0" fmla="*/ 271981 w 1631852"/>
                  <a:gd name="connsiteY0" fmla="*/ 2484707 h 2484707"/>
                  <a:gd name="connsiteX1" fmla="*/ 1359871 w 1631852"/>
                  <a:gd name="connsiteY1" fmla="*/ 2484707 h 2484707"/>
                  <a:gd name="connsiteX2" fmla="*/ 1631852 w 1631852"/>
                  <a:gd name="connsiteY2" fmla="*/ 2212726 h 2484707"/>
                  <a:gd name="connsiteX3" fmla="*/ 1631852 w 1631852"/>
                  <a:gd name="connsiteY3" fmla="*/ 716873 h 2484707"/>
                  <a:gd name="connsiteX4" fmla="*/ 1359871 w 1631852"/>
                  <a:gd name="connsiteY4" fmla="*/ 444892 h 2484707"/>
                  <a:gd name="connsiteX5" fmla="*/ 1062007 w 1631852"/>
                  <a:gd name="connsiteY5" fmla="*/ 444892 h 2484707"/>
                  <a:gd name="connsiteX6" fmla="*/ 815926 w 1631852"/>
                  <a:gd name="connsiteY6" fmla="*/ 0 h 2484707"/>
                  <a:gd name="connsiteX7" fmla="*/ 569845 w 1631852"/>
                  <a:gd name="connsiteY7" fmla="*/ 444892 h 2484707"/>
                  <a:gd name="connsiteX8" fmla="*/ 271981 w 1631852"/>
                  <a:gd name="connsiteY8" fmla="*/ 444892 h 2484707"/>
                  <a:gd name="connsiteX9" fmla="*/ 0 w 1631852"/>
                  <a:gd name="connsiteY9" fmla="*/ 716873 h 2484707"/>
                  <a:gd name="connsiteX10" fmla="*/ 0 w 1631852"/>
                  <a:gd name="connsiteY10" fmla="*/ 2212726 h 2484707"/>
                  <a:gd name="connsiteX11" fmla="*/ 271981 w 1631852"/>
                  <a:gd name="connsiteY11" fmla="*/ 2484707 h 24847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631852" h="2484707">
                    <a:moveTo>
                      <a:pt x="271981" y="2484707"/>
                    </a:moveTo>
                    <a:lnTo>
                      <a:pt x="1359871" y="2484707"/>
                    </a:lnTo>
                    <a:cubicBezTo>
                      <a:pt x="1510082" y="2484707"/>
                      <a:pt x="1631852" y="2362937"/>
                      <a:pt x="1631852" y="2212726"/>
                    </a:cubicBezTo>
                    <a:lnTo>
                      <a:pt x="1631852" y="716873"/>
                    </a:lnTo>
                    <a:cubicBezTo>
                      <a:pt x="1631852" y="566662"/>
                      <a:pt x="1510082" y="444892"/>
                      <a:pt x="1359871" y="444892"/>
                    </a:cubicBezTo>
                    <a:lnTo>
                      <a:pt x="1062007" y="444892"/>
                    </a:lnTo>
                    <a:lnTo>
                      <a:pt x="815926" y="0"/>
                    </a:lnTo>
                    <a:lnTo>
                      <a:pt x="569845" y="444892"/>
                    </a:lnTo>
                    <a:lnTo>
                      <a:pt x="271981" y="444892"/>
                    </a:lnTo>
                    <a:cubicBezTo>
                      <a:pt x="121770" y="444892"/>
                      <a:pt x="0" y="566662"/>
                      <a:pt x="0" y="716873"/>
                    </a:cubicBezTo>
                    <a:lnTo>
                      <a:pt x="0" y="2212726"/>
                    </a:lnTo>
                    <a:cubicBezTo>
                      <a:pt x="0" y="2362937"/>
                      <a:pt x="121770" y="2484707"/>
                      <a:pt x="271981" y="248470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TextBox 31">
                <a:extLst>
                  <a:ext uri="{FF2B5EF4-FFF2-40B4-BE49-F238E27FC236}">
                    <a16:creationId xmlns:a16="http://schemas.microsoft.com/office/drawing/2014/main" id="{09428D1C-7FA2-441C-A9A9-BAA16B17B780}"/>
                  </a:ext>
                </a:extLst>
              </p:cNvPr>
              <p:cNvSpPr txBox="1"/>
              <p:nvPr/>
            </p:nvSpPr>
            <p:spPr>
              <a:xfrm>
                <a:off x="5191125" y="2792968"/>
                <a:ext cx="1809751" cy="4270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rgbClr val="FE8929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63" name="TextBox 32">
                <a:extLst>
                  <a:ext uri="{FF2B5EF4-FFF2-40B4-BE49-F238E27FC236}">
                    <a16:creationId xmlns:a16="http://schemas.microsoft.com/office/drawing/2014/main" id="{E5BAB1FA-EDC4-466F-830F-BA78CFB71359}"/>
                  </a:ext>
                </a:extLst>
              </p:cNvPr>
              <p:cNvSpPr txBox="1"/>
              <p:nvPr/>
            </p:nvSpPr>
            <p:spPr>
              <a:xfrm>
                <a:off x="5191125" y="3125562"/>
                <a:ext cx="1809751" cy="676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ar-SY" sz="3200" b="1" dirty="0">
                    <a:solidFill>
                      <a:srgbClr val="FE8929"/>
                    </a:solidFill>
                    <a:latin typeface="Oswald" panose="02000503000000000000" pitchFamily="2" charset="0"/>
                  </a:rPr>
                  <a:t>شِجْنة من الرحمنِ</a:t>
                </a:r>
                <a:endParaRPr lang="en-US" sz="4000" b="1" dirty="0">
                  <a:solidFill>
                    <a:srgbClr val="FE8929"/>
                  </a:solidFill>
                  <a:latin typeface="Oswald" panose="02000503000000000000" pitchFamily="2" charset="0"/>
                </a:endParaRPr>
              </a:p>
            </p:txBody>
          </p:sp>
        </p:grpSp>
        <p:grpSp>
          <p:nvGrpSpPr>
            <p:cNvPr id="40" name="Group 48">
              <a:extLst>
                <a:ext uri="{FF2B5EF4-FFF2-40B4-BE49-F238E27FC236}">
                  <a16:creationId xmlns:a16="http://schemas.microsoft.com/office/drawing/2014/main" id="{748C8F7B-CC04-4888-BC5A-F689D05ADD7E}"/>
                </a:ext>
              </a:extLst>
            </p:cNvPr>
            <p:cNvGrpSpPr/>
            <p:nvPr/>
          </p:nvGrpSpPr>
          <p:grpSpPr>
            <a:xfrm>
              <a:off x="7319837" y="4521210"/>
              <a:ext cx="1750849" cy="1569660"/>
              <a:chOff x="420673" y="3649943"/>
              <a:chExt cx="2024381" cy="1814889"/>
            </a:xfrm>
          </p:grpSpPr>
          <p:sp>
            <p:nvSpPr>
              <p:cNvPr id="53" name="TextBox 49">
                <a:extLst>
                  <a:ext uri="{FF2B5EF4-FFF2-40B4-BE49-F238E27FC236}">
                    <a16:creationId xmlns:a16="http://schemas.microsoft.com/office/drawing/2014/main" id="{73F3518B-1616-42F6-8138-4ED2CCCDEE6E}"/>
                  </a:ext>
                </a:extLst>
              </p:cNvPr>
              <p:cNvSpPr txBox="1"/>
              <p:nvPr/>
            </p:nvSpPr>
            <p:spPr>
              <a:xfrm>
                <a:off x="535976" y="4223440"/>
                <a:ext cx="1809750" cy="4270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>
                  <a:solidFill>
                    <a:schemeClr val="bg1"/>
                  </a:solidFill>
                  <a:latin typeface="Oswald" panose="02000503000000000000" pitchFamily="2" charset="0"/>
                </a:endParaRPr>
              </a:p>
            </p:txBody>
          </p:sp>
          <p:sp>
            <p:nvSpPr>
              <p:cNvPr id="54" name="TextBox 50">
                <a:extLst>
                  <a:ext uri="{FF2B5EF4-FFF2-40B4-BE49-F238E27FC236}">
                    <a16:creationId xmlns:a16="http://schemas.microsoft.com/office/drawing/2014/main" id="{7EE8B689-C690-4053-9C36-52B625161093}"/>
                  </a:ext>
                </a:extLst>
              </p:cNvPr>
              <p:cNvSpPr txBox="1"/>
              <p:nvPr/>
            </p:nvSpPr>
            <p:spPr>
              <a:xfrm>
                <a:off x="420673" y="3649943"/>
                <a:ext cx="2024381" cy="18148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ar-SY" sz="2400" b="1" dirty="0">
                    <a:solidFill>
                      <a:schemeClr val="bg1"/>
                    </a:solidFill>
                    <a:latin typeface="+mj-lt"/>
                  </a:rPr>
                  <a:t>مشتقةُ من اسم اللهِ الرحمن، وهي أثرٌ من آثارِ رحمة اللهِ </a:t>
                </a:r>
                <a:r>
                  <a:rPr lang="ar-SY" sz="2400" b="1" dirty="0">
                    <a:solidFill>
                      <a:schemeClr val="bg1"/>
                    </a:solidFill>
                  </a:rPr>
                  <a:t>مُرتبطةٌ بها، فالقاطعُ للرحمِ مُنقطعُ من رحمةِ اللهِ تعالى</a:t>
                </a:r>
                <a:endParaRPr lang="en-US" sz="2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42" name="Oval 61">
              <a:extLst>
                <a:ext uri="{FF2B5EF4-FFF2-40B4-BE49-F238E27FC236}">
                  <a16:creationId xmlns:a16="http://schemas.microsoft.com/office/drawing/2014/main" id="{B1361C6A-BCDD-446A-92DF-B62C92E751BF}"/>
                </a:ext>
              </a:extLst>
            </p:cNvPr>
            <p:cNvSpPr/>
            <p:nvPr/>
          </p:nvSpPr>
          <p:spPr>
            <a:xfrm>
              <a:off x="8137355" y="2634307"/>
              <a:ext cx="237254" cy="23725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254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95">
              <a:extLst>
                <a:ext uri="{FF2B5EF4-FFF2-40B4-BE49-F238E27FC236}">
                  <a16:creationId xmlns:a16="http://schemas.microsoft.com/office/drawing/2014/main" id="{3BF76FC1-0E4B-4F2E-A2E6-0AEDEF33F34E}"/>
                </a:ext>
              </a:extLst>
            </p:cNvPr>
            <p:cNvSpPr/>
            <p:nvPr/>
          </p:nvSpPr>
          <p:spPr>
            <a:xfrm>
              <a:off x="8224793" y="2438770"/>
              <a:ext cx="116356" cy="236931"/>
            </a:xfrm>
            <a:custGeom>
              <a:avLst/>
              <a:gdLst>
                <a:gd name="connsiteX0" fmla="*/ 0 w 95428"/>
                <a:gd name="connsiteY0" fmla="*/ 342900 h 342900"/>
                <a:gd name="connsiteX1" fmla="*/ 95250 w 95428"/>
                <a:gd name="connsiteY1" fmla="*/ 114300 h 342900"/>
                <a:gd name="connsiteX2" fmla="*/ 19050 w 95428"/>
                <a:gd name="connsiteY2" fmla="*/ 0 h 342900"/>
                <a:gd name="connsiteX0" fmla="*/ 0 w 149002"/>
                <a:gd name="connsiteY0" fmla="*/ 316463 h 316463"/>
                <a:gd name="connsiteX1" fmla="*/ 147186 w 149002"/>
                <a:gd name="connsiteY1" fmla="*/ 114300 h 316463"/>
                <a:gd name="connsiteX2" fmla="*/ 70986 w 149002"/>
                <a:gd name="connsiteY2" fmla="*/ 0 h 316463"/>
                <a:gd name="connsiteX0" fmla="*/ 0 w 156019"/>
                <a:gd name="connsiteY0" fmla="*/ 316463 h 316463"/>
                <a:gd name="connsiteX1" fmla="*/ 147186 w 156019"/>
                <a:gd name="connsiteY1" fmla="*/ 114300 h 316463"/>
                <a:gd name="connsiteX2" fmla="*/ 70986 w 156019"/>
                <a:gd name="connsiteY2" fmla="*/ 0 h 316463"/>
                <a:gd name="connsiteX0" fmla="*/ 0 w 187230"/>
                <a:gd name="connsiteY0" fmla="*/ 316463 h 316463"/>
                <a:gd name="connsiteX1" fmla="*/ 186138 w 187230"/>
                <a:gd name="connsiteY1" fmla="*/ 107690 h 316463"/>
                <a:gd name="connsiteX2" fmla="*/ 70986 w 187230"/>
                <a:gd name="connsiteY2" fmla="*/ 0 h 316463"/>
                <a:gd name="connsiteX0" fmla="*/ 0 w 222286"/>
                <a:gd name="connsiteY0" fmla="*/ 250156 h 250156"/>
                <a:gd name="connsiteX1" fmla="*/ 220119 w 222286"/>
                <a:gd name="connsiteY1" fmla="*/ 107690 h 250156"/>
                <a:gd name="connsiteX2" fmla="*/ 104967 w 222286"/>
                <a:gd name="connsiteY2" fmla="*/ 0 h 250156"/>
                <a:gd name="connsiteX0" fmla="*/ 0 w 222286"/>
                <a:gd name="connsiteY0" fmla="*/ 250156 h 251737"/>
                <a:gd name="connsiteX1" fmla="*/ 220119 w 222286"/>
                <a:gd name="connsiteY1" fmla="*/ 107690 h 251737"/>
                <a:gd name="connsiteX2" fmla="*/ 104967 w 222286"/>
                <a:gd name="connsiteY2" fmla="*/ 0 h 251737"/>
                <a:gd name="connsiteX0" fmla="*/ 0 w 272558"/>
                <a:gd name="connsiteY0" fmla="*/ 250156 h 251638"/>
                <a:gd name="connsiteX1" fmla="*/ 271091 w 272558"/>
                <a:gd name="connsiteY1" fmla="*/ 99041 h 251638"/>
                <a:gd name="connsiteX2" fmla="*/ 104967 w 272558"/>
                <a:gd name="connsiteY2" fmla="*/ 0 h 251638"/>
                <a:gd name="connsiteX0" fmla="*/ 0 w 274322"/>
                <a:gd name="connsiteY0" fmla="*/ 250156 h 251638"/>
                <a:gd name="connsiteX1" fmla="*/ 271091 w 274322"/>
                <a:gd name="connsiteY1" fmla="*/ 99041 h 251638"/>
                <a:gd name="connsiteX2" fmla="*/ 104967 w 274322"/>
                <a:gd name="connsiteY2" fmla="*/ 0 h 251638"/>
                <a:gd name="connsiteX0" fmla="*/ 0 w 296232"/>
                <a:gd name="connsiteY0" fmla="*/ 250156 h 251737"/>
                <a:gd name="connsiteX1" fmla="*/ 293744 w 296232"/>
                <a:gd name="connsiteY1" fmla="*/ 107690 h 251737"/>
                <a:gd name="connsiteX2" fmla="*/ 104967 w 296232"/>
                <a:gd name="connsiteY2" fmla="*/ 0 h 251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6232" h="251737">
                  <a:moveTo>
                    <a:pt x="0" y="250156"/>
                  </a:moveTo>
                  <a:cubicBezTo>
                    <a:pt x="278778" y="266667"/>
                    <a:pt x="276250" y="149383"/>
                    <a:pt x="293744" y="107690"/>
                  </a:cubicBezTo>
                  <a:cubicBezTo>
                    <a:pt x="311239" y="65997"/>
                    <a:pt x="235269" y="2629"/>
                    <a:pt x="104967" y="0"/>
                  </a:cubicBezTo>
                </a:path>
              </a:pathLst>
            </a:custGeom>
            <a:noFill/>
            <a:ln w="28575">
              <a:solidFill>
                <a:srgbClr val="93939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4" name="Group 113">
              <a:extLst>
                <a:ext uri="{FF2B5EF4-FFF2-40B4-BE49-F238E27FC236}">
                  <a16:creationId xmlns:a16="http://schemas.microsoft.com/office/drawing/2014/main" id="{FABA147A-6ADA-4BCE-AF5D-B912793FEA2B}"/>
                </a:ext>
              </a:extLst>
            </p:cNvPr>
            <p:cNvGrpSpPr/>
            <p:nvPr/>
          </p:nvGrpSpPr>
          <p:grpSpPr>
            <a:xfrm>
              <a:off x="8222871" y="1316334"/>
              <a:ext cx="116356" cy="1153407"/>
              <a:chOff x="2784014" y="1489097"/>
              <a:chExt cx="116356" cy="1153407"/>
            </a:xfrm>
          </p:grpSpPr>
          <p:cxnSp>
            <p:nvCxnSpPr>
              <p:cNvPr id="46" name="Straight Connector 114">
                <a:extLst>
                  <a:ext uri="{FF2B5EF4-FFF2-40B4-BE49-F238E27FC236}">
                    <a16:creationId xmlns:a16="http://schemas.microsoft.com/office/drawing/2014/main" id="{9E2623D4-3002-40D7-BBCF-FCB43603924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836043" y="1489097"/>
                <a:ext cx="0" cy="1129356"/>
              </a:xfrm>
              <a:prstGeom prst="line">
                <a:avLst/>
              </a:prstGeom>
              <a:ln w="28575">
                <a:solidFill>
                  <a:srgbClr val="93939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115">
                <a:extLst>
                  <a:ext uri="{FF2B5EF4-FFF2-40B4-BE49-F238E27FC236}">
                    <a16:creationId xmlns:a16="http://schemas.microsoft.com/office/drawing/2014/main" id="{B39E57F8-864A-4C29-8A89-7FD0AA7E6164}"/>
                  </a:ext>
                </a:extLst>
              </p:cNvPr>
              <p:cNvCxnSpPr/>
              <p:nvPr/>
            </p:nvCxnSpPr>
            <p:spPr>
              <a:xfrm flipV="1">
                <a:off x="2784014" y="2587259"/>
                <a:ext cx="116356" cy="55245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116">
                <a:extLst>
                  <a:ext uri="{FF2B5EF4-FFF2-40B4-BE49-F238E27FC236}">
                    <a16:creationId xmlns:a16="http://schemas.microsoft.com/office/drawing/2014/main" id="{F47447B0-E98F-40DF-9392-4745218588B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793073" y="2566150"/>
                <a:ext cx="94087" cy="53352"/>
              </a:xfrm>
              <a:prstGeom prst="line">
                <a:avLst/>
              </a:prstGeom>
              <a:ln w="19050">
                <a:solidFill>
                  <a:srgbClr val="93939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Freeform: Shape 117">
                <a:extLst>
                  <a:ext uri="{FF2B5EF4-FFF2-40B4-BE49-F238E27FC236}">
                    <a16:creationId xmlns:a16="http://schemas.microsoft.com/office/drawing/2014/main" id="{9AA92BA5-1330-474F-84F2-FAF2543BDB12}"/>
                  </a:ext>
                </a:extLst>
              </p:cNvPr>
              <p:cNvSpPr/>
              <p:nvPr/>
            </p:nvSpPr>
            <p:spPr>
              <a:xfrm rot="19183841">
                <a:off x="2786790" y="2540079"/>
                <a:ext cx="56432" cy="69945"/>
              </a:xfrm>
              <a:custGeom>
                <a:avLst/>
                <a:gdLst>
                  <a:gd name="connsiteX0" fmla="*/ 0 w 95428"/>
                  <a:gd name="connsiteY0" fmla="*/ 342900 h 342900"/>
                  <a:gd name="connsiteX1" fmla="*/ 95250 w 95428"/>
                  <a:gd name="connsiteY1" fmla="*/ 114300 h 342900"/>
                  <a:gd name="connsiteX2" fmla="*/ 19050 w 95428"/>
                  <a:gd name="connsiteY2" fmla="*/ 0 h 342900"/>
                  <a:gd name="connsiteX0" fmla="*/ 0 w 149002"/>
                  <a:gd name="connsiteY0" fmla="*/ 316463 h 316463"/>
                  <a:gd name="connsiteX1" fmla="*/ 147186 w 149002"/>
                  <a:gd name="connsiteY1" fmla="*/ 114300 h 316463"/>
                  <a:gd name="connsiteX2" fmla="*/ 70986 w 149002"/>
                  <a:gd name="connsiteY2" fmla="*/ 0 h 316463"/>
                  <a:gd name="connsiteX0" fmla="*/ 0 w 156019"/>
                  <a:gd name="connsiteY0" fmla="*/ 316463 h 316463"/>
                  <a:gd name="connsiteX1" fmla="*/ 147186 w 156019"/>
                  <a:gd name="connsiteY1" fmla="*/ 114300 h 316463"/>
                  <a:gd name="connsiteX2" fmla="*/ 70986 w 156019"/>
                  <a:gd name="connsiteY2" fmla="*/ 0 h 316463"/>
                  <a:gd name="connsiteX0" fmla="*/ 0 w 187230"/>
                  <a:gd name="connsiteY0" fmla="*/ 316463 h 316463"/>
                  <a:gd name="connsiteX1" fmla="*/ 186138 w 187230"/>
                  <a:gd name="connsiteY1" fmla="*/ 107690 h 316463"/>
                  <a:gd name="connsiteX2" fmla="*/ 70986 w 187230"/>
                  <a:gd name="connsiteY2" fmla="*/ 0 h 316463"/>
                  <a:gd name="connsiteX0" fmla="*/ 0 w 222286"/>
                  <a:gd name="connsiteY0" fmla="*/ 250156 h 250156"/>
                  <a:gd name="connsiteX1" fmla="*/ 220119 w 222286"/>
                  <a:gd name="connsiteY1" fmla="*/ 107690 h 250156"/>
                  <a:gd name="connsiteX2" fmla="*/ 104967 w 222286"/>
                  <a:gd name="connsiteY2" fmla="*/ 0 h 250156"/>
                  <a:gd name="connsiteX0" fmla="*/ 0 w 222286"/>
                  <a:gd name="connsiteY0" fmla="*/ 250156 h 251737"/>
                  <a:gd name="connsiteX1" fmla="*/ 220119 w 222286"/>
                  <a:gd name="connsiteY1" fmla="*/ 107690 h 251737"/>
                  <a:gd name="connsiteX2" fmla="*/ 104967 w 222286"/>
                  <a:gd name="connsiteY2" fmla="*/ 0 h 251737"/>
                  <a:gd name="connsiteX0" fmla="*/ 0 w 272558"/>
                  <a:gd name="connsiteY0" fmla="*/ 250156 h 251638"/>
                  <a:gd name="connsiteX1" fmla="*/ 271091 w 272558"/>
                  <a:gd name="connsiteY1" fmla="*/ 99041 h 251638"/>
                  <a:gd name="connsiteX2" fmla="*/ 104967 w 272558"/>
                  <a:gd name="connsiteY2" fmla="*/ 0 h 251638"/>
                  <a:gd name="connsiteX0" fmla="*/ 0 w 274322"/>
                  <a:gd name="connsiteY0" fmla="*/ 250156 h 251638"/>
                  <a:gd name="connsiteX1" fmla="*/ 271091 w 274322"/>
                  <a:gd name="connsiteY1" fmla="*/ 99041 h 251638"/>
                  <a:gd name="connsiteX2" fmla="*/ 104967 w 274322"/>
                  <a:gd name="connsiteY2" fmla="*/ 0 h 251638"/>
                  <a:gd name="connsiteX0" fmla="*/ 0 w 296232"/>
                  <a:gd name="connsiteY0" fmla="*/ 250156 h 251737"/>
                  <a:gd name="connsiteX1" fmla="*/ 293744 w 296232"/>
                  <a:gd name="connsiteY1" fmla="*/ 107690 h 251737"/>
                  <a:gd name="connsiteX2" fmla="*/ 104967 w 296232"/>
                  <a:gd name="connsiteY2" fmla="*/ 0 h 2517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96232" h="251737">
                    <a:moveTo>
                      <a:pt x="0" y="250156"/>
                    </a:moveTo>
                    <a:cubicBezTo>
                      <a:pt x="278778" y="266667"/>
                      <a:pt x="276250" y="149383"/>
                      <a:pt x="293744" y="107690"/>
                    </a:cubicBezTo>
                    <a:cubicBezTo>
                      <a:pt x="311239" y="65997"/>
                      <a:pt x="235269" y="2629"/>
                      <a:pt x="104967" y="0"/>
                    </a:cubicBezTo>
                  </a:path>
                </a:pathLst>
              </a:custGeom>
              <a:noFill/>
              <a:ln w="28575">
                <a:solidFill>
                  <a:srgbClr val="93939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pic>
          <p:nvPicPr>
            <p:cNvPr id="45" name="Picture 66" descr="Clouds in the sky with smoke coming out of it&#10;&#10;Description automatically generated">
              <a:extLst>
                <a:ext uri="{FF2B5EF4-FFF2-40B4-BE49-F238E27FC236}">
                  <a16:creationId xmlns:a16="http://schemas.microsoft.com/office/drawing/2014/main" id="{14B96A41-E16C-4189-85A7-816777E275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61390" y="575836"/>
              <a:ext cx="2172294" cy="945516"/>
            </a:xfrm>
            <a:prstGeom prst="rect">
              <a:avLst/>
            </a:prstGeom>
          </p:spPr>
        </p:pic>
      </p:grpSp>
      <p:sp>
        <p:nvSpPr>
          <p:cNvPr id="64" name="Oval 134">
            <a:extLst>
              <a:ext uri="{FF2B5EF4-FFF2-40B4-BE49-F238E27FC236}">
                <a16:creationId xmlns:a16="http://schemas.microsoft.com/office/drawing/2014/main" id="{CE6A98F9-9584-4202-8688-4866B75FBF94}"/>
              </a:ext>
            </a:extLst>
          </p:cNvPr>
          <p:cNvSpPr/>
          <p:nvPr/>
        </p:nvSpPr>
        <p:spPr>
          <a:xfrm>
            <a:off x="4862142" y="6914830"/>
            <a:ext cx="3985870" cy="234125"/>
          </a:xfrm>
          <a:prstGeom prst="ellipse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E6E6E6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657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17" dur="5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18" dur="5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 p14:presetBounceEnd="45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5000">
                                          <p:cBhvr additive="base">
                                            <p:cTn id="27" dur="5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5000">
                                          <p:cBhvr additive="base">
                                            <p:cTn id="28" dur="5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 animBg="1"/>
          <p:bldP spid="64" grpId="1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500"/>
                                            <p:tgtEl>
                                              <p:spTgt spid="7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" fill="hold">
                          <p:stCondLst>
                            <p:cond delay="indefinite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12" dur="500"/>
                                            <p:tgtEl>
                                              <p:spTgt spid="2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3" fill="hold">
                          <p:stCondLst>
                            <p:cond delay="indefinite"/>
                          </p:stCondLst>
                          <p:childTnLst>
                            <p:par>
                              <p:cTn id="1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" presetID="2" presetClass="entr" presetSubtype="2" accel="44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5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5000" fill="hold"/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32" presetClass="emph" presetSubtype="0" repeatCount="indefinite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  <p:par>
                                    <p:cTn id="25" presetID="2" presetClass="entr" presetSubtype="2" accel="44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7" dur="5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8" dur="5000" fill="hold"/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32" presetClass="emph" presetSubtype="0" repeatCount="indefinite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0" dur="5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1" dur="1000" fill="hold">
                                              <p:stCondLst>
                                                <p:cond delay="1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2" dur="1000" fill="hold">
                                              <p:stCondLst>
                                                <p:cond delay="2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3" dur="1000" fill="hold">
                                              <p:stCondLst>
                                                <p:cond delay="3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4" dur="1000" fill="hold">
                                              <p:stCondLst>
                                                <p:cond delay="400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4" grpId="0" animBg="1"/>
          <p:bldP spid="64" grpId="1" animBg="1"/>
        </p:bldLst>
      </p:timing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3" y="1942553"/>
              <a:ext cx="1872158" cy="619954"/>
              <a:chOff x="3394652" y="5400344"/>
              <a:chExt cx="1872158" cy="61995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2" y="5749363"/>
                <a:ext cx="1872158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الرَّاحمون يرحمهم الرَّحمن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9" name="Group 3">
            <a:extLst>
              <a:ext uri="{FF2B5EF4-FFF2-40B4-BE49-F238E27FC236}">
                <a16:creationId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>
            <a:off x="5050971" y="964810"/>
            <a:ext cx="2464618" cy="2611273"/>
            <a:chOff x="3845212" y="660738"/>
            <a:chExt cx="2138086" cy="2228601"/>
          </a:xfrm>
        </p:grpSpPr>
        <p:sp>
          <p:nvSpPr>
            <p:cNvPr id="20" name="Rectangle: Top Corners One Rounded and One Snipped 7">
              <a:extLst>
                <a:ext uri="{FF2B5EF4-FFF2-40B4-BE49-F238E27FC236}">
                  <a16:creationId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: Folded Corner 5">
              <a:extLst>
                <a:ext uri="{FF2B5EF4-FFF2-40B4-BE49-F238E27FC236}">
                  <a16:creationId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73EF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">
              <a:extLst>
                <a:ext uri="{FF2B5EF4-FFF2-40B4-BE49-F238E27FC236}">
                  <a16:creationId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4138647" y="1417630"/>
              <a:ext cx="172533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الرحمُ </a:t>
              </a:r>
              <a:r>
                <a:rPr lang="ar-SY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: </a:t>
              </a:r>
              <a:r>
                <a:rPr lang="ar-SY" sz="2400" b="1" dirty="0"/>
                <a:t>الأقاربُ</a:t>
              </a:r>
              <a:endParaRPr lang="en-US" sz="28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24" name="Group 8">
            <a:extLst>
              <a:ext uri="{FF2B5EF4-FFF2-40B4-BE49-F238E27FC236}">
                <a16:creationId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6330297" y="637833"/>
            <a:ext cx="291829" cy="610054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27" name="Rectangle 9">
              <a:extLst>
                <a:ext uri="{FF2B5EF4-FFF2-40B4-BE49-F238E27FC236}">
                  <a16:creationId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10">
              <a:extLst>
                <a:ext uri="{FF2B5EF4-FFF2-40B4-BE49-F238E27FC236}">
                  <a16:creationId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10">
              <a:extLst>
                <a:ext uri="{FF2B5EF4-FFF2-40B4-BE49-F238E27FC236}">
                  <a16:creationId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12">
              <a:extLst>
                <a:ext uri="{FF2B5EF4-FFF2-40B4-BE49-F238E27FC236}">
                  <a16:creationId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8401192" y="3452273"/>
            <a:ext cx="2673209" cy="2958784"/>
            <a:chOff x="6545321" y="705675"/>
            <a:chExt cx="2184264" cy="2228601"/>
          </a:xfrm>
        </p:grpSpPr>
        <p:sp>
          <p:nvSpPr>
            <p:cNvPr id="34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545321" y="999861"/>
              <a:ext cx="2038630" cy="1275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فمن وصلها وصلهُ اللهُ:</a:t>
              </a:r>
            </a:p>
            <a:p>
              <a:pPr algn="r"/>
              <a:endParaRPr lang="ar-SY" sz="2000" b="1" dirty="0"/>
            </a:p>
            <a:p>
              <a:pPr algn="r"/>
              <a:r>
                <a:rPr lang="ar-SY" sz="2000" b="1" dirty="0"/>
                <a:t>أي من وصلَ رحِمَهُ وأقاربَهُ، فإنَّ اللهَ يصلهُ برحمتهِ وفضلهِ</a:t>
              </a:r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37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9453763" y="3245423"/>
            <a:ext cx="291829" cy="610054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8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57">
            <a:extLst>
              <a:ext uri="{FF2B5EF4-FFF2-40B4-BE49-F238E27FC236}">
                <a16:creationId xmlns:a16="http://schemas.microsoft.com/office/drawing/2014/main" id="{F59B9A2D-81EF-4E99-987A-312B8451924B}"/>
              </a:ext>
            </a:extLst>
          </p:cNvPr>
          <p:cNvGrpSpPr/>
          <p:nvPr/>
        </p:nvGrpSpPr>
        <p:grpSpPr>
          <a:xfrm>
            <a:off x="3136024" y="3650581"/>
            <a:ext cx="2684207" cy="2938940"/>
            <a:chOff x="7340194" y="3195470"/>
            <a:chExt cx="2156167" cy="2228601"/>
          </a:xfrm>
        </p:grpSpPr>
        <p:sp>
          <p:nvSpPr>
            <p:cNvPr id="44" name="Rectangle: Top Corners One Rounded and One Snipped 7">
              <a:extLst>
                <a:ext uri="{FF2B5EF4-FFF2-40B4-BE49-F238E27FC236}">
                  <a16:creationId xmlns:a16="http://schemas.microsoft.com/office/drawing/2014/main" id="{337777BC-B4A5-4687-878C-A0D98B82913D}"/>
                </a:ext>
              </a:extLst>
            </p:cNvPr>
            <p:cNvSpPr/>
            <p:nvPr/>
          </p:nvSpPr>
          <p:spPr>
            <a:xfrm rot="5643224">
              <a:off x="7471202" y="3398912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: Folded Corner 31">
              <a:extLst>
                <a:ext uri="{FF2B5EF4-FFF2-40B4-BE49-F238E27FC236}">
                  <a16:creationId xmlns:a16="http://schemas.microsoft.com/office/drawing/2014/main" id="{BB3DC85F-873D-401A-A286-27E8875629ED}"/>
                </a:ext>
              </a:extLst>
            </p:cNvPr>
            <p:cNvSpPr/>
            <p:nvPr/>
          </p:nvSpPr>
          <p:spPr>
            <a:xfrm rot="254868">
              <a:off x="7358275" y="3195470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6B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extBox 47">
              <a:extLst>
                <a:ext uri="{FF2B5EF4-FFF2-40B4-BE49-F238E27FC236}">
                  <a16:creationId xmlns:a16="http://schemas.microsoft.com/office/drawing/2014/main" id="{47EBBEF2-0036-4E29-B372-47E5CBEE3EC3}"/>
                </a:ext>
              </a:extLst>
            </p:cNvPr>
            <p:cNvSpPr txBox="1"/>
            <p:nvPr/>
          </p:nvSpPr>
          <p:spPr>
            <a:xfrm rot="420206">
              <a:off x="7340194" y="3445399"/>
              <a:ext cx="2010623" cy="10502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ومن قطعها قطعهُ اللهُ :</a:t>
              </a:r>
            </a:p>
            <a:p>
              <a:pPr algn="ctr"/>
              <a:endParaRPr lang="ar-SY" sz="2000" b="1" dirty="0"/>
            </a:p>
            <a:p>
              <a:pPr algn="ctr"/>
              <a:r>
                <a:rPr lang="ar-SY" sz="2000" b="1" dirty="0"/>
                <a:t>من تركَ صلةَ الرحمِ، فإنَّ اللهَ يُبعدهُ عن رحمتهِ</a:t>
              </a:r>
              <a:endParaRPr lang="en-US" sz="20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7" name="Group 32">
            <a:extLst>
              <a:ext uri="{FF2B5EF4-FFF2-40B4-BE49-F238E27FC236}">
                <a16:creationId xmlns:a16="http://schemas.microsoft.com/office/drawing/2014/main" id="{16F53AAB-F5A1-4454-931B-E22DB276B234}"/>
              </a:ext>
            </a:extLst>
          </p:cNvPr>
          <p:cNvGrpSpPr/>
          <p:nvPr/>
        </p:nvGrpSpPr>
        <p:grpSpPr>
          <a:xfrm flipH="1">
            <a:off x="4303853" y="3392030"/>
            <a:ext cx="291829" cy="610054"/>
            <a:chOff x="3976914" y="1402541"/>
            <a:chExt cx="421209" cy="782522"/>
          </a:xfrm>
          <a:solidFill>
            <a:srgbClr val="FF0000"/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8" name="Rectangle 33">
              <a:extLst>
                <a:ext uri="{FF2B5EF4-FFF2-40B4-BE49-F238E27FC236}">
                  <a16:creationId xmlns:a16="http://schemas.microsoft.com/office/drawing/2014/main" id="{C51B6178-6123-4C2E-A3D1-5E940BDF4437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34">
              <a:extLst>
                <a:ext uri="{FF2B5EF4-FFF2-40B4-BE49-F238E27FC236}">
                  <a16:creationId xmlns:a16="http://schemas.microsoft.com/office/drawing/2014/main" id="{40CAAD16-D987-46D3-999C-2E4513E91146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10">
              <a:extLst>
                <a:ext uri="{FF2B5EF4-FFF2-40B4-BE49-F238E27FC236}">
                  <a16:creationId xmlns:a16="http://schemas.microsoft.com/office/drawing/2014/main" id="{CA463B5C-656E-47BF-86CD-6012F40C411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36">
              <a:extLst>
                <a:ext uri="{FF2B5EF4-FFF2-40B4-BE49-F238E27FC236}">
                  <a16:creationId xmlns:a16="http://schemas.microsoft.com/office/drawing/2014/main" id="{F11C7256-C4E4-4A99-B4A1-F3200035DFE4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grpFill/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1005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4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83013" y="1942553"/>
              <a:ext cx="1872158" cy="619954"/>
              <a:chOff x="3394652" y="5400344"/>
              <a:chExt cx="1872158" cy="61995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السادس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94652" y="5749363"/>
                <a:ext cx="1872158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الرَّاحمون يرحمهم الرَّحمن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209228" y="-2609467"/>
            <a:ext cx="5633581" cy="5498360"/>
            <a:chOff x="7774691" y="-1752649"/>
            <a:chExt cx="5049672" cy="5562969"/>
          </a:xfrm>
        </p:grpSpPr>
        <p:grpSp>
          <p:nvGrpSpPr>
            <p:cNvPr id="5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-1752649"/>
              <a:ext cx="5029652" cy="5562969"/>
              <a:chOff x="2000433" y="-2898749"/>
              <a:chExt cx="8318662" cy="9200725"/>
            </a:xfrm>
          </p:grpSpPr>
          <p:sp>
            <p:nvSpPr>
              <p:cNvPr id="61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3"/>
                <a:ext cx="8318662" cy="410868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812234" y="1817702"/>
                <a:ext cx="624114" cy="510276"/>
                <a:chOff x="5812234" y="1817702"/>
                <a:chExt cx="624114" cy="510276"/>
              </a:xfrm>
            </p:grpSpPr>
            <p:sp>
              <p:nvSpPr>
                <p:cNvPr id="65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solidFill>
                  <a:srgbClr val="020202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912185" y="1817702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no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3" y="-2898749"/>
                <a:ext cx="70940" cy="4716456"/>
              </a:xfrm>
              <a:prstGeom prst="line">
                <a:avLst/>
              </a:prstGeom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14713" y="1856822"/>
              <a:ext cx="4592497" cy="1791989"/>
            </a:xfrm>
            <a:prstGeom prst="rect">
              <a:avLst/>
            </a:prstGeom>
          </p:spPr>
        </p:pic>
        <p:sp>
          <p:nvSpPr>
            <p:cNvPr id="57" name="TextBox 85">
              <a:extLst>
                <a:ext uri="{FF2B5EF4-FFF2-40B4-BE49-F238E27FC236}">
                  <a16:creationId xmlns:a16="http://schemas.microsoft.com/office/drawing/2014/main" id="{E998109D-DA88-493F-856A-4A8977355C16}"/>
                </a:ext>
              </a:extLst>
            </p:cNvPr>
            <p:cNvSpPr txBox="1"/>
            <p:nvPr/>
          </p:nvSpPr>
          <p:spPr>
            <a:xfrm>
              <a:off x="8123455" y="1455302"/>
              <a:ext cx="4700908" cy="4670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/>
                <a:t>مما يستفادُ من الحديثِ:</a:t>
              </a:r>
              <a:endParaRPr lang="en-US" sz="2400" dirty="0">
                <a:solidFill>
                  <a:srgbClr val="002060"/>
                </a:solidFill>
                <a:latin typeface="Oswald" panose="02000503000000000000" pitchFamily="2" charset="0"/>
              </a:endParaRPr>
            </a:p>
          </p:txBody>
        </p:sp>
      </p:grpSp>
      <p:sp>
        <p:nvSpPr>
          <p:cNvPr id="72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5167478" y="3087284"/>
            <a:ext cx="6866133" cy="667657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1- المؤمنُ يتصفُ بالرحمةِ، والشفقةِ، والإحسانِ للإنسان والحيوان</a:t>
            </a:r>
          </a:p>
        </p:txBody>
      </p:sp>
      <p:sp>
        <p:nvSpPr>
          <p:cNvPr id="73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5167475" y="3999708"/>
            <a:ext cx="6866133" cy="667657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2- من اتصفَ بالرحمةِ، فإنَّ اللهَ يرحمهُ ويُجازيهِ بجنسِ عملهِ</a:t>
            </a:r>
          </a:p>
        </p:txBody>
      </p:sp>
      <p:sp>
        <p:nvSpPr>
          <p:cNvPr id="74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5167478" y="4978409"/>
            <a:ext cx="6866133" cy="667657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3- من ترك صلة الرحم فإن الله يبعده عن رحمته </a:t>
            </a:r>
          </a:p>
        </p:txBody>
      </p:sp>
      <p:sp>
        <p:nvSpPr>
          <p:cNvPr id="75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5167474" y="5937567"/>
            <a:ext cx="6866133" cy="667657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4- الأمر بالرحمةِ عام يشمل الصغير و الكبير</a:t>
            </a:r>
          </a:p>
        </p:txBody>
      </p:sp>
    </p:spTree>
    <p:extLst>
      <p:ext uri="{BB962C8B-B14F-4D97-AF65-F5344CB8AC3E}">
        <p14:creationId xmlns:p14="http://schemas.microsoft.com/office/powerpoint/2010/main" val="169298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4" grpId="0" animBg="1"/>
      <p:bldP spid="7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2981</TotalTime>
  <Words>343</Words>
  <Application>Microsoft Office PowerPoint</Application>
  <PresentationFormat>شاشة عريضة</PresentationFormat>
  <Paragraphs>77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7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Cooper Black</vt:lpstr>
      <vt:lpstr>Hand Of Sean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1705</cp:revision>
  <dcterms:created xsi:type="dcterms:W3CDTF">2020-10-10T04:32:51Z</dcterms:created>
  <dcterms:modified xsi:type="dcterms:W3CDTF">2021-02-02T12:08:56Z</dcterms:modified>
</cp:coreProperties>
</file>