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312" r:id="rId3"/>
    <p:sldId id="292" r:id="rId4"/>
    <p:sldId id="305" r:id="rId5"/>
    <p:sldId id="306" r:id="rId6"/>
    <p:sldId id="317" r:id="rId7"/>
    <p:sldId id="313" r:id="rId8"/>
    <p:sldId id="324" r:id="rId9"/>
    <p:sldId id="326" r:id="rId10"/>
    <p:sldId id="293" r:id="rId11"/>
    <p:sldId id="325" r:id="rId12"/>
    <p:sldId id="327" r:id="rId13"/>
    <p:sldId id="309" r:id="rId14"/>
    <p:sldId id="328" r:id="rId15"/>
    <p:sldId id="329" r:id="rId16"/>
    <p:sldId id="310" r:id="rId17"/>
    <p:sldId id="294" r:id="rId18"/>
    <p:sldId id="304" r:id="rId19"/>
  </p:sldIdLst>
  <p:sldSz cx="9144000" cy="6858000" type="screen4x3"/>
  <p:notesSz cx="6858000" cy="9144000"/>
  <p:embeddedFontLst>
    <p:embeddedFont>
      <p:font typeface="Calibri" panose="020F0502020204030204" pitchFamily="34" charset="0"/>
      <p:regular r:id="rId20"/>
      <p:bold r:id="rId21"/>
    </p:embeddedFont>
    <p:embeddedFont>
      <p:font typeface="Calibri Light" panose="020F0302020204030204" pitchFamily="34" charset="0"/>
      <p:regular r:id="rId22"/>
    </p:embeddedFont>
    <p:embeddedFont>
      <p:font typeface="Comic Sans MS" panose="030F0702030302020204" pitchFamily="66"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90" d="100"/>
          <a:sy n="90" d="100"/>
        </p:scale>
        <p:origin x="14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04/05/42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04/05/42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04/05/42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04/05/42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04/05/42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04/05/42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04/05/42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04/05/42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04/05/42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04/05/42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04/05/42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04/05/42</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1557311"/>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811129"/>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331514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2</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304774" y="4965656"/>
            <a:ext cx="2763898"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3</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126949" y="2126775"/>
            <a:ext cx="1460305" cy="2123658"/>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rPr>
              <a:t>Listen and chant</a:t>
            </a:r>
            <a:endParaRPr lang="en-US" sz="2000" dirty="0">
              <a:solidFill>
                <a:srgbClr val="7030A0"/>
              </a:solidFill>
            </a:endParaRPr>
          </a:p>
          <a:p>
            <a:pPr algn="ctr"/>
            <a:r>
              <a:rPr lang="ar-SA" sz="2400" dirty="0">
                <a:solidFill>
                  <a:srgbClr val="FF0000"/>
                </a:solidFill>
                <a:cs typeface="+mj-cs"/>
              </a:rPr>
              <a:t>استمع ثم ردد الأنشودة</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584146" y="144439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2" name="صورة 1">
            <a:extLst>
              <a:ext uri="{FF2B5EF4-FFF2-40B4-BE49-F238E27FC236}">
                <a16:creationId xmlns:a16="http://schemas.microsoft.com/office/drawing/2014/main" id="{29DAF0E6-A7F4-4B4F-977F-369C5F7C922A}"/>
              </a:ext>
            </a:extLst>
          </p:cNvPr>
          <p:cNvPicPr>
            <a:picLocks noChangeAspect="1"/>
          </p:cNvPicPr>
          <p:nvPr/>
        </p:nvPicPr>
        <p:blipFill>
          <a:blip r:embed="rId4"/>
          <a:stretch>
            <a:fillRect/>
          </a:stretch>
        </p:blipFill>
        <p:spPr>
          <a:xfrm>
            <a:off x="2587254" y="859809"/>
            <a:ext cx="6412459" cy="5411338"/>
          </a:xfrm>
          <a:prstGeom prst="rect">
            <a:avLst/>
          </a:prstGeom>
        </p:spPr>
      </p:pic>
      <p:pic>
        <p:nvPicPr>
          <p:cNvPr id="3" name="We Can 2 (2020) SB_CD 1_25">
            <a:hlinkClick r:id="" action="ppaction://media"/>
            <a:extLst>
              <a:ext uri="{FF2B5EF4-FFF2-40B4-BE49-F238E27FC236}">
                <a16:creationId xmlns:a16="http://schemas.microsoft.com/office/drawing/2014/main" id="{24CFF28E-F8A5-4087-A5B9-746365BA3B49}"/>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ChalkSketch/>
                    </a14:imgEffect>
                  </a14:imgLayer>
                </a14:imgProps>
              </a:ext>
            </a:extLst>
          </a:blip>
          <a:stretch>
            <a:fillRect/>
          </a:stretch>
        </p:blipFill>
        <p:spPr>
          <a:xfrm>
            <a:off x="1484061" y="4496371"/>
            <a:ext cx="874594" cy="874594"/>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28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5"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03298" y="888451"/>
            <a:ext cx="6995043" cy="400110"/>
          </a:xfrm>
          <a:prstGeom prst="rect">
            <a:avLst/>
          </a:prstGeom>
          <a:noFill/>
        </p:spPr>
        <p:txBody>
          <a:bodyPr wrap="square" rtlCol="1">
            <a:spAutoFit/>
          </a:bodyPr>
          <a:lstStyle/>
          <a:p>
            <a:r>
              <a:rPr lang="en-US" sz="2000" dirty="0">
                <a:solidFill>
                  <a:srgbClr val="7030A0"/>
                </a:solidFill>
                <a:latin typeface="Comic Sans MS" panose="030F0702030302020204" pitchFamily="66" charset="0"/>
              </a:rPr>
              <a:t>Listen again and stamp the rhythm. </a:t>
            </a:r>
            <a:r>
              <a:rPr lang="ar-SA" sz="2000" b="1" dirty="0">
                <a:solidFill>
                  <a:srgbClr val="FF0000"/>
                </a:solidFill>
                <a:cs typeface="+mj-cs"/>
              </a:rPr>
              <a:t>استمع ثم صفق مع الأنشودة </a:t>
            </a:r>
            <a:endParaRPr lang="ar-SA" sz="2400" b="1" dirty="0">
              <a:solidFill>
                <a:srgbClr val="FF0000"/>
              </a:solidFill>
              <a:cs typeface="+mj-cs"/>
            </a:endParaRPr>
          </a:p>
        </p:txBody>
      </p:sp>
      <p:sp>
        <p:nvSpPr>
          <p:cNvPr id="6" name="شكل بيضاوي 5">
            <a:extLst>
              <a:ext uri="{FF2B5EF4-FFF2-40B4-BE49-F238E27FC236}">
                <a16:creationId xmlns:a16="http://schemas.microsoft.com/office/drawing/2014/main" id="{C013A68B-D646-414A-BAD6-BA671E4ED307}"/>
              </a:ext>
            </a:extLst>
          </p:cNvPr>
          <p:cNvSpPr/>
          <p:nvPr/>
        </p:nvSpPr>
        <p:spPr>
          <a:xfrm>
            <a:off x="1234557" y="823251"/>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12" name="صورة 11">
            <a:extLst>
              <a:ext uri="{FF2B5EF4-FFF2-40B4-BE49-F238E27FC236}">
                <a16:creationId xmlns:a16="http://schemas.microsoft.com/office/drawing/2014/main" id="{F6811FBB-D53E-43C1-A97D-FE65275309AE}"/>
              </a:ext>
            </a:extLst>
          </p:cNvPr>
          <p:cNvPicPr>
            <a:picLocks noChangeAspect="1"/>
          </p:cNvPicPr>
          <p:nvPr/>
        </p:nvPicPr>
        <p:blipFill>
          <a:blip r:embed="rId4"/>
          <a:stretch>
            <a:fillRect/>
          </a:stretch>
        </p:blipFill>
        <p:spPr>
          <a:xfrm>
            <a:off x="2587254" y="1350115"/>
            <a:ext cx="6412459" cy="4921031"/>
          </a:xfrm>
          <a:prstGeom prst="rect">
            <a:avLst/>
          </a:prstGeom>
        </p:spPr>
      </p:pic>
      <p:pic>
        <p:nvPicPr>
          <p:cNvPr id="13" name="We Can 2 (2020) SB_CD 1_25">
            <a:hlinkClick r:id="" action="ppaction://media"/>
            <a:extLst>
              <a:ext uri="{FF2B5EF4-FFF2-40B4-BE49-F238E27FC236}">
                <a16:creationId xmlns:a16="http://schemas.microsoft.com/office/drawing/2014/main" id="{419977C5-4B83-4A45-98B2-F722E4FB8D01}"/>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ChalkSketch/>
                    </a14:imgEffect>
                  </a14:imgLayer>
                </a14:imgProps>
              </a:ext>
            </a:extLst>
          </a:blip>
          <a:stretch>
            <a:fillRect/>
          </a:stretch>
        </p:blipFill>
        <p:spPr>
          <a:xfrm>
            <a:off x="1309267" y="1671285"/>
            <a:ext cx="874594" cy="874594"/>
          </a:xfrm>
          <a:prstGeom prst="rect">
            <a:avLst/>
          </a:prstGeom>
        </p:spPr>
      </p:pic>
    </p:spTree>
    <p:extLst>
      <p:ext uri="{BB962C8B-B14F-4D97-AF65-F5344CB8AC3E}">
        <p14:creationId xmlns:p14="http://schemas.microsoft.com/office/powerpoint/2010/main" val="520870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42872"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3"/>
                </p:tgtEl>
              </p:cMediaNode>
            </p:audio>
          </p:childTnLst>
        </p:cTn>
      </p:par>
    </p:tnLst>
    <p:bldLst>
      <p:bldP spid="5"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58846246-27C0-474E-942A-B615E2440E21}"/>
              </a:ext>
            </a:extLst>
          </p:cNvPr>
          <p:cNvSpPr txBox="1"/>
          <p:nvPr/>
        </p:nvSpPr>
        <p:spPr>
          <a:xfrm>
            <a:off x="1960163" y="1491229"/>
            <a:ext cx="4222274" cy="523220"/>
          </a:xfrm>
          <a:prstGeom prst="rect">
            <a:avLst/>
          </a:prstGeom>
          <a:noFill/>
        </p:spPr>
        <p:txBody>
          <a:bodyPr wrap="square" rtlCol="1">
            <a:spAutoFit/>
          </a:bodyPr>
          <a:lstStyle/>
          <a:p>
            <a:r>
              <a:rPr lang="en-US" sz="2400" dirty="0">
                <a:solidFill>
                  <a:srgbClr val="7030A0"/>
                </a:solidFill>
                <a:latin typeface="Comic Sans MS" panose="030F0702030302020204" pitchFamily="66" charset="0"/>
              </a:rPr>
              <a:t>Write PACO . </a:t>
            </a:r>
            <a:r>
              <a:rPr lang="ar-SA" sz="2800" dirty="0">
                <a:solidFill>
                  <a:srgbClr val="FF0000"/>
                </a:solidFill>
                <a:cs typeface="+mj-cs"/>
              </a:rPr>
              <a:t>قم بكتابة باكو </a:t>
            </a:r>
          </a:p>
        </p:txBody>
      </p:sp>
      <p:sp>
        <p:nvSpPr>
          <p:cNvPr id="10" name="شكل بيضاوي 9">
            <a:extLst>
              <a:ext uri="{FF2B5EF4-FFF2-40B4-BE49-F238E27FC236}">
                <a16:creationId xmlns:a16="http://schemas.microsoft.com/office/drawing/2014/main" id="{3D1961EE-BBA9-4C76-B914-C29073593E53}"/>
              </a:ext>
            </a:extLst>
          </p:cNvPr>
          <p:cNvSpPr/>
          <p:nvPr/>
        </p:nvSpPr>
        <p:spPr>
          <a:xfrm>
            <a:off x="1236830" y="1466973"/>
            <a:ext cx="605618"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t>3</a:t>
            </a:r>
            <a:endParaRPr lang="ar-SA" sz="3600" dirty="0"/>
          </a:p>
        </p:txBody>
      </p:sp>
      <p:pic>
        <p:nvPicPr>
          <p:cNvPr id="2" name="صورة 1">
            <a:extLst>
              <a:ext uri="{FF2B5EF4-FFF2-40B4-BE49-F238E27FC236}">
                <a16:creationId xmlns:a16="http://schemas.microsoft.com/office/drawing/2014/main" id="{37E3E899-5912-4D3A-951C-08916B1CCF9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1960163" y="2914650"/>
            <a:ext cx="6053070" cy="1028700"/>
          </a:xfrm>
          <a:prstGeom prst="rect">
            <a:avLst/>
          </a:prstGeom>
        </p:spPr>
      </p:pic>
      <p:sp>
        <p:nvSpPr>
          <p:cNvPr id="3" name="مربع نص 2">
            <a:extLst>
              <a:ext uri="{FF2B5EF4-FFF2-40B4-BE49-F238E27FC236}">
                <a16:creationId xmlns:a16="http://schemas.microsoft.com/office/drawing/2014/main" id="{1DC6775F-B9FD-4E12-933B-AD963B3FB010}"/>
              </a:ext>
            </a:extLst>
          </p:cNvPr>
          <p:cNvSpPr txBox="1"/>
          <p:nvPr/>
        </p:nvSpPr>
        <p:spPr>
          <a:xfrm>
            <a:off x="4742037" y="2723578"/>
            <a:ext cx="2220318" cy="1107996"/>
          </a:xfrm>
          <a:prstGeom prst="rect">
            <a:avLst/>
          </a:prstGeom>
          <a:noFill/>
        </p:spPr>
        <p:txBody>
          <a:bodyPr wrap="square" rtlCol="1">
            <a:spAutoFit/>
          </a:bodyPr>
          <a:lstStyle/>
          <a:p>
            <a:r>
              <a:rPr lang="en-US" sz="6600" b="1" dirty="0">
                <a:solidFill>
                  <a:srgbClr val="0070C0"/>
                </a:solidFill>
              </a:rPr>
              <a:t>PACO</a:t>
            </a:r>
            <a:endParaRPr lang="ar-SA" sz="6600" b="1" dirty="0">
              <a:solidFill>
                <a:srgbClr val="0070C0"/>
              </a:solidFill>
            </a:endParaRPr>
          </a:p>
        </p:txBody>
      </p:sp>
      <p:sp>
        <p:nvSpPr>
          <p:cNvPr id="9" name="مربع نص 8">
            <a:extLst>
              <a:ext uri="{FF2B5EF4-FFF2-40B4-BE49-F238E27FC236}">
                <a16:creationId xmlns:a16="http://schemas.microsoft.com/office/drawing/2014/main" id="{0FED1BE0-5C51-4C84-A5F7-0662A7A3CB42}"/>
              </a:ext>
            </a:extLst>
          </p:cNvPr>
          <p:cNvSpPr txBox="1"/>
          <p:nvPr/>
        </p:nvSpPr>
        <p:spPr>
          <a:xfrm>
            <a:off x="1960163" y="2725851"/>
            <a:ext cx="2220318" cy="1107996"/>
          </a:xfrm>
          <a:prstGeom prst="rect">
            <a:avLst/>
          </a:prstGeom>
          <a:noFill/>
        </p:spPr>
        <p:txBody>
          <a:bodyPr wrap="square" rtlCol="1">
            <a:spAutoFit/>
          </a:bodyPr>
          <a:lstStyle/>
          <a:p>
            <a:r>
              <a:rPr lang="en-US" sz="6600" b="1" dirty="0">
                <a:solidFill>
                  <a:srgbClr val="C00000"/>
                </a:solidFill>
              </a:rPr>
              <a:t>PACO</a:t>
            </a:r>
            <a:endParaRPr lang="ar-SA" sz="6600" b="1" dirty="0">
              <a:solidFill>
                <a:srgbClr val="C00000"/>
              </a:solidFill>
            </a:endParaRPr>
          </a:p>
        </p:txBody>
      </p:sp>
    </p:spTree>
    <p:extLst>
      <p:ext uri="{BB962C8B-B14F-4D97-AF65-F5344CB8AC3E}">
        <p14:creationId xmlns:p14="http://schemas.microsoft.com/office/powerpoint/2010/main" val="1886344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animBg="1"/>
      <p:bldP spid="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3198330" y="3429000"/>
            <a:ext cx="3666493" cy="1107996"/>
          </a:xfrm>
          <a:prstGeom prst="rect">
            <a:avLst/>
          </a:prstGeom>
          <a:noFill/>
        </p:spPr>
        <p:txBody>
          <a:bodyPr wrap="square" rtlCol="1">
            <a:spAutoFit/>
          </a:bodyPr>
          <a:lstStyle/>
          <a:p>
            <a:pPr algn="ctr"/>
            <a:r>
              <a:rPr lang="ar-SA" sz="6600" dirty="0">
                <a:solidFill>
                  <a:srgbClr val="C00000"/>
                </a:solidFill>
                <a:cs typeface="+mj-cs"/>
              </a:rPr>
              <a:t>وقت المرح </a:t>
            </a:r>
          </a:p>
        </p:txBody>
      </p:sp>
      <p:pic>
        <p:nvPicPr>
          <p:cNvPr id="8" name="صورة 7">
            <a:extLst>
              <a:ext uri="{FF2B5EF4-FFF2-40B4-BE49-F238E27FC236}">
                <a16:creationId xmlns:a16="http://schemas.microsoft.com/office/drawing/2014/main" id="{C01676AA-FEE9-43D1-84B3-2FA645E86C0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59" b="89706" l="9893" r="94118">
                        <a14:foregroundMark x1="94118" y1="56618" x2="94118" y2="56618"/>
                        <a14:foregroundMark x1="47594" y1="72794" x2="47594" y2="72794"/>
                        <a14:foregroundMark x1="34225" y1="32353" x2="34225" y2="32353"/>
                        <a14:foregroundMark x1="21390" y1="27941" x2="21390" y2="27941"/>
                        <a14:foregroundMark x1="10428" y1="62500" x2="10428" y2="62500"/>
                      </a14:backgroundRemoval>
                    </a14:imgEffect>
                  </a14:imgLayer>
                </a14:imgProps>
              </a:ext>
            </a:extLst>
          </a:blip>
          <a:stretch>
            <a:fillRect/>
          </a:stretch>
        </p:blipFill>
        <p:spPr>
          <a:xfrm>
            <a:off x="1896509" y="1477374"/>
            <a:ext cx="5997030" cy="1951626"/>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1173F834-E4B5-4EEF-B69F-965139B91A97}"/>
              </a:ext>
            </a:extLst>
          </p:cNvPr>
          <p:cNvSpPr txBox="1"/>
          <p:nvPr/>
        </p:nvSpPr>
        <p:spPr>
          <a:xfrm>
            <a:off x="1400569" y="2570933"/>
            <a:ext cx="7470476" cy="2985433"/>
          </a:xfrm>
          <a:prstGeom prst="rect">
            <a:avLst/>
          </a:prstGeom>
          <a:noFill/>
        </p:spPr>
        <p:txBody>
          <a:bodyPr wrap="square" rtlCol="1">
            <a:spAutoFit/>
          </a:bodyPr>
          <a:lstStyle/>
          <a:p>
            <a:pPr algn="ctr">
              <a:lnSpc>
                <a:spcPct val="150000"/>
              </a:lnSpc>
            </a:pPr>
            <a:r>
              <a:rPr lang="en-US" sz="3200" dirty="0">
                <a:solidFill>
                  <a:srgbClr val="7030A0"/>
                </a:solidFill>
                <a:latin typeface="Comic Sans MS" panose="030F0702030302020204" pitchFamily="66" charset="0"/>
              </a:rPr>
              <a:t>Guessing Game. How many animals ?</a:t>
            </a:r>
          </a:p>
          <a:p>
            <a:pPr algn="ctr">
              <a:lnSpc>
                <a:spcPct val="150000"/>
              </a:lnSpc>
            </a:pPr>
            <a:r>
              <a:rPr lang="en-US" sz="3200" dirty="0">
                <a:solidFill>
                  <a:srgbClr val="7030A0"/>
                </a:solidFill>
                <a:latin typeface="Comic Sans MS" panose="030F0702030302020204" pitchFamily="66" charset="0"/>
                <a:cs typeface="+mj-cs"/>
              </a:rPr>
              <a:t> </a:t>
            </a:r>
            <a:r>
              <a:rPr lang="ar-SA" sz="3200" dirty="0">
                <a:solidFill>
                  <a:srgbClr val="C00000"/>
                </a:solidFill>
                <a:latin typeface="Comic Sans MS" panose="030F0702030302020204" pitchFamily="66" charset="0"/>
                <a:cs typeface="+mj-cs"/>
              </a:rPr>
              <a:t>لعبة التخمين . كم عدد الحيوانات ؟ </a:t>
            </a:r>
            <a:endParaRPr lang="en-US" sz="3200" dirty="0">
              <a:solidFill>
                <a:srgbClr val="C00000"/>
              </a:solidFill>
              <a:latin typeface="Comic Sans MS" panose="030F0702030302020204" pitchFamily="66" charset="0"/>
              <a:cs typeface="+mj-cs"/>
            </a:endParaRPr>
          </a:p>
          <a:p>
            <a:pPr algn="ctr">
              <a:lnSpc>
                <a:spcPct val="150000"/>
              </a:lnSpc>
            </a:pPr>
            <a:r>
              <a:rPr lang="en-US" sz="3200" dirty="0">
                <a:solidFill>
                  <a:srgbClr val="7030A0"/>
                </a:solidFill>
                <a:latin typeface="Comic Sans MS" panose="030F0702030302020204" pitchFamily="66" charset="0"/>
                <a:cs typeface="AGA Dimnah Regular" pitchFamily="2" charset="-78"/>
              </a:rPr>
              <a:t>Listen and match .</a:t>
            </a:r>
          </a:p>
          <a:p>
            <a:pPr algn="ctr">
              <a:lnSpc>
                <a:spcPct val="150000"/>
              </a:lnSpc>
            </a:pPr>
            <a:r>
              <a:rPr lang="en-US" sz="3200" dirty="0">
                <a:solidFill>
                  <a:srgbClr val="7030A0"/>
                </a:solidFill>
                <a:latin typeface="Comic Sans MS" panose="030F0702030302020204" pitchFamily="66" charset="0"/>
                <a:cs typeface="+mj-cs"/>
              </a:rPr>
              <a:t> </a:t>
            </a:r>
            <a:r>
              <a:rPr lang="ar-SA" sz="3200" dirty="0">
                <a:solidFill>
                  <a:srgbClr val="C00000"/>
                </a:solidFill>
                <a:latin typeface="Comic Sans MS" panose="030F0702030302020204" pitchFamily="66" charset="0"/>
                <a:cs typeface="+mj-cs"/>
              </a:rPr>
              <a:t>استمع ثم وصل </a:t>
            </a:r>
            <a:endParaRPr lang="ar-SA" sz="3200" dirty="0">
              <a:solidFill>
                <a:srgbClr val="C00000"/>
              </a:solidFill>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4862852" y="155455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4</a:t>
            </a:r>
            <a:endParaRPr lang="ar-SA" sz="3200" dirty="0"/>
          </a:p>
        </p:txBody>
      </p:sp>
    </p:spTree>
    <p:extLst>
      <p:ext uri="{BB962C8B-B14F-4D97-AF65-F5344CB8AC3E}">
        <p14:creationId xmlns:p14="http://schemas.microsoft.com/office/powerpoint/2010/main" val="3345793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C401A545-94E2-44F8-91E6-A41B2C18D7BE}"/>
              </a:ext>
            </a:extLst>
          </p:cNvPr>
          <p:cNvPicPr>
            <a:picLocks noChangeAspect="1"/>
          </p:cNvPicPr>
          <p:nvPr/>
        </p:nvPicPr>
        <p:blipFill>
          <a:blip r:embed="rId4"/>
          <a:stretch>
            <a:fillRect/>
          </a:stretch>
        </p:blipFill>
        <p:spPr>
          <a:xfrm>
            <a:off x="2081928" y="934764"/>
            <a:ext cx="6789122" cy="5280298"/>
          </a:xfrm>
          <a:prstGeom prst="rect">
            <a:avLst/>
          </a:prstGeom>
        </p:spPr>
      </p:pic>
      <p:pic>
        <p:nvPicPr>
          <p:cNvPr id="5" name="We Can 2 (2020) SB_CD 1_26">
            <a:hlinkClick r:id="" action="ppaction://media"/>
            <a:extLst>
              <a:ext uri="{FF2B5EF4-FFF2-40B4-BE49-F238E27FC236}">
                <a16:creationId xmlns:a16="http://schemas.microsoft.com/office/drawing/2014/main" id="{7D8CE12E-1753-4CB0-A0C6-29FDC5C0CA34}"/>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LineDrawing/>
                    </a14:imgEffect>
                  </a14:imgLayer>
                </a14:imgProps>
              </a:ext>
            </a:extLst>
          </a:blip>
          <a:stretch>
            <a:fillRect/>
          </a:stretch>
        </p:blipFill>
        <p:spPr>
          <a:xfrm>
            <a:off x="1237396" y="1090683"/>
            <a:ext cx="727881" cy="727881"/>
          </a:xfrm>
          <a:prstGeom prst="rect">
            <a:avLst/>
          </a:prstGeom>
        </p:spPr>
      </p:pic>
      <p:cxnSp>
        <p:nvCxnSpPr>
          <p:cNvPr id="7" name="رابط كسهم مستقيم 6">
            <a:extLst>
              <a:ext uri="{FF2B5EF4-FFF2-40B4-BE49-F238E27FC236}">
                <a16:creationId xmlns:a16="http://schemas.microsoft.com/office/drawing/2014/main" id="{9EC12518-1D89-4D55-8723-FDE7E6EDF842}"/>
              </a:ext>
            </a:extLst>
          </p:cNvPr>
          <p:cNvCxnSpPr/>
          <p:nvPr/>
        </p:nvCxnSpPr>
        <p:spPr>
          <a:xfrm flipV="1">
            <a:off x="4435522" y="2224585"/>
            <a:ext cx="136478" cy="9416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رابط كسهم مستقيم 7">
            <a:extLst>
              <a:ext uri="{FF2B5EF4-FFF2-40B4-BE49-F238E27FC236}">
                <a16:creationId xmlns:a16="http://schemas.microsoft.com/office/drawing/2014/main" id="{E271D128-B699-44FB-BA2E-CFBDA67B7D52}"/>
              </a:ext>
            </a:extLst>
          </p:cNvPr>
          <p:cNvCxnSpPr>
            <a:cxnSpLocks/>
          </p:cNvCxnSpPr>
          <p:nvPr/>
        </p:nvCxnSpPr>
        <p:spPr>
          <a:xfrm flipH="1" flipV="1">
            <a:off x="3193576" y="2224585"/>
            <a:ext cx="1762837" cy="73925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رابط كسهم مستقيم 9">
            <a:extLst>
              <a:ext uri="{FF2B5EF4-FFF2-40B4-BE49-F238E27FC236}">
                <a16:creationId xmlns:a16="http://schemas.microsoft.com/office/drawing/2014/main" id="{9FEB57AA-6E22-4CA3-B86E-2E86F66DDADD}"/>
              </a:ext>
            </a:extLst>
          </p:cNvPr>
          <p:cNvCxnSpPr>
            <a:cxnSpLocks/>
          </p:cNvCxnSpPr>
          <p:nvPr/>
        </p:nvCxnSpPr>
        <p:spPr>
          <a:xfrm>
            <a:off x="5436362" y="2870573"/>
            <a:ext cx="2220032" cy="185155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a:extLst>
              <a:ext uri="{FF2B5EF4-FFF2-40B4-BE49-F238E27FC236}">
                <a16:creationId xmlns:a16="http://schemas.microsoft.com/office/drawing/2014/main" id="{31E19DC8-8BB9-4353-B9DF-3D48BAC1401C}"/>
              </a:ext>
            </a:extLst>
          </p:cNvPr>
          <p:cNvCxnSpPr>
            <a:cxnSpLocks/>
          </p:cNvCxnSpPr>
          <p:nvPr/>
        </p:nvCxnSpPr>
        <p:spPr>
          <a:xfrm flipH="1">
            <a:off x="6077805" y="3007051"/>
            <a:ext cx="1" cy="171507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a:extLst>
              <a:ext uri="{FF2B5EF4-FFF2-40B4-BE49-F238E27FC236}">
                <a16:creationId xmlns:a16="http://schemas.microsoft.com/office/drawing/2014/main" id="{D739A76D-98A5-48FE-9C37-0BDD21DA19BF}"/>
              </a:ext>
            </a:extLst>
          </p:cNvPr>
          <p:cNvCxnSpPr>
            <a:cxnSpLocks/>
          </p:cNvCxnSpPr>
          <p:nvPr/>
        </p:nvCxnSpPr>
        <p:spPr>
          <a:xfrm>
            <a:off x="6487240" y="3239067"/>
            <a:ext cx="991733" cy="20244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a:extLst>
              <a:ext uri="{FF2B5EF4-FFF2-40B4-BE49-F238E27FC236}">
                <a16:creationId xmlns:a16="http://schemas.microsoft.com/office/drawing/2014/main" id="{08D5CF96-4973-4593-A2D4-957EA104FACA}"/>
              </a:ext>
            </a:extLst>
          </p:cNvPr>
          <p:cNvCxnSpPr>
            <a:cxnSpLocks/>
          </p:cNvCxnSpPr>
          <p:nvPr/>
        </p:nvCxnSpPr>
        <p:spPr>
          <a:xfrm flipH="1" flipV="1">
            <a:off x="6378059" y="2388358"/>
            <a:ext cx="136479" cy="12601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a:extLst>
              <a:ext uri="{FF2B5EF4-FFF2-40B4-BE49-F238E27FC236}">
                <a16:creationId xmlns:a16="http://schemas.microsoft.com/office/drawing/2014/main" id="{733DA412-6994-46DC-9248-0FE7341B20AE}"/>
              </a:ext>
            </a:extLst>
          </p:cNvPr>
          <p:cNvCxnSpPr>
            <a:cxnSpLocks/>
          </p:cNvCxnSpPr>
          <p:nvPr/>
        </p:nvCxnSpPr>
        <p:spPr>
          <a:xfrm flipH="1" flipV="1">
            <a:off x="3193576" y="3894166"/>
            <a:ext cx="2802346" cy="8188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a:extLst>
              <a:ext uri="{FF2B5EF4-FFF2-40B4-BE49-F238E27FC236}">
                <a16:creationId xmlns:a16="http://schemas.microsoft.com/office/drawing/2014/main" id="{B704C490-8FFA-49C6-B0FB-7D1E7B22F8C6}"/>
              </a:ext>
            </a:extLst>
          </p:cNvPr>
          <p:cNvCxnSpPr>
            <a:cxnSpLocks/>
          </p:cNvCxnSpPr>
          <p:nvPr/>
        </p:nvCxnSpPr>
        <p:spPr>
          <a:xfrm flipH="1">
            <a:off x="4572000" y="4044285"/>
            <a:ext cx="918952" cy="97582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a:extLst>
              <a:ext uri="{FF2B5EF4-FFF2-40B4-BE49-F238E27FC236}">
                <a16:creationId xmlns:a16="http://schemas.microsoft.com/office/drawing/2014/main" id="{64123A60-182C-4C72-99BA-ABA984F9C339}"/>
              </a:ext>
            </a:extLst>
          </p:cNvPr>
          <p:cNvCxnSpPr>
            <a:cxnSpLocks/>
          </p:cNvCxnSpPr>
          <p:nvPr/>
        </p:nvCxnSpPr>
        <p:spPr>
          <a:xfrm flipH="1">
            <a:off x="3305031" y="3989695"/>
            <a:ext cx="1626360" cy="10304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a:extLst>
              <a:ext uri="{FF2B5EF4-FFF2-40B4-BE49-F238E27FC236}">
                <a16:creationId xmlns:a16="http://schemas.microsoft.com/office/drawing/2014/main" id="{DC7B563E-7783-431C-895F-43A44CE83B06}"/>
              </a:ext>
            </a:extLst>
          </p:cNvPr>
          <p:cNvCxnSpPr>
            <a:cxnSpLocks/>
          </p:cNvCxnSpPr>
          <p:nvPr/>
        </p:nvCxnSpPr>
        <p:spPr>
          <a:xfrm flipV="1">
            <a:off x="4385480" y="2388358"/>
            <a:ext cx="3113972" cy="127379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57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4572" fill="hold"/>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righ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up)">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3234949" y="1351363"/>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48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1733197" y="3161636"/>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615609" y="1160061"/>
            <a:ext cx="5720318" cy="1657568"/>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a:t>
            </a:r>
            <a:endParaRPr lang="ar-SA" sz="4800" dirty="0">
              <a:cs typeface="+mj-cs"/>
            </a:endParaRPr>
          </a:p>
          <a:p>
            <a:pPr algn="ctr"/>
            <a:r>
              <a:rPr lang="ar-SA" sz="2800" dirty="0">
                <a:cs typeface="+mj-cs"/>
              </a:rPr>
              <a:t>أن يردد الطالب الأنشودة</a:t>
            </a:r>
          </a:p>
          <a:p>
            <a:pPr algn="ctr"/>
            <a:r>
              <a:rPr lang="ar-SA" sz="2800" dirty="0">
                <a:cs typeface="+mj-cs"/>
              </a:rPr>
              <a:t>أن يعد الطالب من 11 إلى 20 والعكس</a:t>
            </a:r>
          </a:p>
        </p:txBody>
      </p:sp>
      <p:pic>
        <p:nvPicPr>
          <p:cNvPr id="5" name="صورة 4">
            <a:extLst>
              <a:ext uri="{FF2B5EF4-FFF2-40B4-BE49-F238E27FC236}">
                <a16:creationId xmlns:a16="http://schemas.microsoft.com/office/drawing/2014/main" id="{A62E4F1F-3DFD-442D-A4C1-A831F179F5CD}"/>
              </a:ext>
            </a:extLst>
          </p:cNvPr>
          <p:cNvPicPr>
            <a:picLocks noChangeAspect="1"/>
          </p:cNvPicPr>
          <p:nvPr/>
        </p:nvPicPr>
        <p:blipFill>
          <a:blip r:embed="rId2"/>
          <a:stretch>
            <a:fillRect/>
          </a:stretch>
        </p:blipFill>
        <p:spPr>
          <a:xfrm>
            <a:off x="1301518" y="3444517"/>
            <a:ext cx="6696075" cy="2003379"/>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43"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2715904" y="2259449"/>
            <a:ext cx="4367284" cy="2215991"/>
          </a:xfrm>
          <a:prstGeom prst="rect">
            <a:avLst/>
          </a:prstGeom>
          <a:noFill/>
        </p:spPr>
        <p:txBody>
          <a:bodyPr wrap="square" rtlCol="1">
            <a:spAutoFit/>
          </a:bodyPr>
          <a:lstStyle/>
          <a:p>
            <a:pPr algn="ctr"/>
            <a:r>
              <a:rPr lang="en-US" sz="6600" b="1" dirty="0">
                <a:solidFill>
                  <a:srgbClr val="552579"/>
                </a:solidFill>
                <a:latin typeface="Comic Sans MS" panose="030F0702030302020204" pitchFamily="66" charset="0"/>
              </a:rPr>
              <a:t>Animals </a:t>
            </a:r>
          </a:p>
          <a:p>
            <a:pPr algn="ctr"/>
            <a:r>
              <a:rPr lang="ar-SA" sz="7200" b="1" dirty="0">
                <a:solidFill>
                  <a:srgbClr val="552579"/>
                </a:solidFill>
                <a:latin typeface="Comic Sans MS" panose="030F0702030302020204" pitchFamily="66" charset="0"/>
                <a:cs typeface="+mj-cs"/>
              </a:rPr>
              <a:t>الحيوانات</a:t>
            </a:r>
            <a:endParaRPr lang="ar-SA" sz="72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733266" y="2551837"/>
            <a:ext cx="6632812" cy="1661993"/>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Rhythms and Sounds</a:t>
            </a:r>
          </a:p>
          <a:p>
            <a:pPr algn="ctr"/>
            <a:r>
              <a:rPr lang="ar-SA" sz="5400" b="1" dirty="0">
                <a:solidFill>
                  <a:srgbClr val="552579"/>
                </a:solidFill>
                <a:latin typeface="Comic Sans MS" panose="030F0702030302020204" pitchFamily="66" charset="0"/>
                <a:cs typeface="+mj-cs"/>
              </a:rPr>
              <a:t>الايقاعات والأصوات</a:t>
            </a:r>
            <a:endParaRPr lang="ar-SA" sz="54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2156346" y="1721324"/>
            <a:ext cx="5663821" cy="3415352"/>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latin typeface="Comic Sans MS" panose="030F0702030302020204" pitchFamily="66" charset="0"/>
              </a:rPr>
              <a:t>Materials :</a:t>
            </a:r>
          </a:p>
          <a:p>
            <a:pPr algn="ctr"/>
            <a:endParaRPr lang="en-US" sz="3200" dirty="0">
              <a:latin typeface="Comic Sans MS" panose="030F0702030302020204" pitchFamily="66" charset="0"/>
            </a:endParaRPr>
          </a:p>
          <a:p>
            <a:r>
              <a:rPr lang="en-US" sz="3200" dirty="0">
                <a:latin typeface="Comic Sans MS" panose="030F0702030302020204" pitchFamily="66" charset="0"/>
              </a:rPr>
              <a:t>Classroom English poster</a:t>
            </a:r>
          </a:p>
          <a:p>
            <a:r>
              <a:rPr lang="en-US" sz="3200" dirty="0">
                <a:latin typeface="Comic Sans MS" panose="030F0702030302020204" pitchFamily="66" charset="0"/>
              </a:rPr>
              <a:t>Animals poster</a:t>
            </a:r>
          </a:p>
          <a:p>
            <a:r>
              <a:rPr lang="en-US" sz="3200" dirty="0">
                <a:latin typeface="Comic Sans MS" panose="030F0702030302020204" pitchFamily="66" charset="0"/>
              </a:rPr>
              <a:t>Animals flashcards</a:t>
            </a:r>
          </a:p>
          <a:p>
            <a:r>
              <a:rPr lang="en-US" sz="3200" dirty="0">
                <a:latin typeface="Comic Sans MS" panose="030F0702030302020204" pitchFamily="66" charset="0"/>
              </a:rPr>
              <a:t>The Alphabet A–Z cards </a:t>
            </a: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542196" y="1108881"/>
            <a:ext cx="7206019" cy="4640238"/>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latin typeface="Comic Sans MS" panose="030F0702030302020204" pitchFamily="66" charset="0"/>
              </a:rPr>
              <a:t>Strategy</a:t>
            </a:r>
            <a:r>
              <a:rPr lang="en-US" dirty="0">
                <a:latin typeface="Comic Sans MS" panose="030F0702030302020204" pitchFamily="66" charset="0"/>
              </a:rPr>
              <a:t>  :</a:t>
            </a:r>
          </a:p>
          <a:p>
            <a:r>
              <a:rPr lang="en-US" sz="2000" dirty="0">
                <a:latin typeface="Comic Sans MS" panose="030F0702030302020204" pitchFamily="66" charset="0"/>
              </a:rPr>
              <a:t>PACO Advanced version : </a:t>
            </a:r>
          </a:p>
          <a:p>
            <a:r>
              <a:rPr lang="en-US" sz="2000" dirty="0">
                <a:latin typeface="Comic Sans MS" panose="030F0702030302020204" pitchFamily="66" charset="0"/>
              </a:rPr>
              <a:t>Place the Animals flashcards at the front of the classroom. Invite a student to come to the front and choose a flashcard. Have the students tell you the name of the animal on the flashcard. Have that student hold the card. Chant the PACO chant, but substitute the word “horse” with the newly chosen animal. When you chant the name of the animal on the card, the student should hold up the card. Continue with different students and chant the PACO chant over and over until all of the animal cards have been chosen.</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523D7372-ABE3-4806-8377-EFFAA48DCBEE}"/>
              </a:ext>
            </a:extLst>
          </p:cNvPr>
          <p:cNvPicPr>
            <a:picLocks noChangeAspect="1"/>
          </p:cNvPicPr>
          <p:nvPr/>
        </p:nvPicPr>
        <p:blipFill>
          <a:blip r:embed="rId2"/>
          <a:stretch>
            <a:fillRect/>
          </a:stretch>
        </p:blipFill>
        <p:spPr>
          <a:xfrm>
            <a:off x="1624084" y="4219671"/>
            <a:ext cx="7335603" cy="2003379"/>
          </a:xfrm>
          <a:prstGeom prst="rect">
            <a:avLst/>
          </a:prstGeom>
        </p:spPr>
      </p:pic>
      <p:pic>
        <p:nvPicPr>
          <p:cNvPr id="4" name="Picture 2" descr="Target: Hitting or Missing the Bullseye? – Now Trending:">
            <a:extLst>
              <a:ext uri="{FF2B5EF4-FFF2-40B4-BE49-F238E27FC236}">
                <a16:creationId xmlns:a16="http://schemas.microsoft.com/office/drawing/2014/main" id="{6DC5562A-46AC-4213-8C5B-26A6E4219B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21180" y="857732"/>
            <a:ext cx="1098940" cy="1092617"/>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a:extLst>
              <a:ext uri="{FF2B5EF4-FFF2-40B4-BE49-F238E27FC236}">
                <a16:creationId xmlns:a16="http://schemas.microsoft.com/office/drawing/2014/main" id="{F36988C8-564C-447F-A7FA-F7FE8414CB41}"/>
              </a:ext>
            </a:extLst>
          </p:cNvPr>
          <p:cNvSpPr txBox="1"/>
          <p:nvPr/>
        </p:nvSpPr>
        <p:spPr>
          <a:xfrm>
            <a:off x="6141495" y="4408227"/>
            <a:ext cx="1705970" cy="461665"/>
          </a:xfrm>
          <a:prstGeom prst="rect">
            <a:avLst/>
          </a:prstGeom>
          <a:noFill/>
        </p:spPr>
        <p:txBody>
          <a:bodyPr wrap="square" rtlCol="1">
            <a:spAutoFit/>
          </a:bodyPr>
          <a:lstStyle/>
          <a:p>
            <a:pPr algn="r" rtl="1"/>
            <a:r>
              <a:rPr lang="ar-SA" sz="2400" b="1" dirty="0">
                <a:solidFill>
                  <a:srgbClr val="002060"/>
                </a:solidFill>
              </a:rPr>
              <a:t>أنا أستطيع ...</a:t>
            </a:r>
          </a:p>
        </p:txBody>
      </p:sp>
      <p:sp>
        <p:nvSpPr>
          <p:cNvPr id="7" name="مربع نص 6">
            <a:extLst>
              <a:ext uri="{FF2B5EF4-FFF2-40B4-BE49-F238E27FC236}">
                <a16:creationId xmlns:a16="http://schemas.microsoft.com/office/drawing/2014/main" id="{55CFC949-9145-4D69-9559-044B4CA5F4E9}"/>
              </a:ext>
            </a:extLst>
          </p:cNvPr>
          <p:cNvSpPr txBox="1"/>
          <p:nvPr/>
        </p:nvSpPr>
        <p:spPr>
          <a:xfrm>
            <a:off x="2743201" y="4760708"/>
            <a:ext cx="5008728" cy="1131848"/>
          </a:xfrm>
          <a:prstGeom prst="rect">
            <a:avLst/>
          </a:prstGeom>
          <a:noFill/>
        </p:spPr>
        <p:txBody>
          <a:bodyPr wrap="square" rtlCol="1">
            <a:spAutoFit/>
          </a:bodyPr>
          <a:lstStyle/>
          <a:p>
            <a:pPr algn="r">
              <a:lnSpc>
                <a:spcPct val="150000"/>
              </a:lnSpc>
            </a:pPr>
            <a:r>
              <a:rPr lang="ar-SA" sz="2400" b="1" dirty="0"/>
              <a:t>ترديد الأنشودة باللحن الصحيح</a:t>
            </a:r>
          </a:p>
          <a:p>
            <a:pPr algn="r">
              <a:lnSpc>
                <a:spcPct val="150000"/>
              </a:lnSpc>
            </a:pPr>
            <a:r>
              <a:rPr lang="ar-SA" sz="2400" b="1" dirty="0"/>
              <a:t>أعد الأرقام من 11 إلى 20 والعكس كذلك</a:t>
            </a:r>
          </a:p>
        </p:txBody>
      </p:sp>
      <p:pic>
        <p:nvPicPr>
          <p:cNvPr id="3" name="صورة 2">
            <a:extLst>
              <a:ext uri="{FF2B5EF4-FFF2-40B4-BE49-F238E27FC236}">
                <a16:creationId xmlns:a16="http://schemas.microsoft.com/office/drawing/2014/main" id="{20005B9E-091E-4B1F-91A8-DF6C7971C10C}"/>
              </a:ext>
            </a:extLst>
          </p:cNvPr>
          <p:cNvPicPr>
            <a:picLocks noChangeAspect="1"/>
          </p:cNvPicPr>
          <p:nvPr/>
        </p:nvPicPr>
        <p:blipFill>
          <a:blip r:embed="rId4"/>
          <a:stretch>
            <a:fillRect/>
          </a:stretch>
        </p:blipFill>
        <p:spPr>
          <a:xfrm>
            <a:off x="1301518" y="1997850"/>
            <a:ext cx="6696075" cy="2003379"/>
          </a:xfrm>
          <a:prstGeom prst="rect">
            <a:avLst/>
          </a:prstGeom>
        </p:spPr>
      </p:pic>
    </p:spTree>
    <p:extLst>
      <p:ext uri="{BB962C8B-B14F-4D97-AF65-F5344CB8AC3E}">
        <p14:creationId xmlns:p14="http://schemas.microsoft.com/office/powerpoint/2010/main" val="348623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269242" y="1674674"/>
            <a:ext cx="7390262" cy="1508105"/>
          </a:xfrm>
          <a:prstGeom prst="rect">
            <a:avLst/>
          </a:prstGeom>
          <a:noFill/>
        </p:spPr>
        <p:txBody>
          <a:bodyPr wrap="square" rtlCol="1">
            <a:spAutoFit/>
          </a:bodyPr>
          <a:lstStyle/>
          <a:p>
            <a:pPr algn="ctr"/>
            <a:r>
              <a:rPr lang="en-US" sz="4400" b="1" dirty="0">
                <a:solidFill>
                  <a:srgbClr val="552579"/>
                </a:solidFill>
                <a:latin typeface="Comic Sans MS" panose="030F0702030302020204" pitchFamily="66" charset="0"/>
              </a:rPr>
              <a:t>Review the previous lesson </a:t>
            </a:r>
          </a:p>
          <a:p>
            <a:pPr algn="ctr"/>
            <a:r>
              <a:rPr lang="ar-SA" sz="4800" b="1" dirty="0">
                <a:solidFill>
                  <a:srgbClr val="552579"/>
                </a:solidFill>
                <a:latin typeface="Comic Sans MS" panose="030F0702030302020204" pitchFamily="66" charset="0"/>
                <a:cs typeface="+mj-cs"/>
              </a:rPr>
              <a:t>مراجعة سريعة للدرس السابق</a:t>
            </a:r>
            <a:endParaRPr lang="ar-SA" sz="48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1269242" y="3429000"/>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F4917BA8-D868-4C2E-B5EB-09A4F2E6108C}"/>
              </a:ext>
            </a:extLst>
          </p:cNvPr>
          <p:cNvSpPr txBox="1"/>
          <p:nvPr/>
        </p:nvSpPr>
        <p:spPr>
          <a:xfrm>
            <a:off x="1310185" y="982639"/>
            <a:ext cx="4080681" cy="954107"/>
          </a:xfrm>
          <a:prstGeom prst="rect">
            <a:avLst/>
          </a:prstGeom>
          <a:solidFill>
            <a:schemeClr val="tx2">
              <a:lumMod val="20000"/>
              <a:lumOff val="80000"/>
            </a:schemeClr>
          </a:solidFill>
          <a:ln>
            <a:solidFill>
              <a:schemeClr val="tx2">
                <a:lumMod val="50000"/>
              </a:schemeClr>
            </a:solidFill>
          </a:ln>
        </p:spPr>
        <p:txBody>
          <a:bodyPr wrap="square" rtlCol="1">
            <a:spAutoFit/>
          </a:bodyPr>
          <a:lstStyle/>
          <a:p>
            <a:r>
              <a:rPr lang="en-US" sz="2800" b="1" i="1" dirty="0">
                <a:solidFill>
                  <a:srgbClr val="FF0000"/>
                </a:solidFill>
                <a:latin typeface="Comic Sans MS" panose="030F0702030302020204" pitchFamily="66" charset="0"/>
              </a:rPr>
              <a:t>Practice : </a:t>
            </a:r>
          </a:p>
          <a:p>
            <a:r>
              <a:rPr lang="en-US" sz="2800" b="1" i="1" dirty="0">
                <a:solidFill>
                  <a:srgbClr val="FF0000"/>
                </a:solidFill>
                <a:latin typeface="Comic Sans MS" panose="030F0702030302020204" pitchFamily="66" charset="0"/>
              </a:rPr>
              <a:t>Do you have a pet ? </a:t>
            </a:r>
            <a:endParaRPr lang="ar-SA" sz="2800" b="1" i="1" dirty="0">
              <a:solidFill>
                <a:srgbClr val="FF0000"/>
              </a:solidFill>
              <a:latin typeface="Comic Sans MS" panose="030F0702030302020204" pitchFamily="66" charset="0"/>
            </a:endParaRPr>
          </a:p>
        </p:txBody>
      </p:sp>
      <p:pic>
        <p:nvPicPr>
          <p:cNvPr id="5" name="Picture 2" descr="The Story of a Bird in a Golden Cage – Rahul N Singh">
            <a:extLst>
              <a:ext uri="{FF2B5EF4-FFF2-40B4-BE49-F238E27FC236}">
                <a16:creationId xmlns:a16="http://schemas.microsoft.com/office/drawing/2014/main" id="{27668C98-4B41-4934-9A9F-DB3DB4C8EF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41" t="2388" r="16423" b="7861"/>
          <a:stretch/>
        </p:blipFill>
        <p:spPr bwMode="auto">
          <a:xfrm>
            <a:off x="1351128" y="2367887"/>
            <a:ext cx="2403125" cy="35074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ARTOONIZE YOUR CAT">
            <a:extLst>
              <a:ext uri="{FF2B5EF4-FFF2-40B4-BE49-F238E27FC236}">
                <a16:creationId xmlns:a16="http://schemas.microsoft.com/office/drawing/2014/main" id="{07930CD7-A318-4789-930B-9EDCB09F9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635" y="1204266"/>
            <a:ext cx="2477020" cy="2502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etPlace: The Web's #1 Source of Pet Information">
            <a:extLst>
              <a:ext uri="{FF2B5EF4-FFF2-40B4-BE49-F238E27FC236}">
                <a16:creationId xmlns:a16="http://schemas.microsoft.com/office/drawing/2014/main" id="{E4C53861-381F-4AC9-9367-44768F2BD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253" y="3193576"/>
            <a:ext cx="2423867" cy="311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39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out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04ED077F-EF02-488A-967A-7B521B5D1F2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331826" y="887103"/>
            <a:ext cx="5283625" cy="5349923"/>
          </a:xfrm>
          <a:prstGeom prst="rect">
            <a:avLst/>
          </a:prstGeom>
        </p:spPr>
      </p:pic>
    </p:spTree>
    <p:extLst>
      <p:ext uri="{BB962C8B-B14F-4D97-AF65-F5344CB8AC3E}">
        <p14:creationId xmlns:p14="http://schemas.microsoft.com/office/powerpoint/2010/main" val="189937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844</TotalTime>
  <Words>249</Words>
  <Application>Microsoft Office PowerPoint</Application>
  <PresentationFormat>عرض على الشاشة (4:3)</PresentationFormat>
  <Paragraphs>45</Paragraphs>
  <Slides>18</Slides>
  <Notes>0</Notes>
  <HiddenSlides>0</HiddenSlides>
  <MMClips>3</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18</vt:i4>
      </vt:variant>
    </vt:vector>
  </HeadingPairs>
  <TitlesOfParts>
    <vt:vector size="23" baseType="lpstr">
      <vt:lpstr>Comic Sans MS</vt:lpstr>
      <vt:lpstr>Arial</vt:lpstr>
      <vt:lpstr>Calibri Light</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51</cp:revision>
  <dcterms:created xsi:type="dcterms:W3CDTF">2020-07-29T08:50:48Z</dcterms:created>
  <dcterms:modified xsi:type="dcterms:W3CDTF">2020-12-18T10:23:12Z</dcterms:modified>
</cp:coreProperties>
</file>