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0" r:id="rId2"/>
    <p:sldId id="516" r:id="rId3"/>
    <p:sldId id="513" r:id="rId4"/>
    <p:sldId id="512" r:id="rId5"/>
    <p:sldId id="514" r:id="rId6"/>
    <p:sldId id="335" r:id="rId7"/>
    <p:sldId id="517" r:id="rId8"/>
    <p:sldId id="518" r:id="rId9"/>
    <p:sldId id="411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43">
          <p15:clr>
            <a:srgbClr val="A4A3A4"/>
          </p15:clr>
        </p15:guide>
        <p15:guide id="4" pos="37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8" autoAdjust="0"/>
    <p:restoredTop sz="94605" autoAdjust="0"/>
  </p:normalViewPr>
  <p:slideViewPr>
    <p:cSldViewPr snapToGrid="0">
      <p:cViewPr varScale="1">
        <p:scale>
          <a:sx n="55" d="100"/>
          <a:sy n="55" d="100"/>
        </p:scale>
        <p:origin x="102" y="1386"/>
      </p:cViewPr>
      <p:guideLst>
        <p:guide orient="horz" pos="2183"/>
        <p:guide pos="3840"/>
        <p:guide orient="horz" pos="1543"/>
        <p:guide pos="3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6CF44FD-B33B-4D92-80B1-349667D92B77}" type="datetimeFigureOut">
              <a:rPr lang="ar-SY" smtClean="0"/>
              <a:t>07/07/1442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1818DFC-9447-463A-8B34-4CB4B6E7FB0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644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16987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0994620" y="3168879"/>
              <a:ext cx="4435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آداب المساجد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المساجد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4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531097" y="1976397"/>
            <a:ext cx="6297235" cy="1587929"/>
            <a:chOff x="3165506" y="295207"/>
            <a:chExt cx="6297235" cy="1587929"/>
          </a:xfrm>
        </p:grpSpPr>
        <p:sp>
          <p:nvSpPr>
            <p:cNvPr id="75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85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86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264190" y="786629"/>
              <a:ext cx="2990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Y" sz="2800" b="1" dirty="0"/>
                <a:t>المساجد بيوت الله تعالى</a:t>
              </a:r>
              <a:endParaRPr lang="en-US" sz="2800" b="1" dirty="0"/>
            </a:p>
          </p:txBody>
        </p:sp>
      </p:grpSp>
      <p:sp>
        <p:nvSpPr>
          <p:cNvPr id="30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2767324" y="377725"/>
            <a:ext cx="779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آداب المساجد</a:t>
            </a:r>
            <a:endParaRPr lang="ar-SY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9665590" y="3790523"/>
            <a:ext cx="2351287" cy="5207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* - </a:t>
            </a:r>
            <a:r>
              <a:rPr lang="ar-SY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قال الله تعالى :</a:t>
            </a:r>
          </a:p>
        </p:txBody>
      </p:sp>
      <p:pic>
        <p:nvPicPr>
          <p:cNvPr id="3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26" y="4209942"/>
            <a:ext cx="5240292" cy="1518111"/>
          </a:xfrm>
          <a:prstGeom prst="rect">
            <a:avLst/>
          </a:prstGeom>
        </p:spPr>
      </p:pic>
      <p:grpSp>
        <p:nvGrpSpPr>
          <p:cNvPr id="3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00141" y="173608"/>
            <a:ext cx="2138363" cy="5852860"/>
            <a:chOff x="8222351" y="-5316165"/>
            <a:chExt cx="4255568" cy="10330247"/>
          </a:xfrm>
          <a:solidFill>
            <a:srgbClr val="7030A0"/>
          </a:solidFill>
        </p:grpSpPr>
        <p:grpSp>
          <p:nvGrpSpPr>
            <p:cNvPr id="3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22351" y="-5316165"/>
              <a:ext cx="4255568" cy="10330247"/>
              <a:chOff x="2740827" y="-8792532"/>
              <a:chExt cx="7038384" cy="17085439"/>
            </a:xfrm>
            <a:grpFill/>
          </p:grpSpPr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40827" y="2193293"/>
                <a:ext cx="7038384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578144"/>
                <a:chOff x="5617322" y="1844861"/>
                <a:chExt cx="926391" cy="578144"/>
              </a:xfrm>
              <a:grpFill/>
            </p:grpSpPr>
            <p:sp>
              <p:nvSpPr>
                <p:cNvPr id="3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2"/>
                  <a:ext cx="926391" cy="56720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8792532"/>
                <a:ext cx="159588" cy="10610244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9811" y="1818348"/>
              <a:ext cx="3580646" cy="282045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5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04" y="2846753"/>
            <a:ext cx="1333927" cy="119918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30991"/>
            <a:chOff x="433987" y="1526310"/>
            <a:chExt cx="2748179" cy="133099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31115"/>
              <a:ext cx="71562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42297" y="2088837"/>
              <a:ext cx="1432743" cy="768464"/>
              <a:chOff x="3553936" y="5546628"/>
              <a:chExt cx="1432743" cy="76846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93772" y="5546628"/>
                <a:ext cx="114349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53936" y="5914982"/>
                <a:ext cx="1432743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المساجد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4" name="Group 41">
            <a:extLst>
              <a:ext uri="{FF2B5EF4-FFF2-40B4-BE49-F238E27FC236}">
                <a16:creationId xmlns:a16="http://schemas.microsoft.com/office/drawing/2014/main" id="{E380B30C-7162-4C4B-BE1A-AE73915856A4}"/>
              </a:ext>
            </a:extLst>
          </p:cNvPr>
          <p:cNvGrpSpPr/>
          <p:nvPr/>
        </p:nvGrpSpPr>
        <p:grpSpPr>
          <a:xfrm>
            <a:off x="5700172" y="2227125"/>
            <a:ext cx="1934913" cy="1919694"/>
            <a:chOff x="4135754" y="2355521"/>
            <a:chExt cx="1934913" cy="1919694"/>
          </a:xfrm>
        </p:grpSpPr>
        <p:sp>
          <p:nvSpPr>
            <p:cNvPr id="85" name="Freeform: Shape 11">
              <a:extLst>
                <a:ext uri="{FF2B5EF4-FFF2-40B4-BE49-F238E27FC236}">
                  <a16:creationId xmlns:a16="http://schemas.microsoft.com/office/drawing/2014/main" id="{CCCC4CAF-8436-41A1-933B-C394924F1021}"/>
                </a:ext>
              </a:extLst>
            </p:cNvPr>
            <p:cNvSpPr/>
            <p:nvPr/>
          </p:nvSpPr>
          <p:spPr>
            <a:xfrm flipH="1" flipV="1">
              <a:off x="4135754" y="2355521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CC33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15">
              <a:extLst>
                <a:ext uri="{FF2B5EF4-FFF2-40B4-BE49-F238E27FC236}">
                  <a16:creationId xmlns:a16="http://schemas.microsoft.com/office/drawing/2014/main" id="{9EC7738D-1023-4070-B328-E97F153D199B}"/>
                </a:ext>
              </a:extLst>
            </p:cNvPr>
            <p:cNvSpPr txBox="1"/>
            <p:nvPr/>
          </p:nvSpPr>
          <p:spPr>
            <a:xfrm>
              <a:off x="4413746" y="3316051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87" name="Group 42">
            <a:extLst>
              <a:ext uri="{FF2B5EF4-FFF2-40B4-BE49-F238E27FC236}">
                <a16:creationId xmlns:a16="http://schemas.microsoft.com/office/drawing/2014/main" id="{42CFC16D-A39C-4B10-AC93-D4C200F338A0}"/>
              </a:ext>
            </a:extLst>
          </p:cNvPr>
          <p:cNvGrpSpPr/>
          <p:nvPr/>
        </p:nvGrpSpPr>
        <p:grpSpPr>
          <a:xfrm>
            <a:off x="7569773" y="4045828"/>
            <a:ext cx="1934913" cy="1919694"/>
            <a:chOff x="6005355" y="4174224"/>
            <a:chExt cx="1934913" cy="1919694"/>
          </a:xfrm>
        </p:grpSpPr>
        <p:sp>
          <p:nvSpPr>
            <p:cNvPr id="88" name="Freeform: Shape 12">
              <a:extLst>
                <a:ext uri="{FF2B5EF4-FFF2-40B4-BE49-F238E27FC236}">
                  <a16:creationId xmlns:a16="http://schemas.microsoft.com/office/drawing/2014/main" id="{7CFB3E13-B667-4214-AD08-BDB8F28D6375}"/>
                </a:ext>
              </a:extLst>
            </p:cNvPr>
            <p:cNvSpPr/>
            <p:nvPr/>
          </p:nvSpPr>
          <p:spPr>
            <a:xfrm flipH="1" flipV="1">
              <a:off x="6005355" y="4174224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6666"/>
                </a:gs>
                <a:gs pos="100000">
                  <a:srgbClr val="0099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17">
              <a:extLst>
                <a:ext uri="{FF2B5EF4-FFF2-40B4-BE49-F238E27FC236}">
                  <a16:creationId xmlns:a16="http://schemas.microsoft.com/office/drawing/2014/main" id="{D66DE1C7-8BFC-4504-AF58-06991FF3B106}"/>
                </a:ext>
              </a:extLst>
            </p:cNvPr>
            <p:cNvSpPr txBox="1"/>
            <p:nvPr/>
          </p:nvSpPr>
          <p:spPr>
            <a:xfrm>
              <a:off x="6246083" y="5145095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90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6699601" y="-264979"/>
            <a:ext cx="656083" cy="8321040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7220310" y="-532107"/>
            <a:ext cx="45719" cy="8321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4868367" y="1225441"/>
            <a:ext cx="1934913" cy="1919694"/>
            <a:chOff x="3303949" y="1353837"/>
            <a:chExt cx="1934913" cy="1919694"/>
          </a:xfrm>
        </p:grpSpPr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95" name="Group 40">
            <a:extLst>
              <a:ext uri="{FF2B5EF4-FFF2-40B4-BE49-F238E27FC236}">
                <a16:creationId xmlns:a16="http://schemas.microsoft.com/office/drawing/2014/main" id="{83AB22DA-2787-4542-88A1-C8686F537610}"/>
              </a:ext>
            </a:extLst>
          </p:cNvPr>
          <p:cNvGrpSpPr/>
          <p:nvPr/>
        </p:nvGrpSpPr>
        <p:grpSpPr>
          <a:xfrm>
            <a:off x="6737968" y="3057792"/>
            <a:ext cx="1934913" cy="1919694"/>
            <a:chOff x="5173550" y="3172540"/>
            <a:chExt cx="1934913" cy="1919694"/>
          </a:xfrm>
        </p:grpSpPr>
        <p:sp>
          <p:nvSpPr>
            <p:cNvPr id="96" name="Freeform: Shape 13">
              <a:extLst>
                <a:ext uri="{FF2B5EF4-FFF2-40B4-BE49-F238E27FC236}">
                  <a16:creationId xmlns:a16="http://schemas.microsoft.com/office/drawing/2014/main" id="{9268F8E4-966A-477C-A89A-F24AF71FE678}"/>
                </a:ext>
              </a:extLst>
            </p:cNvPr>
            <p:cNvSpPr/>
            <p:nvPr/>
          </p:nvSpPr>
          <p:spPr>
            <a:xfrm>
              <a:off x="5173550" y="3172540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CC0066"/>
                </a:gs>
                <a:gs pos="100000">
                  <a:srgbClr val="FF33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16">
              <a:extLst>
                <a:ext uri="{FF2B5EF4-FFF2-40B4-BE49-F238E27FC236}">
                  <a16:creationId xmlns:a16="http://schemas.microsoft.com/office/drawing/2014/main" id="{1F4C6B02-DD9F-42C7-A531-D718CE9B2281}"/>
                </a:ext>
              </a:extLst>
            </p:cNvPr>
            <p:cNvSpPr txBox="1"/>
            <p:nvPr/>
          </p:nvSpPr>
          <p:spPr>
            <a:xfrm>
              <a:off x="6096000" y="3397704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98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948776" y="420833"/>
            <a:ext cx="5182063" cy="2714445"/>
            <a:chOff x="5313976" y="-536216"/>
            <a:chExt cx="5182063" cy="2714445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313976" y="885567"/>
              <a:ext cx="5182063" cy="1292662"/>
              <a:chOff x="5313976" y="885567"/>
              <a:chExt cx="5182063" cy="1292662"/>
            </a:xfrm>
          </p:grpSpPr>
          <p:sp>
            <p:nvSpPr>
              <p:cNvPr id="101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413744" y="885567"/>
                <a:ext cx="4349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000066"/>
                    </a:solidFill>
                    <a:latin typeface="Century Gothic" panose="020B0502020202020204" pitchFamily="34" charset="0"/>
                  </a:rPr>
                  <a:t>أقول إذا دخلت المسجد :</a:t>
                </a:r>
              </a:p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بسم الله و الصلاة و السلام على رسول الله </a:t>
                </a:r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313976" y="1716564"/>
                <a:ext cx="5182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اللهم اغفر لي ذنوبي و افتح لي أبواب رحمتك 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0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521" y="-536216"/>
              <a:ext cx="2416022" cy="1504661"/>
            </a:xfrm>
            <a:prstGeom prst="rect">
              <a:avLst/>
            </a:prstGeom>
          </p:spPr>
        </p:pic>
      </p:grpSp>
      <p:grpSp>
        <p:nvGrpSpPr>
          <p:cNvPr id="103" name="Group 45">
            <a:extLst>
              <a:ext uri="{FF2B5EF4-FFF2-40B4-BE49-F238E27FC236}">
                <a16:creationId xmlns:a16="http://schemas.microsoft.com/office/drawing/2014/main" id="{51BB4C06-9486-492D-8C85-BD101062C8B7}"/>
              </a:ext>
            </a:extLst>
          </p:cNvPr>
          <p:cNvGrpSpPr/>
          <p:nvPr/>
        </p:nvGrpSpPr>
        <p:grpSpPr>
          <a:xfrm>
            <a:off x="8464713" y="3636899"/>
            <a:ext cx="3703238" cy="1593010"/>
            <a:chOff x="6308676" y="2408464"/>
            <a:chExt cx="3703238" cy="1593010"/>
          </a:xfrm>
        </p:grpSpPr>
        <p:grpSp>
          <p:nvGrpSpPr>
            <p:cNvPr id="104" name="Group 29">
              <a:extLst>
                <a:ext uri="{FF2B5EF4-FFF2-40B4-BE49-F238E27FC236}">
                  <a16:creationId xmlns:a16="http://schemas.microsoft.com/office/drawing/2014/main" id="{AEE628C3-F7C4-48C6-89CF-4199A6EF5945}"/>
                </a:ext>
              </a:extLst>
            </p:cNvPr>
            <p:cNvGrpSpPr/>
            <p:nvPr/>
          </p:nvGrpSpPr>
          <p:grpSpPr>
            <a:xfrm>
              <a:off x="6308676" y="2408464"/>
              <a:ext cx="3703238" cy="1593010"/>
              <a:chOff x="4723643" y="389516"/>
              <a:chExt cx="3703238" cy="1593010"/>
            </a:xfrm>
          </p:grpSpPr>
          <p:sp>
            <p:nvSpPr>
              <p:cNvPr id="106" name="TextBox 30">
                <a:extLst>
                  <a:ext uri="{FF2B5EF4-FFF2-40B4-BE49-F238E27FC236}">
                    <a16:creationId xmlns:a16="http://schemas.microsoft.com/office/drawing/2014/main" id="{85FE64B0-ED94-417C-A3F2-BF8016DEAD94}"/>
                  </a:ext>
                </a:extLst>
              </p:cNvPr>
              <p:cNvSpPr txBox="1"/>
              <p:nvPr/>
            </p:nvSpPr>
            <p:spPr>
              <a:xfrm>
                <a:off x="4723643" y="389516"/>
                <a:ext cx="3703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rgbClr val="CC0066"/>
                    </a:solidFill>
                    <a:latin typeface="Century Gothic" panose="020B0502020202020204" pitchFamily="34" charset="0"/>
                  </a:rPr>
                  <a:t>أحافظ على نظافة المسجد</a:t>
                </a:r>
                <a:endParaRPr lang="en-US" sz="2400" b="1" dirty="0">
                  <a:solidFill>
                    <a:srgbClr val="FF3399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7" name="TextBox 31">
                <a:extLst>
                  <a:ext uri="{FF2B5EF4-FFF2-40B4-BE49-F238E27FC236}">
                    <a16:creationId xmlns:a16="http://schemas.microsoft.com/office/drawing/2014/main" id="{20F0374E-A21C-4E50-AA31-D889CDEDE2AE}"/>
                  </a:ext>
                </a:extLst>
              </p:cNvPr>
              <p:cNvSpPr txBox="1"/>
              <p:nvPr/>
            </p:nvSpPr>
            <p:spPr>
              <a:xfrm>
                <a:off x="5549859" y="1855568"/>
                <a:ext cx="2476633" cy="12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5" name="Graphic 24">
              <a:extLst>
                <a:ext uri="{FF2B5EF4-FFF2-40B4-BE49-F238E27FC236}">
                  <a16:creationId xmlns:a16="http://schemas.microsoft.com/office/drawing/2014/main" id="{ECC646EB-31E4-4023-A8B9-1B36B4759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295" y="2939270"/>
              <a:ext cx="1352432" cy="1009376"/>
            </a:xfrm>
            <a:prstGeom prst="rect">
              <a:avLst/>
            </a:prstGeom>
          </p:spPr>
        </p:pic>
      </p:grpSp>
      <p:grpSp>
        <p:nvGrpSpPr>
          <p:cNvPr id="108" name="Group 44">
            <a:extLst>
              <a:ext uri="{FF2B5EF4-FFF2-40B4-BE49-F238E27FC236}">
                <a16:creationId xmlns:a16="http://schemas.microsoft.com/office/drawing/2014/main" id="{5C42711A-AFD3-4AD0-8BD3-2E7CE71BE097}"/>
              </a:ext>
            </a:extLst>
          </p:cNvPr>
          <p:cNvGrpSpPr/>
          <p:nvPr/>
        </p:nvGrpSpPr>
        <p:grpSpPr>
          <a:xfrm>
            <a:off x="1943126" y="1365690"/>
            <a:ext cx="3775637" cy="2320170"/>
            <a:chOff x="378708" y="1494086"/>
            <a:chExt cx="3775637" cy="2320170"/>
          </a:xfrm>
        </p:grpSpPr>
        <p:grpSp>
          <p:nvGrpSpPr>
            <p:cNvPr id="109" name="Group 35">
              <a:extLst>
                <a:ext uri="{FF2B5EF4-FFF2-40B4-BE49-F238E27FC236}">
                  <a16:creationId xmlns:a16="http://schemas.microsoft.com/office/drawing/2014/main" id="{00D31B45-9B92-4529-A454-1E461FFCE21D}"/>
                </a:ext>
              </a:extLst>
            </p:cNvPr>
            <p:cNvGrpSpPr/>
            <p:nvPr/>
          </p:nvGrpSpPr>
          <p:grpSpPr>
            <a:xfrm>
              <a:off x="378708" y="2783861"/>
              <a:ext cx="3775637" cy="1030395"/>
              <a:chOff x="378708" y="2783861"/>
              <a:chExt cx="3775637" cy="1030395"/>
            </a:xfrm>
          </p:grpSpPr>
          <p:sp>
            <p:nvSpPr>
              <p:cNvPr id="111" name="TextBox 33">
                <a:extLst>
                  <a:ext uri="{FF2B5EF4-FFF2-40B4-BE49-F238E27FC236}">
                    <a16:creationId xmlns:a16="http://schemas.microsoft.com/office/drawing/2014/main" id="{5DA2A712-F373-4E26-AEBB-E93884792BF4}"/>
                  </a:ext>
                </a:extLst>
              </p:cNvPr>
              <p:cNvSpPr txBox="1"/>
              <p:nvPr/>
            </p:nvSpPr>
            <p:spPr>
              <a:xfrm>
                <a:off x="1051861" y="2783861"/>
                <a:ext cx="30336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إذا دخلت المسجد:</a:t>
                </a:r>
              </a:p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فلا أجلس حتى أصلي ركعتين</a:t>
                </a:r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2" name="TextBox 34">
                <a:extLst>
                  <a:ext uri="{FF2B5EF4-FFF2-40B4-BE49-F238E27FC236}">
                    <a16:creationId xmlns:a16="http://schemas.microsoft.com/office/drawing/2014/main" id="{11FFB5EC-2FEB-4C12-A27F-FBF72F212AED}"/>
                  </a:ext>
                </a:extLst>
              </p:cNvPr>
              <p:cNvSpPr txBox="1"/>
              <p:nvPr/>
            </p:nvSpPr>
            <p:spPr>
              <a:xfrm>
                <a:off x="378708" y="3560340"/>
                <a:ext cx="377563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10" name="Graphic 26">
              <a:extLst>
                <a:ext uri="{FF2B5EF4-FFF2-40B4-BE49-F238E27FC236}">
                  <a16:creationId xmlns:a16="http://schemas.microsoft.com/office/drawing/2014/main" id="{943EA632-D7A0-4250-BF44-3F64F4458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54" y="1494086"/>
              <a:ext cx="884314" cy="1324524"/>
            </a:xfrm>
            <a:prstGeom prst="rect">
              <a:avLst/>
            </a:prstGeom>
          </p:spPr>
        </p:pic>
      </p:grpSp>
      <p:grpSp>
        <p:nvGrpSpPr>
          <p:cNvPr id="113" name="Group 46">
            <a:extLst>
              <a:ext uri="{FF2B5EF4-FFF2-40B4-BE49-F238E27FC236}">
                <a16:creationId xmlns:a16="http://schemas.microsoft.com/office/drawing/2014/main" id="{637FDB63-F932-4647-A840-2F91D039C137}"/>
              </a:ext>
            </a:extLst>
          </p:cNvPr>
          <p:cNvGrpSpPr/>
          <p:nvPr/>
        </p:nvGrpSpPr>
        <p:grpSpPr>
          <a:xfrm>
            <a:off x="1749590" y="4429704"/>
            <a:ext cx="5802187" cy="1554873"/>
            <a:chOff x="744101" y="4498268"/>
            <a:chExt cx="5802187" cy="1554873"/>
          </a:xfrm>
        </p:grpSpPr>
        <p:grpSp>
          <p:nvGrpSpPr>
            <p:cNvPr id="114" name="Group 36">
              <a:extLst>
                <a:ext uri="{FF2B5EF4-FFF2-40B4-BE49-F238E27FC236}">
                  <a16:creationId xmlns:a16="http://schemas.microsoft.com/office/drawing/2014/main" id="{F82AEADC-ED1B-4426-AC03-412D8829A843}"/>
                </a:ext>
              </a:extLst>
            </p:cNvPr>
            <p:cNvGrpSpPr/>
            <p:nvPr/>
          </p:nvGrpSpPr>
          <p:grpSpPr>
            <a:xfrm>
              <a:off x="2089862" y="4992305"/>
              <a:ext cx="4456426" cy="522725"/>
              <a:chOff x="300921" y="2633169"/>
              <a:chExt cx="4456426" cy="522725"/>
            </a:xfrm>
          </p:grpSpPr>
          <p:sp>
            <p:nvSpPr>
              <p:cNvPr id="116" name="TextBox 37">
                <a:extLst>
                  <a:ext uri="{FF2B5EF4-FFF2-40B4-BE49-F238E27FC236}">
                    <a16:creationId xmlns:a16="http://schemas.microsoft.com/office/drawing/2014/main" id="{EA096983-B97E-48D8-AA74-B5648363D74D}"/>
                  </a:ext>
                </a:extLst>
              </p:cNvPr>
              <p:cNvSpPr txBox="1"/>
              <p:nvPr/>
            </p:nvSpPr>
            <p:spPr>
              <a:xfrm>
                <a:off x="300921" y="2633169"/>
                <a:ext cx="44564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006666"/>
                    </a:solidFill>
                    <a:latin typeface="Century Gothic" panose="020B0502020202020204" pitchFamily="34" charset="0"/>
                  </a:rPr>
                  <a:t>لا أؤذي الحاضرين برفع الصوت أو غيره</a:t>
                </a:r>
                <a:endParaRPr lang="en-US" sz="2400" b="1" dirty="0">
                  <a:solidFill>
                    <a:srgbClr val="009999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7" name="TextBox 38">
                <a:extLst>
                  <a:ext uri="{FF2B5EF4-FFF2-40B4-BE49-F238E27FC236}">
                    <a16:creationId xmlns:a16="http://schemas.microsoft.com/office/drawing/2014/main" id="{146E4A5F-6C53-4BFB-BF66-3FFAC0BE901E}"/>
                  </a:ext>
                </a:extLst>
              </p:cNvPr>
              <p:cNvSpPr txBox="1"/>
              <p:nvPr/>
            </p:nvSpPr>
            <p:spPr>
              <a:xfrm>
                <a:off x="378709" y="2901978"/>
                <a:ext cx="377563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15" name="Graphic 28">
              <a:extLst>
                <a:ext uri="{FF2B5EF4-FFF2-40B4-BE49-F238E27FC236}">
                  <a16:creationId xmlns:a16="http://schemas.microsoft.com/office/drawing/2014/main" id="{C35D22AB-0313-44BE-B43E-608437AA3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01" y="4498268"/>
              <a:ext cx="1423549" cy="1554873"/>
            </a:xfrm>
            <a:prstGeom prst="rect">
              <a:avLst/>
            </a:prstGeom>
          </p:spPr>
        </p:pic>
      </p:grp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1943127" y="705"/>
            <a:ext cx="930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الآداب المتعلقة بالمساجد و الحرص على تطبيقها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37062" y="1558390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1970014"/>
              <a:ext cx="1432743" cy="619328"/>
              <a:chOff x="3563328" y="5427805"/>
              <a:chExt cx="1432743" cy="61932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27805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726937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المساجد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2394860" y="371018"/>
            <a:ext cx="977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الأمور التي يمكنني فعلها إذا دخلت المسجد و صليت , ثم جلست أنتظر إقامة صلاة الفريضة :</a:t>
            </a:r>
            <a:endParaRPr lang="ar-SY" sz="2800" b="1" dirty="0">
              <a:latin typeface="Century Gothic" panose="020B0502020202020204" pitchFamily="34" charset="0"/>
            </a:endParaRPr>
          </a:p>
        </p:txBody>
      </p:sp>
      <p:grpSp>
        <p:nvGrpSpPr>
          <p:cNvPr id="173" name="Group 34">
            <a:extLst>
              <a:ext uri="{FF2B5EF4-FFF2-40B4-BE49-F238E27FC236}">
                <a16:creationId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3130326" y="4278731"/>
            <a:ext cx="4213902" cy="1872343"/>
            <a:chOff x="3447142" y="1248229"/>
            <a:chExt cx="5297715" cy="1872343"/>
          </a:xfrm>
        </p:grpSpPr>
        <p:sp>
          <p:nvSpPr>
            <p:cNvPr id="174" name="Freeform: Shape 35">
              <a:extLst>
                <a:ext uri="{FF2B5EF4-FFF2-40B4-BE49-F238E27FC236}">
                  <a16:creationId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36">
              <a:extLst>
                <a:ext uri="{FF2B5EF4-FFF2-40B4-BE49-F238E27FC236}">
                  <a16:creationId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37">
              <a:extLst>
                <a:ext uri="{FF2B5EF4-FFF2-40B4-BE49-F238E27FC236}">
                  <a16:creationId xmlns:a16="http://schemas.microsoft.com/office/drawing/2014/main" id="{8F1CC41E-DD06-4E5C-84E4-BA75766F9ABF}"/>
                </a:ext>
              </a:extLst>
            </p:cNvPr>
            <p:cNvSpPr/>
            <p:nvPr/>
          </p:nvSpPr>
          <p:spPr>
            <a:xfrm>
              <a:off x="3839026" y="1522574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38">
              <a:extLst>
                <a:ext uri="{FF2B5EF4-FFF2-40B4-BE49-F238E27FC236}">
                  <a16:creationId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839027" y="1653268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78" name="TextBox 39">
              <a:extLst>
                <a:ext uri="{FF2B5EF4-FFF2-40B4-BE49-F238E27FC236}">
                  <a16:creationId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5333998" y="1617798"/>
              <a:ext cx="2924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أقرأ الأذكار و أستغفر</a:t>
              </a:r>
            </a:p>
          </p:txBody>
        </p:sp>
        <p:sp>
          <p:nvSpPr>
            <p:cNvPr id="179" name="TextBox 40">
              <a:extLst>
                <a:ext uri="{FF2B5EF4-FFF2-40B4-BE49-F238E27FC236}">
                  <a16:creationId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588315" y="2023838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0" name="Group 41">
            <a:extLst>
              <a:ext uri="{FF2B5EF4-FFF2-40B4-BE49-F238E27FC236}">
                <a16:creationId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679211" y="4278731"/>
            <a:ext cx="4295075" cy="1872343"/>
            <a:chOff x="3447142" y="1248229"/>
            <a:chExt cx="5297715" cy="1872343"/>
          </a:xfrm>
        </p:grpSpPr>
        <p:sp>
          <p:nvSpPr>
            <p:cNvPr id="181" name="Freeform: Shape 42">
              <a:extLst>
                <a:ext uri="{FF2B5EF4-FFF2-40B4-BE49-F238E27FC236}">
                  <a16:creationId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43">
              <a:extLst>
                <a:ext uri="{FF2B5EF4-FFF2-40B4-BE49-F238E27FC236}">
                  <a16:creationId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44">
              <a:extLst>
                <a:ext uri="{FF2B5EF4-FFF2-40B4-BE49-F238E27FC236}">
                  <a16:creationId xmlns:a16="http://schemas.microsoft.com/office/drawing/2014/main" id="{8AC89658-9FDB-444E-B68E-367A8C6D2609}"/>
                </a:ext>
              </a:extLst>
            </p:cNvPr>
            <p:cNvSpPr/>
            <p:nvPr/>
          </p:nvSpPr>
          <p:spPr>
            <a:xfrm>
              <a:off x="3839028" y="1494970"/>
              <a:ext cx="747485" cy="747485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45">
              <a:extLst>
                <a:ext uri="{FF2B5EF4-FFF2-40B4-BE49-F238E27FC236}">
                  <a16:creationId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839027" y="1634706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5" name="TextBox 46">
              <a:extLst>
                <a:ext uri="{FF2B5EF4-FFF2-40B4-BE49-F238E27FC236}">
                  <a16:creationId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5161641" y="1685823"/>
              <a:ext cx="2710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9900CC"/>
                  </a:solidFill>
                  <a:latin typeface="Oswald" panose="02000503000000000000" pitchFamily="2" charset="0"/>
                </a:rPr>
                <a:t>أدعو الله عزَّ و جل</a:t>
              </a:r>
              <a:endParaRPr lang="en-US" sz="2400" b="1" dirty="0">
                <a:solidFill>
                  <a:srgbClr val="9900C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86" name="TextBox 47">
              <a:extLst>
                <a:ext uri="{FF2B5EF4-FFF2-40B4-BE49-F238E27FC236}">
                  <a16:creationId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5477218" y="1930267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94" name="Group 1">
            <a:extLst>
              <a:ext uri="{FF2B5EF4-FFF2-40B4-BE49-F238E27FC236}">
                <a16:creationId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3130325" y="1760859"/>
            <a:ext cx="4259150" cy="1872343"/>
            <a:chOff x="3447142" y="1248229"/>
            <a:chExt cx="5354599" cy="1872343"/>
          </a:xfrm>
        </p:grpSpPr>
        <p:sp>
          <p:nvSpPr>
            <p:cNvPr id="195" name="Freeform: Shape 7">
              <a:extLst>
                <a:ext uri="{FF2B5EF4-FFF2-40B4-BE49-F238E27FC236}">
                  <a16:creationId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4">
              <a:extLst>
                <a:ext uri="{FF2B5EF4-FFF2-40B4-BE49-F238E27FC236}">
                  <a16:creationId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9">
              <a:extLst>
                <a:ext uri="{FF2B5EF4-FFF2-40B4-BE49-F238E27FC236}">
                  <a16:creationId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3839027" y="1490368"/>
              <a:ext cx="747485" cy="74748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0">
              <a:extLst>
                <a:ext uri="{FF2B5EF4-FFF2-40B4-BE49-F238E27FC236}">
                  <a16:creationId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839027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99" name="TextBox 11">
              <a:extLst>
                <a:ext uri="{FF2B5EF4-FFF2-40B4-BE49-F238E27FC236}">
                  <a16:creationId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4730442" y="1593011"/>
              <a:ext cx="40144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أتحلَّى بالوقار و السَّكينة</a:t>
              </a:r>
            </a:p>
          </p:txBody>
        </p:sp>
        <p:sp>
          <p:nvSpPr>
            <p:cNvPr id="200" name="TextBox 12">
              <a:extLst>
                <a:ext uri="{FF2B5EF4-FFF2-40B4-BE49-F238E27FC236}">
                  <a16:creationId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390882" y="1816020"/>
              <a:ext cx="3410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1" name="Group 27">
            <a:extLst>
              <a:ext uri="{FF2B5EF4-FFF2-40B4-BE49-F238E27FC236}">
                <a16:creationId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679211" y="1771741"/>
            <a:ext cx="4295075" cy="1872343"/>
            <a:chOff x="3447142" y="1248229"/>
            <a:chExt cx="5297715" cy="1872343"/>
          </a:xfrm>
        </p:grpSpPr>
        <p:sp>
          <p:nvSpPr>
            <p:cNvPr id="202" name="Freeform: Shape 28">
              <a:extLst>
                <a:ext uri="{FF2B5EF4-FFF2-40B4-BE49-F238E27FC236}">
                  <a16:creationId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9">
              <a:extLst>
                <a:ext uri="{FF2B5EF4-FFF2-40B4-BE49-F238E27FC236}">
                  <a16:creationId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30">
              <a:extLst>
                <a:ext uri="{FF2B5EF4-FFF2-40B4-BE49-F238E27FC236}">
                  <a16:creationId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3709291" y="1505857"/>
              <a:ext cx="747485" cy="74748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31">
              <a:extLst>
                <a:ext uri="{FF2B5EF4-FFF2-40B4-BE49-F238E27FC236}">
                  <a16:creationId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702449" y="1661449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6" name="TextBox 32">
              <a:extLst>
                <a:ext uri="{FF2B5EF4-FFF2-40B4-BE49-F238E27FC236}">
                  <a16:creationId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5477218" y="1553492"/>
              <a:ext cx="2909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أقرأ القرآن الكريم</a:t>
              </a:r>
              <a:endParaRPr lang="en-US" sz="24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7" name="TextBox 33">
              <a:extLst>
                <a:ext uri="{FF2B5EF4-FFF2-40B4-BE49-F238E27FC236}">
                  <a16:creationId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5333998" y="1736636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9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7" y="2959450"/>
            <a:ext cx="1226409" cy="110252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46380"/>
              <a:chOff x="3563328" y="5466316"/>
              <a:chExt cx="1432743" cy="54638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692500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المساجد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1950643" y="0"/>
            <a:ext cx="930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بعض الوسائل للمحافظة على نظافة المسجد :</a:t>
            </a:r>
          </a:p>
        </p:txBody>
      </p:sp>
      <p:sp>
        <p:nvSpPr>
          <p:cNvPr id="52" name="Open envelope">
            <a:extLst>
              <a:ext uri="{FF2B5EF4-FFF2-40B4-BE49-F238E27FC236}">
                <a16:creationId xmlns:a16="http://schemas.microsoft.com/office/drawing/2014/main" id="{899978A9-A5F2-401A-9914-0AA727144543}"/>
              </a:ext>
            </a:extLst>
          </p:cNvPr>
          <p:cNvSpPr/>
          <p:nvPr/>
        </p:nvSpPr>
        <p:spPr>
          <a:xfrm rot="10800000" flipH="1" flipV="1">
            <a:off x="3823542" y="3993846"/>
            <a:ext cx="3093217" cy="877060"/>
          </a:xfrm>
          <a:prstGeom prst="triangle">
            <a:avLst/>
          </a:prstGeom>
          <a:gradFill flip="none" rotWithShape="1">
            <a:gsLst>
              <a:gs pos="0">
                <a:srgbClr val="EEB30C"/>
              </a:gs>
              <a:gs pos="100000">
                <a:srgbClr val="FEDB3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0B1CBFB5-5CAB-4042-8ABB-D3A8FFE98A7E}"/>
              </a:ext>
            </a:extLst>
          </p:cNvPr>
          <p:cNvSpPr/>
          <p:nvPr/>
        </p:nvSpPr>
        <p:spPr>
          <a:xfrm>
            <a:off x="3837511" y="4870909"/>
            <a:ext cx="3093217" cy="1653606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993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29">
            <a:extLst>
              <a:ext uri="{FF2B5EF4-FFF2-40B4-BE49-F238E27FC236}">
                <a16:creationId xmlns:a16="http://schemas.microsoft.com/office/drawing/2014/main" id="{4D2E3161-A104-4A99-86FB-C5B26BB9C90A}"/>
              </a:ext>
            </a:extLst>
          </p:cNvPr>
          <p:cNvSpPr/>
          <p:nvPr/>
        </p:nvSpPr>
        <p:spPr>
          <a:xfrm rot="5400000" flipH="1">
            <a:off x="5232896" y="3261728"/>
            <a:ext cx="2547056" cy="20915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28">
            <a:extLst>
              <a:ext uri="{FF2B5EF4-FFF2-40B4-BE49-F238E27FC236}">
                <a16:creationId xmlns:a16="http://schemas.microsoft.com/office/drawing/2014/main" id="{CCBD4742-B6BA-44BC-8231-77846936219C}"/>
              </a:ext>
            </a:extLst>
          </p:cNvPr>
          <p:cNvGrpSpPr/>
          <p:nvPr/>
        </p:nvGrpSpPr>
        <p:grpSpPr>
          <a:xfrm>
            <a:off x="4129828" y="819251"/>
            <a:ext cx="2370600" cy="5094109"/>
            <a:chOff x="420147" y="254405"/>
            <a:chExt cx="2370600" cy="5094109"/>
          </a:xfrm>
        </p:grpSpPr>
        <p:grpSp>
          <p:nvGrpSpPr>
            <p:cNvPr id="56" name="Group 22">
              <a:extLst>
                <a:ext uri="{FF2B5EF4-FFF2-40B4-BE49-F238E27FC236}">
                  <a16:creationId xmlns:a16="http://schemas.microsoft.com/office/drawing/2014/main" id="{857BFCF8-8874-41F4-84ED-C263F07B530C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65" name="Rectangle 11">
                <a:extLst>
                  <a:ext uri="{FF2B5EF4-FFF2-40B4-BE49-F238E27FC236}">
                    <a16:creationId xmlns:a16="http://schemas.microsoft.com/office/drawing/2014/main" id="{15692DE7-99C8-48E3-B2F4-E26882F39DD2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19">
                <a:extLst>
                  <a:ext uri="{FF2B5EF4-FFF2-40B4-BE49-F238E27FC236}">
                    <a16:creationId xmlns:a16="http://schemas.microsoft.com/office/drawing/2014/main" id="{72A66DB6-3C47-4042-91A2-A3BFBF34FD0E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20">
                <a:extLst>
                  <a:ext uri="{FF2B5EF4-FFF2-40B4-BE49-F238E27FC236}">
                    <a16:creationId xmlns:a16="http://schemas.microsoft.com/office/drawing/2014/main" id="{6CC6BEE2-D40D-4BB1-B4D3-D8C89C4CE8FD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21">
                <a:extLst>
                  <a:ext uri="{FF2B5EF4-FFF2-40B4-BE49-F238E27FC236}">
                    <a16:creationId xmlns:a16="http://schemas.microsoft.com/office/drawing/2014/main" id="{774BBFDB-5F16-4E43-B09B-F7F2FF6165C7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23">
              <a:extLst>
                <a:ext uri="{FF2B5EF4-FFF2-40B4-BE49-F238E27FC236}">
                  <a16:creationId xmlns:a16="http://schemas.microsoft.com/office/drawing/2014/main" id="{567CAC1E-0A71-4ED0-B5EA-A218EE2DF079}"/>
                </a:ext>
              </a:extLst>
            </p:cNvPr>
            <p:cNvSpPr txBox="1"/>
            <p:nvPr/>
          </p:nvSpPr>
          <p:spPr>
            <a:xfrm>
              <a:off x="901134" y="335883"/>
              <a:ext cx="1264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996001D4-C4CF-43AD-B0BB-67EFDD7784CC}"/>
                </a:ext>
              </a:extLst>
            </p:cNvPr>
            <p:cNvSpPr txBox="1"/>
            <p:nvPr/>
          </p:nvSpPr>
          <p:spPr>
            <a:xfrm>
              <a:off x="420147" y="2601405"/>
              <a:ext cx="233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</a:rPr>
                <a:t>بالأحذية عند المدخل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25">
              <a:extLst>
                <a:ext uri="{FF2B5EF4-FFF2-40B4-BE49-F238E27FC236}">
                  <a16:creationId xmlns:a16="http://schemas.microsoft.com/office/drawing/2014/main" id="{F1A6DA21-C359-46C3-BB3E-F59FCDF68AC2}"/>
                </a:ext>
              </a:extLst>
            </p:cNvPr>
            <p:cNvSpPr txBox="1"/>
            <p:nvPr/>
          </p:nvSpPr>
          <p:spPr>
            <a:xfrm>
              <a:off x="452287" y="2135639"/>
              <a:ext cx="2174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وضع دولاب خاص </a:t>
              </a:r>
              <a:endParaRPr lang="en-US" sz="24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64" name="Graphic 27" descr="Business Growth">
              <a:extLst>
                <a:ext uri="{FF2B5EF4-FFF2-40B4-BE49-F238E27FC236}">
                  <a16:creationId xmlns:a16="http://schemas.microsoft.com/office/drawing/2014/main" id="{958DC563-6DA5-4D1B-A27C-4831779EB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35406" y="3089965"/>
              <a:ext cx="678064" cy="678064"/>
            </a:xfrm>
            <a:prstGeom prst="rect">
              <a:avLst/>
            </a:prstGeom>
          </p:spPr>
        </p:pic>
      </p:grpSp>
      <p:sp>
        <p:nvSpPr>
          <p:cNvPr id="73" name="Isosceles Triangle 14">
            <a:extLst>
              <a:ext uri="{FF2B5EF4-FFF2-40B4-BE49-F238E27FC236}">
                <a16:creationId xmlns:a16="http://schemas.microsoft.com/office/drawing/2014/main" id="{C8F998AE-FF27-430E-BCA2-A79110ABB1FE}"/>
              </a:ext>
            </a:extLst>
          </p:cNvPr>
          <p:cNvSpPr/>
          <p:nvPr/>
        </p:nvSpPr>
        <p:spPr>
          <a:xfrm rot="5400000">
            <a:off x="3784012" y="4924407"/>
            <a:ext cx="1653606" cy="1546608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15">
            <a:extLst>
              <a:ext uri="{FF2B5EF4-FFF2-40B4-BE49-F238E27FC236}">
                <a16:creationId xmlns:a16="http://schemas.microsoft.com/office/drawing/2014/main" id="{9F179FDE-0237-4400-B16F-7FC1C9EBF82D}"/>
              </a:ext>
            </a:extLst>
          </p:cNvPr>
          <p:cNvSpPr/>
          <p:nvPr/>
        </p:nvSpPr>
        <p:spPr>
          <a:xfrm rot="5400000" flipH="1" flipV="1">
            <a:off x="5330621" y="4924407"/>
            <a:ext cx="1653606" cy="1546608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16">
            <a:extLst>
              <a:ext uri="{FF2B5EF4-FFF2-40B4-BE49-F238E27FC236}">
                <a16:creationId xmlns:a16="http://schemas.microsoft.com/office/drawing/2014/main" id="{07418699-DB7D-4236-A544-40970DB10551}"/>
              </a:ext>
            </a:extLst>
          </p:cNvPr>
          <p:cNvSpPr/>
          <p:nvPr/>
        </p:nvSpPr>
        <p:spPr>
          <a:xfrm rot="10800000" flipH="1" flipV="1">
            <a:off x="3837510" y="5647454"/>
            <a:ext cx="3093217" cy="877060"/>
          </a:xfrm>
          <a:prstGeom prst="triangle">
            <a:avLst/>
          </a:prstGeom>
          <a:solidFill>
            <a:srgbClr val="EEB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6" name="Closed Evvelope Yellow">
            <a:extLst>
              <a:ext uri="{FF2B5EF4-FFF2-40B4-BE49-F238E27FC236}">
                <a16:creationId xmlns:a16="http://schemas.microsoft.com/office/drawing/2014/main" id="{1714E748-C0FB-43BF-BFF1-DBBC82FC0D6A}"/>
              </a:ext>
            </a:extLst>
          </p:cNvPr>
          <p:cNvSpPr/>
          <p:nvPr/>
        </p:nvSpPr>
        <p:spPr>
          <a:xfrm rot="10800000" flipH="1">
            <a:off x="3837511" y="4870906"/>
            <a:ext cx="3093217" cy="877060"/>
          </a:xfrm>
          <a:prstGeom prst="triangle">
            <a:avLst/>
          </a:prstGeom>
          <a:solidFill>
            <a:srgbClr val="FED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ight Triangle 30">
            <a:extLst>
              <a:ext uri="{FF2B5EF4-FFF2-40B4-BE49-F238E27FC236}">
                <a16:creationId xmlns:a16="http://schemas.microsoft.com/office/drawing/2014/main" id="{CC26B88A-5721-4B5C-A321-6956AAF14E4F}"/>
              </a:ext>
            </a:extLst>
          </p:cNvPr>
          <p:cNvSpPr/>
          <p:nvPr/>
        </p:nvSpPr>
        <p:spPr>
          <a:xfrm rot="16200000" flipH="1" flipV="1">
            <a:off x="5936800" y="1506490"/>
            <a:ext cx="1200688" cy="87996"/>
          </a:xfrm>
          <a:prstGeom prst="rtTriangle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pen envelope">
            <a:extLst>
              <a:ext uri="{FF2B5EF4-FFF2-40B4-BE49-F238E27FC236}">
                <a16:creationId xmlns:a16="http://schemas.microsoft.com/office/drawing/2014/main" id="{4A2A98D8-3BC7-4A22-81B8-0DBFDEE8B1C6}"/>
              </a:ext>
            </a:extLst>
          </p:cNvPr>
          <p:cNvSpPr/>
          <p:nvPr/>
        </p:nvSpPr>
        <p:spPr>
          <a:xfrm rot="10800000" flipH="1" flipV="1">
            <a:off x="7010771" y="3993846"/>
            <a:ext cx="3093217" cy="877060"/>
          </a:xfrm>
          <a:prstGeom prst="triangle">
            <a:avLst/>
          </a:prstGeom>
          <a:gradFill flip="none" rotWithShape="1">
            <a:gsLst>
              <a:gs pos="0">
                <a:srgbClr val="EA005F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32">
            <a:extLst>
              <a:ext uri="{FF2B5EF4-FFF2-40B4-BE49-F238E27FC236}">
                <a16:creationId xmlns:a16="http://schemas.microsoft.com/office/drawing/2014/main" id="{F8302F74-AD8A-4173-8CD7-9F376CCB8964}"/>
              </a:ext>
            </a:extLst>
          </p:cNvPr>
          <p:cNvSpPr/>
          <p:nvPr/>
        </p:nvSpPr>
        <p:spPr>
          <a:xfrm>
            <a:off x="7024740" y="4870909"/>
            <a:ext cx="3093217" cy="1653606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33">
            <a:extLst>
              <a:ext uri="{FF2B5EF4-FFF2-40B4-BE49-F238E27FC236}">
                <a16:creationId xmlns:a16="http://schemas.microsoft.com/office/drawing/2014/main" id="{86BC86E8-962C-48D3-842E-C019534D6FE9}"/>
              </a:ext>
            </a:extLst>
          </p:cNvPr>
          <p:cNvSpPr/>
          <p:nvPr/>
        </p:nvSpPr>
        <p:spPr>
          <a:xfrm rot="5400000" flipH="1">
            <a:off x="8420125" y="3261728"/>
            <a:ext cx="2547056" cy="20915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34">
            <a:extLst>
              <a:ext uri="{FF2B5EF4-FFF2-40B4-BE49-F238E27FC236}">
                <a16:creationId xmlns:a16="http://schemas.microsoft.com/office/drawing/2014/main" id="{87C150E7-62DF-4472-8C7E-879523B8E18E}"/>
              </a:ext>
            </a:extLst>
          </p:cNvPr>
          <p:cNvGrpSpPr/>
          <p:nvPr/>
        </p:nvGrpSpPr>
        <p:grpSpPr>
          <a:xfrm>
            <a:off x="7349197" y="819251"/>
            <a:ext cx="2344456" cy="5094109"/>
            <a:chOff x="452287" y="254405"/>
            <a:chExt cx="2344456" cy="5094109"/>
          </a:xfrm>
        </p:grpSpPr>
        <p:grpSp>
          <p:nvGrpSpPr>
            <p:cNvPr id="82" name="Group 35">
              <a:extLst>
                <a:ext uri="{FF2B5EF4-FFF2-40B4-BE49-F238E27FC236}">
                  <a16:creationId xmlns:a16="http://schemas.microsoft.com/office/drawing/2014/main" id="{2ABAA147-EDDA-4073-B648-9DEFF3A3CBAF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122" name="Rectangle 40">
                <a:extLst>
                  <a:ext uri="{FF2B5EF4-FFF2-40B4-BE49-F238E27FC236}">
                    <a16:creationId xmlns:a16="http://schemas.microsoft.com/office/drawing/2014/main" id="{30DC803A-E994-48E5-85B5-1788F91AFB2B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41">
                <a:extLst>
                  <a:ext uri="{FF2B5EF4-FFF2-40B4-BE49-F238E27FC236}">
                    <a16:creationId xmlns:a16="http://schemas.microsoft.com/office/drawing/2014/main" id="{28C3FCA4-7C86-4F84-A092-2FFCBCB50747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42">
                <a:extLst>
                  <a:ext uri="{FF2B5EF4-FFF2-40B4-BE49-F238E27FC236}">
                    <a16:creationId xmlns:a16="http://schemas.microsoft.com/office/drawing/2014/main" id="{5B2B5580-81A4-4461-ACE7-0CAB84489AE3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43">
                <a:extLst>
                  <a:ext uri="{FF2B5EF4-FFF2-40B4-BE49-F238E27FC236}">
                    <a16:creationId xmlns:a16="http://schemas.microsoft.com/office/drawing/2014/main" id="{164D6F3B-FC79-4F58-BD2F-41D8AD308BAF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36">
              <a:extLst>
                <a:ext uri="{FF2B5EF4-FFF2-40B4-BE49-F238E27FC236}">
                  <a16:creationId xmlns:a16="http://schemas.microsoft.com/office/drawing/2014/main" id="{6E9CBE0D-85C6-49CD-9F7B-9A850F113380}"/>
                </a:ext>
              </a:extLst>
            </p:cNvPr>
            <p:cNvSpPr txBox="1"/>
            <p:nvPr/>
          </p:nvSpPr>
          <p:spPr>
            <a:xfrm>
              <a:off x="901134" y="335883"/>
              <a:ext cx="1264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19" name="TextBox 37">
              <a:extLst>
                <a:ext uri="{FF2B5EF4-FFF2-40B4-BE49-F238E27FC236}">
                  <a16:creationId xmlns:a16="http://schemas.microsoft.com/office/drawing/2014/main" id="{88771354-3DDE-454C-ABD4-8C29B1747CE3}"/>
                </a:ext>
              </a:extLst>
            </p:cNvPr>
            <p:cNvSpPr txBox="1"/>
            <p:nvPr/>
          </p:nvSpPr>
          <p:spPr>
            <a:xfrm>
              <a:off x="458283" y="2335694"/>
              <a:ext cx="23384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D60093"/>
                  </a:solidFill>
                </a:rPr>
                <a:t>بعدم رمي أي أوساخ أو مناديل في المسجد</a:t>
              </a:r>
              <a:endParaRPr lang="en-US" sz="2400" b="1" dirty="0">
                <a:solidFill>
                  <a:srgbClr val="D60093"/>
                </a:solidFill>
              </a:endParaRPr>
            </a:p>
          </p:txBody>
        </p:sp>
        <p:sp>
          <p:nvSpPr>
            <p:cNvPr id="120" name="TextBox 38">
              <a:extLst>
                <a:ext uri="{FF2B5EF4-FFF2-40B4-BE49-F238E27FC236}">
                  <a16:creationId xmlns:a16="http://schemas.microsoft.com/office/drawing/2014/main" id="{A8346E3E-65FC-4E66-A299-37F6C8E68938}"/>
                </a:ext>
              </a:extLst>
            </p:cNvPr>
            <p:cNvSpPr txBox="1"/>
            <p:nvPr/>
          </p:nvSpPr>
          <p:spPr>
            <a:xfrm>
              <a:off x="694587" y="1984399"/>
              <a:ext cx="1931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D60093"/>
                  </a:solidFill>
                  <a:latin typeface="Oswald" panose="02000503000000000000" pitchFamily="2" charset="0"/>
                </a:rPr>
                <a:t>تعليق لائحة تنبِّه </a:t>
              </a:r>
              <a:endParaRPr lang="en-US" sz="2000" b="1" dirty="0">
                <a:solidFill>
                  <a:srgbClr val="D60093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21" name="Graphic 39" descr="Bullseye">
              <a:extLst>
                <a:ext uri="{FF2B5EF4-FFF2-40B4-BE49-F238E27FC236}">
                  <a16:creationId xmlns:a16="http://schemas.microsoft.com/office/drawing/2014/main" id="{9D985803-4D9D-46C0-8A61-72B6D764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335406" y="3089965"/>
              <a:ext cx="678064" cy="678064"/>
            </a:xfrm>
            <a:prstGeom prst="rect">
              <a:avLst/>
            </a:prstGeom>
          </p:spPr>
        </p:pic>
      </p:grpSp>
      <p:sp>
        <p:nvSpPr>
          <p:cNvPr id="126" name="Isosceles Triangle 44">
            <a:extLst>
              <a:ext uri="{FF2B5EF4-FFF2-40B4-BE49-F238E27FC236}">
                <a16:creationId xmlns:a16="http://schemas.microsoft.com/office/drawing/2014/main" id="{C9EA559A-DCE5-4453-B5AE-6C3A0AD4BE00}"/>
              </a:ext>
            </a:extLst>
          </p:cNvPr>
          <p:cNvSpPr/>
          <p:nvPr/>
        </p:nvSpPr>
        <p:spPr>
          <a:xfrm rot="5400000">
            <a:off x="6971241" y="4924407"/>
            <a:ext cx="1653606" cy="1546608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Isosceles Triangle 45">
            <a:extLst>
              <a:ext uri="{FF2B5EF4-FFF2-40B4-BE49-F238E27FC236}">
                <a16:creationId xmlns:a16="http://schemas.microsoft.com/office/drawing/2014/main" id="{D88044AE-8715-4048-97AE-4722CB603330}"/>
              </a:ext>
            </a:extLst>
          </p:cNvPr>
          <p:cNvSpPr/>
          <p:nvPr/>
        </p:nvSpPr>
        <p:spPr>
          <a:xfrm rot="5400000" flipH="1" flipV="1">
            <a:off x="8517850" y="4924407"/>
            <a:ext cx="1653606" cy="1546608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46">
            <a:extLst>
              <a:ext uri="{FF2B5EF4-FFF2-40B4-BE49-F238E27FC236}">
                <a16:creationId xmlns:a16="http://schemas.microsoft.com/office/drawing/2014/main" id="{97E5E800-B26B-4050-AF16-7BEE171566E6}"/>
              </a:ext>
            </a:extLst>
          </p:cNvPr>
          <p:cNvSpPr/>
          <p:nvPr/>
        </p:nvSpPr>
        <p:spPr>
          <a:xfrm rot="10800000" flipH="1" flipV="1">
            <a:off x="7024739" y="5647454"/>
            <a:ext cx="3093217" cy="877060"/>
          </a:xfrm>
          <a:prstGeom prst="triangle">
            <a:avLst/>
          </a:prstGeom>
          <a:solidFill>
            <a:srgbClr val="E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9" name="Closed Evvelope Pink">
            <a:extLst>
              <a:ext uri="{FF2B5EF4-FFF2-40B4-BE49-F238E27FC236}">
                <a16:creationId xmlns:a16="http://schemas.microsoft.com/office/drawing/2014/main" id="{4287E9A4-D8F6-4439-84E0-4D08C01D9794}"/>
              </a:ext>
            </a:extLst>
          </p:cNvPr>
          <p:cNvSpPr/>
          <p:nvPr/>
        </p:nvSpPr>
        <p:spPr>
          <a:xfrm rot="10800000" flipH="1">
            <a:off x="7024740" y="4870906"/>
            <a:ext cx="3093217" cy="877060"/>
          </a:xfrm>
          <a:prstGeom prst="triangle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ight Triangle 48">
            <a:extLst>
              <a:ext uri="{FF2B5EF4-FFF2-40B4-BE49-F238E27FC236}">
                <a16:creationId xmlns:a16="http://schemas.microsoft.com/office/drawing/2014/main" id="{F7D1B35D-DED3-4A61-BF29-1F50ADCAF159}"/>
              </a:ext>
            </a:extLst>
          </p:cNvPr>
          <p:cNvSpPr/>
          <p:nvPr/>
        </p:nvSpPr>
        <p:spPr>
          <a:xfrm rot="16200000" flipH="1" flipV="1">
            <a:off x="9124029" y="1506490"/>
            <a:ext cx="1200688" cy="87996"/>
          </a:xfrm>
          <a:prstGeom prst="rtTriangle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76" grpId="0" animBg="1"/>
      <p:bldP spid="77" grpId="0" animBg="1"/>
      <p:bldP spid="78" grpId="0" animBg="1"/>
      <p:bldP spid="80" grpId="0" animBg="1"/>
      <p:bldP spid="129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D9912B-1441-442F-B275-3520F8DD8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61C6025-CBED-4F00-9FC6-A13EE341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DBE32C73-85B7-4AA7-9C64-A5F4049CC4E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593AA45-EBA5-4110-AF81-27FB4C4CC1B5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0D2400D4-3FFA-45A7-BBC1-4ADF79067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04" y="2846753"/>
            <a:ext cx="1333927" cy="119918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31115"/>
              <a:ext cx="71562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42297" y="2088837"/>
              <a:ext cx="1432743" cy="703508"/>
              <a:chOff x="3553936" y="5546628"/>
              <a:chExt cx="1432743" cy="70350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93772" y="5546628"/>
                <a:ext cx="1143498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53936" y="5850026"/>
                <a:ext cx="1432743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المساجد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6699601" y="-264979"/>
            <a:ext cx="656083" cy="8321040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7220310" y="-532107"/>
            <a:ext cx="45719" cy="8321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4868367" y="1225441"/>
            <a:ext cx="1934913" cy="1919694"/>
            <a:chOff x="3303949" y="1353837"/>
            <a:chExt cx="1934913" cy="1919694"/>
          </a:xfrm>
        </p:grpSpPr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98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803280" y="420833"/>
            <a:ext cx="5182063" cy="3035562"/>
            <a:chOff x="5168480" y="-536216"/>
            <a:chExt cx="5182063" cy="3035562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168480" y="1438587"/>
              <a:ext cx="5182063" cy="1060759"/>
              <a:chOff x="5168480" y="1438587"/>
              <a:chExt cx="5182063" cy="1060759"/>
            </a:xfrm>
          </p:grpSpPr>
          <p:sp>
            <p:nvSpPr>
              <p:cNvPr id="101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267086" y="1438587"/>
                <a:ext cx="43494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000066"/>
                    </a:solidFill>
                    <a:latin typeface="Century Gothic" panose="020B0502020202020204" pitchFamily="34" charset="0"/>
                  </a:rPr>
                  <a:t>أقول إذا خرجت من المسجد :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168480" y="2037681"/>
                <a:ext cx="5182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اللهم إني أسألك من فضلك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0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087" y="-536216"/>
              <a:ext cx="1331448" cy="1817939"/>
            </a:xfrm>
            <a:prstGeom prst="rect">
              <a:avLst/>
            </a:prstGeom>
          </p:spPr>
        </p:pic>
      </p:grp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1943127" y="705"/>
            <a:ext cx="930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الآداب المتعلقة بالمساجد و الحرص على تطبيقها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27" y="2959450"/>
            <a:ext cx="1226409" cy="110252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51689" y="2008525"/>
              <a:ext cx="1432743" cy="546380"/>
              <a:chOff x="3563328" y="5466316"/>
              <a:chExt cx="1432743" cy="54638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الرابع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63328" y="5692500"/>
                <a:ext cx="143274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آداب المساجد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1950643" y="0"/>
            <a:ext cx="930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latin typeface="Century Gothic" panose="020B0502020202020204" pitchFamily="34" charset="0"/>
              </a:rPr>
              <a:t>بعض الأمثلة على العبث المكروه في  المسجد :</a:t>
            </a:r>
          </a:p>
        </p:txBody>
      </p:sp>
      <p:sp>
        <p:nvSpPr>
          <p:cNvPr id="52" name="Open envelope">
            <a:extLst>
              <a:ext uri="{FF2B5EF4-FFF2-40B4-BE49-F238E27FC236}">
                <a16:creationId xmlns:a16="http://schemas.microsoft.com/office/drawing/2014/main" id="{899978A9-A5F2-401A-9914-0AA727144543}"/>
              </a:ext>
            </a:extLst>
          </p:cNvPr>
          <p:cNvSpPr/>
          <p:nvPr/>
        </p:nvSpPr>
        <p:spPr>
          <a:xfrm rot="10800000" flipH="1" flipV="1">
            <a:off x="3823542" y="3993846"/>
            <a:ext cx="3093217" cy="877060"/>
          </a:xfrm>
          <a:prstGeom prst="triangle">
            <a:avLst/>
          </a:prstGeom>
          <a:gradFill flip="none" rotWithShape="1">
            <a:gsLst>
              <a:gs pos="0">
                <a:srgbClr val="EEB30C"/>
              </a:gs>
              <a:gs pos="100000">
                <a:srgbClr val="FEDB3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0B1CBFB5-5CAB-4042-8ABB-D3A8FFE98A7E}"/>
              </a:ext>
            </a:extLst>
          </p:cNvPr>
          <p:cNvSpPr/>
          <p:nvPr/>
        </p:nvSpPr>
        <p:spPr>
          <a:xfrm>
            <a:off x="3837511" y="4870909"/>
            <a:ext cx="3093217" cy="1653606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993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29">
            <a:extLst>
              <a:ext uri="{FF2B5EF4-FFF2-40B4-BE49-F238E27FC236}">
                <a16:creationId xmlns:a16="http://schemas.microsoft.com/office/drawing/2014/main" id="{4D2E3161-A104-4A99-86FB-C5B26BB9C90A}"/>
              </a:ext>
            </a:extLst>
          </p:cNvPr>
          <p:cNvSpPr/>
          <p:nvPr/>
        </p:nvSpPr>
        <p:spPr>
          <a:xfrm rot="5400000" flipH="1">
            <a:off x="5232896" y="3261728"/>
            <a:ext cx="2547056" cy="20915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28">
            <a:extLst>
              <a:ext uri="{FF2B5EF4-FFF2-40B4-BE49-F238E27FC236}">
                <a16:creationId xmlns:a16="http://schemas.microsoft.com/office/drawing/2014/main" id="{CCBD4742-B6BA-44BC-8231-77846936219C}"/>
              </a:ext>
            </a:extLst>
          </p:cNvPr>
          <p:cNvGrpSpPr/>
          <p:nvPr/>
        </p:nvGrpSpPr>
        <p:grpSpPr>
          <a:xfrm>
            <a:off x="3906367" y="819251"/>
            <a:ext cx="2630777" cy="5094109"/>
            <a:chOff x="196686" y="254405"/>
            <a:chExt cx="2630777" cy="5094109"/>
          </a:xfrm>
        </p:grpSpPr>
        <p:grpSp>
          <p:nvGrpSpPr>
            <p:cNvPr id="56" name="Group 22">
              <a:extLst>
                <a:ext uri="{FF2B5EF4-FFF2-40B4-BE49-F238E27FC236}">
                  <a16:creationId xmlns:a16="http://schemas.microsoft.com/office/drawing/2014/main" id="{857BFCF8-8874-41F4-84ED-C263F07B530C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65" name="Rectangle 11">
                <a:extLst>
                  <a:ext uri="{FF2B5EF4-FFF2-40B4-BE49-F238E27FC236}">
                    <a16:creationId xmlns:a16="http://schemas.microsoft.com/office/drawing/2014/main" id="{15692DE7-99C8-48E3-B2F4-E26882F39DD2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19">
                <a:extLst>
                  <a:ext uri="{FF2B5EF4-FFF2-40B4-BE49-F238E27FC236}">
                    <a16:creationId xmlns:a16="http://schemas.microsoft.com/office/drawing/2014/main" id="{72A66DB6-3C47-4042-91A2-A3BFBF34FD0E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20">
                <a:extLst>
                  <a:ext uri="{FF2B5EF4-FFF2-40B4-BE49-F238E27FC236}">
                    <a16:creationId xmlns:a16="http://schemas.microsoft.com/office/drawing/2014/main" id="{6CC6BEE2-D40D-4BB1-B4D3-D8C89C4CE8FD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21">
                <a:extLst>
                  <a:ext uri="{FF2B5EF4-FFF2-40B4-BE49-F238E27FC236}">
                    <a16:creationId xmlns:a16="http://schemas.microsoft.com/office/drawing/2014/main" id="{774BBFDB-5F16-4E43-B09B-F7F2FF6165C7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23">
              <a:extLst>
                <a:ext uri="{FF2B5EF4-FFF2-40B4-BE49-F238E27FC236}">
                  <a16:creationId xmlns:a16="http://schemas.microsoft.com/office/drawing/2014/main" id="{567CAC1E-0A71-4ED0-B5EA-A218EE2DF079}"/>
                </a:ext>
              </a:extLst>
            </p:cNvPr>
            <p:cNvSpPr txBox="1"/>
            <p:nvPr/>
          </p:nvSpPr>
          <p:spPr>
            <a:xfrm>
              <a:off x="901134" y="335883"/>
              <a:ext cx="1264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996001D4-C4CF-43AD-B0BB-67EFDD7784CC}"/>
                </a:ext>
              </a:extLst>
            </p:cNvPr>
            <p:cNvSpPr txBox="1"/>
            <p:nvPr/>
          </p:nvSpPr>
          <p:spPr>
            <a:xfrm>
              <a:off x="196686" y="2453055"/>
              <a:ext cx="2630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</a:rPr>
                <a:t>مع الأصدقاء في المسجد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25">
              <a:extLst>
                <a:ext uri="{FF2B5EF4-FFF2-40B4-BE49-F238E27FC236}">
                  <a16:creationId xmlns:a16="http://schemas.microsoft.com/office/drawing/2014/main" id="{F1A6DA21-C359-46C3-BB3E-F59FCDF68AC2}"/>
                </a:ext>
              </a:extLst>
            </p:cNvPr>
            <p:cNvSpPr txBox="1"/>
            <p:nvPr/>
          </p:nvSpPr>
          <p:spPr>
            <a:xfrm>
              <a:off x="452287" y="1904806"/>
              <a:ext cx="2174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الجري و المزاح</a:t>
              </a:r>
              <a:endParaRPr lang="en-US" sz="24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64" name="Graphic 27" descr="Business Growth">
              <a:extLst>
                <a:ext uri="{FF2B5EF4-FFF2-40B4-BE49-F238E27FC236}">
                  <a16:creationId xmlns:a16="http://schemas.microsoft.com/office/drawing/2014/main" id="{958DC563-6DA5-4D1B-A27C-4831779EB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35406" y="3089965"/>
              <a:ext cx="678064" cy="678064"/>
            </a:xfrm>
            <a:prstGeom prst="rect">
              <a:avLst/>
            </a:prstGeom>
          </p:spPr>
        </p:pic>
      </p:grpSp>
      <p:sp>
        <p:nvSpPr>
          <p:cNvPr id="73" name="Isosceles Triangle 14">
            <a:extLst>
              <a:ext uri="{FF2B5EF4-FFF2-40B4-BE49-F238E27FC236}">
                <a16:creationId xmlns:a16="http://schemas.microsoft.com/office/drawing/2014/main" id="{C8F998AE-FF27-430E-BCA2-A79110ABB1FE}"/>
              </a:ext>
            </a:extLst>
          </p:cNvPr>
          <p:cNvSpPr/>
          <p:nvPr/>
        </p:nvSpPr>
        <p:spPr>
          <a:xfrm rot="5400000">
            <a:off x="3784012" y="4924407"/>
            <a:ext cx="1653606" cy="1546608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15">
            <a:extLst>
              <a:ext uri="{FF2B5EF4-FFF2-40B4-BE49-F238E27FC236}">
                <a16:creationId xmlns:a16="http://schemas.microsoft.com/office/drawing/2014/main" id="{9F179FDE-0237-4400-B16F-7FC1C9EBF82D}"/>
              </a:ext>
            </a:extLst>
          </p:cNvPr>
          <p:cNvSpPr/>
          <p:nvPr/>
        </p:nvSpPr>
        <p:spPr>
          <a:xfrm rot="5400000" flipH="1" flipV="1">
            <a:off x="5330621" y="4924407"/>
            <a:ext cx="1653606" cy="1546608"/>
          </a:xfrm>
          <a:prstGeom prst="triangle">
            <a:avLst/>
          </a:prstGeom>
          <a:solidFill>
            <a:srgbClr val="F9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16">
            <a:extLst>
              <a:ext uri="{FF2B5EF4-FFF2-40B4-BE49-F238E27FC236}">
                <a16:creationId xmlns:a16="http://schemas.microsoft.com/office/drawing/2014/main" id="{07418699-DB7D-4236-A544-40970DB10551}"/>
              </a:ext>
            </a:extLst>
          </p:cNvPr>
          <p:cNvSpPr/>
          <p:nvPr/>
        </p:nvSpPr>
        <p:spPr>
          <a:xfrm rot="10800000" flipH="1" flipV="1">
            <a:off x="3837510" y="5647454"/>
            <a:ext cx="3093217" cy="877060"/>
          </a:xfrm>
          <a:prstGeom prst="triangle">
            <a:avLst/>
          </a:prstGeom>
          <a:solidFill>
            <a:srgbClr val="EEB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6" name="Closed Evvelope Yellow">
            <a:extLst>
              <a:ext uri="{FF2B5EF4-FFF2-40B4-BE49-F238E27FC236}">
                <a16:creationId xmlns:a16="http://schemas.microsoft.com/office/drawing/2014/main" id="{1714E748-C0FB-43BF-BFF1-DBBC82FC0D6A}"/>
              </a:ext>
            </a:extLst>
          </p:cNvPr>
          <p:cNvSpPr/>
          <p:nvPr/>
        </p:nvSpPr>
        <p:spPr>
          <a:xfrm rot="10800000" flipH="1">
            <a:off x="3837511" y="4870906"/>
            <a:ext cx="3093217" cy="877060"/>
          </a:xfrm>
          <a:prstGeom prst="triangle">
            <a:avLst/>
          </a:prstGeom>
          <a:solidFill>
            <a:srgbClr val="FED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ight Triangle 30">
            <a:extLst>
              <a:ext uri="{FF2B5EF4-FFF2-40B4-BE49-F238E27FC236}">
                <a16:creationId xmlns:a16="http://schemas.microsoft.com/office/drawing/2014/main" id="{CC26B88A-5721-4B5C-A321-6956AAF14E4F}"/>
              </a:ext>
            </a:extLst>
          </p:cNvPr>
          <p:cNvSpPr/>
          <p:nvPr/>
        </p:nvSpPr>
        <p:spPr>
          <a:xfrm rot="16200000" flipH="1" flipV="1">
            <a:off x="5936800" y="1506490"/>
            <a:ext cx="1200688" cy="87996"/>
          </a:xfrm>
          <a:prstGeom prst="rtTriangle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pen envelope">
            <a:extLst>
              <a:ext uri="{FF2B5EF4-FFF2-40B4-BE49-F238E27FC236}">
                <a16:creationId xmlns:a16="http://schemas.microsoft.com/office/drawing/2014/main" id="{4A2A98D8-3BC7-4A22-81B8-0DBFDEE8B1C6}"/>
              </a:ext>
            </a:extLst>
          </p:cNvPr>
          <p:cNvSpPr/>
          <p:nvPr/>
        </p:nvSpPr>
        <p:spPr>
          <a:xfrm rot="10800000" flipH="1" flipV="1">
            <a:off x="7010771" y="3993846"/>
            <a:ext cx="3093217" cy="877060"/>
          </a:xfrm>
          <a:prstGeom prst="triangle">
            <a:avLst/>
          </a:prstGeom>
          <a:gradFill flip="none" rotWithShape="1">
            <a:gsLst>
              <a:gs pos="0">
                <a:srgbClr val="EA005F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32">
            <a:extLst>
              <a:ext uri="{FF2B5EF4-FFF2-40B4-BE49-F238E27FC236}">
                <a16:creationId xmlns:a16="http://schemas.microsoft.com/office/drawing/2014/main" id="{F8302F74-AD8A-4173-8CD7-9F376CCB8964}"/>
              </a:ext>
            </a:extLst>
          </p:cNvPr>
          <p:cNvSpPr/>
          <p:nvPr/>
        </p:nvSpPr>
        <p:spPr>
          <a:xfrm>
            <a:off x="7024740" y="4870909"/>
            <a:ext cx="3093217" cy="1653606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5825">
                <a:srgbClr val="FFFFB9"/>
              </a:gs>
              <a:gs pos="100000">
                <a:srgbClr val="FF3F8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33">
            <a:extLst>
              <a:ext uri="{FF2B5EF4-FFF2-40B4-BE49-F238E27FC236}">
                <a16:creationId xmlns:a16="http://schemas.microsoft.com/office/drawing/2014/main" id="{86BC86E8-962C-48D3-842E-C019534D6FE9}"/>
              </a:ext>
            </a:extLst>
          </p:cNvPr>
          <p:cNvSpPr/>
          <p:nvPr/>
        </p:nvSpPr>
        <p:spPr>
          <a:xfrm rot="5400000" flipH="1">
            <a:off x="8420125" y="3261728"/>
            <a:ext cx="2547056" cy="209154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34">
            <a:extLst>
              <a:ext uri="{FF2B5EF4-FFF2-40B4-BE49-F238E27FC236}">
                <a16:creationId xmlns:a16="http://schemas.microsoft.com/office/drawing/2014/main" id="{87C150E7-62DF-4472-8C7E-879523B8E18E}"/>
              </a:ext>
            </a:extLst>
          </p:cNvPr>
          <p:cNvGrpSpPr/>
          <p:nvPr/>
        </p:nvGrpSpPr>
        <p:grpSpPr>
          <a:xfrm>
            <a:off x="7349197" y="819251"/>
            <a:ext cx="2344456" cy="5094109"/>
            <a:chOff x="452287" y="254405"/>
            <a:chExt cx="2344456" cy="5094109"/>
          </a:xfrm>
        </p:grpSpPr>
        <p:grpSp>
          <p:nvGrpSpPr>
            <p:cNvPr id="82" name="Group 35">
              <a:extLst>
                <a:ext uri="{FF2B5EF4-FFF2-40B4-BE49-F238E27FC236}">
                  <a16:creationId xmlns:a16="http://schemas.microsoft.com/office/drawing/2014/main" id="{2ABAA147-EDDA-4073-B648-9DEFF3A3CBAF}"/>
                </a:ext>
              </a:extLst>
            </p:cNvPr>
            <p:cNvGrpSpPr/>
            <p:nvPr/>
          </p:nvGrpSpPr>
          <p:grpSpPr>
            <a:xfrm>
              <a:off x="452287" y="254405"/>
              <a:ext cx="2338460" cy="5094109"/>
              <a:chOff x="3648951" y="-84249"/>
              <a:chExt cx="2850194" cy="6208872"/>
            </a:xfrm>
          </p:grpSpPr>
          <p:sp>
            <p:nvSpPr>
              <p:cNvPr id="122" name="Rectangle 40">
                <a:extLst>
                  <a:ext uri="{FF2B5EF4-FFF2-40B4-BE49-F238E27FC236}">
                    <a16:creationId xmlns:a16="http://schemas.microsoft.com/office/drawing/2014/main" id="{30DC803A-E994-48E5-85B5-1788F91AFB2B}"/>
                  </a:ext>
                </a:extLst>
              </p:cNvPr>
              <p:cNvSpPr/>
              <p:nvPr/>
            </p:nvSpPr>
            <p:spPr>
              <a:xfrm>
                <a:off x="3648951" y="4572405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41">
                <a:extLst>
                  <a:ext uri="{FF2B5EF4-FFF2-40B4-BE49-F238E27FC236}">
                    <a16:creationId xmlns:a16="http://schemas.microsoft.com/office/drawing/2014/main" id="{28C3FCA4-7C86-4F84-A092-2FFCBCB50747}"/>
                  </a:ext>
                </a:extLst>
              </p:cNvPr>
              <p:cNvSpPr/>
              <p:nvPr/>
            </p:nvSpPr>
            <p:spPr>
              <a:xfrm>
                <a:off x="3648951" y="3020187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42">
                <a:extLst>
                  <a:ext uri="{FF2B5EF4-FFF2-40B4-BE49-F238E27FC236}">
                    <a16:creationId xmlns:a16="http://schemas.microsoft.com/office/drawing/2014/main" id="{5B2B5580-81A4-4461-ACE7-0CAB84489AE3}"/>
                  </a:ext>
                </a:extLst>
              </p:cNvPr>
              <p:cNvSpPr/>
              <p:nvPr/>
            </p:nvSpPr>
            <p:spPr>
              <a:xfrm>
                <a:off x="3648951" y="1467969"/>
                <a:ext cx="2850194" cy="1552218"/>
              </a:xfrm>
              <a:prstGeom prst="rect">
                <a:avLst/>
              </a:prstGeom>
              <a:solidFill>
                <a:schemeClr val="bg1"/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43">
                <a:extLst>
                  <a:ext uri="{FF2B5EF4-FFF2-40B4-BE49-F238E27FC236}">
                    <a16:creationId xmlns:a16="http://schemas.microsoft.com/office/drawing/2014/main" id="{164D6F3B-FC79-4F58-BD2F-41D8AD308BAF}"/>
                  </a:ext>
                </a:extLst>
              </p:cNvPr>
              <p:cNvSpPr/>
              <p:nvPr/>
            </p:nvSpPr>
            <p:spPr>
              <a:xfrm>
                <a:off x="3648951" y="-84249"/>
                <a:ext cx="2850194" cy="1552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 cmpd="thinThick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36">
              <a:extLst>
                <a:ext uri="{FF2B5EF4-FFF2-40B4-BE49-F238E27FC236}">
                  <a16:creationId xmlns:a16="http://schemas.microsoft.com/office/drawing/2014/main" id="{6E9CBE0D-85C6-49CD-9F7B-9A850F113380}"/>
                </a:ext>
              </a:extLst>
            </p:cNvPr>
            <p:cNvSpPr txBox="1"/>
            <p:nvPr/>
          </p:nvSpPr>
          <p:spPr>
            <a:xfrm>
              <a:off x="901134" y="335883"/>
              <a:ext cx="12648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19" name="TextBox 37">
              <a:extLst>
                <a:ext uri="{FF2B5EF4-FFF2-40B4-BE49-F238E27FC236}">
                  <a16:creationId xmlns:a16="http://schemas.microsoft.com/office/drawing/2014/main" id="{88771354-3DDE-454C-ABD4-8C29B1747CE3}"/>
                </a:ext>
              </a:extLst>
            </p:cNvPr>
            <p:cNvSpPr txBox="1"/>
            <p:nvPr/>
          </p:nvSpPr>
          <p:spPr>
            <a:xfrm>
              <a:off x="458283" y="2335694"/>
              <a:ext cx="23384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D60093"/>
                  </a:solidFill>
                </a:rPr>
                <a:t>و إلقاء المناديل و العلب الفارغة</a:t>
              </a:r>
              <a:endParaRPr lang="en-US" sz="2400" b="1" dirty="0">
                <a:solidFill>
                  <a:srgbClr val="D60093"/>
                </a:solidFill>
              </a:endParaRPr>
            </a:p>
          </p:txBody>
        </p:sp>
        <p:sp>
          <p:nvSpPr>
            <p:cNvPr id="120" name="TextBox 38">
              <a:extLst>
                <a:ext uri="{FF2B5EF4-FFF2-40B4-BE49-F238E27FC236}">
                  <a16:creationId xmlns:a16="http://schemas.microsoft.com/office/drawing/2014/main" id="{A8346E3E-65FC-4E66-A299-37F6C8E68938}"/>
                </a:ext>
              </a:extLst>
            </p:cNvPr>
            <p:cNvSpPr txBox="1"/>
            <p:nvPr/>
          </p:nvSpPr>
          <p:spPr>
            <a:xfrm>
              <a:off x="655635" y="1720139"/>
              <a:ext cx="19317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D60093"/>
                  </a:solidFill>
                  <a:latin typeface="Oswald" panose="02000503000000000000" pitchFamily="2" charset="0"/>
                </a:rPr>
                <a:t>إتلاف مقتنيات المسجد</a:t>
              </a:r>
              <a:endParaRPr lang="en-US" sz="2000" b="1" dirty="0">
                <a:solidFill>
                  <a:srgbClr val="D60093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21" name="Graphic 39" descr="Bullseye">
              <a:extLst>
                <a:ext uri="{FF2B5EF4-FFF2-40B4-BE49-F238E27FC236}">
                  <a16:creationId xmlns:a16="http://schemas.microsoft.com/office/drawing/2014/main" id="{9D985803-4D9D-46C0-8A61-72B6D7643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335406" y="3089965"/>
              <a:ext cx="678064" cy="678064"/>
            </a:xfrm>
            <a:prstGeom prst="rect">
              <a:avLst/>
            </a:prstGeom>
          </p:spPr>
        </p:pic>
      </p:grpSp>
      <p:sp>
        <p:nvSpPr>
          <p:cNvPr id="126" name="Isosceles Triangle 44">
            <a:extLst>
              <a:ext uri="{FF2B5EF4-FFF2-40B4-BE49-F238E27FC236}">
                <a16:creationId xmlns:a16="http://schemas.microsoft.com/office/drawing/2014/main" id="{C9EA559A-DCE5-4453-B5AE-6C3A0AD4BE00}"/>
              </a:ext>
            </a:extLst>
          </p:cNvPr>
          <p:cNvSpPr/>
          <p:nvPr/>
        </p:nvSpPr>
        <p:spPr>
          <a:xfrm rot="5400000">
            <a:off x="6971241" y="4924407"/>
            <a:ext cx="1653606" cy="1546608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Isosceles Triangle 45">
            <a:extLst>
              <a:ext uri="{FF2B5EF4-FFF2-40B4-BE49-F238E27FC236}">
                <a16:creationId xmlns:a16="http://schemas.microsoft.com/office/drawing/2014/main" id="{D88044AE-8715-4048-97AE-4722CB603330}"/>
              </a:ext>
            </a:extLst>
          </p:cNvPr>
          <p:cNvSpPr/>
          <p:nvPr/>
        </p:nvSpPr>
        <p:spPr>
          <a:xfrm rot="5400000" flipH="1" flipV="1">
            <a:off x="8517850" y="4924407"/>
            <a:ext cx="1653606" cy="1546608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Isosceles Triangle 46">
            <a:extLst>
              <a:ext uri="{FF2B5EF4-FFF2-40B4-BE49-F238E27FC236}">
                <a16:creationId xmlns:a16="http://schemas.microsoft.com/office/drawing/2014/main" id="{97E5E800-B26B-4050-AF16-7BEE171566E6}"/>
              </a:ext>
            </a:extLst>
          </p:cNvPr>
          <p:cNvSpPr/>
          <p:nvPr/>
        </p:nvSpPr>
        <p:spPr>
          <a:xfrm rot="10800000" flipH="1" flipV="1">
            <a:off x="7024739" y="5647454"/>
            <a:ext cx="3093217" cy="877060"/>
          </a:xfrm>
          <a:prstGeom prst="triangle">
            <a:avLst/>
          </a:prstGeom>
          <a:solidFill>
            <a:srgbClr val="E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9" name="Closed Evvelope Pink">
            <a:extLst>
              <a:ext uri="{FF2B5EF4-FFF2-40B4-BE49-F238E27FC236}">
                <a16:creationId xmlns:a16="http://schemas.microsoft.com/office/drawing/2014/main" id="{4287E9A4-D8F6-4439-84E0-4D08C01D9794}"/>
              </a:ext>
            </a:extLst>
          </p:cNvPr>
          <p:cNvSpPr/>
          <p:nvPr/>
        </p:nvSpPr>
        <p:spPr>
          <a:xfrm rot="10800000" flipH="1">
            <a:off x="7024740" y="4870906"/>
            <a:ext cx="3093217" cy="877060"/>
          </a:xfrm>
          <a:prstGeom prst="triangle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ight Triangle 48">
            <a:extLst>
              <a:ext uri="{FF2B5EF4-FFF2-40B4-BE49-F238E27FC236}">
                <a16:creationId xmlns:a16="http://schemas.microsoft.com/office/drawing/2014/main" id="{F7D1B35D-DED3-4A61-BF29-1F50ADCAF159}"/>
              </a:ext>
            </a:extLst>
          </p:cNvPr>
          <p:cNvSpPr/>
          <p:nvPr/>
        </p:nvSpPr>
        <p:spPr>
          <a:xfrm rot="16200000" flipH="1" flipV="1">
            <a:off x="9124029" y="1506490"/>
            <a:ext cx="1200688" cy="87996"/>
          </a:xfrm>
          <a:prstGeom prst="rtTriangle">
            <a:avLst/>
          </a:prstGeom>
          <a:solidFill>
            <a:schemeClr val="tx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76" grpId="0" animBg="1"/>
      <p:bldP spid="77" grpId="0" animBg="1"/>
      <p:bldP spid="78" grpId="0" animBg="1"/>
      <p:bldP spid="80" grpId="0" animBg="1"/>
      <p:bldP spid="129" grpId="0" animBg="1"/>
      <p:bldP spid="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216</Words>
  <Application>Microsoft Office PowerPoint</Application>
  <PresentationFormat>شاشة عريضة</PresentationFormat>
  <Paragraphs>68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2183</cp:revision>
  <dcterms:created xsi:type="dcterms:W3CDTF">2020-10-10T04:32:51Z</dcterms:created>
  <dcterms:modified xsi:type="dcterms:W3CDTF">2021-02-17T22:22:28Z</dcterms:modified>
</cp:coreProperties>
</file>