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99" r:id="rId4"/>
    <p:sldId id="300" r:id="rId5"/>
    <p:sldId id="258" r:id="rId6"/>
    <p:sldId id="260" r:id="rId7"/>
    <p:sldId id="301" r:id="rId8"/>
    <p:sldId id="303" r:id="rId9"/>
    <p:sldId id="324" r:id="rId10"/>
    <p:sldId id="325" r:id="rId11"/>
    <p:sldId id="304" r:id="rId12"/>
    <p:sldId id="305" r:id="rId13"/>
    <p:sldId id="306" r:id="rId14"/>
    <p:sldId id="326" r:id="rId15"/>
    <p:sldId id="307" r:id="rId16"/>
    <p:sldId id="308" r:id="rId17"/>
    <p:sldId id="321" r:id="rId18"/>
    <p:sldId id="322" r:id="rId19"/>
    <p:sldId id="323" r:id="rId20"/>
    <p:sldId id="309" r:id="rId21"/>
    <p:sldId id="327" r:id="rId22"/>
    <p:sldId id="328" r:id="rId23"/>
    <p:sldId id="310" r:id="rId24"/>
    <p:sldId id="311" r:id="rId25"/>
    <p:sldId id="312" r:id="rId26"/>
    <p:sldId id="313" r:id="rId27"/>
    <p:sldId id="314" r:id="rId28"/>
    <p:sldId id="315" r:id="rId29"/>
    <p:sldId id="329" r:id="rId30"/>
    <p:sldId id="316" r:id="rId31"/>
    <p:sldId id="317" r:id="rId32"/>
    <p:sldId id="330" r:id="rId33"/>
    <p:sldId id="318" r:id="rId34"/>
    <p:sldId id="319" r:id="rId35"/>
    <p:sldId id="320" r:id="rId36"/>
    <p:sldId id="282" r:id="rId3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10:41.0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2695 1,'-1'3,"0"1,-1-1,0 1,0-1,0 0,0 0,0 0,-1 0,1 0,-4 3,-4 5,-18 25,-1-1,-54 47,-76 52,75-66,52-41,-1-3,-1-1,-1-1,-51 23,-113 66,116-61,33-18,-59 50,10-6,-80 69,129-101,35-29,0 0,2 1,0 1,-17 27,16-23,0 0,-27 29,34-44,-37 40,-70 54,75-67,1 2,-40 48,36-38,20-21,-179 176,131-131,54-52,0 0,-1-1,0-1,-40 25,-83 51,60-37,76-52,1 0,0 0,0 0,-1 0,1-1,-1 1,0-1,1 0,-1 0,0 0,0-1,1 1,-1-1,0 0,0 0,0 0,0-1,-5 0,5-1,1 1,0-1,0 0,0 0,1 0,-1 0,0-1,1 1,-1-1,1 1,0-1,0 0,0 0,0 0,1 0,-1 0,1 0,0 0,0-1,0 1,-1-5,-3-20,2 0,1 0,1 0,5-54,-1 19,-1-123,-2 797,0-600,0 0,0 0,0-1,1 1,3 12,-3-20,0-1,0 1,0 0,0-1,0 1,0-1,1 0,-1 1,1-1,0 0,0 0,-1 0,1 0,1 0,-1 0,0-1,0 1,1-1,-1 1,1-1,2 1,8 2,0 0,1-1,-1-1,1 0,20-1,73-5,-55 0,69-12,-2 0,-58 9,-35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10:41.01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2695 1,'-1'3,"0"1,-1-1,0 1,0-1,0 0,0 0,0 0,-1 0,1 0,-4 3,-4 5,-18 25,-1-1,-54 47,-76 52,75-66,52-41,-1-3,-1-1,-1-1,-51 23,-113 66,116-61,33-18,-59 50,10-6,-80 69,129-101,35-29,0 0,2 1,0 1,-17 27,16-23,0 0,-27 29,34-44,-37 40,-70 54,75-67,1 2,-40 48,36-38,20-21,-179 176,131-131,54-52,0 0,-1-1,0-1,-40 25,-83 51,60-37,76-52,1 0,0 0,0 0,-1 0,1-1,-1 1,0-1,1 0,-1 0,0 0,0-1,1 1,-1-1,0 0,0 0,0 0,0-1,-5 0,5-1,1 1,0-1,0 0,0 0,1 0,-1 0,0-1,1 1,-1-1,1 1,0-1,0 0,0 0,0 0,1 0,-1 0,1 0,0 0,0-1,0 1,-1-5,-3-20,2 0,1 0,1 0,5-54,-1 19,-1-123,-2 797,0-600,0 0,0 0,0-1,1 1,3 12,-3-20,0-1,0 1,0 0,0-1,0 1,0-1,1 0,-1 1,1-1,0 0,0 0,-1 0,1 0,1 0,-1 0,0-1,0 1,1-1,-1 1,1-1,2 1,8 2,0 0,1-1,-1-1,1 0,20-1,73-5,-55 0,69-12,-2 0,-58 9,-35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12:50.32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2695 1,'-1'3,"0"1,-1-1,0 1,0-1,0 0,0 0,0 0,-1 0,1 0,-4 3,-4 5,-18 25,-1-1,-54 47,-76 52,75-66,52-41,-1-3,-1-1,-1-1,-51 23,-113 66,116-61,33-18,-59 50,10-6,-80 69,129-101,35-29,0 0,2 1,0 1,-17 27,16-23,0 0,-27 29,34-44,-37 40,-70 54,75-67,1 2,-40 48,36-38,20-21,-179 176,131-131,54-52,0 0,-1-1,0-1,-40 25,-83 51,60-37,76-52,1 0,0 0,0 0,-1 0,1-1,-1 1,0-1,1 0,-1 0,0 0,0-1,1 1,-1-1,0 0,0 0,0 0,0-1,-5 0,5-1,1 1,0-1,0 0,0 0,1 0,-1 0,0-1,1 1,-1-1,1 1,0-1,0 0,0 0,0 0,1 0,-1 0,1 0,0 0,0-1,0 1,-1-5,-3-20,2 0,1 0,1 0,5-54,-1 19,-1-123,-2 797,0-600,0 0,0 0,0-1,1 1,3 12,-3-20,0-1,0 1,0 0,0-1,0 1,0-1,1 0,-1 1,1-1,0 0,0 0,-1 0,1 0,1 0,-1 0,0-1,0 1,1-1,-1 1,1-1,2 1,8 2,0 0,1-1,-1-1,1 0,20-1,73-5,-55 0,69-12,-2 0,-58 9,-35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16/06/42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customXml" Target="../ink/ink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customXml" Target="../ink/ink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openxmlformats.org/officeDocument/2006/relationships/image" Target="../media/image47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6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59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3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3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7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1.png"/><Relationship Id="rId7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3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32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71557"/>
            <a:ext cx="855736" cy="110344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54" y="3673764"/>
            <a:ext cx="9844210" cy="66580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2463" y="4502002"/>
            <a:ext cx="6802943" cy="66580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9C97B3C-40E0-4F39-AB68-9F3E5B05E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3010" y="969265"/>
            <a:ext cx="3500105" cy="25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8039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350" y="838662"/>
            <a:ext cx="3202879" cy="57102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912" y="2341653"/>
            <a:ext cx="2865175" cy="468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131" y="3072979"/>
            <a:ext cx="2883139" cy="4680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3230" y="3804305"/>
            <a:ext cx="509317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0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8039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4350" y="838662"/>
            <a:ext cx="3202879" cy="57102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" b="12097"/>
          <a:stretch/>
        </p:blipFill>
        <p:spPr>
          <a:xfrm>
            <a:off x="6792685" y="1518490"/>
            <a:ext cx="4385882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2424292"/>
            <a:ext cx="5128799" cy="53039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6B797-9628-49FE-AC7B-98E4F4FA6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9065" y="3185613"/>
            <a:ext cx="4290570" cy="45177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2A4F8A6-CDF4-4D0D-A680-28D0679B8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3872" y="3868306"/>
            <a:ext cx="7024255" cy="4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2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48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33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b="18845"/>
          <a:stretch/>
        </p:blipFill>
        <p:spPr>
          <a:xfrm>
            <a:off x="6848669" y="1500300"/>
            <a:ext cx="4329898" cy="5922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3630" y="2301329"/>
            <a:ext cx="6507334" cy="3056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EB0D2949-9014-4BC8-B3EE-6185961719EA}"/>
                  </a:ext>
                </a:extLst>
              </p14:cNvPr>
              <p14:cNvContentPartPr/>
              <p14:nvPr/>
            </p14:nvContentPartPr>
            <p14:xfrm>
              <a:off x="3518591" y="3199762"/>
              <a:ext cx="970560" cy="87732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EB0D2949-9014-4BC8-B3EE-6185961719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82951" y="3164122"/>
                <a:ext cx="1042200" cy="9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65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48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8" b="18845"/>
          <a:stretch/>
        </p:blipFill>
        <p:spPr>
          <a:xfrm>
            <a:off x="6848669" y="1500300"/>
            <a:ext cx="4329898" cy="5922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3630" y="2350309"/>
            <a:ext cx="6507334" cy="29584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EB0D2949-9014-4BC8-B3EE-6185961719EA}"/>
                  </a:ext>
                </a:extLst>
              </p14:cNvPr>
              <p14:cNvContentPartPr/>
              <p14:nvPr/>
            </p14:nvContentPartPr>
            <p14:xfrm rot="15951154">
              <a:off x="6046816" y="3199763"/>
              <a:ext cx="970560" cy="87732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EB0D2949-9014-4BC8-B3EE-6185961719E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 rot="15951154">
                <a:off x="6011176" y="3164123"/>
                <a:ext cx="1042200" cy="9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68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5" b="20778"/>
          <a:stretch/>
        </p:blipFill>
        <p:spPr>
          <a:xfrm>
            <a:off x="7117773" y="1502097"/>
            <a:ext cx="4060794" cy="55983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3688" y="2250483"/>
            <a:ext cx="5007274" cy="25884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7F15644A-2BC3-44A8-B6A6-A878BD4A3B78}"/>
                  </a:ext>
                </a:extLst>
              </p14:cNvPr>
              <p14:cNvContentPartPr/>
              <p14:nvPr/>
            </p14:nvContentPartPr>
            <p14:xfrm>
              <a:off x="3997846" y="3106032"/>
              <a:ext cx="970560" cy="87732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7F15644A-2BC3-44A8-B6A6-A878BD4A3B7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62206" y="3070392"/>
                <a:ext cx="1042200" cy="94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603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6" t="22353" r="-1" b="7479"/>
          <a:stretch/>
        </p:blipFill>
        <p:spPr>
          <a:xfrm>
            <a:off x="6857999" y="1541329"/>
            <a:ext cx="4320567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573" y="2738684"/>
            <a:ext cx="9231034" cy="2505160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A8BB48A-63AE-4520-A8F0-4343185314C9}"/>
              </a:ext>
            </a:extLst>
          </p:cNvPr>
          <p:cNvSpPr txBox="1"/>
          <p:nvPr/>
        </p:nvSpPr>
        <p:spPr>
          <a:xfrm>
            <a:off x="7581158" y="2803451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أُبْقِي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113C004-58F2-4E3A-9F3C-4B2F0AE3008B}"/>
              </a:ext>
            </a:extLst>
          </p:cNvPr>
          <p:cNvSpPr txBox="1"/>
          <p:nvPr/>
        </p:nvSpPr>
        <p:spPr>
          <a:xfrm>
            <a:off x="935179" y="2797126"/>
            <a:ext cx="17996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أَمْحُو</a:t>
            </a:r>
            <a:endParaRPr lang="ar-SA" sz="32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264A696-0227-49AB-B252-F94BA01432B0}"/>
              </a:ext>
            </a:extLst>
          </p:cNvPr>
          <p:cNvSpPr txBox="1"/>
          <p:nvPr/>
        </p:nvSpPr>
        <p:spPr>
          <a:xfrm>
            <a:off x="1766454" y="4506127"/>
            <a:ext cx="432954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</a:rPr>
              <a:t>أُزِيلُ الْأَذَى عَنِ الطَّرِيقِ.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7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34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84" y="831978"/>
            <a:ext cx="6620706" cy="507974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6946580" y="2324010"/>
            <a:ext cx="437227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002060"/>
                </a:solidFill>
              </a:rPr>
              <a:t>قاعدة التاء والهاء</a:t>
            </a:r>
          </a:p>
          <a:p>
            <a:pPr algn="ctr"/>
            <a:r>
              <a:rPr lang="ar-SA" sz="3600" b="1" dirty="0">
                <a:solidFill>
                  <a:srgbClr val="C00000"/>
                </a:solidFill>
              </a:rPr>
              <a:t>والاسم الممدود</a:t>
            </a:r>
            <a:endParaRPr lang="ar-SA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7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8039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34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8189745" y="2362110"/>
            <a:ext cx="303847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التاء المربوطة </a:t>
            </a:r>
          </a:p>
          <a:p>
            <a:pPr algn="ctr"/>
            <a:r>
              <a:rPr lang="ar-SA" sz="3600" b="1" dirty="0">
                <a:solidFill>
                  <a:srgbClr val="C00000"/>
                </a:solidFill>
              </a:rPr>
              <a:t>والمفتوحة و الهاء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" name="التاء_المربوطة_والمفتوحة_والهاء_الصف_الثاني_الإملاء">
            <a:hlinkClick r:id="" action="ppaction://media"/>
            <a:extLst>
              <a:ext uri="{FF2B5EF4-FFF2-40B4-BE49-F238E27FC236}">
                <a16:creationId xmlns:a16="http://schemas.microsoft.com/office/drawing/2014/main" id="{A227ED50-45BE-45B7-9479-643812F8F0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3291" y="930772"/>
            <a:ext cx="7751428" cy="44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2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0964" y="656044"/>
            <a:ext cx="2697603" cy="7978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t="1" r="17295" b="-1"/>
          <a:stretch/>
        </p:blipFill>
        <p:spPr>
          <a:xfrm>
            <a:off x="4933230" y="132695"/>
            <a:ext cx="337768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34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53E701-0FC4-4CB2-9E02-5A1143A1DED9}"/>
              </a:ext>
            </a:extLst>
          </p:cNvPr>
          <p:cNvSpPr txBox="1"/>
          <p:nvPr/>
        </p:nvSpPr>
        <p:spPr>
          <a:xfrm>
            <a:off x="8189745" y="2362110"/>
            <a:ext cx="30384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الاسم الممدود</a:t>
            </a:r>
            <a:endParaRPr lang="ar-SA" sz="3200" b="1" dirty="0">
              <a:solidFill>
                <a:srgbClr val="C00000"/>
              </a:solidFill>
            </a:endParaRPr>
          </a:p>
        </p:txBody>
      </p:sp>
      <p:pic>
        <p:nvPicPr>
          <p:cNvPr id="2" name="الاسم الممدود">
            <a:hlinkClick r:id="" action="ppaction://media"/>
            <a:extLst>
              <a:ext uri="{FF2B5EF4-FFF2-40B4-BE49-F238E27FC236}">
                <a16:creationId xmlns:a16="http://schemas.microsoft.com/office/drawing/2014/main" id="{2D3AF4DB-6301-4879-8802-7F026A5720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421" end="6554.99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1859" y="1028699"/>
            <a:ext cx="7467601" cy="420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2848" y="857725"/>
            <a:ext cx="2697603" cy="6118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19319" b="5779"/>
          <a:stretch/>
        </p:blipFill>
        <p:spPr>
          <a:xfrm>
            <a:off x="4586797" y="134777"/>
            <a:ext cx="3978701" cy="55775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t="14310" b="24232"/>
          <a:stretch/>
        </p:blipFill>
        <p:spPr>
          <a:xfrm>
            <a:off x="5044307" y="1557306"/>
            <a:ext cx="6216143" cy="55775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9379" y="2509719"/>
            <a:ext cx="8356904" cy="5400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A50161B-FF3D-4310-8F53-1F4775B41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8225" y="3226622"/>
            <a:ext cx="2249602" cy="43550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DE77674-EFAC-42FC-99A5-0A9E44B5B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E7B0ABB-6EC2-4C0B-A887-46C37251FF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2848" y="857725"/>
            <a:ext cx="2697603" cy="6118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19319" b="5779"/>
          <a:stretch/>
        </p:blipFill>
        <p:spPr>
          <a:xfrm>
            <a:off x="4586797" y="134777"/>
            <a:ext cx="3978701" cy="55775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3" b="19626"/>
          <a:stretch/>
        </p:blipFill>
        <p:spPr>
          <a:xfrm>
            <a:off x="6939336" y="1649526"/>
            <a:ext cx="4196947" cy="60016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7494" y="2464565"/>
            <a:ext cx="8232613" cy="1928869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395" y="6147346"/>
            <a:ext cx="3215402" cy="23565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DE77674-EFAC-42FC-99A5-0A9E44B5B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E7B0ABB-6EC2-4C0B-A887-46C37251FF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2516" y="857725"/>
            <a:ext cx="2518267" cy="61187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19319" b="5779"/>
          <a:stretch/>
        </p:blipFill>
        <p:spPr>
          <a:xfrm>
            <a:off x="4586797" y="134777"/>
            <a:ext cx="3978701" cy="557756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35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5943" b="18106"/>
          <a:stretch/>
        </p:blipFill>
        <p:spPr>
          <a:xfrm>
            <a:off x="5340927" y="1662545"/>
            <a:ext cx="5829855" cy="55775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D75F5B1-3E9C-4538-997D-7654A8C01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118" y="2600735"/>
            <a:ext cx="7199097" cy="185504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79047EE9-14AD-4C31-A181-6909E0CB0E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6"/>
          <a:stretch/>
        </p:blipFill>
        <p:spPr>
          <a:xfrm>
            <a:off x="384464" y="5808742"/>
            <a:ext cx="5560724" cy="35672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DE77674-EFAC-42FC-99A5-0A9E44B5B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FE7B0ABB-6EC2-4C0B-A887-46C37251FF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1B32CDE-6158-49C1-B1C2-CCC501BF7214}"/>
              </a:ext>
            </a:extLst>
          </p:cNvPr>
          <p:cNvSpPr txBox="1"/>
          <p:nvPr/>
        </p:nvSpPr>
        <p:spPr>
          <a:xfrm>
            <a:off x="6359237" y="2648377"/>
            <a:ext cx="15066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 err="1">
                <a:solidFill>
                  <a:srgbClr val="C00000"/>
                </a:solidFill>
              </a:rPr>
              <a:t>عَـا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52529B5-CBD6-400B-BDD0-97E9BB55D479}"/>
              </a:ext>
            </a:extLst>
          </p:cNvPr>
          <p:cNvSpPr txBox="1"/>
          <p:nvPr/>
        </p:nvSpPr>
        <p:spPr>
          <a:xfrm>
            <a:off x="4589318" y="2648377"/>
            <a:ext cx="15066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</a:rPr>
              <a:t>مِـ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E5A8395-1B8E-4F23-BC63-6EC1AF0F3030}"/>
              </a:ext>
            </a:extLst>
          </p:cNvPr>
          <p:cNvSpPr txBox="1"/>
          <p:nvPr/>
        </p:nvSpPr>
        <p:spPr>
          <a:xfrm>
            <a:off x="2784762" y="2648376"/>
            <a:ext cx="15066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</a:rPr>
              <a:t>ــلٌ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BF377A1-892C-47DD-8AA7-D484B12E263C}"/>
              </a:ext>
            </a:extLst>
          </p:cNvPr>
          <p:cNvSpPr txBox="1"/>
          <p:nvPr/>
        </p:nvSpPr>
        <p:spPr>
          <a:xfrm>
            <a:off x="6359237" y="3572860"/>
            <a:ext cx="15066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</a:rPr>
              <a:t>بَـ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AF636CA-DC98-4F48-9D91-E73D2F362D98}"/>
              </a:ext>
            </a:extLst>
          </p:cNvPr>
          <p:cNvSpPr txBox="1"/>
          <p:nvPr/>
        </p:nvSpPr>
        <p:spPr>
          <a:xfrm>
            <a:off x="4563198" y="3572860"/>
            <a:ext cx="15066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</a:rPr>
              <a:t>ـعِـيـ</a:t>
            </a:r>
            <a:endParaRPr lang="ar-SA" sz="4400" b="1" dirty="0">
              <a:solidFill>
                <a:srgbClr val="C0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8F744FB-D43D-44A3-B991-53D901F7BD47}"/>
              </a:ext>
            </a:extLst>
          </p:cNvPr>
          <p:cNvSpPr txBox="1"/>
          <p:nvPr/>
        </p:nvSpPr>
        <p:spPr>
          <a:xfrm>
            <a:off x="2767159" y="3576173"/>
            <a:ext cx="150668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C00000"/>
                </a:solidFill>
              </a:rPr>
              <a:t>ـــدٌ</a:t>
            </a:r>
            <a:endParaRPr lang="ar-SA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1958" y="884116"/>
            <a:ext cx="3790799" cy="540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36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544" y="1154116"/>
            <a:ext cx="6456776" cy="4580207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1C8CF3E-CC63-4F36-A3B6-A32942412950}"/>
              </a:ext>
            </a:extLst>
          </p:cNvPr>
          <p:cNvSpPr txBox="1"/>
          <p:nvPr/>
        </p:nvSpPr>
        <p:spPr>
          <a:xfrm>
            <a:off x="4763060" y="2859444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لِمُسَاعَدَتِهِ</a:t>
            </a:r>
            <a:endParaRPr lang="ar-SA" sz="2800" b="1" dirty="0">
              <a:solidFill>
                <a:srgbClr val="C00000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00E9C03-2BFC-4BA5-9E0B-3D6A7035C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60E2054-A299-4D53-8CC9-15009C3DC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3B120B5-42F1-4502-B93A-117EB123AA3F}"/>
              </a:ext>
            </a:extLst>
          </p:cNvPr>
          <p:cNvSpPr txBox="1"/>
          <p:nvPr/>
        </p:nvSpPr>
        <p:spPr>
          <a:xfrm>
            <a:off x="4763060" y="3634197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مَكَانِهِ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8471AD0-EA22-45A2-844D-5DA625B13CC1}"/>
              </a:ext>
            </a:extLst>
          </p:cNvPr>
          <p:cNvSpPr txBox="1"/>
          <p:nvPr/>
        </p:nvSpPr>
        <p:spPr>
          <a:xfrm>
            <a:off x="4763060" y="4376025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بِــهِ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B44536B2-9E0F-4C44-8339-F5AEE0D23145}"/>
              </a:ext>
            </a:extLst>
          </p:cNvPr>
          <p:cNvSpPr txBox="1"/>
          <p:nvPr/>
        </p:nvSpPr>
        <p:spPr>
          <a:xfrm>
            <a:off x="4763060" y="5164275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صَدِيقَهُ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9B9D3E3-D4D9-477E-BF79-1E56E6C66655}"/>
              </a:ext>
            </a:extLst>
          </p:cNvPr>
          <p:cNvSpPr txBox="1"/>
          <p:nvPr/>
        </p:nvSpPr>
        <p:spPr>
          <a:xfrm>
            <a:off x="1022333" y="2849053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شَجَرَة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EBBAAB9-8769-406F-B858-7724DA248729}"/>
              </a:ext>
            </a:extLst>
          </p:cNvPr>
          <p:cNvSpPr txBox="1"/>
          <p:nvPr/>
        </p:nvSpPr>
        <p:spPr>
          <a:xfrm>
            <a:off x="1022333" y="3634197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صَدَقَةٌ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F9E8650-81D2-4609-9EAB-AD6FB2E3DAA0}"/>
              </a:ext>
            </a:extLst>
          </p:cNvPr>
          <p:cNvSpPr txBox="1"/>
          <p:nvPr/>
        </p:nvSpPr>
        <p:spPr>
          <a:xfrm>
            <a:off x="1032726" y="4446308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الْقُمَامَةُ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B9A499D-3CDF-4037-B9A9-8A2055B31FA1}"/>
              </a:ext>
            </a:extLst>
          </p:cNvPr>
          <p:cNvSpPr txBox="1"/>
          <p:nvPr/>
        </p:nvSpPr>
        <p:spPr>
          <a:xfrm>
            <a:off x="1032726" y="5216230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النَّظَافَةُ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85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73" y="889466"/>
            <a:ext cx="1830013" cy="5994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37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0208" y="1669997"/>
            <a:ext cx="5844877" cy="53043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93"/>
          <a:stretch/>
        </p:blipFill>
        <p:spPr>
          <a:xfrm>
            <a:off x="685322" y="2391408"/>
            <a:ext cx="8884228" cy="280404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443B4A4-18A4-4F4E-98DD-B2CE82FE3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116312B-2EF6-4230-818C-D41790822C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73" y="889466"/>
            <a:ext cx="1830013" cy="5994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37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6212" y="1684856"/>
            <a:ext cx="8168874" cy="49658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E3FFD46-726D-4160-8D0C-185CC8607F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918" y="2481277"/>
            <a:ext cx="9646194" cy="145272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EF48693-D85C-4C35-9A79-36258C073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3C29A3-21E2-493D-82B9-EFF6CA6FB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9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5073" y="889466"/>
            <a:ext cx="1830013" cy="59948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37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373" y="1669997"/>
            <a:ext cx="7504551" cy="52629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7312A7C-1592-4DE9-BE28-62E65D3A8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7A526B1-E730-4590-BCE7-4B9846CC3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7841" y="867041"/>
            <a:ext cx="2359132" cy="5262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38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214" y="1477313"/>
            <a:ext cx="7042348" cy="52432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D0D49FA-075B-4057-BA70-393AFACA0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594" y="1273356"/>
            <a:ext cx="3177620" cy="506572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FB6A816-8AAD-43B0-9E81-A120C6551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4308" y="2165880"/>
            <a:ext cx="3779595" cy="107546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9FF6854-B2DF-44C7-94BF-DF9471103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03C41B7-8A16-418D-9002-82B72B1368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06F6D6E-0A0D-4A80-97CA-6F7630E662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2553" y="3287629"/>
            <a:ext cx="3779591" cy="107546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CFCE2A1-B2EB-4636-A7D4-32C3FD92F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797" y="4509185"/>
            <a:ext cx="3779591" cy="10754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218FEA7E-4BBA-4977-8AA4-A1B67C469762}"/>
              </a:ext>
            </a:extLst>
          </p:cNvPr>
          <p:cNvSpPr txBox="1"/>
          <p:nvPr/>
        </p:nvSpPr>
        <p:spPr>
          <a:xfrm>
            <a:off x="7519604" y="3430072"/>
            <a:ext cx="5137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C00000"/>
                </a:solidFill>
              </a:rPr>
              <a:t>إِنَّ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7CE57B2-28DA-456D-9288-0624F16E0A9C}"/>
              </a:ext>
            </a:extLst>
          </p:cNvPr>
          <p:cNvSpPr txBox="1"/>
          <p:nvPr/>
        </p:nvSpPr>
        <p:spPr>
          <a:xfrm>
            <a:off x="6134325" y="4656200"/>
            <a:ext cx="5137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000" b="1" dirty="0">
                <a:solidFill>
                  <a:srgbClr val="C00000"/>
                </a:solidFill>
              </a:rPr>
              <a:t>إِنَّ</a:t>
            </a:r>
          </a:p>
        </p:txBody>
      </p:sp>
    </p:spTree>
    <p:extLst>
      <p:ext uri="{BB962C8B-B14F-4D97-AF65-F5344CB8AC3E}">
        <p14:creationId xmlns:p14="http://schemas.microsoft.com/office/powerpoint/2010/main" val="334173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704" y="839758"/>
            <a:ext cx="2815960" cy="5583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39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9408" y="1498290"/>
            <a:ext cx="4119256" cy="5487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6531" y="2743201"/>
            <a:ext cx="7578937" cy="9679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CDACB74-0B94-4977-99A6-D96A523D7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B7DF852-2945-47FA-86EA-C26F5AB86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704" y="839758"/>
            <a:ext cx="2815960" cy="5583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4" t="4607" r="17149" b="-2027"/>
          <a:stretch/>
        </p:blipFill>
        <p:spPr>
          <a:xfrm>
            <a:off x="4904345" y="164675"/>
            <a:ext cx="3036009" cy="540000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39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9408" y="1498290"/>
            <a:ext cx="4119256" cy="54870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561" y="930772"/>
            <a:ext cx="6089119" cy="502683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CDACB74-0B94-4977-99A6-D96A523D71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B7DF852-2945-47FA-86EA-C26F5AB86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A892E59-E123-46E4-B931-E0A41D6CD8CF}"/>
              </a:ext>
            </a:extLst>
          </p:cNvPr>
          <p:cNvSpPr txBox="1"/>
          <p:nvPr/>
        </p:nvSpPr>
        <p:spPr>
          <a:xfrm>
            <a:off x="783344" y="1084957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إِهْدَاءً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A8F11BE-D55F-4546-8F3C-75149BB1B414}"/>
              </a:ext>
            </a:extLst>
          </p:cNvPr>
          <p:cNvSpPr txBox="1"/>
          <p:nvPr/>
        </p:nvSpPr>
        <p:spPr>
          <a:xfrm>
            <a:off x="783344" y="2126846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إِرْضَاءً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30A5614-93D0-4DB2-A8C2-160F538FF7B2}"/>
              </a:ext>
            </a:extLst>
          </p:cNvPr>
          <p:cNvSpPr txBox="1"/>
          <p:nvPr/>
        </p:nvSpPr>
        <p:spPr>
          <a:xfrm>
            <a:off x="783344" y="3189517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اِرْتِقَاءً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ECD85F6-3A08-4DB8-89DF-A982438BBF97}"/>
              </a:ext>
            </a:extLst>
          </p:cNvPr>
          <p:cNvSpPr txBox="1"/>
          <p:nvPr/>
        </p:nvSpPr>
        <p:spPr>
          <a:xfrm>
            <a:off x="783344" y="4251696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اِتِّقَاءً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0116FDF-C73B-4202-BEB8-769C4882B46E}"/>
              </a:ext>
            </a:extLst>
          </p:cNvPr>
          <p:cNvSpPr txBox="1"/>
          <p:nvPr/>
        </p:nvSpPr>
        <p:spPr>
          <a:xfrm>
            <a:off x="783344" y="5309005"/>
            <a:ext cx="20741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C00000"/>
                </a:solidFill>
              </a:rPr>
              <a:t>عَطَاءً</a:t>
            </a:r>
          </a:p>
        </p:txBody>
      </p:sp>
    </p:spTree>
    <p:extLst>
      <p:ext uri="{BB962C8B-B14F-4D97-AF65-F5344CB8AC3E}">
        <p14:creationId xmlns:p14="http://schemas.microsoft.com/office/powerpoint/2010/main" val="22056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6CD5D7DD-2CDD-445B-92D0-5FCD8753F820}"/>
              </a:ext>
            </a:extLst>
          </p:cNvPr>
          <p:cNvSpPr txBox="1"/>
          <p:nvPr/>
        </p:nvSpPr>
        <p:spPr>
          <a:xfrm>
            <a:off x="654627" y="1369235"/>
            <a:ext cx="6961911" cy="39018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عنوان درسنا السابقة؟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عدد بعض آداب الزيارة الواردة في الدرس؟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اسم الفتاة المريضة؟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معنى كلمة (</a:t>
            </a:r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نقرع</a:t>
            </a: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ضد (</a:t>
            </a:r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فكرة جميلة</a:t>
            </a: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 هو مفرد كلمة (</a:t>
            </a:r>
            <a:r>
              <a:rPr lang="ar-S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الزائرات</a:t>
            </a: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)؟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ماذا نقول للمريض عندما </a:t>
            </a:r>
            <a:r>
              <a:rPr lang="ar-SA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يتشافى</a:t>
            </a:r>
            <a:r>
              <a:rPr lang="ar-S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Arabic_F1" panose="02040503050201020203" pitchFamily="18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40884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6027" y="705140"/>
            <a:ext cx="2171061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2" t="20587" r="23145"/>
          <a:stretch/>
        </p:blipFill>
        <p:spPr>
          <a:xfrm>
            <a:off x="4976536" y="145302"/>
            <a:ext cx="3307112" cy="5598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40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t="5861" b="13353"/>
          <a:stretch/>
        </p:blipFill>
        <p:spPr>
          <a:xfrm>
            <a:off x="4976536" y="1450083"/>
            <a:ext cx="6279721" cy="55983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961" y="2077662"/>
            <a:ext cx="7506064" cy="34549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CEDE235-8E03-4E41-A67C-185FAC804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87641C1-DEC8-4B92-83CA-97CE02F849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41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4933" y="1092860"/>
            <a:ext cx="5021047" cy="42741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046" y="1572228"/>
            <a:ext cx="7304808" cy="4109928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E8B14F3-785F-4B91-B34B-CC17F351A8F5}"/>
              </a:ext>
            </a:extLst>
          </p:cNvPr>
          <p:cNvSpPr txBox="1"/>
          <p:nvPr/>
        </p:nvSpPr>
        <p:spPr>
          <a:xfrm>
            <a:off x="7935060" y="2358405"/>
            <a:ext cx="3374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E14DB6E-F476-4535-904F-8DC8DB447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45E30B3-E832-4A15-894D-C93DE49BD4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EC783AD-1805-4F47-9688-BA7ABE3AA245}"/>
              </a:ext>
            </a:extLst>
          </p:cNvPr>
          <p:cNvSpPr txBox="1"/>
          <p:nvPr/>
        </p:nvSpPr>
        <p:spPr>
          <a:xfrm>
            <a:off x="7935060" y="4082626"/>
            <a:ext cx="3374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013096A-B9A1-4CB2-B7D7-8289A3953CED}"/>
              </a:ext>
            </a:extLst>
          </p:cNvPr>
          <p:cNvSpPr txBox="1"/>
          <p:nvPr/>
        </p:nvSpPr>
        <p:spPr>
          <a:xfrm>
            <a:off x="7935060" y="1537076"/>
            <a:ext cx="3374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90452D1-0A4F-44AC-B08A-438B9AA7C453}"/>
              </a:ext>
            </a:extLst>
          </p:cNvPr>
          <p:cNvSpPr txBox="1"/>
          <p:nvPr/>
        </p:nvSpPr>
        <p:spPr>
          <a:xfrm>
            <a:off x="7941856" y="4920758"/>
            <a:ext cx="3374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DF379FE-E5AE-468F-BB66-CC4A8A3C2830}"/>
              </a:ext>
            </a:extLst>
          </p:cNvPr>
          <p:cNvSpPr txBox="1"/>
          <p:nvPr/>
        </p:nvSpPr>
        <p:spPr>
          <a:xfrm>
            <a:off x="7932763" y="3179734"/>
            <a:ext cx="33740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761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5" grpId="0"/>
      <p:bldP spid="28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41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089" y="1092860"/>
            <a:ext cx="7389121" cy="436986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E14DB6E-F476-4535-904F-8DC8DB447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45E30B3-E832-4A15-894D-C93DE49BD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3846" y="746366"/>
            <a:ext cx="1728822" cy="69298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29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949BE77-B68F-4EE3-B238-84511A526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8801" y="1477298"/>
            <a:ext cx="3993867" cy="54452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13404DC-FEE9-4701-9CE1-C2CC470D96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b="-823"/>
          <a:stretch/>
        </p:blipFill>
        <p:spPr>
          <a:xfrm>
            <a:off x="1247775" y="2313336"/>
            <a:ext cx="8624082" cy="2231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0F80F15-66FE-4611-844C-16926CF5D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016895B-50B8-4729-864B-07D140022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273" y="1307714"/>
            <a:ext cx="10357453" cy="227262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50D718A-F890-49F1-BAEB-614058B76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599E89F-B74C-40DF-8CD5-5E3FE9F75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4365" y="1072583"/>
            <a:ext cx="6834342" cy="426296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C6BFFA7-DC1B-44A8-AB58-CC75AABD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r="25107"/>
          <a:stretch/>
        </p:blipFill>
        <p:spPr>
          <a:xfrm>
            <a:off x="4913650" y="138882"/>
            <a:ext cx="2820027" cy="572445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045932" y="132695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42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EF8777AE-56AE-4B15-A589-A5506547C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430" y="345407"/>
            <a:ext cx="1444462" cy="36301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93C54CC-0E37-4872-A303-56EA82DD0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1418" y="132917"/>
            <a:ext cx="618744" cy="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540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5378888" y="947872"/>
            <a:ext cx="6452754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أن يقرأ الطالب الدرس قراءة سليمة.</a:t>
            </a:r>
            <a:endParaRPr lang="en-US" sz="2400" dirty="0"/>
          </a:p>
          <a:p>
            <a:r>
              <a:rPr lang="ar-SA" sz="2400" b="1" dirty="0"/>
              <a:t>  </a:t>
            </a:r>
            <a:endParaRPr lang="en-US" sz="2400" dirty="0"/>
          </a:p>
          <a:p>
            <a:r>
              <a:rPr lang="ar-SA" sz="2400" b="1" dirty="0"/>
              <a:t>أن يحكي الطالب قصة الدرس بأسلوبه. </a:t>
            </a:r>
            <a:endParaRPr lang="en-US" sz="2400" dirty="0"/>
          </a:p>
          <a:p>
            <a:r>
              <a:rPr lang="ar-SA" sz="2400" b="1" dirty="0"/>
              <a:t> </a:t>
            </a:r>
            <a:endParaRPr lang="en-US" sz="2400" dirty="0"/>
          </a:p>
          <a:p>
            <a:r>
              <a:rPr lang="ar-SA" sz="2400" b="1" dirty="0"/>
              <a:t>أن يستشعر الطالب الأجر عندما يزيل الأذى عن طريق الناس.</a:t>
            </a:r>
          </a:p>
          <a:p>
            <a:endParaRPr lang="ar-SA" sz="2400" b="1" dirty="0"/>
          </a:p>
          <a:p>
            <a:r>
              <a:rPr lang="ar-SA" sz="2400" b="1" dirty="0"/>
              <a:t>أن يتعرف الطالب على الألف الممدودة في آخر الأسماء.</a:t>
            </a:r>
          </a:p>
          <a:p>
            <a:endParaRPr lang="ar-SA" sz="2400" b="1" dirty="0"/>
          </a:p>
          <a:p>
            <a:r>
              <a:rPr lang="ar-SA" sz="2400" b="1" dirty="0"/>
              <a:t>أن يستخرج الطالب كلمات تنتهي بالتاء المربوطة. </a:t>
            </a:r>
          </a:p>
          <a:p>
            <a:endParaRPr lang="ar-SA" sz="2400" b="1" dirty="0"/>
          </a:p>
          <a:p>
            <a:r>
              <a:rPr lang="ar-SA" sz="2400" b="1" dirty="0"/>
              <a:t>أن يستخدم الطالب (إن ) في تأكيد الجمل الاسمية.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3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71557"/>
            <a:ext cx="855736" cy="110344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B57067A-593C-4F14-BF92-6606BE1C4F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4326" y="957067"/>
            <a:ext cx="3770323" cy="24345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121" y="3678381"/>
            <a:ext cx="9438156" cy="71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3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30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71557"/>
            <a:ext cx="855736" cy="110344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139" y="1079732"/>
            <a:ext cx="8978515" cy="150284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0" y="2785150"/>
            <a:ext cx="7975654" cy="67502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EDC5CCD-5205-4670-BBCE-FF2442AF7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6756" y="3688294"/>
            <a:ext cx="4634898" cy="75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3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71557"/>
            <a:ext cx="855736" cy="110344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7488" y="3636368"/>
            <a:ext cx="5952772" cy="66580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2709" y="4367492"/>
            <a:ext cx="3897551" cy="66580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9C97B3C-40E0-4F39-AB68-9F3E5B05E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3010" y="909547"/>
            <a:ext cx="3500105" cy="26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CD04AE06-3954-4A4D-8B7C-8807D8321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1219" y="246997"/>
            <a:ext cx="2376433" cy="597233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9166B7F-6945-48F9-AC3C-A8667DE2F690}"/>
              </a:ext>
            </a:extLst>
          </p:cNvPr>
          <p:cNvSpPr/>
          <p:nvPr/>
        </p:nvSpPr>
        <p:spPr>
          <a:xfrm>
            <a:off x="4416908" y="246997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31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3338E61-0948-4EA8-A533-B77B296C1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9503" y="171557"/>
            <a:ext cx="855736" cy="110344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E4940AC-B542-43D9-8E53-A9375840A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567" y="1482824"/>
            <a:ext cx="9013841" cy="67355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04C6F45-D136-454B-AB14-A52C08604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9262" y="2345628"/>
            <a:ext cx="6448134" cy="66580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8B97721-932A-493F-B392-BC3603940C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917" y="3243052"/>
            <a:ext cx="7474479" cy="6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</TotalTime>
  <Words>177</Words>
  <Application>Microsoft Office PowerPoint</Application>
  <PresentationFormat>شاشة عريضة</PresentationFormat>
  <Paragraphs>82</Paragraphs>
  <Slides>36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1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90</cp:revision>
  <dcterms:created xsi:type="dcterms:W3CDTF">2021-01-19T22:26:18Z</dcterms:created>
  <dcterms:modified xsi:type="dcterms:W3CDTF">2021-01-29T19:38:12Z</dcterms:modified>
</cp:coreProperties>
</file>