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48" r:id="rId3"/>
    <p:sldId id="450" r:id="rId4"/>
    <p:sldId id="446" r:id="rId5"/>
    <p:sldId id="436" r:id="rId6"/>
    <p:sldId id="437" r:id="rId7"/>
    <p:sldId id="335" r:id="rId8"/>
    <p:sldId id="451" r:id="rId9"/>
    <p:sldId id="411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D60093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488"/>
      </p:cViewPr>
      <p:guideLst>
        <p:guide orient="horz" pos="2183"/>
        <p:guide pos="3840"/>
        <p:guide orient="horz" pos="1552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882791" y="2680769"/>
            <a:ext cx="8156968" cy="1265254"/>
            <a:chOff x="9198889" y="2670931"/>
            <a:chExt cx="8156968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79364" y="3124874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الإيمان باليوم الآخر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76" y="300071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71957" y="2008525"/>
              <a:ext cx="1890424" cy="539576"/>
              <a:chOff x="3483596" y="5466316"/>
              <a:chExt cx="1890424" cy="53957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83596" y="5734957"/>
                <a:ext cx="18904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باليوم الآخر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296230" y="249211"/>
            <a:ext cx="3542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الإيمان باليوم الآخر</a:t>
            </a: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457" y="1634984"/>
            <a:ext cx="7816457" cy="292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26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3005007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4663"/>
            <a:ext cx="2786743" cy="1375876"/>
            <a:chOff x="538318" y="1525603"/>
            <a:chExt cx="2658769" cy="11010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48159" y="1525603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17672" y="1942552"/>
              <a:ext cx="1700564" cy="567302"/>
              <a:chOff x="3529311" y="5400343"/>
              <a:chExt cx="1700564" cy="56730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3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29311" y="5672080"/>
                <a:ext cx="170056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باليوم الآخر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366902" y="385875"/>
            <a:ext cx="6199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معنى الإيمان باليوم الآخر</a:t>
            </a: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1" y="1919957"/>
            <a:ext cx="8602875" cy="3101985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3828534" y="921601"/>
              <a:ext cx="1423184" cy="41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017983" y="777194"/>
              <a:ext cx="3170287" cy="614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Y" sz="2400" b="1" dirty="0"/>
                <a:t>التصديق والإقرار بكل ما يقع بعد الموت من نعيم القبر و عذابه , و بعث الناس للحساب و الجزاء بدخول الجنة أو النار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309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باليوم الآخر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209228" y="173608"/>
            <a:ext cx="8402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00CC99"/>
                </a:solidFill>
                <a:latin typeface="Century Gothic" panose="020B0502020202020204" pitchFamily="34" charset="0"/>
              </a:rPr>
              <a:t>الدليل على وجوب الإيمان باليوم الآخر</a:t>
            </a:r>
          </a:p>
        </p:txBody>
      </p:sp>
      <p:grpSp>
        <p:nvGrpSpPr>
          <p:cNvPr id="34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342382" y="1365690"/>
            <a:ext cx="8457732" cy="2832130"/>
            <a:chOff x="3165506" y="1864241"/>
            <a:chExt cx="6297235" cy="1587929"/>
          </a:xfrm>
        </p:grpSpPr>
        <p:sp>
          <p:nvSpPr>
            <p:cNvPr id="35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346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45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46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185489" y="2207634"/>
              <a:ext cx="3408254" cy="880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قال الله تعالى : </a:t>
              </a:r>
            </a:p>
            <a:p>
              <a:pPr algn="r"/>
              <a:r>
                <a:rPr lang="ar-SY" sz="2400" b="1" dirty="0"/>
                <a:t>&lt; لَيْسَ البِرُّ أَن تُوَلُّوا وُجُوهَكُمْ قِبَلَ المَشْرِقِ وَ المَغْرِبِ وَلَكِنَّ البِرَّ مَنْ آمَنَ باللهِ وَ اليَومِ الآخِرِ وَ الْمَلائِكَةِ وَالكِتابِ وَ النَبييّنَ &gt;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6808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2" y="2846753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42297" y="2068272"/>
              <a:ext cx="1671874" cy="711635"/>
              <a:chOff x="3553936" y="5526063"/>
              <a:chExt cx="1671874" cy="71163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53936" y="5868366"/>
                <a:ext cx="1671874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باليوم الآخر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182166" y="173608"/>
            <a:ext cx="8095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الواجب على من آمن باليوم الآخر أن يستعد له بأمرين :</a:t>
            </a:r>
            <a:endParaRPr lang="en-US" sz="2800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125">
            <a:extLst>
              <a:ext uri="{FF2B5EF4-FFF2-40B4-BE49-F238E27FC236}">
                <a16:creationId xmlns:a16="http://schemas.microsoft.com/office/drawing/2014/main" id="{1F862882-4868-494E-8A89-5ADA20DE10DE}"/>
              </a:ext>
            </a:extLst>
          </p:cNvPr>
          <p:cNvGrpSpPr/>
          <p:nvPr/>
        </p:nvGrpSpPr>
        <p:grpSpPr>
          <a:xfrm>
            <a:off x="3918858" y="814863"/>
            <a:ext cx="3193142" cy="5646976"/>
            <a:chOff x="1162948" y="497748"/>
            <a:chExt cx="2172294" cy="5646976"/>
          </a:xfrm>
        </p:grpSpPr>
        <p:sp>
          <p:nvSpPr>
            <p:cNvPr id="43" name="Freeform: Shape 75">
              <a:extLst>
                <a:ext uri="{FF2B5EF4-FFF2-40B4-BE49-F238E27FC236}">
                  <a16:creationId xmlns:a16="http://schemas.microsoft.com/office/drawing/2014/main" id="{D8288774-027A-4EEF-9E71-9A19160EF511}"/>
                </a:ext>
              </a:extLst>
            </p:cNvPr>
            <p:cNvSpPr/>
            <p:nvPr/>
          </p:nvSpPr>
          <p:spPr>
            <a:xfrm flipH="1">
              <a:off x="2163544" y="2413746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2">
              <a:extLst>
                <a:ext uri="{FF2B5EF4-FFF2-40B4-BE49-F238E27FC236}">
                  <a16:creationId xmlns:a16="http://schemas.microsoft.com/office/drawing/2014/main" id="{90620483-5A1C-4FDD-8B22-02302A1DDC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34380" y="1058638"/>
              <a:ext cx="8565" cy="1337574"/>
            </a:xfrm>
            <a:prstGeom prst="line">
              <a:avLst/>
            </a:prstGeom>
            <a:ln w="28575">
              <a:solidFill>
                <a:srgbClr val="93939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14">
              <a:extLst>
                <a:ext uri="{FF2B5EF4-FFF2-40B4-BE49-F238E27FC236}">
                  <a16:creationId xmlns:a16="http://schemas.microsoft.com/office/drawing/2014/main" id="{34F0B613-0780-47F0-86BC-31968CB4A97A}"/>
                </a:ext>
              </a:extLst>
            </p:cNvPr>
            <p:cNvGrpSpPr/>
            <p:nvPr/>
          </p:nvGrpSpPr>
          <p:grpSpPr>
            <a:xfrm>
              <a:off x="1355703" y="2516205"/>
              <a:ext cx="1848128" cy="3628519"/>
              <a:chOff x="5097487" y="2110153"/>
              <a:chExt cx="2136858" cy="4195397"/>
            </a:xfrm>
          </p:grpSpPr>
          <p:sp>
            <p:nvSpPr>
              <p:cNvPr id="61" name="Rectangle: Rounded Corners 8">
                <a:extLst>
                  <a:ext uri="{FF2B5EF4-FFF2-40B4-BE49-F238E27FC236}">
                    <a16:creationId xmlns:a16="http://schemas.microsoft.com/office/drawing/2014/main" id="{885EFC83-55BF-446D-A8E2-434A5B53C650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E3A7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: Shape 11">
                <a:extLst>
                  <a:ext uri="{FF2B5EF4-FFF2-40B4-BE49-F238E27FC236}">
                    <a16:creationId xmlns:a16="http://schemas.microsoft.com/office/drawing/2014/main" id="{B489754A-6ECC-4C07-8699-CEB8DA1C1001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: Shape 9">
                <a:extLst>
                  <a:ext uri="{FF2B5EF4-FFF2-40B4-BE49-F238E27FC236}">
                    <a16:creationId xmlns:a16="http://schemas.microsoft.com/office/drawing/2014/main" id="{97560786-BFA8-4791-8A30-948C9541B26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12">
                <a:extLst>
                  <a:ext uri="{FF2B5EF4-FFF2-40B4-BE49-F238E27FC236}">
                    <a16:creationId xmlns:a16="http://schemas.microsoft.com/office/drawing/2014/main" id="{3D824A36-A0D3-4EDB-89D1-84ED70AF3BD2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E3A7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69" name="TextBox 13">
                <a:extLst>
                  <a:ext uri="{FF2B5EF4-FFF2-40B4-BE49-F238E27FC236}">
                    <a16:creationId xmlns:a16="http://schemas.microsoft.com/office/drawing/2014/main" id="{CED6C198-6906-42D1-9279-CCD66F617240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2043220" cy="604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rgbClr val="00E3A7"/>
                    </a:solidFill>
                    <a:latin typeface="Oswald" panose="02000503000000000000" pitchFamily="2" charset="0"/>
                  </a:rPr>
                  <a:t>1</a:t>
                </a:r>
                <a:endParaRPr lang="en-US" sz="3200" b="1" dirty="0">
                  <a:solidFill>
                    <a:srgbClr val="00E3A7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46" name="Group 41">
              <a:extLst>
                <a:ext uri="{FF2B5EF4-FFF2-40B4-BE49-F238E27FC236}">
                  <a16:creationId xmlns:a16="http://schemas.microsoft.com/office/drawing/2014/main" id="{87DBDE8A-3EA0-4D9B-BB2A-71CA203A111C}"/>
                </a:ext>
              </a:extLst>
            </p:cNvPr>
            <p:cNvGrpSpPr/>
            <p:nvPr/>
          </p:nvGrpSpPr>
          <p:grpSpPr>
            <a:xfrm>
              <a:off x="1355702" y="4785456"/>
              <a:ext cx="1727190" cy="1269488"/>
              <a:chOff x="442336" y="3955061"/>
              <a:chExt cx="1997025" cy="1467815"/>
            </a:xfrm>
          </p:grpSpPr>
          <p:sp>
            <p:nvSpPr>
              <p:cNvPr id="56" name="TextBox 39">
                <a:extLst>
                  <a:ext uri="{FF2B5EF4-FFF2-40B4-BE49-F238E27FC236}">
                    <a16:creationId xmlns:a16="http://schemas.microsoft.com/office/drawing/2014/main" id="{93DA9FFF-F223-4C2F-985A-4F0C58A8D44A}"/>
                  </a:ext>
                </a:extLst>
              </p:cNvPr>
              <p:cNvSpPr txBox="1"/>
              <p:nvPr/>
            </p:nvSpPr>
            <p:spPr>
              <a:xfrm>
                <a:off x="442337" y="3955061"/>
                <a:ext cx="1903387" cy="533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Oswald" panose="02000503000000000000" pitchFamily="2" charset="0"/>
                  </a:rPr>
                  <a:t>فعل ما أمر الله به </a:t>
                </a:r>
              </a:p>
            </p:txBody>
          </p:sp>
          <p:sp>
            <p:nvSpPr>
              <p:cNvPr id="57" name="TextBox 40">
                <a:extLst>
                  <a:ext uri="{FF2B5EF4-FFF2-40B4-BE49-F238E27FC236}">
                    <a16:creationId xmlns:a16="http://schemas.microsoft.com/office/drawing/2014/main" id="{06034E55-A6D9-4888-BE59-7A252DCE6F1E}"/>
                  </a:ext>
                </a:extLst>
              </p:cNvPr>
              <p:cNvSpPr txBox="1"/>
              <p:nvPr/>
            </p:nvSpPr>
            <p:spPr>
              <a:xfrm>
                <a:off x="442336" y="4462056"/>
                <a:ext cx="1997025" cy="960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+mj-lt"/>
                  </a:rPr>
                  <a:t>كالتوحيد و الصلاة و الصدق و بر الوالدين</a:t>
                </a:r>
                <a:endParaRPr lang="en-US" sz="2400" b="1" dirty="0">
                  <a:latin typeface="+mj-lt"/>
                </a:endParaRPr>
              </a:p>
            </p:txBody>
          </p:sp>
        </p:grpSp>
        <p:sp>
          <p:nvSpPr>
            <p:cNvPr id="47" name="Oval 54">
              <a:extLst>
                <a:ext uri="{FF2B5EF4-FFF2-40B4-BE49-F238E27FC236}">
                  <a16:creationId xmlns:a16="http://schemas.microsoft.com/office/drawing/2014/main" id="{5EDA430D-DE55-4C9E-AA21-E8B12A4D9F80}"/>
                </a:ext>
              </a:extLst>
            </p:cNvPr>
            <p:cNvSpPr/>
            <p:nvPr/>
          </p:nvSpPr>
          <p:spPr>
            <a:xfrm>
              <a:off x="2100671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Picture 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08F3E97-A7CF-4D9E-8D75-DDDC6491F1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62948" y="497748"/>
              <a:ext cx="2172294" cy="945516"/>
            </a:xfrm>
            <a:prstGeom prst="rect">
              <a:avLst/>
            </a:prstGeom>
          </p:spPr>
        </p:pic>
        <p:sp>
          <p:nvSpPr>
            <p:cNvPr id="52" name="Freeform: Shape 73">
              <a:extLst>
                <a:ext uri="{FF2B5EF4-FFF2-40B4-BE49-F238E27FC236}">
                  <a16:creationId xmlns:a16="http://schemas.microsoft.com/office/drawing/2014/main" id="{42584B80-3FE7-49B3-99AE-AF6237BF52FB}"/>
                </a:ext>
              </a:extLst>
            </p:cNvPr>
            <p:cNvSpPr/>
            <p:nvPr/>
          </p:nvSpPr>
          <p:spPr>
            <a:xfrm>
              <a:off x="2199300" y="2413149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79">
              <a:extLst>
                <a:ext uri="{FF2B5EF4-FFF2-40B4-BE49-F238E27FC236}">
                  <a16:creationId xmlns:a16="http://schemas.microsoft.com/office/drawing/2014/main" id="{1948EFA5-2224-4C3B-997F-F1A7BC031332}"/>
                </a:ext>
              </a:extLst>
            </p:cNvPr>
            <p:cNvCxnSpPr/>
            <p:nvPr/>
          </p:nvCxnSpPr>
          <p:spPr>
            <a:xfrm flipV="1">
              <a:off x="2182351" y="2365019"/>
              <a:ext cx="116356" cy="55245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80">
              <a:extLst>
                <a:ext uri="{FF2B5EF4-FFF2-40B4-BE49-F238E27FC236}">
                  <a16:creationId xmlns:a16="http://schemas.microsoft.com/office/drawing/2014/main" id="{A57BB8ED-AD7C-4C33-819D-8E88276D9D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1410" y="2343910"/>
              <a:ext cx="94087" cy="53352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Freeform: Shape 82">
              <a:extLst>
                <a:ext uri="{FF2B5EF4-FFF2-40B4-BE49-F238E27FC236}">
                  <a16:creationId xmlns:a16="http://schemas.microsoft.com/office/drawing/2014/main" id="{75F10CC6-F241-46AA-A1E1-8876CFC1F2CE}"/>
                </a:ext>
              </a:extLst>
            </p:cNvPr>
            <p:cNvSpPr/>
            <p:nvPr/>
          </p:nvSpPr>
          <p:spPr>
            <a:xfrm rot="19183841">
              <a:off x="2185127" y="2317839"/>
              <a:ext cx="56432" cy="69945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" name="Group 126">
            <a:extLst>
              <a:ext uri="{FF2B5EF4-FFF2-40B4-BE49-F238E27FC236}">
                <a16:creationId xmlns:a16="http://schemas.microsoft.com/office/drawing/2014/main" id="{B732348F-C7E9-459A-AC00-EF2ABFBCDE46}"/>
              </a:ext>
            </a:extLst>
          </p:cNvPr>
          <p:cNvGrpSpPr/>
          <p:nvPr/>
        </p:nvGrpSpPr>
        <p:grpSpPr>
          <a:xfrm>
            <a:off x="7387771" y="1373463"/>
            <a:ext cx="3048000" cy="5016978"/>
            <a:chOff x="3083047" y="1127746"/>
            <a:chExt cx="2172294" cy="5016978"/>
          </a:xfrm>
        </p:grpSpPr>
        <p:sp>
          <p:nvSpPr>
            <p:cNvPr id="72" name="Freeform: Shape 97">
              <a:extLst>
                <a:ext uri="{FF2B5EF4-FFF2-40B4-BE49-F238E27FC236}">
                  <a16:creationId xmlns:a16="http://schemas.microsoft.com/office/drawing/2014/main" id="{EB5BE982-B15B-4FDE-B366-A4FE513A2AAD}"/>
                </a:ext>
              </a:extLst>
            </p:cNvPr>
            <p:cNvSpPr/>
            <p:nvPr/>
          </p:nvSpPr>
          <p:spPr>
            <a:xfrm flipH="1">
              <a:off x="4114816" y="2445990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15">
              <a:extLst>
                <a:ext uri="{FF2B5EF4-FFF2-40B4-BE49-F238E27FC236}">
                  <a16:creationId xmlns:a16="http://schemas.microsoft.com/office/drawing/2014/main" id="{79C13F8D-DE78-425C-A26D-05F81687F9ED}"/>
                </a:ext>
              </a:extLst>
            </p:cNvPr>
            <p:cNvGrpSpPr/>
            <p:nvPr/>
          </p:nvGrpSpPr>
          <p:grpSpPr>
            <a:xfrm>
              <a:off x="3357535" y="2516205"/>
              <a:ext cx="1727190" cy="3628519"/>
              <a:chOff x="5097487" y="2110153"/>
              <a:chExt cx="1997026" cy="4195397"/>
            </a:xfrm>
            <a:effectLst/>
          </p:grpSpPr>
          <p:sp>
            <p:nvSpPr>
              <p:cNvPr id="88" name="Rectangle: Rounded Corners 16">
                <a:extLst>
                  <a:ext uri="{FF2B5EF4-FFF2-40B4-BE49-F238E27FC236}">
                    <a16:creationId xmlns:a16="http://schemas.microsoft.com/office/drawing/2014/main" id="{48662BA5-65A4-477E-8F14-FC84BB76DD8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B8F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: Shape 17">
                <a:extLst>
                  <a:ext uri="{FF2B5EF4-FFF2-40B4-BE49-F238E27FC236}">
                    <a16:creationId xmlns:a16="http://schemas.microsoft.com/office/drawing/2014/main" id="{BCF4748A-87CF-4384-B6D9-AAB18BB7D196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: Shape 18">
                <a:extLst>
                  <a:ext uri="{FF2B5EF4-FFF2-40B4-BE49-F238E27FC236}">
                    <a16:creationId xmlns:a16="http://schemas.microsoft.com/office/drawing/2014/main" id="{ECB8D6D8-C252-433A-AF39-CFFC79C2ABEB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9">
                <a:extLst>
                  <a:ext uri="{FF2B5EF4-FFF2-40B4-BE49-F238E27FC236}">
                    <a16:creationId xmlns:a16="http://schemas.microsoft.com/office/drawing/2014/main" id="{DFC5AF5E-01A8-4223-AA5B-F8606DE19567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15" name="TextBox 20">
                <a:extLst>
                  <a:ext uri="{FF2B5EF4-FFF2-40B4-BE49-F238E27FC236}">
                    <a16:creationId xmlns:a16="http://schemas.microsoft.com/office/drawing/2014/main" id="{FEBB363C-879D-40CC-AD9F-A140A27A9F2B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604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rgbClr val="00B8F1"/>
                    </a:solidFill>
                    <a:latin typeface="Oswald" panose="02000503000000000000" pitchFamily="2" charset="0"/>
                  </a:rPr>
                  <a:t>2</a:t>
                </a:r>
                <a:endParaRPr lang="en-US" sz="2400" b="1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74" name="Group 42">
              <a:extLst>
                <a:ext uri="{FF2B5EF4-FFF2-40B4-BE49-F238E27FC236}">
                  <a16:creationId xmlns:a16="http://schemas.microsoft.com/office/drawing/2014/main" id="{33CB0FE0-74B5-4A12-BB4E-7D539CE39B85}"/>
                </a:ext>
              </a:extLst>
            </p:cNvPr>
            <p:cNvGrpSpPr/>
            <p:nvPr/>
          </p:nvGrpSpPr>
          <p:grpSpPr>
            <a:xfrm>
              <a:off x="3343156" y="4906711"/>
              <a:ext cx="1741568" cy="1219628"/>
              <a:chOff x="434432" y="4118417"/>
              <a:chExt cx="2013651" cy="1410167"/>
            </a:xfrm>
          </p:grpSpPr>
          <p:sp>
            <p:nvSpPr>
              <p:cNvPr id="83" name="TextBox 43">
                <a:extLst>
                  <a:ext uri="{FF2B5EF4-FFF2-40B4-BE49-F238E27FC236}">
                    <a16:creationId xmlns:a16="http://schemas.microsoft.com/office/drawing/2014/main" id="{A9703EB7-DDA9-4614-8C19-3225A23F03B9}"/>
                  </a:ext>
                </a:extLst>
              </p:cNvPr>
              <p:cNvSpPr txBox="1"/>
              <p:nvPr/>
            </p:nvSpPr>
            <p:spPr>
              <a:xfrm>
                <a:off x="434432" y="4118417"/>
                <a:ext cx="2013651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Oswald" panose="02000503000000000000" pitchFamily="2" charset="0"/>
                  </a:rPr>
                  <a:t>ترك ما نهى الله عنه</a:t>
                </a:r>
                <a:endParaRPr lang="en-US" sz="2400" b="1" dirty="0">
                  <a:latin typeface="Oswald" panose="02000503000000000000" pitchFamily="2" charset="0"/>
                </a:endParaRPr>
              </a:p>
            </p:txBody>
          </p:sp>
          <p:sp>
            <p:nvSpPr>
              <p:cNvPr id="87" name="TextBox 44">
                <a:extLst>
                  <a:ext uri="{FF2B5EF4-FFF2-40B4-BE49-F238E27FC236}">
                    <a16:creationId xmlns:a16="http://schemas.microsoft.com/office/drawing/2014/main" id="{AF4664AF-642F-4279-BA5A-3298C54DA504}"/>
                  </a:ext>
                </a:extLst>
              </p:cNvPr>
              <p:cNvSpPr txBox="1"/>
              <p:nvPr/>
            </p:nvSpPr>
            <p:spPr>
              <a:xfrm>
                <a:off x="553414" y="4567763"/>
                <a:ext cx="1809750" cy="960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latin typeface="+mj-lt"/>
                  </a:rPr>
                  <a:t>كالشرك و الكذب و عقوق الوالدين</a:t>
                </a:r>
              </a:p>
            </p:txBody>
          </p:sp>
        </p:grpSp>
        <p:sp>
          <p:nvSpPr>
            <p:cNvPr id="75" name="Oval 55">
              <a:extLst>
                <a:ext uri="{FF2B5EF4-FFF2-40B4-BE49-F238E27FC236}">
                  <a16:creationId xmlns:a16="http://schemas.microsoft.com/office/drawing/2014/main" id="{1026A3BA-A1D4-4217-A140-C8030FD9DA7E}"/>
                </a:ext>
              </a:extLst>
            </p:cNvPr>
            <p:cNvSpPr/>
            <p:nvPr/>
          </p:nvSpPr>
          <p:spPr>
            <a:xfrm>
              <a:off x="4094962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93">
              <a:extLst>
                <a:ext uri="{FF2B5EF4-FFF2-40B4-BE49-F238E27FC236}">
                  <a16:creationId xmlns:a16="http://schemas.microsoft.com/office/drawing/2014/main" id="{1E1EC99E-F938-4DE7-85D6-BA66E7473077}"/>
                </a:ext>
              </a:extLst>
            </p:cNvPr>
            <p:cNvSpPr/>
            <p:nvPr/>
          </p:nvSpPr>
          <p:spPr>
            <a:xfrm>
              <a:off x="4173843" y="2442131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105">
              <a:extLst>
                <a:ext uri="{FF2B5EF4-FFF2-40B4-BE49-F238E27FC236}">
                  <a16:creationId xmlns:a16="http://schemas.microsoft.com/office/drawing/2014/main" id="{6B21F99F-DFCC-4C37-A1CD-CE72B170B6EC}"/>
                </a:ext>
              </a:extLst>
            </p:cNvPr>
            <p:cNvGrpSpPr/>
            <p:nvPr/>
          </p:nvGrpSpPr>
          <p:grpSpPr>
            <a:xfrm>
              <a:off x="4150185" y="1949633"/>
              <a:ext cx="116356" cy="514780"/>
              <a:chOff x="2784014" y="2127724"/>
              <a:chExt cx="116356" cy="514780"/>
            </a:xfrm>
          </p:grpSpPr>
          <p:cxnSp>
            <p:nvCxnSpPr>
              <p:cNvPr id="79" name="Straight Connector 101">
                <a:extLst>
                  <a:ext uri="{FF2B5EF4-FFF2-40B4-BE49-F238E27FC236}">
                    <a16:creationId xmlns:a16="http://schemas.microsoft.com/office/drawing/2014/main" id="{97712766-356C-4BB0-8090-9D534103EA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2127724"/>
                <a:ext cx="0" cy="490728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102">
                <a:extLst>
                  <a:ext uri="{FF2B5EF4-FFF2-40B4-BE49-F238E27FC236}">
                    <a16:creationId xmlns:a16="http://schemas.microsoft.com/office/drawing/2014/main" id="{5C07D4F0-873A-4A57-A2D8-F114551A7284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103">
                <a:extLst>
                  <a:ext uri="{FF2B5EF4-FFF2-40B4-BE49-F238E27FC236}">
                    <a16:creationId xmlns:a16="http://schemas.microsoft.com/office/drawing/2014/main" id="{18FE561F-7A34-4CE8-AB66-4970167823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104">
                <a:extLst>
                  <a:ext uri="{FF2B5EF4-FFF2-40B4-BE49-F238E27FC236}">
                    <a16:creationId xmlns:a16="http://schemas.microsoft.com/office/drawing/2014/main" id="{8DC5A50C-038F-4303-B7E9-6BCFC43CB7C1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78" name="Picture 57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6EEF51F4-240F-4A1A-9B4F-F42C1D8313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83047" y="1127746"/>
              <a:ext cx="2172294" cy="945516"/>
            </a:xfrm>
            <a:prstGeom prst="rect">
              <a:avLst/>
            </a:prstGeom>
          </p:spPr>
        </p:pic>
      </p:grpSp>
      <p:sp>
        <p:nvSpPr>
          <p:cNvPr id="174" name="Oval 131">
            <a:extLst>
              <a:ext uri="{FF2B5EF4-FFF2-40B4-BE49-F238E27FC236}">
                <a16:creationId xmlns:a16="http://schemas.microsoft.com/office/drawing/2014/main" id="{8B1F201E-BDFF-4304-8B7B-28964920D7DD}"/>
              </a:ext>
            </a:extLst>
          </p:cNvPr>
          <p:cNvSpPr/>
          <p:nvPr/>
        </p:nvSpPr>
        <p:spPr>
          <a:xfrm>
            <a:off x="7545266" y="6747105"/>
            <a:ext cx="2818967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32">
            <a:extLst>
              <a:ext uri="{FF2B5EF4-FFF2-40B4-BE49-F238E27FC236}">
                <a16:creationId xmlns:a16="http://schemas.microsoft.com/office/drawing/2014/main" id="{2311F8E6-3BC4-4B0C-8855-CDB6B3EB53B9}"/>
              </a:ext>
            </a:extLst>
          </p:cNvPr>
          <p:cNvSpPr/>
          <p:nvPr/>
        </p:nvSpPr>
        <p:spPr>
          <a:xfrm>
            <a:off x="3985095" y="6818503"/>
            <a:ext cx="2953202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3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39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40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49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50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  <p:bldP spid="175" grpId="0" animBg="1"/>
          <p:bldP spid="17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  <p:bldP spid="175" grpId="0" animBg="1"/>
          <p:bldP spid="175" grpId="1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7612" y="2008525"/>
              <a:ext cx="1785336" cy="578116"/>
              <a:chOff x="3479251" y="5466316"/>
              <a:chExt cx="1785336" cy="57811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9251" y="5748866"/>
                <a:ext cx="1785336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باليوم الآخر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462271" y="512937"/>
            <a:ext cx="6561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ما الدليل على وجوب الإيمان باليوم  الآخر ؟</a:t>
            </a: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391802" y="3834372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744920" y="3166842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5649160" y="1521798"/>
              <a:ext cx="3226709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قول الله تعالى عندما ذكر صفات المُؤْمِنون </a:t>
              </a:r>
              <a:endParaRPr lang="en-US" sz="2400" b="1" dirty="0">
                <a:solidFill>
                  <a:srgbClr val="00B0F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649159" y="2066261"/>
              <a:ext cx="3248629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&lt; و بالآخرة هم يوقنون &gt;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772439" y="2965801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777702" y="1624924"/>
                <a:ext cx="3654544" cy="390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ما الدليل على وجوب الإيمان باليوم  الآخر ؟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2350B511-4B03-430C-9D3D-29AD13DD31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ED6B6CFD-56BC-4E9F-9A2F-2951341E9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14C78A4A-5A35-42EB-BABB-D37C4AE731FA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ECF17E35-9107-454C-B473-B6777C6162A4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1A15B590-28C6-4638-8193-B3E78122B7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الإيمان باليوم الآخر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767324" y="627342"/>
            <a:ext cx="8402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Century Gothic" panose="020B0502020202020204" pitchFamily="34" charset="0"/>
              </a:rPr>
              <a:t>الأسئلة :      </a:t>
            </a:r>
            <a:r>
              <a:rPr lang="ar-SY" sz="28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أذكر أمرين مما يقع بعد الموت :</a:t>
            </a: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513979" y="2005818"/>
            <a:ext cx="6297235" cy="1587929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498252" y="844509"/>
              <a:ext cx="2569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Y" sz="2400" b="1" dirty="0"/>
                <a:t>نعيم القبر و عذابه</a:t>
              </a:r>
              <a:endParaRPr lang="en-US" sz="2400" b="1" dirty="0"/>
            </a:p>
          </p:txBody>
        </p:sp>
      </p:grpSp>
      <p:grpSp>
        <p:nvGrpSpPr>
          <p:cNvPr id="34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513979" y="3574852"/>
            <a:ext cx="6297235" cy="1587929"/>
            <a:chOff x="3165506" y="1864241"/>
            <a:chExt cx="6297235" cy="1587929"/>
          </a:xfrm>
        </p:grpSpPr>
        <p:sp>
          <p:nvSpPr>
            <p:cNvPr id="35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45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46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277565" y="2436981"/>
              <a:ext cx="28219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بعث الناس للحساب</a:t>
              </a:r>
              <a:endParaRPr lang="en-US" sz="2400" b="1" dirty="0"/>
            </a:p>
            <a:p>
              <a:pPr algn="r"/>
              <a:endParaRPr lang="ar-SY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1763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2403</TotalTime>
  <Words>198</Words>
  <Application>Microsoft Office PowerPoint</Application>
  <PresentationFormat>شاشة عريضة</PresentationFormat>
  <Paragraphs>49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1198</cp:revision>
  <dcterms:created xsi:type="dcterms:W3CDTF">2020-10-10T04:32:51Z</dcterms:created>
  <dcterms:modified xsi:type="dcterms:W3CDTF">2021-02-02T12:09:27Z</dcterms:modified>
</cp:coreProperties>
</file>