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4" autoAdjust="0"/>
    <p:restoredTop sz="94660"/>
  </p:normalViewPr>
  <p:slideViewPr>
    <p:cSldViewPr>
      <p:cViewPr varScale="1">
        <p:scale>
          <a:sx n="80" d="100"/>
          <a:sy n="80" d="100"/>
        </p:scale>
        <p:origin x="84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487992-2477-4633-82CF-15049AD71C44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9D6995-16F5-4A71-87B3-CD8A37788F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7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6" y="674997"/>
            <a:ext cx="7560406" cy="5406655"/>
          </a:xfrm>
          <a:prstGeom prst="rect">
            <a:avLst/>
          </a:prstGeom>
        </p:spPr>
      </p:pic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 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961420" y="4941168"/>
            <a:ext cx="1296144" cy="10081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2</a:t>
            </a:r>
            <a:endParaRPr lang="ar-SA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دبوس زينة 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8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3635896" y="1844049"/>
            <a:ext cx="4243266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prstClr val="white"/>
                </a:solidFill>
              </a:rPr>
              <a:t>مَا الشِّحْنَةُ الكَهْرَبَائِيَّةُ ؟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19672" y="2626727"/>
            <a:ext cx="6480720" cy="29625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عِنْدَمَا نَسْمَعُ صَوْتَ المُؤذَّنِ يُنَادِي لِلصَّلاةِ ، أَو نُتابِعُ بَرَامِجَنَا التِّلِفِزْيونِيَّةَ المُفَضَّلَةَ ، أَو نَسْتَمْتِعُ بِالقِرَاءَةِ تَحْتَ ضَوْءِ المِصْبَاحِ - فَإنَّنَا نُشَاهِدُ عَمَلَ الكَهْرَباءِ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تَتَولَّدُ الكَهْرَبَاءُ نَتيجَةَ الشِّحْناتِ الْكَهْرَبَائِيَةِ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 الشِّحْنَاتُ الكَهْرَبَائيَّةُ صَغِيرَةٌ جِدًّا لا يُمْكِنُ رُؤْيَتُهَا أَو شَمُّهَا أَو قِيَاسُ وَزْنِهَا ، وَ لَكِنَّ هَذِهِ الشِّحْنَاتِ مِنْ خَصَائِصِ المَادَّةِ ، شَأنُهَا فِي ذَلِكَ شَأْنُ القَسَاوَةِ و اللَّوْنِ وَغَيْرِهِمَا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92280" y="619913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19913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19913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7784" y="619913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619913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52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2411760" y="2232233"/>
            <a:ext cx="5616624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prstClr val="white"/>
                </a:solidFill>
              </a:rPr>
              <a:t>الجُسَيْمَاتُ المُوجِبَةُ و الجُسَيْماتُ السَّالِبَةُ 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1560" y="3492554"/>
            <a:ext cx="7560840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مِنَ الْمَعْلومِ أَنَّ الذَّرَّةَ أَصْغَرُ جُزْءٍ فِي الْمادَّةِ وَ هِيَ تَحْتَوِي عَلَى جُسَيْماتٍ صَغِيرَةٍ جِدًّا ، بَعْضُهَا يَحْمِلُ الشِّحْنَةَ المُوجِبَةَ ، وَ يُرْمَزُ لَهَا بِالرَّمْزِ ( + ) . وَ بَعْضُهَا الآخَرُ يَحْمِلُ الشِّحْنَةَ السَّالِبَةَ وَ يُرْمَزُ لها بِالرَّمْزِ ( - )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white"/>
                </a:solidFill>
              </a:rPr>
              <a:t>التهيئة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white"/>
                </a:solidFill>
              </a:rPr>
              <a:t>الاستكشاف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white"/>
                </a:solidFill>
              </a:rPr>
              <a:t>الشرح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white"/>
                </a:solidFill>
              </a:rPr>
              <a:t>التقويم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prstClr val="white"/>
                </a:solidFill>
              </a:rPr>
              <a:t>الإثراء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51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98" y="1786636"/>
            <a:ext cx="6273302" cy="35738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مستطيل 6"/>
          <p:cNvSpPr/>
          <p:nvPr/>
        </p:nvSpPr>
        <p:spPr>
          <a:xfrm>
            <a:off x="6447730" y="1943254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      الشِّحْنَةُ الكُلِّيَّةُ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2429470" cy="358767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مخطط انسيابي: رابط خارج الصفحة 8"/>
          <p:cNvSpPr/>
          <p:nvPr/>
        </p:nvSpPr>
        <p:spPr>
          <a:xfrm>
            <a:off x="7164288" y="692696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724128" y="692696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211960" y="692696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699792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259632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433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45826" y="1827917"/>
            <a:ext cx="684076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تَفاعُلُ الشِّحْناتِ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3568" y="2842751"/>
            <a:ext cx="7559338" cy="29625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إنَّنَا لا نَرَى الشِّحْناتِ الكَهْرَبائيَّةَ وَ لا نُحِسُّ بِهَا ، وَ لَكِنْ يُمْكِنُ مُلاحَظَةُ تَأْثِيرِ بَعْضِهَا فِي بَعْضٍ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الشِّحْنَاتُ الكَهْرَبَائيَّةُ المختلفة ( المُوجِبَةُ مَعَ السَّالِبَةُ تَتَجَاذَبُ . أَمَّا الشِّحْنَاتُ الكَهْرَبَائِيَّةُ المُتَشَابِهَةُ فِي النَّوْعِ  ( مُوجِبَتَيْنِ مَعًا - أَوْ سَالِبَتَيْنِ مَعًا ) فإِنَّها تَتَنافَرُ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فِي مُعْظَمِ المَوَادِّ يَكُونُ عَدَدُ الشِّحْنَاتِ المُوجِبَةِ مُسَاوِيًا عَدَدَ الشِّحْناتِ السَّالِبَةِ . وَ فِي هَذِهِ الحالَةِ نَقُولُ إِنَّ الْمَادَّةُ مُتَعَادِلَةٌ كَهْرَبائِيًّا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70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5616" y="2091620"/>
            <a:ext cx="727280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تَجَمُّعُ الشِّحْناتِ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عِنْدَما يتَلامسُ جِسْمَانِ فَإِنَّ الشِّحْنَاتِ الكَهْرَبَائِيَّةَ تَتَحَرَّكُ مِنْ أَحَدِهِمَا إِلَى الآخَرِ ، و تَكُونُ الشِّحْناتُ السَّالِبَةُ هِيَ التِي تَتَحَرَّكُ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هَذَا مَا حَدَثَ عِنْدَ دَلْكِ البَالُونِ بِقِطْعَةِ الصُّوفِ ، حَيْثُ انْتقَلَتِ الشِّحْنَاتُ السَّالِبَةُ مِنَ الصُّوفِ إِلى البَالُونِ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بِذَلِكَ تَجَمَّعَتْ علَى البَالُونِ شِحْنَاتٌ سالِبَةٌ أَكْثَرَ مِنَ الشِّحْنَاتِ المُوجِبَةِ . وَ تَجَمُّعُ الشِّحْنَاتِ يَعْنِي أَنَّ نَوْعً مُعَيَّنًا مِنَ الشِّحْنَاتِ يَكُونُ أَكْثَرَ عَلَى الجِسْمِ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فِي حَالَةِ البَالُونِ وَ قِطْعَةِ الصُّوفِ ، نَقُولُ إِنَّ البَالُونَ اكْتَسَبَ شِحْنَاتٍ سَالِبَةً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أَمَّا قِطْعَةُ الصُّوفِ فَقَدِ اكْتَسَبَتْ شِحْنَاتٍ مُوجِبَةً .</a:t>
            </a:r>
          </a:p>
          <a:p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7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3068833" y="1992071"/>
            <a:ext cx="3078342" cy="648072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الكَهْرَباءُ السَّاكِنَةُ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99592" y="2842751"/>
            <a:ext cx="7272808" cy="29625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تَجَمُّع الشِّحْناتِ الكَهْرَبائِيَّةِ عَلَى سَطْحِ جِسْمٍ مَا يُسَمَّى الكَهْرَباءَ السَّاكِنَةَ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عِنْدَ دَلْكِ الأجْسَامِ مَعًا تَتَلامَسُ أَسْطُحُهَا فِي مَوَاقِعَ عَديدَةٍ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بِذَلِكَ يَزْدادُ تَجَمُّعُ الشِّحْناتِ عَلَيْهَا فَتَتَكَوَّنُ كَهْرَبَاءُ سَاكِنَةٌ أَكْثَر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وَعِنْدَمَا قَرَّبْنَا البَالُونَ المَشْحُونَ بِالكَهْرَبَاءِ السَّالِبَةِ مِنَ الجِدَارِ فإنَّ هَذِهِ الشِّحْنَاتِ أَبْعَدَتِ الشِّحْنَاتِ السَّالِبَةَ عَلَى الجِدَارِ ( تَنَافَرَتْ مَعَهَا ) ، وَ فِي الوَقْتِ نَفْسِهِ تَجَاذَبَتْ مَعَ الشِّحْنَاتِ المُوجِبَةِ فِي الجِدَارِ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هَذَا مَا يُسَبِّبُ الْتِصاقَ البَالُونِ بِالجِدَارِ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14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619672" y="1789519"/>
            <a:ext cx="6192688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أَسْتَنْتِجُ : يَمِيلُ وَرَقُ التَّغْلِيفِ البلاسْتِيكِيُّ إِلَى اكْتِسَابِ الشِّحْنَاتِ السَّالِبَةِ ، مَاذا يَحْدُثُ إِذا دَلَكْنَا بِهِ بَالُونًا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19672" y="3589719"/>
            <a:ext cx="6192688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التَّفْكِيرُ النّاقِدُ : كَيْفَ يُمْكِنُ اسْتِخْدامُ الكَهْرَبَاءِ السَّاكِنَةِ بِشَكْلٍ مُفِيدٍ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49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2997974" y="1628800"/>
            <a:ext cx="4623184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prstClr val="white"/>
                </a:solidFill>
              </a:rPr>
              <a:t>كَيْفَ تَتَحَرَّكُ الشِّحْنَاتُ الكَهْرَبائيَّةُ ؟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75656" y="2724859"/>
            <a:ext cx="6192688" cy="21452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هَلْ شَعَرْتَ يَوْمًا بِلَسْعَةٍ كَهْربائِيَّةٍ خَفِيفَةٍ بَعْدَ أَنْ مَشَيْتَ عَلَى السَّجَّادَةِ ثُمَّ لاَمَسْتَ مِقْبَضَ البَابِ ؟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إِنَّ هَذِهِ اللسْعَةَ الكَهْرَبائِيَّةَ الخَفِيفَةَ سَبَبُهَا الحَرَكَةُ السَّرِيعَةُ لِلشِّحْنَاتِ الكَهْرَبَائِيَّةِ التِي تَجَمَّعَتْ عَلَى جِسْمِكَ نَتِيجَةَ دَلْكِ رِجْلَيْكَ بِالسَّجَّادَةِ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4365553" y="1583834"/>
            <a:ext cx="3183025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prstClr val="white"/>
                </a:solidFill>
              </a:rPr>
              <a:t>التَّفْريغُ الكَهْربَائيُّ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75656" y="2459285"/>
            <a:ext cx="6624736" cy="2553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عِنْدما أمْشِي عَلَى السَّجَّادَةِ فَإِنَّ جِسْمي يَكْتَسِبُ شِحْنَاتٍ سَالِبَةً وَ يَحْتَفِظُ بِهَا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هَذِهِ الشِّحْنَاتُ انْتَقَلَتْ إِلَيَّ مِنَ السَّجَّادَةِ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عِنْدَما أَلْمِسُ جِسْمًا مَا تَتَحَرَّكُ الشِّحْنَاتُ السَّالِبَةُ ، وَ تَنْتَقِلُ إِلَيْهِ هَذِهِ الشِّحْنَاتُ سَريعًا بِمَا يُسَمَّى بِعَمليَّةِ 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التَّفْرِيغِ الكَهْرَبَائِيِّ </a:t>
            </a:r>
            <a:r>
              <a:rPr lang="ar-SA" sz="2400" b="1" dirty="0">
                <a:solidFill>
                  <a:prstClr val="black"/>
                </a:solidFill>
              </a:rPr>
              <a:t>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لِذا أَشْعُرُ باللَّسْعَةِ الكَهْرَبَائِيَّةِ الخَفِيفَةِ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39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5868144" y="1628800"/>
            <a:ext cx="3183025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البَرْقُ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3568" y="2341602"/>
            <a:ext cx="7488832" cy="3679686"/>
          </a:xfrm>
          <a:prstGeom prst="roundRect">
            <a:avLst>
              <a:gd name="adj" fmla="val 108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هَلْ شَاهَدَ أَحَدُنَا البَرْقَ فِي السَّمَاءِ ؟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يَحْدُثُ البَرْقُ بِسَبَبِ تَفْرِيغِ الكَهْرَبَاءِ السَّاكِنَةُ فِي الظُّرُوفِ الَجّوِّيَّةِ العَاصِفَةِ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فَمِنَ المَعْلومِ أَنَّ الغُيُومَ تَحْتَوِي قَطَرَاتٍ مِنَ المَاءِ و الجَلِيدِ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 نَتيجةً لاحْتِكَاكِ بَعْضِهَا بِبَعْضٍ فَإنَّ بَعْضَ قَطَراتِ المَاءِ تَكْتَسِبُ شْحنَاتٍ مُوجِبَةً ، وَ تَتَحَرَّكُ إِلى أعَلَى الغَيْمَةِ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بَيْنَمَا تَكْتَسِبُ قَطَرَاتٌ أخْرَى الشِّحْنَةَ السَّالِبَةَ ، وَ تَتَحَرَّكُ إلَى أَسْفَلِ الْغَيْمَةِ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عِنْدَمَا تَتَرَاكَمُ الشِّحْنَاتُ بِدَرَجةٍ كَبِيرَةٍ جِدًّا تَنْتَقِلُ إِلَى الأرْضِ عَلى شَكْلِ بَرْقٍ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 قَدْ تَنْتَقِلُ الشِّحْنَاتُ الكَهْرَبَائِيَّةُ فِي ظُرُوفٍ غَيْرِ تِلْكَ التِي عَرَفْتُهَا فِي حَالاَتِ التَّفْرِيغِ الكَهْرَبَائِيِّ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الشِّحْنَاتُ الكَهْرَبَائِيَّةُ يُمْكِنُهَا أَنْ تَسْرِيَ عَبْرَ بَعْضِ المَوَادِّ ، كَمَا تَجْرِي المِيَاهُ فِي الأنْهَارِ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وَسَرَيَانُ الشِّحْنَاتِ الكَهْرَبَائِيَّةِ بِهَذِهِ الطَّرِيقَةِ يُعْرَفُ بِالتَّيَّارِ الْكَهْرَبائِيِّ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0424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36408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85192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33975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8995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3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مخطط انسيابي: رابط خارج الصفحة 22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4" name="مخطط انسيابي: رابط خارج الصفحة 23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5" name="مخطط انسيابي: رابط خارج الصفحة 24"/>
          <p:cNvSpPr/>
          <p:nvPr/>
        </p:nvSpPr>
        <p:spPr>
          <a:xfrm>
            <a:off x="4077275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6" name="مخطط انسيابي: رابط خارج الصفحة 25"/>
          <p:cNvSpPr/>
          <p:nvPr/>
        </p:nvSpPr>
        <p:spPr>
          <a:xfrm>
            <a:off x="26277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7" name="مخطط انسيابي: رابط خارج الصفحة 26"/>
          <p:cNvSpPr/>
          <p:nvPr/>
        </p:nvSpPr>
        <p:spPr>
          <a:xfrm>
            <a:off x="11876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619672" y="5262299"/>
            <a:ext cx="61206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prstClr val="black"/>
                </a:solidFill>
              </a:rPr>
              <a:t>  </a:t>
            </a:r>
            <a:r>
              <a:rPr lang="ar-SA" sz="2400" b="1" dirty="0">
                <a:solidFill>
                  <a:prstClr val="black"/>
                </a:solidFill>
              </a:rPr>
              <a:t>يَحْتَاجُ هَذَا المِصْبَاحُ إِلَى الكَهْرَبَاءِ لِكَيْ يُضِيءَ . مَا الكَهْرَبَاءُ وَ كَيْفَ تَعْمَلُ ؟</a:t>
            </a:r>
            <a:endParaRPr lang="ar-SA" sz="2400" dirty="0">
              <a:solidFill>
                <a:prstClr val="black"/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b="24793"/>
          <a:stretch/>
        </p:blipFill>
        <p:spPr>
          <a:xfrm>
            <a:off x="2915816" y="1988840"/>
            <a:ext cx="352538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9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5796136" y="1412776"/>
            <a:ext cx="3183025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prstClr val="white"/>
                </a:solidFill>
              </a:rPr>
              <a:t>الدَّوائِرُ الكَهْرَبائِيَّةُ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91679" y="2379206"/>
            <a:ext cx="7020303" cy="3354050"/>
          </a:xfrm>
          <a:prstGeom prst="roundRect">
            <a:avLst>
              <a:gd name="adj" fmla="val 108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التَّيَّارُ الكَهْرَبَائِيُّ لاَ يَسْرِي إلاَّ فِي مَسَارٍ مُغْلَقٍ يُسَمَّى </a:t>
            </a:r>
            <a:r>
              <a:rPr lang="ar-S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الدَّائِرَةَ الكَهْرَبَائِيَّةَ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 لِتَكْوِينِ دَائِرَةٍ كَهْرَبَائِيَّةٍ بَسِيطَةٍ يَلْزَمُ ثَلاَثَةَ أَجْزَاءٍ أَسَاسِيَّةٍ ، هِيَ : المَصْدَرُ ، وَ الحِمْلُ ، وَ أَسلاَكُ التَّوْصِيلِ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مَصْدَرُ الطَّاقَةَ - و مِنْهُ البَطَّارِيَّةُ - يُوَفِّرُ الطَّاقَةَ اللازِمَةَ لِتَحْرِيكِ الشِّحْنَاتِ الكَهْرَبَائِيَّةِ فِي الدَّائِرَةِ . وَ الحِمْلُ هُوَ الجِهَازُ أَوِ الأَدَاةُ التِي يُزَوِّدُهَا المَصْدَرُ بِالطَّاقَةِ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المِصْباحُ الكَهْرَبائيُّ وَ المِرْوَحَةُ يُمَثِّلانِ الحِمْلَ فِي الدَّوَائِرَ الكَهْرَبَائِيَّةِ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أَمَّا أسْلاكُ التَّوْصِيلِ فَتَنْقُلُ الشِّحْنَاتِ الكَهْرَبَائِيَّةِ مِنْ المَصْدَرِ وَ إِلَيْهِ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حَتَّى يَسْرِيَ التَّيَّارُ الكَهْرَبَائِيُّ يَجِبُ أَنْ تَكونَ الدَّائِرَةُ الكَهْرَبائيَةُ مُغْلَقَةً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الدَّائِرَةُ المُغْلَقَةُ تَكُونُ جَمِيعُ أَجْزَائِهَا مُتَّصِلَةً مَعًا ، وَ لَيْس بِها أَيُّ قَطْعٍ فِي أَسْلاكِ تَوْصِيلِهَا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73224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292080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77991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26774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8275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25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907704" y="5661248"/>
            <a:ext cx="5112568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الدَّوائِرُ الكَهْرَبائِيَّةُ المَفْتُوحَةُ وَ المُغْلَقَةُ</a:t>
            </a:r>
            <a:endParaRPr lang="ar-SA" sz="20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67" y="1772816"/>
            <a:ext cx="3505893" cy="3558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570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4333069" y="1916832"/>
            <a:ext cx="3183025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prstClr val="white"/>
                </a:solidFill>
              </a:rPr>
              <a:t>المِفْتاحُ الكَهْرَبائيُّ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99592" y="2780449"/>
            <a:ext cx="7380343" cy="2051506"/>
          </a:xfrm>
          <a:prstGeom prst="roundRect">
            <a:avLst>
              <a:gd name="adj" fmla="val 108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الكَثِيرُ مِنَ الدَّوَائِرِ الكَهْرَبَائِيَّةِ يُوصَلُ مَعَها مِفْتَاحٌ كَهْرَبَائِيُّ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عِنْدَمَا يَكُونُ المِفْتَاحُ فِي وَضْعِ تَوْصِيلٍ تُصْبِحُ الدَّائِرَةُ الكَهْرَبَائِيَّةِ مُغْلَقَةً ،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يَسْرِي فِيهَا التَّيَّارُ الكَهْرَبَائِيُّ ،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عِنْدَمَا يَكُونُ المِفْتاحُ غَيْرَ مُوَصَّلٍ يَنْقَطِعُ التَّيَّارُ الكَهْرَبَائِيُّ ،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لاَ يَسْرِي فِي الدَّائِرَةِ الكَهْرَبَائِيَّةِ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25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91746" y="2208991"/>
            <a:ext cx="680864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أَسْتَنْتِجُ : </a:t>
            </a:r>
            <a:r>
              <a:rPr lang="ar-SA" sz="2400" b="1" dirty="0">
                <a:solidFill>
                  <a:prstClr val="black"/>
                </a:solidFill>
              </a:rPr>
              <a:t>مَا الفَرْقُ بَيْنَ الكَهْرَبَاءِ السَّاكِنَةِ وَ الكَهْرَبَاءِ المُتَحِّرِّكَةِ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1747" y="3589719"/>
            <a:ext cx="6808645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التَّفْكِيرُ النّاقِدُ : </a:t>
            </a:r>
            <a:r>
              <a:rPr lang="ar-SA" sz="2400" b="1" dirty="0">
                <a:solidFill>
                  <a:prstClr val="black"/>
                </a:solidFill>
              </a:rPr>
              <a:t>مَا الَّذِي يَحْدُثُ عِنْدَ تَوْصِيلِ طَرَفَيْ سِلْكِ بطَرَفَيْ بَطَّارِيَّةٍ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164288" y="624815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24128" y="624815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24815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4815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4815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24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85558" y="1772816"/>
            <a:ext cx="565885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مَا دَوَائِرُ التَّوَالِي الكَهْرَبَائِيَّةُ ؟ وَ مَا دَوائِرُ التَّوَازِي الكَهْرَبَائِيَّةُ ؟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33430" y="2924944"/>
            <a:ext cx="6747342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الكَثِيرُ مِنَ الدَّوائِرِ الكَهْرَبَائِيَّةِ تَحْتَوِي عَلَى أَكْثَرَ مِنْ حِمْل ، أَيْ يُمْكِنُ اسْتِخْدَامُهَا لِتَشْغِيلِ أَكْثَرَ مِنْ جِهَازٍ أَوْ أَدَاةٍ مَعًا .</a:t>
            </a:r>
          </a:p>
          <a:p>
            <a:r>
              <a:rPr lang="ar-SA" sz="2400" dirty="0">
                <a:solidFill>
                  <a:prstClr val="black"/>
                </a:solidFill>
              </a:rPr>
              <a:t> هَذِه الأَحْمَالُ تُوصَلُ فِي الدَّوائِرِ الكَهْرَبَائِيَّةِ بِطَرِيقَتَيْنِ : </a:t>
            </a:r>
          </a:p>
          <a:p>
            <a:r>
              <a:rPr lang="ar-SA" sz="2400" dirty="0">
                <a:solidFill>
                  <a:prstClr val="black"/>
                </a:solidFill>
              </a:rPr>
              <a:t>طَرِيقَة التَّوَالِي ، وَ طَرِيقَةِ التَّوَازِي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7804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3788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2571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51355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7339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73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44039" y="2147527"/>
            <a:ext cx="318535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دَائِرَةُ التَّوَالِي الكَهْرَبَائِيَّةُ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547664" y="3068960"/>
            <a:ext cx="7016793" cy="2553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فِي دائِرَةِ التَّوَالِي - كَمَا هُوَ مُوَضَّحٌ فِي الرَّسْمِ - يَسْرِي التَّيَّارُ الكَهْرَبَائيُّ بِاتِّجاهٍ ثَابِتٍ فِي جَمِيعِ أَجْزاءِ المَسَارِ دُونَ أَنْ يَتَفَرَّعَ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 نُلاحِظُ فِي دَائِرَةِ التَّوَالِي أَنَّهُ عِنْدَ إِغْلاَقِ الدَّائِرَةِ الكَهْرَبَائِيَّةِ فَإنَّ المِصْباحَيْنِ يُضِيئَانِ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عِنْدَ فَكِّ أَحَدِهِما فَإِنَّ المِصْباحَ الآخَرَ يَنْطَفِئُ ؛ لِأَنَّ الدَّائِرَةَ أَصْبَحَتْ مَفْتُوحَةً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204279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64119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51951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739783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99623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71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211960" y="1628800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دَائِرَةُ التَّوازِي الكَهْرَبَائِيَّةُ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63688" y="2505740"/>
            <a:ext cx="6336704" cy="3371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تُشْبِهُ دَائِرَةُ التَّوَازِي مَجْمُوعَةً مِنَ الطُّرُقِ الَّتِي تُؤَدِّي جَمِيعُهَا إِلَى مَكَانٍ وَاحِدٍ ، وَ لَكِنْ عَبْرَ مَسَارَاتٍ مُخْتَلِفَةٍ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كَمَا هُوَ مُوَضَّحٌ فِي الرَّسْمِ التَّالِي ،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نُلاَحِظُ أَنَّهُ فِي دَائِرةِ التَّوازِي يَتَفَرَّعُ التَّيَّارُ الكَهْرَبائيُّ ، وَ يَكونُ سَرَيانُهُ فِي أَكْثَرَ مِنِ اتِّجَاهٍ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كَمَا نُلاحِظَ أَنَّهُ عِنْد إغْلاَقِ الدَّائِرةِ الكَهْرَبَائِيَّةِ فَإنَّ المِصْبَاحَيْنِ يُضِيئَانِ مَعًا ،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عِنْدَ فَكِّ أَحَدِهِمَا يَبْقَى المِصْبَاحُ الآخرُ مُضِيئًا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19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971600" y="2827772"/>
            <a:ext cx="7274650" cy="1897619"/>
            <a:chOff x="107504" y="2126856"/>
            <a:chExt cx="8856984" cy="189761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1DF"/>
                </a:clrFrom>
                <a:clrTo>
                  <a:srgbClr val="FCF1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395" y="2126857"/>
              <a:ext cx="4370093" cy="189761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1DF"/>
                </a:clrFrom>
                <a:clrTo>
                  <a:srgbClr val="FCF1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126856"/>
              <a:ext cx="4370092" cy="187820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9" name="مستطيل 8"/>
          <p:cNvSpPr/>
          <p:nvPr/>
        </p:nvSpPr>
        <p:spPr>
          <a:xfrm>
            <a:off x="2015107" y="1969676"/>
            <a:ext cx="52950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    دَوَائِرُ التَّوالِي وَ دَوَائِرُ التَّوَازِي الكَهْرَبَائِيَّةُ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30078" y="5426060"/>
            <a:ext cx="547617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كَيْفَ تَخْتَلِفُ دَائِرَةُ التَّوالي عَنْ دائِرةِ التَّوازي ؟</a:t>
            </a: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702211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558195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406978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255761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9" name="مخطط انسيابي: رابط خارج الصفحة 18"/>
          <p:cNvSpPr/>
          <p:nvPr/>
        </p:nvSpPr>
        <p:spPr>
          <a:xfrm>
            <a:off x="111745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213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71600" y="2276872"/>
            <a:ext cx="7200800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أَسْتَنْتِجُ : </a:t>
            </a:r>
            <a:r>
              <a:rPr lang="ar-SA" sz="2400" b="1" dirty="0">
                <a:solidFill>
                  <a:prstClr val="black"/>
                </a:solidFill>
              </a:rPr>
              <a:t>دَائِرَةُ تَوازٍ بِهَا مِصْبَاحٌ وَ مِرْوَحَةٌ ، مَاذَا يَحْدُثُ فِي الدَّائِرَةِ إِذَا احْتَرَقَتْ فَتِيلَةُ المِصْبَاحِ ؟</a:t>
            </a:r>
          </a:p>
          <a:p>
            <a:endParaRPr lang="ar-SA" sz="2400" b="1" dirty="0">
              <a:solidFill>
                <a:prstClr val="black"/>
              </a:solidFill>
            </a:endParaRPr>
          </a:p>
          <a:p>
            <a:r>
              <a:rPr lang="ar-SA" sz="2400" b="1" dirty="0">
                <a:solidFill>
                  <a:srgbClr val="C00000"/>
                </a:solidFill>
              </a:rPr>
              <a:t>التَّفْكِيرُ النّاقِدُ : </a:t>
            </a:r>
            <a:r>
              <a:rPr lang="ar-SA" sz="2400" b="1" dirty="0">
                <a:solidFill>
                  <a:prstClr val="black"/>
                </a:solidFill>
              </a:rPr>
              <a:t>هَلِ المَصَابِيحُ فِي غُرْفَتِكَ مُتَّصِلَةٌ عَلَى التَّوَازِي أَمْ عَلَى التَّوَالِي ؟ لِمَاذَا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578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91423" y="1506478"/>
            <a:ext cx="6696744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كيف تستخدم الكهرباء بأمان ؟</a:t>
            </a:r>
          </a:p>
        </p:txBody>
      </p:sp>
      <p:sp>
        <p:nvSpPr>
          <p:cNvPr id="7" name="مستطيل مستدير الزوايا 13"/>
          <p:cNvSpPr/>
          <p:nvPr/>
        </p:nvSpPr>
        <p:spPr>
          <a:xfrm>
            <a:off x="1259632" y="2298566"/>
            <a:ext cx="6755296" cy="1055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بعض المواد تسمح بمرور التيار خلالها. المقاومة الكهربائية هي قدرة المواد على منع تقليل مرور التيار الكهربائي خلالها.</a:t>
            </a:r>
          </a:p>
          <a:p>
            <a:r>
              <a:rPr lang="ar-SA" b="1" dirty="0">
                <a:solidFill>
                  <a:prstClr val="black"/>
                </a:solidFill>
              </a:rPr>
              <a:t>مرور التيار الكهربائي يسبب روفع درجة حرارة المواد بشكل كبير.</a:t>
            </a:r>
          </a:p>
        </p:txBody>
      </p:sp>
      <p:sp>
        <p:nvSpPr>
          <p:cNvPr id="8" name="مستطيل مستدير الزوايا 13"/>
          <p:cNvSpPr/>
          <p:nvPr/>
        </p:nvSpPr>
        <p:spPr>
          <a:xfrm>
            <a:off x="1268085" y="3426182"/>
            <a:ext cx="6792089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القواطع الكهربائية والمنصهرات (الفيوزات)</a:t>
            </a:r>
          </a:p>
        </p:txBody>
      </p:sp>
      <p:sp>
        <p:nvSpPr>
          <p:cNvPr id="9" name="مستطيل مستدير الزوايا 13"/>
          <p:cNvSpPr/>
          <p:nvPr/>
        </p:nvSpPr>
        <p:spPr>
          <a:xfrm>
            <a:off x="1304879" y="4149080"/>
            <a:ext cx="6755296" cy="1634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المنصهر أداة تساعد على منع حدوث حريق كهربائي , حيث يحتوي المنصهر على شريط دقيق مقاومته الكهربائية الكهربائية كبيرة.</a:t>
            </a:r>
          </a:p>
          <a:p>
            <a:r>
              <a:rPr lang="ar-SA" b="1" dirty="0">
                <a:solidFill>
                  <a:prstClr val="black"/>
                </a:solidFill>
              </a:rPr>
              <a:t>يوجد الآن أجهزة وأدوات تعمل عمل المنصهر تسمى القواطع الكهربائية مفتاح يحمي الدائرة الكهربائية , حيث يفتح الدائرة الكهربائية عند مرور تيار كبير خطر خلالها , فلا يمر فيها التيار.</a:t>
            </a: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680424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36408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85192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33975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8995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9" name="دبوس زينة 1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324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3233945" y="1492531"/>
            <a:ext cx="5760640" cy="468052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prstClr val="white"/>
                </a:solidFill>
              </a:rPr>
              <a:t>كَيْفَ تَتَفاعَلُ البالُونَاتُ </a:t>
            </a:r>
            <a:r>
              <a:rPr lang="ar-SA" b="1" dirty="0" err="1">
                <a:solidFill>
                  <a:prstClr val="white"/>
                </a:solidFill>
              </a:rPr>
              <a:t>المَدْلُوكَةُ</a:t>
            </a:r>
            <a:r>
              <a:rPr lang="ar-SA" b="1" dirty="0">
                <a:solidFill>
                  <a:prstClr val="white"/>
                </a:solidFill>
              </a:rPr>
              <a:t> ؟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072801" y="2319263"/>
            <a:ext cx="8835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أَتَوَقَّعُ 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28385" y="3031273"/>
            <a:ext cx="462626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كَيْفَ يَتَفَاعَلُ بَالُونَانِ إِذَا دُلِّكَ أَحَدُهُمَا بِقِطْعَةِ صُوفٍ ؟ وَ كَيْفَ يَتَفاعَلانِ إذا دُلِّكَ كُلٌّ مِنْهُمَا بِقِطْعَةِ الصُّوفِ ؟ أَكْتُبُ تَوَقُّعَاتِي 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5" y="1916832"/>
            <a:ext cx="2282005" cy="365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33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300192" y="3772718"/>
            <a:ext cx="1634774" cy="2464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b="1" dirty="0">
                <a:solidFill>
                  <a:srgbClr val="C00000"/>
                </a:solidFill>
              </a:rPr>
              <a:t>الكهرباء الساكنة :  </a:t>
            </a:r>
            <a:r>
              <a:rPr lang="ar-SA" sz="2400" b="1" dirty="0">
                <a:solidFill>
                  <a:prstClr val="black"/>
                </a:solidFill>
              </a:rPr>
              <a:t>هي الشحنات الكهربائية على سطح جسم ما .</a:t>
            </a:r>
          </a:p>
        </p:txBody>
      </p:sp>
      <p:sp>
        <p:nvSpPr>
          <p:cNvPr id="7" name="مستطيل مستدير الزوايا 14"/>
          <p:cNvSpPr/>
          <p:nvPr/>
        </p:nvSpPr>
        <p:spPr>
          <a:xfrm>
            <a:off x="7093231" y="1622078"/>
            <a:ext cx="1871257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ملخص مصور :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14"/>
          <p:cNvSpPr/>
          <p:nvPr/>
        </p:nvSpPr>
        <p:spPr>
          <a:xfrm>
            <a:off x="3923928" y="3825195"/>
            <a:ext cx="1872208" cy="21077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b="1" dirty="0">
                <a:solidFill>
                  <a:srgbClr val="C00000"/>
                </a:solidFill>
              </a:rPr>
              <a:t>التيار الكهربي:  </a:t>
            </a:r>
            <a:r>
              <a:rPr lang="ar-SA" sz="2400" b="1" dirty="0">
                <a:solidFill>
                  <a:prstClr val="black"/>
                </a:solidFill>
              </a:rPr>
              <a:t>سريان الشحنات الكهربائية في مسار مغلق.</a:t>
            </a:r>
          </a:p>
        </p:txBody>
      </p:sp>
      <p:sp>
        <p:nvSpPr>
          <p:cNvPr id="9" name="مستطيل مستدير الزوايا 14"/>
          <p:cNvSpPr/>
          <p:nvPr/>
        </p:nvSpPr>
        <p:spPr>
          <a:xfrm>
            <a:off x="1331640" y="3706653"/>
            <a:ext cx="2016224" cy="2442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000" b="1" dirty="0">
                <a:solidFill>
                  <a:srgbClr val="C00000"/>
                </a:solidFill>
              </a:rPr>
              <a:t>المسار المغلق : </a:t>
            </a:r>
            <a:r>
              <a:rPr lang="ar-SA" sz="2000" b="1" dirty="0">
                <a:solidFill>
                  <a:prstClr val="black"/>
                </a:solidFill>
              </a:rPr>
              <a:t>الذي يسري فيه التيار الكهربائي يسمى دائرة كهربائية ويوجد نوعان من الدوائر الكهربائية.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16534"/>
            <a:ext cx="18002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16535"/>
            <a:ext cx="201622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6534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خطط انسيابي: رابط خارج الصفحة 16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9" name="مخطط انسيابي: رابط خارج الصفحة 18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1" name="مخطط انسيابي: رابط خارج الصفحة 20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34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8" grpId="0" build="p"/>
      <p:bldP spid="9" grpId="0" build="p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99592" y="2291844"/>
            <a:ext cx="7344816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أَسْتَنْتِجُ : </a:t>
            </a:r>
            <a:r>
              <a:rPr lang="ar-SA" sz="2400" b="1" dirty="0">
                <a:solidFill>
                  <a:prstClr val="black"/>
                </a:solidFill>
              </a:rPr>
              <a:t>في المباني الجديدى تستخدم القواطع الكهربائية أكثر من المنصهرات . لماذا؟</a:t>
            </a:r>
          </a:p>
          <a:p>
            <a:endParaRPr lang="ar-SA" sz="2400" b="1" dirty="0">
              <a:solidFill>
                <a:prstClr val="black"/>
              </a:solidFill>
            </a:endParaRPr>
          </a:p>
          <a:p>
            <a:r>
              <a:rPr lang="ar-SA" sz="2400" b="1" dirty="0">
                <a:solidFill>
                  <a:srgbClr val="C00000"/>
                </a:solidFill>
              </a:rPr>
              <a:t>التَّفْكِيرُ النّاقِدُ : </a:t>
            </a:r>
            <a:r>
              <a:rPr lang="ar-SA" sz="2400" b="1" dirty="0">
                <a:solidFill>
                  <a:prstClr val="black"/>
                </a:solidFill>
              </a:rPr>
              <a:t>هل توصل القواطع الكهربائية في الدائرة على التوالي أم على التوازي ؟ لماذا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668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950857" y="1499756"/>
            <a:ext cx="2437567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أفكر وأتحدث واكتب :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14"/>
          <p:cNvSpPr/>
          <p:nvPr/>
        </p:nvSpPr>
        <p:spPr>
          <a:xfrm>
            <a:off x="1198329" y="2147828"/>
            <a:ext cx="7179751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1- المفردات : المسار الذي تسري الكهرباء فيه يسمى ..................</a:t>
            </a:r>
          </a:p>
          <a:p>
            <a:r>
              <a:rPr lang="ar-SA" sz="2400" dirty="0">
                <a:solidFill>
                  <a:prstClr val="black"/>
                </a:solidFill>
              </a:rPr>
              <a:t>2- أستنتج . قام محمد بإيصال جهاز تسجين بمصدر الكهرباء في غلافته , وفجأة انقطع التيار الكهربائي عن جميع الأجهزة والمصابيح في الغرفة . أتوقع لماذا حدث ذلك ؟ وماذا ينبغي على محمد أن يفعل ؟</a:t>
            </a:r>
          </a:p>
        </p:txBody>
      </p:sp>
      <p:sp>
        <p:nvSpPr>
          <p:cNvPr id="8" name="مستطيل مستدير الزوايا 14"/>
          <p:cNvSpPr/>
          <p:nvPr/>
        </p:nvSpPr>
        <p:spPr>
          <a:xfrm>
            <a:off x="6070208" y="2564904"/>
            <a:ext cx="2292081" cy="510778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الدائرة الكهربائية</a:t>
            </a:r>
            <a:endParaRPr lang="ar-SA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13056"/>
              </p:ext>
            </p:extLst>
          </p:nvPr>
        </p:nvGraphicFramePr>
        <p:xfrm>
          <a:off x="2267745" y="4437112"/>
          <a:ext cx="5531812" cy="14401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4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أدلة من النص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استنتاجات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55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ايصال جهاز التسخين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جهاز التسخين اغلق الدائرة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55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انقطع</a:t>
                      </a:r>
                      <a:r>
                        <a:rPr lang="ar-SA" baseline="0" dirty="0"/>
                        <a:t> التيار الكهربائي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حدوث عطل في الدائرة الكهربائية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خطط انسيابي: رابط خارج الصفحة 9"/>
          <p:cNvSpPr/>
          <p:nvPr/>
        </p:nvSpPr>
        <p:spPr>
          <a:xfrm>
            <a:off x="7174994" y="63566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734834" y="635660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222666" y="63566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710498" y="63566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270338" y="63566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7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8" grpId="0" build="p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15616" y="1916832"/>
            <a:ext cx="7200800" cy="29625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3- التفكير الناقد : </a:t>
            </a:r>
            <a:r>
              <a:rPr lang="ar-SA" sz="2400" b="1" dirty="0">
                <a:solidFill>
                  <a:prstClr val="black"/>
                </a:solidFill>
              </a:rPr>
              <a:t>إذا أضفت مصباحاً كهربائياً إلى مجموعة مصابيح موصلة على التوالي , فماذا يحدث للتيار المار في الدائرة ؟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ج / يتاثر التيار الكهربائي بزيادة عدد المصابيح </a:t>
            </a:r>
          </a:p>
          <a:p>
            <a:r>
              <a:rPr lang="ar-SA" sz="2400" b="1" dirty="0">
                <a:solidFill>
                  <a:srgbClr val="C00000"/>
                </a:solidFill>
              </a:rPr>
              <a:t>4- أختار الإجابة الصحيحة : </a:t>
            </a:r>
            <a:r>
              <a:rPr lang="ar-SA" sz="2400" b="1" dirty="0">
                <a:solidFill>
                  <a:prstClr val="black"/>
                </a:solidFill>
              </a:rPr>
              <a:t>أي مما يلي يصل المقاومات في الدائرة الكهربائية في مسارات مستقلة يتفرغ فيها التيار الكهربائي ؟</a:t>
            </a:r>
          </a:p>
          <a:p>
            <a:pPr marL="457200" indent="-457200">
              <a:buFontTx/>
              <a:buAutoNum type="arabic1Minus"/>
            </a:pPr>
            <a:r>
              <a:rPr lang="ar-SA" sz="2400" b="1" dirty="0">
                <a:solidFill>
                  <a:prstClr val="black"/>
                </a:solidFill>
              </a:rPr>
              <a:t>التفريغ الكهربائي.		ب- مفتاح الدائرة.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ج- دائرة التوالي.			ج- دائرة التوازي.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648792" y="4278124"/>
            <a:ext cx="1933913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28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31640" y="2291844"/>
            <a:ext cx="6912768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5- السؤال الأساسي : </a:t>
            </a:r>
            <a:r>
              <a:rPr lang="ar-SA" sz="2400" b="1" dirty="0">
                <a:solidFill>
                  <a:prstClr val="black"/>
                </a:solidFill>
              </a:rPr>
              <a:t>كيف تؤثر الكهربائي في حياتنا ؟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ج/ اصبحت جميع مناحي الحياة من حولنا لا تعمل إلا بالكهرباء.</a:t>
            </a:r>
          </a:p>
          <a:p>
            <a:r>
              <a:rPr lang="ar-SA" sz="2400" b="1" dirty="0">
                <a:solidFill>
                  <a:srgbClr val="C00000"/>
                </a:solidFill>
              </a:rPr>
              <a:t>العلوم و الفن 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تصميم الدائرة الكهربائية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أصمم دائرة التوالي ودائرة التوازي , وأرسمهما.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23629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79613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28396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7718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33164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12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/>
          <p:cNvSpPr txBox="1">
            <a:spLocks/>
          </p:cNvSpPr>
          <p:nvPr/>
        </p:nvSpPr>
        <p:spPr>
          <a:xfrm>
            <a:off x="2339752" y="4221088"/>
            <a:ext cx="4104456" cy="1224136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"/>
            </a:scene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SA" sz="6600">
                <a:solidFill>
                  <a:srgbClr val="FF0000"/>
                </a:solidFill>
              </a:rPr>
              <a:t>تم بحمد الله </a:t>
            </a:r>
            <a:endParaRPr lang="ar-SA" sz="6600" dirty="0">
              <a:solidFill>
                <a:srgbClr val="FF0000"/>
              </a:solidFill>
            </a:endParaRPr>
          </a:p>
        </p:txBody>
      </p:sp>
      <p:pic>
        <p:nvPicPr>
          <p:cNvPr id="7" name="Picture 4" descr="G:\نيازي\صور\Microsoft Clip Organizer\j042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49" y="1716844"/>
            <a:ext cx="1841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06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41058" y="1772816"/>
            <a:ext cx="247535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b="1" dirty="0">
                <a:solidFill>
                  <a:prstClr val="black"/>
                </a:solidFill>
              </a:rPr>
              <a:t>أَخْتَبِرُ تَوَقُّعَاتِي</a:t>
            </a:r>
            <a:endParaRPr lang="ar-SA" sz="4000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02868" y="2761764"/>
            <a:ext cx="676875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أَنْفُخُ بَالُونَينِ ، وَ أَربِطُ كُلاًّ مِنْهُمَا بِخَيْطٍ ، ثُمَّ يَقُومُ زَمِيلي بِتَعْلِيقِهِمَا فِي الهَوَاء بِحَيْثُ تَكونُ المَسَافَةُ بَيْنَهُما مُناسِبَةً ( حَوَالَي نِصْفَ مِتْرٍ ) .</a:t>
            </a:r>
            <a:endParaRPr lang="ar-SA" sz="24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19" y="4221088"/>
            <a:ext cx="2726804" cy="1979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خطط انسيابي: رابط خارج الصفحة 8"/>
          <p:cNvSpPr/>
          <p:nvPr/>
        </p:nvSpPr>
        <p:spPr>
          <a:xfrm>
            <a:off x="738031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9401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4279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9158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4756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20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67644" y="2420888"/>
            <a:ext cx="64447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white"/>
                </a:solidFill>
              </a:rPr>
              <a:t>ألاَحِظُ . أَدُلُكُ أَحَدَ الْبالُونِيْنِ بِقِطْعَةِ الصُّوفِ عَشْرَ مَرَّاتٍ مَاذَا يَحْدُثُ ؟ أُسَجِّلُ مُشاهَدَاتِي</a:t>
            </a:r>
            <a:endParaRPr lang="ar-SA" sz="28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0" y="3936775"/>
            <a:ext cx="2179013" cy="1652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350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3648" y="1916832"/>
            <a:ext cx="6336704" cy="35394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white"/>
                </a:solidFill>
              </a:rPr>
              <a:t>أَدْلُكُ البَالُونَ الثَّانِيَ بِقِطْعَةِ الصُوفِ عَشْرَ مَرَّاتٍ ، ثمَّ أُسَجِّلْ مُشَاهَدَاتِي .</a:t>
            </a:r>
          </a:p>
          <a:p>
            <a:endParaRPr lang="ar-SA" sz="2800" b="1" dirty="0">
              <a:solidFill>
                <a:prstClr val="white"/>
              </a:solidFill>
            </a:endParaRPr>
          </a:p>
          <a:p>
            <a:r>
              <a:rPr lang="ar-SA" sz="2800" b="1" dirty="0">
                <a:solidFill>
                  <a:prstClr val="white"/>
                </a:solidFill>
              </a:rPr>
              <a:t>أَضَعُ قِطْعَةَ الصُّوفِ بَيْنَ البَالُونَيْنِ ، وَ أُلاحِظُ مَا يَحْدُثُ وَ أُسَجِّلُهُ .</a:t>
            </a:r>
            <a:endParaRPr lang="ar-SA" sz="2800" dirty="0">
              <a:solidFill>
                <a:prstClr val="white"/>
              </a:solidFill>
            </a:endParaRPr>
          </a:p>
          <a:p>
            <a:endParaRPr lang="ar-SA" sz="2800" dirty="0">
              <a:solidFill>
                <a:prstClr val="white"/>
              </a:solidFill>
            </a:endParaRPr>
          </a:p>
          <a:p>
            <a:r>
              <a:rPr lang="ar-SA" sz="2800" b="1" dirty="0">
                <a:solidFill>
                  <a:prstClr val="white"/>
                </a:solidFill>
              </a:rPr>
              <a:t>أَضَعُ يَدِيَ بَيْنَ البَالُونَيْنِ ، وَ أُلاَحِظُ ما يَحْدُثُ وَ أُسَجِّلُهُ .</a:t>
            </a:r>
            <a:endParaRPr lang="ar-SA" sz="2800" dirty="0">
              <a:solidFill>
                <a:prstClr val="white"/>
              </a:solidFill>
            </a:endParaRPr>
          </a:p>
          <a:p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673224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29208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377991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26774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8275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46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672" y="2564904"/>
            <a:ext cx="633670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white"/>
                </a:solidFill>
              </a:rPr>
              <a:t>أَتَوَاصَلُ . هَلِ اتَّفَقَتْ نَتَائِجِ مَعَ تَوَقُّعَاتِي ؟ لِمَاذَا ؟ كَيْفَ تَفَاعَلَ البَالُونَانِ .</a:t>
            </a:r>
          </a:p>
          <a:p>
            <a:endParaRPr lang="ar-SA" sz="2800" b="1" dirty="0">
              <a:solidFill>
                <a:prstClr val="white"/>
              </a:solidFill>
            </a:endParaRPr>
          </a:p>
          <a:p>
            <a:r>
              <a:rPr lang="ar-SA" sz="2800" b="1" dirty="0">
                <a:solidFill>
                  <a:prstClr val="white"/>
                </a:solidFill>
              </a:rPr>
              <a:t>أَسْتَنْتِجُ . مَاذَا فَعَلَتْ قِطْعَةُ الصُّوفِ بِالبَالُونَيْنِ ؟</a:t>
            </a:r>
            <a:endParaRPr lang="ar-SA" sz="2800" dirty="0">
              <a:solidFill>
                <a:prstClr val="white"/>
              </a:solidFill>
            </a:endParaRPr>
          </a:p>
          <a:p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020272" y="692696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580112" y="692696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067944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555776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115616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0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22662" y="2059473"/>
            <a:ext cx="243700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أستكشف أكثر :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63688" y="3338989"/>
            <a:ext cx="633670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أَفُكُ رِبَاطَ أحَدِ البَالُونَيْنِ ، وَ أَدلُكُهُ بِقِطْعَةِ الصُّوفِ ، وَأُقَرِّبُهُ مِنَ الْجِدَارِ . مَاذا يَحْدُثُ و لِمَاذَا ؟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92280" y="619313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19313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19313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7784" y="619313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619313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17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308304" y="637391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868144" y="637391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355976" y="637391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843808" y="637391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403648" y="637391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بيانات مخزّنة 10"/>
          <p:cNvSpPr/>
          <p:nvPr/>
        </p:nvSpPr>
        <p:spPr>
          <a:xfrm>
            <a:off x="5220072" y="2113555"/>
            <a:ext cx="3096344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الفكرة الرئيسية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259632" y="3373695"/>
            <a:ext cx="6992958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الكَهْرَبَاءُ السَّاكِنَة عِبَارَةٌ عَنْ شِحْنَاتٍ كَهْرَبَائِيَّةٍ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التّيّارُ الكَهْرَبائِيُّ شِحْنَاتٌ كَهْرَبائِيّةٌ تَسِيرُ عَبْرَ دَائِرَةٍ كَهْرَبَائِيَّةٍ مُغْلَقَةٍ .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88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1917</Words>
  <Application>Microsoft Office PowerPoint</Application>
  <PresentationFormat>عرض على الشاشة (4:3)</PresentationFormat>
  <Paragraphs>503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8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DAWHA</dc:creator>
  <cp:lastModifiedBy>حمود حاتم الناصر</cp:lastModifiedBy>
  <cp:revision>14</cp:revision>
  <dcterms:created xsi:type="dcterms:W3CDTF">2016-12-03T08:08:48Z</dcterms:created>
  <dcterms:modified xsi:type="dcterms:W3CDTF">2021-02-03T22:33:03Z</dcterms:modified>
</cp:coreProperties>
</file>