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p:sldMasterIdLst>
    <p:sldMasterId id="2147483648" r:id="rId1"/>
  </p:sldMasterIdLst>
  <p:sldIdLst>
    <p:sldId id="262" r:id="rId2"/>
    <p:sldId id="261" r:id="rId3"/>
    <p:sldId id="263" r:id="rId4"/>
    <p:sldId id="278" r:id="rId5"/>
    <p:sldId id="265" r:id="rId6"/>
    <p:sldId id="266" r:id="rId7"/>
    <p:sldId id="268" r:id="rId8"/>
    <p:sldId id="335" r:id="rId9"/>
    <p:sldId id="281" r:id="rId10"/>
    <p:sldId id="269" r:id="rId11"/>
    <p:sldId id="279" r:id="rId12"/>
    <p:sldId id="271" r:id="rId13"/>
    <p:sldId id="282" r:id="rId14"/>
    <p:sldId id="283" r:id="rId15"/>
    <p:sldId id="280" r:id="rId16"/>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Lst>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AD5"/>
    <a:srgbClr val="FFD9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نمط ذو نسُق 1 - تمييز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5" autoAdjust="0"/>
    <p:restoredTop sz="94660"/>
  </p:normalViewPr>
  <p:slideViewPr>
    <p:cSldViewPr snapToGrid="0">
      <p:cViewPr varScale="1">
        <p:scale>
          <a:sx n="60" d="100"/>
          <a:sy n="60" d="100"/>
        </p:scale>
        <p:origin x="96" y="14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A223A7D-7D1D-4758-B4FF-FCF28E2E06E0}"/>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85CFAB8C-280E-4C17-AEB1-FD167D6453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BFFDAC1F-96A2-4514-B3C8-A4272C348CBA}"/>
              </a:ext>
            </a:extLst>
          </p:cNvPr>
          <p:cNvSpPr>
            <a:spLocks noGrp="1"/>
          </p:cNvSpPr>
          <p:nvPr>
            <p:ph type="dt" sz="half" idx="10"/>
          </p:nvPr>
        </p:nvSpPr>
        <p:spPr/>
        <p:txBody>
          <a:bodyPr/>
          <a:lstStyle/>
          <a:p>
            <a:fld id="{EE5510BF-BAEF-4C6D-895D-3744DBD2C488}" type="datetimeFigureOut">
              <a:rPr lang="ar-SA" smtClean="0"/>
              <a:t>20/06/1442</a:t>
            </a:fld>
            <a:endParaRPr lang="ar-SA"/>
          </a:p>
        </p:txBody>
      </p:sp>
      <p:sp>
        <p:nvSpPr>
          <p:cNvPr id="5" name="عنصر نائب للتذييل 4">
            <a:extLst>
              <a:ext uri="{FF2B5EF4-FFF2-40B4-BE49-F238E27FC236}">
                <a16:creationId xmlns:a16="http://schemas.microsoft.com/office/drawing/2014/main" id="{CB07FF29-4023-450E-9ECE-1E9868C1335C}"/>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29FB7812-87CD-4464-9A4E-48590ACB84AD}"/>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24485459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B767FB76-A981-4509-90B3-6DC26D95B05D}"/>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B32ADBE1-159A-4C44-B806-200C330D2829}"/>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9B9432B0-09F5-4E45-A021-B132DFCAD264}"/>
              </a:ext>
            </a:extLst>
          </p:cNvPr>
          <p:cNvSpPr>
            <a:spLocks noGrp="1"/>
          </p:cNvSpPr>
          <p:nvPr>
            <p:ph type="dt" sz="half" idx="10"/>
          </p:nvPr>
        </p:nvSpPr>
        <p:spPr/>
        <p:txBody>
          <a:bodyPr/>
          <a:lstStyle/>
          <a:p>
            <a:fld id="{EE5510BF-BAEF-4C6D-895D-3744DBD2C488}" type="datetimeFigureOut">
              <a:rPr lang="ar-SA" smtClean="0"/>
              <a:t>20/06/1442</a:t>
            </a:fld>
            <a:endParaRPr lang="ar-SA"/>
          </a:p>
        </p:txBody>
      </p:sp>
      <p:sp>
        <p:nvSpPr>
          <p:cNvPr id="5" name="عنصر نائب للتذييل 4">
            <a:extLst>
              <a:ext uri="{FF2B5EF4-FFF2-40B4-BE49-F238E27FC236}">
                <a16:creationId xmlns:a16="http://schemas.microsoft.com/office/drawing/2014/main" id="{F2F99CAC-D6B0-46B5-A98D-65AD3030D87A}"/>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C7AA01AF-7955-4E55-9201-F5749D2C9531}"/>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25901450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F1CFC6E7-2639-4C91-BC64-061BE94581E7}"/>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4E1F3F8D-4C2D-4A5E-B2CD-EBE3074B8A38}"/>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52DECF95-4072-48D8-8383-0CB64A4CF5DC}"/>
              </a:ext>
            </a:extLst>
          </p:cNvPr>
          <p:cNvSpPr>
            <a:spLocks noGrp="1"/>
          </p:cNvSpPr>
          <p:nvPr>
            <p:ph type="dt" sz="half" idx="10"/>
          </p:nvPr>
        </p:nvSpPr>
        <p:spPr/>
        <p:txBody>
          <a:bodyPr/>
          <a:lstStyle/>
          <a:p>
            <a:fld id="{EE5510BF-BAEF-4C6D-895D-3744DBD2C488}" type="datetimeFigureOut">
              <a:rPr lang="ar-SA" smtClean="0"/>
              <a:t>20/06/1442</a:t>
            </a:fld>
            <a:endParaRPr lang="ar-SA"/>
          </a:p>
        </p:txBody>
      </p:sp>
      <p:sp>
        <p:nvSpPr>
          <p:cNvPr id="5" name="عنصر نائب للتذييل 4">
            <a:extLst>
              <a:ext uri="{FF2B5EF4-FFF2-40B4-BE49-F238E27FC236}">
                <a16:creationId xmlns:a16="http://schemas.microsoft.com/office/drawing/2014/main" id="{0939DD5A-6A91-40E8-B75E-5DD158F9A49A}"/>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4DDB9385-9725-4005-839C-FDD6C2E8723D}"/>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1857150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CE220F3-A807-4ACA-9455-7E238BA9A59A}"/>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3B79697B-2905-4230-B0BE-0B2783E5B4D3}"/>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7072CABA-ABEB-4415-8058-72C18A436C08}"/>
              </a:ext>
            </a:extLst>
          </p:cNvPr>
          <p:cNvSpPr>
            <a:spLocks noGrp="1"/>
          </p:cNvSpPr>
          <p:nvPr>
            <p:ph type="dt" sz="half" idx="10"/>
          </p:nvPr>
        </p:nvSpPr>
        <p:spPr/>
        <p:txBody>
          <a:bodyPr/>
          <a:lstStyle/>
          <a:p>
            <a:fld id="{EE5510BF-BAEF-4C6D-895D-3744DBD2C488}" type="datetimeFigureOut">
              <a:rPr lang="ar-SA" smtClean="0"/>
              <a:t>20/06/1442</a:t>
            </a:fld>
            <a:endParaRPr lang="ar-SA"/>
          </a:p>
        </p:txBody>
      </p:sp>
      <p:sp>
        <p:nvSpPr>
          <p:cNvPr id="5" name="عنصر نائب للتذييل 4">
            <a:extLst>
              <a:ext uri="{FF2B5EF4-FFF2-40B4-BE49-F238E27FC236}">
                <a16:creationId xmlns:a16="http://schemas.microsoft.com/office/drawing/2014/main" id="{3E4E34AE-C319-4A3E-8AE1-AD04DB8F33E6}"/>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AAF076A1-83D7-4B81-9D14-9D2B6AAF2913}"/>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23879301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2B9E0F0-B770-4320-A541-BE9F5BF73C74}"/>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213D771A-0F82-4E36-BFFA-821F42A943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D8FEA0E1-B4ED-44A3-A7D4-E2DCE007A094}"/>
              </a:ext>
            </a:extLst>
          </p:cNvPr>
          <p:cNvSpPr>
            <a:spLocks noGrp="1"/>
          </p:cNvSpPr>
          <p:nvPr>
            <p:ph type="dt" sz="half" idx="10"/>
          </p:nvPr>
        </p:nvSpPr>
        <p:spPr/>
        <p:txBody>
          <a:bodyPr/>
          <a:lstStyle/>
          <a:p>
            <a:fld id="{EE5510BF-BAEF-4C6D-895D-3744DBD2C488}" type="datetimeFigureOut">
              <a:rPr lang="ar-SA" smtClean="0"/>
              <a:t>20/06/1442</a:t>
            </a:fld>
            <a:endParaRPr lang="ar-SA"/>
          </a:p>
        </p:txBody>
      </p:sp>
      <p:sp>
        <p:nvSpPr>
          <p:cNvPr id="5" name="عنصر نائب للتذييل 4">
            <a:extLst>
              <a:ext uri="{FF2B5EF4-FFF2-40B4-BE49-F238E27FC236}">
                <a16:creationId xmlns:a16="http://schemas.microsoft.com/office/drawing/2014/main" id="{1F5189AE-0514-4F18-AB70-770351955BD0}"/>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9EE46958-4E6B-415E-88E0-853EE5C3ECBD}"/>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26715446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6E7A03D-E157-47FE-B440-A8A025A5BAE2}"/>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A088E12D-FAB4-4519-B243-104D5BC72F10}"/>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D0646911-7400-4FCA-B385-1EAD6E61CCF8}"/>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2F5D00C7-3414-45BA-AB11-5985F1848104}"/>
              </a:ext>
            </a:extLst>
          </p:cNvPr>
          <p:cNvSpPr>
            <a:spLocks noGrp="1"/>
          </p:cNvSpPr>
          <p:nvPr>
            <p:ph type="dt" sz="half" idx="10"/>
          </p:nvPr>
        </p:nvSpPr>
        <p:spPr/>
        <p:txBody>
          <a:bodyPr/>
          <a:lstStyle/>
          <a:p>
            <a:fld id="{EE5510BF-BAEF-4C6D-895D-3744DBD2C488}" type="datetimeFigureOut">
              <a:rPr lang="ar-SA" smtClean="0"/>
              <a:t>20/06/1442</a:t>
            </a:fld>
            <a:endParaRPr lang="ar-SA"/>
          </a:p>
        </p:txBody>
      </p:sp>
      <p:sp>
        <p:nvSpPr>
          <p:cNvPr id="6" name="عنصر نائب للتذييل 5">
            <a:extLst>
              <a:ext uri="{FF2B5EF4-FFF2-40B4-BE49-F238E27FC236}">
                <a16:creationId xmlns:a16="http://schemas.microsoft.com/office/drawing/2014/main" id="{F41227D6-70C7-410B-9012-8A55D7474E88}"/>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72BB041C-08C7-43C9-9F97-3C186FA167BE}"/>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3826938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A7EF97C-6945-4A14-89AF-480D5F5CCB37}"/>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C43E45DC-E27C-43B1-8C8A-8891A85CEF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3B7F2ACA-EEBB-4D31-B855-BD5864E7E053}"/>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0FE4A0E5-27CD-4E1A-93CE-DE9AB5DABD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50ECDB57-B723-4E1B-8118-E139102B57E7}"/>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8860485F-097A-4BD2-AC1C-5BBF8D5F3669}"/>
              </a:ext>
            </a:extLst>
          </p:cNvPr>
          <p:cNvSpPr>
            <a:spLocks noGrp="1"/>
          </p:cNvSpPr>
          <p:nvPr>
            <p:ph type="dt" sz="half" idx="10"/>
          </p:nvPr>
        </p:nvSpPr>
        <p:spPr/>
        <p:txBody>
          <a:bodyPr/>
          <a:lstStyle/>
          <a:p>
            <a:fld id="{EE5510BF-BAEF-4C6D-895D-3744DBD2C488}" type="datetimeFigureOut">
              <a:rPr lang="ar-SA" smtClean="0"/>
              <a:t>20/06/1442</a:t>
            </a:fld>
            <a:endParaRPr lang="ar-SA"/>
          </a:p>
        </p:txBody>
      </p:sp>
      <p:sp>
        <p:nvSpPr>
          <p:cNvPr id="8" name="عنصر نائب للتذييل 7">
            <a:extLst>
              <a:ext uri="{FF2B5EF4-FFF2-40B4-BE49-F238E27FC236}">
                <a16:creationId xmlns:a16="http://schemas.microsoft.com/office/drawing/2014/main" id="{CBA46619-152D-4688-A906-DA9F038275FA}"/>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310E1D3D-D49A-4D91-AE9D-4B45BBB926C2}"/>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33840839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55FDD43-9D1E-4E4F-9F45-5DC99A36AC14}"/>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6694AF2A-63D3-4E5B-9E81-6675CCCBADAA}"/>
              </a:ext>
            </a:extLst>
          </p:cNvPr>
          <p:cNvSpPr>
            <a:spLocks noGrp="1"/>
          </p:cNvSpPr>
          <p:nvPr>
            <p:ph type="dt" sz="half" idx="10"/>
          </p:nvPr>
        </p:nvSpPr>
        <p:spPr/>
        <p:txBody>
          <a:bodyPr/>
          <a:lstStyle/>
          <a:p>
            <a:fld id="{EE5510BF-BAEF-4C6D-895D-3744DBD2C488}" type="datetimeFigureOut">
              <a:rPr lang="ar-SA" smtClean="0"/>
              <a:t>20/06/1442</a:t>
            </a:fld>
            <a:endParaRPr lang="ar-SA"/>
          </a:p>
        </p:txBody>
      </p:sp>
      <p:sp>
        <p:nvSpPr>
          <p:cNvPr id="4" name="عنصر نائب للتذييل 3">
            <a:extLst>
              <a:ext uri="{FF2B5EF4-FFF2-40B4-BE49-F238E27FC236}">
                <a16:creationId xmlns:a16="http://schemas.microsoft.com/office/drawing/2014/main" id="{47A87CF0-09FB-4D53-AABF-BCD434461E11}"/>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CC289FDF-56FD-47DD-8F99-7547BFA0FDCB}"/>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19563892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0080AF65-1DCF-4A70-B5A7-7FCF4CEAEFD9}"/>
              </a:ext>
            </a:extLst>
          </p:cNvPr>
          <p:cNvSpPr>
            <a:spLocks noGrp="1"/>
          </p:cNvSpPr>
          <p:nvPr>
            <p:ph type="dt" sz="half" idx="10"/>
          </p:nvPr>
        </p:nvSpPr>
        <p:spPr/>
        <p:txBody>
          <a:bodyPr/>
          <a:lstStyle/>
          <a:p>
            <a:fld id="{EE5510BF-BAEF-4C6D-895D-3744DBD2C488}" type="datetimeFigureOut">
              <a:rPr lang="ar-SA" smtClean="0"/>
              <a:t>20/06/1442</a:t>
            </a:fld>
            <a:endParaRPr lang="ar-SA"/>
          </a:p>
        </p:txBody>
      </p:sp>
      <p:sp>
        <p:nvSpPr>
          <p:cNvPr id="3" name="عنصر نائب للتذييل 2">
            <a:extLst>
              <a:ext uri="{FF2B5EF4-FFF2-40B4-BE49-F238E27FC236}">
                <a16:creationId xmlns:a16="http://schemas.microsoft.com/office/drawing/2014/main" id="{9D15FFB4-B2A7-43DC-9F83-0E1A99A10137}"/>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BCF5D37B-64F1-4B30-AE28-3486A9FD81AA}"/>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15894907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03354FD-340A-40C6-B299-6ACE12643B89}"/>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0BBA581A-9FAF-4BF1-AEE1-C7C97A9FCAF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AE0A1CCA-FE4F-4E21-96C0-F49D31BD44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69354EE0-443F-4DE9-B892-5D45A03ED79D}"/>
              </a:ext>
            </a:extLst>
          </p:cNvPr>
          <p:cNvSpPr>
            <a:spLocks noGrp="1"/>
          </p:cNvSpPr>
          <p:nvPr>
            <p:ph type="dt" sz="half" idx="10"/>
          </p:nvPr>
        </p:nvSpPr>
        <p:spPr/>
        <p:txBody>
          <a:bodyPr/>
          <a:lstStyle/>
          <a:p>
            <a:fld id="{EE5510BF-BAEF-4C6D-895D-3744DBD2C488}" type="datetimeFigureOut">
              <a:rPr lang="ar-SA" smtClean="0"/>
              <a:t>20/06/1442</a:t>
            </a:fld>
            <a:endParaRPr lang="ar-SA"/>
          </a:p>
        </p:txBody>
      </p:sp>
      <p:sp>
        <p:nvSpPr>
          <p:cNvPr id="6" name="عنصر نائب للتذييل 5">
            <a:extLst>
              <a:ext uri="{FF2B5EF4-FFF2-40B4-BE49-F238E27FC236}">
                <a16:creationId xmlns:a16="http://schemas.microsoft.com/office/drawing/2014/main" id="{DD5E1DB2-78BD-406D-9E57-E17B07BE4645}"/>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DB3A5CE5-E89D-41B1-AB30-AF787DBCB3F7}"/>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9386833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FA88246-F80A-45F4-8DC6-44360F37371E}"/>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D49ACE98-03E7-4125-85DA-FBD120B042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AF3D228D-9E29-4906-A241-93042693F2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2E835F3C-96C2-45C5-873D-4A79ABF4E640}"/>
              </a:ext>
            </a:extLst>
          </p:cNvPr>
          <p:cNvSpPr>
            <a:spLocks noGrp="1"/>
          </p:cNvSpPr>
          <p:nvPr>
            <p:ph type="dt" sz="half" idx="10"/>
          </p:nvPr>
        </p:nvSpPr>
        <p:spPr/>
        <p:txBody>
          <a:bodyPr/>
          <a:lstStyle/>
          <a:p>
            <a:fld id="{EE5510BF-BAEF-4C6D-895D-3744DBD2C488}" type="datetimeFigureOut">
              <a:rPr lang="ar-SA" smtClean="0"/>
              <a:t>20/06/1442</a:t>
            </a:fld>
            <a:endParaRPr lang="ar-SA"/>
          </a:p>
        </p:txBody>
      </p:sp>
      <p:sp>
        <p:nvSpPr>
          <p:cNvPr id="6" name="عنصر نائب للتذييل 5">
            <a:extLst>
              <a:ext uri="{FF2B5EF4-FFF2-40B4-BE49-F238E27FC236}">
                <a16:creationId xmlns:a16="http://schemas.microsoft.com/office/drawing/2014/main" id="{7D0E8BD4-078A-4B1F-BB4E-C1FC0CA13BE8}"/>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D9D55B33-20A4-4884-AC57-A16BCB043B9F}"/>
              </a:ext>
            </a:extLst>
          </p:cNvPr>
          <p:cNvSpPr>
            <a:spLocks noGrp="1"/>
          </p:cNvSpPr>
          <p:nvPr>
            <p:ph type="sldNum" sz="quarter" idx="12"/>
          </p:nvPr>
        </p:nvSpPr>
        <p:spPr/>
        <p:txBody>
          <a:bodyPr/>
          <a:lstStyle/>
          <a:p>
            <a:fld id="{A8E8F29A-6C61-47FD-900F-D444607EE9A8}" type="slidenum">
              <a:rPr lang="ar-SA" smtClean="0"/>
              <a:t>‹#›</a:t>
            </a:fld>
            <a:endParaRPr lang="ar-SA"/>
          </a:p>
        </p:txBody>
      </p:sp>
    </p:spTree>
    <p:extLst>
      <p:ext uri="{BB962C8B-B14F-4D97-AF65-F5344CB8AC3E}">
        <p14:creationId xmlns:p14="http://schemas.microsoft.com/office/powerpoint/2010/main" val="22698067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EA702FED-818C-4847-8E3E-A8F9FE722E86}"/>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64E4933B-82BC-4CA0-943F-5C3D0508C0E7}"/>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852D6695-454F-4F44-AC26-8161B1A453CA}"/>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E5510BF-BAEF-4C6D-895D-3744DBD2C488}" type="datetimeFigureOut">
              <a:rPr lang="ar-SA" smtClean="0"/>
              <a:t>20/06/1442</a:t>
            </a:fld>
            <a:endParaRPr lang="ar-SA"/>
          </a:p>
        </p:txBody>
      </p:sp>
      <p:sp>
        <p:nvSpPr>
          <p:cNvPr id="5" name="عنصر نائب للتذييل 4">
            <a:extLst>
              <a:ext uri="{FF2B5EF4-FFF2-40B4-BE49-F238E27FC236}">
                <a16:creationId xmlns:a16="http://schemas.microsoft.com/office/drawing/2014/main" id="{3FB5A636-ADD5-4EE5-A0EE-CEB72C0849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F44B84FB-70EA-4BAD-B785-DAD3D4F9198E}"/>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A8E8F29A-6C61-47FD-900F-D444607EE9A8}" type="slidenum">
              <a:rPr lang="ar-SA" smtClean="0"/>
              <a:t>‹#›</a:t>
            </a:fld>
            <a:endParaRPr lang="ar-SA"/>
          </a:p>
        </p:txBody>
      </p:sp>
    </p:spTree>
    <p:extLst>
      <p:ext uri="{BB962C8B-B14F-4D97-AF65-F5344CB8AC3E}">
        <p14:creationId xmlns:p14="http://schemas.microsoft.com/office/powerpoint/2010/main" val="3450814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a:extLst>
              <a:ext uri="{FF2B5EF4-FFF2-40B4-BE49-F238E27FC236}">
                <a16:creationId xmlns:a16="http://schemas.microsoft.com/office/drawing/2014/main" id="{6400ACFF-BA0A-4568-838A-7A22A868A6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739"/>
            <a:ext cx="12191999" cy="6858000"/>
          </a:xfrm>
          <a:prstGeom prst="rect">
            <a:avLst/>
          </a:prstGeom>
        </p:spPr>
      </p:pic>
      <p:sp>
        <p:nvSpPr>
          <p:cNvPr id="5" name="تمرير: أفقي 4">
            <a:extLst>
              <a:ext uri="{FF2B5EF4-FFF2-40B4-BE49-F238E27FC236}">
                <a16:creationId xmlns:a16="http://schemas.microsoft.com/office/drawing/2014/main" id="{6EDA548A-C9BB-43ED-9C78-ED7A5772593D}"/>
              </a:ext>
            </a:extLst>
          </p:cNvPr>
          <p:cNvSpPr/>
          <p:nvPr/>
        </p:nvSpPr>
        <p:spPr>
          <a:xfrm>
            <a:off x="2808514" y="2016576"/>
            <a:ext cx="6652043" cy="2286000"/>
          </a:xfrm>
          <a:prstGeom prst="horizontalScroll">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a:solidFill>
                  <a:srgbClr val="C00000"/>
                </a:solidFill>
              </a:rPr>
              <a:t>(أتدرون ما الغيبة قالوا الله ورسوله أعلم ....)</a:t>
            </a:r>
            <a:endParaRPr lang="en-US" sz="3200" b="1" dirty="0">
              <a:solidFill>
                <a:srgbClr val="C00000"/>
              </a:solidFill>
            </a:endParaRPr>
          </a:p>
        </p:txBody>
      </p:sp>
      <p:sp>
        <p:nvSpPr>
          <p:cNvPr id="2" name="شكل بيضاوي 1">
            <a:extLst>
              <a:ext uri="{FF2B5EF4-FFF2-40B4-BE49-F238E27FC236}">
                <a16:creationId xmlns:a16="http://schemas.microsoft.com/office/drawing/2014/main" id="{2C6D4A62-1F2F-4AD9-A6B0-753CCE20C74A}"/>
              </a:ext>
            </a:extLst>
          </p:cNvPr>
          <p:cNvSpPr/>
          <p:nvPr/>
        </p:nvSpPr>
        <p:spPr>
          <a:xfrm rot="18700972">
            <a:off x="212261" y="679065"/>
            <a:ext cx="3163149" cy="1866679"/>
          </a:xfrm>
          <a:prstGeom prst="ellipse">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b="1" dirty="0">
                <a:ln w="0"/>
                <a:solidFill>
                  <a:schemeClr val="tx1"/>
                </a:solidFill>
                <a:effectLst>
                  <a:outerShdw blurRad="38100" dist="19050" dir="2700000" algn="tl" rotWithShape="0">
                    <a:schemeClr val="dk1">
                      <a:alpha val="40000"/>
                    </a:schemeClr>
                  </a:outerShdw>
                </a:effectLst>
              </a:rPr>
              <a:t>الوحدة الثانية</a:t>
            </a:r>
            <a:endParaRPr lang="en-US" sz="3600" b="1" dirty="0">
              <a:ln w="0"/>
              <a:solidFill>
                <a:schemeClr val="tx1"/>
              </a:solidFill>
              <a:effectLst>
                <a:outerShdw blurRad="38100" dist="19050" dir="2700000" algn="tl" rotWithShape="0">
                  <a:schemeClr val="dk1">
                    <a:alpha val="40000"/>
                  </a:schemeClr>
                </a:outerShdw>
              </a:effectLst>
            </a:endParaRPr>
          </a:p>
        </p:txBody>
      </p:sp>
      <p:sp>
        <p:nvSpPr>
          <p:cNvPr id="6" name="مستطيل: زوايا مستديرة 5">
            <a:extLst>
              <a:ext uri="{FF2B5EF4-FFF2-40B4-BE49-F238E27FC236}">
                <a16:creationId xmlns:a16="http://schemas.microsoft.com/office/drawing/2014/main" id="{B637A62B-5301-4ED4-8060-28741677461D}"/>
              </a:ext>
            </a:extLst>
          </p:cNvPr>
          <p:cNvSpPr/>
          <p:nvPr/>
        </p:nvSpPr>
        <p:spPr>
          <a:xfrm>
            <a:off x="4049486" y="822960"/>
            <a:ext cx="4872445" cy="1018903"/>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a:ln w="0"/>
                <a:solidFill>
                  <a:schemeClr val="tx1"/>
                </a:solidFill>
                <a:effectLst>
                  <a:outerShdw blurRad="38100" dist="19050" dir="2700000" algn="tl" rotWithShape="0">
                    <a:schemeClr val="dk1">
                      <a:alpha val="40000"/>
                    </a:schemeClr>
                  </a:outerShdw>
                </a:effectLst>
              </a:rPr>
              <a:t>أخلاق و سلوك نهى عنها الإسلام </a:t>
            </a:r>
            <a:endParaRPr lang="en-US" sz="3200" b="1" dirty="0">
              <a:ln w="0"/>
              <a:solidFill>
                <a:schemeClr val="tx1"/>
              </a:solidFill>
              <a:effectLst>
                <a:outerShdw blurRad="38100" dist="19050" dir="2700000" algn="tl" rotWithShape="0">
                  <a:schemeClr val="dk1">
                    <a:alpha val="40000"/>
                  </a:schemeClr>
                </a:outerShdw>
              </a:effectLst>
            </a:endParaRPr>
          </a:p>
        </p:txBody>
      </p:sp>
      <p:sp>
        <p:nvSpPr>
          <p:cNvPr id="3" name="تمرير: أفقي 2">
            <a:extLst>
              <a:ext uri="{FF2B5EF4-FFF2-40B4-BE49-F238E27FC236}">
                <a16:creationId xmlns:a16="http://schemas.microsoft.com/office/drawing/2014/main" id="{BAF4AF10-1D7A-4EF0-8452-22D30FB65C40}"/>
              </a:ext>
            </a:extLst>
          </p:cNvPr>
          <p:cNvSpPr/>
          <p:nvPr/>
        </p:nvSpPr>
        <p:spPr>
          <a:xfrm>
            <a:off x="3100388" y="4573566"/>
            <a:ext cx="6360169" cy="1592103"/>
          </a:xfrm>
          <a:prstGeom prst="horizontalScroll">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a:solidFill>
                  <a:srgbClr val="C00000"/>
                </a:solidFill>
              </a:rPr>
              <a:t>(مر النبي بقبرين فقال : إنهما ليعذبان .....)</a:t>
            </a:r>
            <a:endParaRPr lang="en-US" sz="3200" b="1" dirty="0">
              <a:solidFill>
                <a:srgbClr val="C00000"/>
              </a:solidFill>
            </a:endParaRPr>
          </a:p>
        </p:txBody>
      </p:sp>
    </p:spTree>
    <p:extLst>
      <p:ext uri="{BB962C8B-B14F-4D97-AF65-F5344CB8AC3E}">
        <p14:creationId xmlns:p14="http://schemas.microsoft.com/office/powerpoint/2010/main" val="18287151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anim calcmode="lin" valueType="num">
                                      <p:cBhvr>
                                        <p:cTn id="18" dur="2000" fill="hold"/>
                                        <p:tgtEl>
                                          <p:spTgt spid="5"/>
                                        </p:tgtEl>
                                        <p:attrNameLst>
                                          <p:attrName>ppt_w</p:attrName>
                                        </p:attrNameLst>
                                      </p:cBhvr>
                                      <p:tavLst>
                                        <p:tav tm="0" fmla="#ppt_w*sin(2.5*pi*$)">
                                          <p:val>
                                            <p:fltVal val="0"/>
                                          </p:val>
                                        </p:tav>
                                        <p:tav tm="100000">
                                          <p:val>
                                            <p:fltVal val="1"/>
                                          </p:val>
                                        </p:tav>
                                      </p:tavLst>
                                    </p:anim>
                                    <p:anim calcmode="lin" valueType="num">
                                      <p:cBhvr>
                                        <p:cTn id="1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2000"/>
                                        <p:tgtEl>
                                          <p:spTgt spid="3"/>
                                        </p:tgtEl>
                                      </p:cBhvr>
                                    </p:animEffect>
                                    <p:anim calcmode="lin" valueType="num">
                                      <p:cBhvr>
                                        <p:cTn id="25" dur="2000" fill="hold"/>
                                        <p:tgtEl>
                                          <p:spTgt spid="3"/>
                                        </p:tgtEl>
                                        <p:attrNameLst>
                                          <p:attrName>ppt_w</p:attrName>
                                        </p:attrNameLst>
                                      </p:cBhvr>
                                      <p:tavLst>
                                        <p:tav tm="0" fmla="#ppt_w*sin(2.5*pi*$)">
                                          <p:val>
                                            <p:fltVal val="0"/>
                                          </p:val>
                                        </p:tav>
                                        <p:tav tm="100000">
                                          <p:val>
                                            <p:fltVal val="1"/>
                                          </p:val>
                                        </p:tav>
                                      </p:tavLst>
                                    </p:anim>
                                    <p:anim calcmode="lin" valueType="num">
                                      <p:cBhvr>
                                        <p:cTn id="26"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6" grpId="0" animBg="1"/>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EB5AB753-DA71-4863-943A-4EDCCA4BA4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12191999" cy="6858000"/>
          </a:xfrm>
          <a:prstGeom prst="rect">
            <a:avLst/>
          </a:prstGeom>
        </p:spPr>
      </p:pic>
      <p:pic>
        <p:nvPicPr>
          <p:cNvPr id="11" name="صورة 10">
            <a:extLst>
              <a:ext uri="{FF2B5EF4-FFF2-40B4-BE49-F238E27FC236}">
                <a16:creationId xmlns:a16="http://schemas.microsoft.com/office/drawing/2014/main" id="{50460BCF-4960-4DE3-90A6-5EBB669A734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46" y="3356249"/>
            <a:ext cx="2143125" cy="2143125"/>
          </a:xfrm>
          <a:prstGeom prst="rect">
            <a:avLst/>
          </a:prstGeom>
        </p:spPr>
      </p:pic>
      <p:sp>
        <p:nvSpPr>
          <p:cNvPr id="12" name="فقاعة التفكير: على شكل سحابة 11">
            <a:extLst>
              <a:ext uri="{FF2B5EF4-FFF2-40B4-BE49-F238E27FC236}">
                <a16:creationId xmlns:a16="http://schemas.microsoft.com/office/drawing/2014/main" id="{FA8B5E10-AEE1-445F-A465-FA72AB85CD95}"/>
              </a:ext>
            </a:extLst>
          </p:cNvPr>
          <p:cNvSpPr/>
          <p:nvPr/>
        </p:nvSpPr>
        <p:spPr>
          <a:xfrm>
            <a:off x="1012886" y="1728384"/>
            <a:ext cx="1794569" cy="1700616"/>
          </a:xfrm>
          <a:prstGeom prst="cloudCallou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ar-SA" sz="6000" b="1" dirty="0">
                <a:ln w="22225">
                  <a:solidFill>
                    <a:schemeClr val="accent2"/>
                  </a:solidFill>
                  <a:prstDash val="solid"/>
                </a:ln>
                <a:solidFill>
                  <a:schemeClr val="accent2">
                    <a:lumMod val="40000"/>
                    <a:lumOff val="60000"/>
                  </a:schemeClr>
                </a:solidFill>
              </a:rPr>
              <a:t>فكر</a:t>
            </a:r>
            <a:r>
              <a:rPr lang="ar-SA" b="1" dirty="0">
                <a:ln w="22225">
                  <a:solidFill>
                    <a:schemeClr val="accent2"/>
                  </a:solidFill>
                  <a:prstDash val="solid"/>
                </a:ln>
                <a:solidFill>
                  <a:schemeClr val="accent2">
                    <a:lumMod val="40000"/>
                    <a:lumOff val="60000"/>
                  </a:schemeClr>
                </a:solidFill>
              </a:rPr>
              <a:t> </a:t>
            </a:r>
            <a:endParaRPr lang="en-US" b="1" dirty="0">
              <a:ln w="22225">
                <a:solidFill>
                  <a:schemeClr val="accent2"/>
                </a:solidFill>
                <a:prstDash val="solid"/>
              </a:ln>
              <a:solidFill>
                <a:schemeClr val="accent2">
                  <a:lumMod val="40000"/>
                  <a:lumOff val="60000"/>
                </a:schemeClr>
              </a:solidFill>
            </a:endParaRPr>
          </a:p>
        </p:txBody>
      </p:sp>
      <p:sp>
        <p:nvSpPr>
          <p:cNvPr id="13" name="مستطيل: زوايا قطرية مستديرة 12">
            <a:extLst>
              <a:ext uri="{FF2B5EF4-FFF2-40B4-BE49-F238E27FC236}">
                <a16:creationId xmlns:a16="http://schemas.microsoft.com/office/drawing/2014/main" id="{F2E63812-16AC-47C0-99D7-B6403328E9F0}"/>
              </a:ext>
            </a:extLst>
          </p:cNvPr>
          <p:cNvSpPr/>
          <p:nvPr/>
        </p:nvSpPr>
        <p:spPr>
          <a:xfrm>
            <a:off x="3820341" y="1299215"/>
            <a:ext cx="7460779" cy="1700617"/>
          </a:xfrm>
          <a:prstGeom prst="round2DiagRect">
            <a:avLst/>
          </a:prstGeom>
          <a:solidFill>
            <a:srgbClr val="FFD9B3"/>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3200" b="1" dirty="0">
                <a:ln w="0"/>
                <a:solidFill>
                  <a:schemeClr val="accent1"/>
                </a:solidFill>
                <a:effectLst>
                  <a:outerShdw blurRad="38100" dist="25400" dir="5400000" algn="ctr" rotWithShape="0">
                    <a:srgbClr val="6E747A">
                      <a:alpha val="43000"/>
                    </a:srgbClr>
                  </a:outerShdw>
                </a:effectLst>
              </a:rPr>
              <a:t>يقول أهل العلم: لا يجوز لأحد أن يضع جريدة نخل على أي قبر؛ لأن هذا الفعل خاص بالرسول لماذا صار هذا العمل من خصائص الرسول ؟</a:t>
            </a:r>
            <a:endParaRPr lang="en-US" sz="3200" b="1" dirty="0">
              <a:ln w="0"/>
              <a:solidFill>
                <a:schemeClr val="accent1"/>
              </a:solidFill>
              <a:effectLst>
                <a:outerShdw blurRad="38100" dist="25400" dir="5400000" algn="ctr" rotWithShape="0">
                  <a:srgbClr val="6E747A">
                    <a:alpha val="43000"/>
                  </a:srgbClr>
                </a:outerShdw>
              </a:effectLst>
            </a:endParaRPr>
          </a:p>
        </p:txBody>
      </p:sp>
      <p:sp>
        <p:nvSpPr>
          <p:cNvPr id="14" name="مربع نص 13">
            <a:extLst>
              <a:ext uri="{FF2B5EF4-FFF2-40B4-BE49-F238E27FC236}">
                <a16:creationId xmlns:a16="http://schemas.microsoft.com/office/drawing/2014/main" id="{F71BCD83-6FA3-463D-B864-5A3A933768DB}"/>
              </a:ext>
            </a:extLst>
          </p:cNvPr>
          <p:cNvSpPr txBox="1"/>
          <p:nvPr/>
        </p:nvSpPr>
        <p:spPr>
          <a:xfrm>
            <a:off x="2969421" y="3858169"/>
            <a:ext cx="8117931" cy="1200329"/>
          </a:xfrm>
          <a:prstGeom prst="rect">
            <a:avLst/>
          </a:prstGeom>
          <a:noFill/>
        </p:spPr>
        <p:txBody>
          <a:bodyPr wrap="square" rtlCol="0">
            <a:spAutoFit/>
          </a:bodyPr>
          <a:lstStyle/>
          <a:p>
            <a:r>
              <a:rPr lang="ar-SA" sz="3600" b="1" dirty="0"/>
              <a:t>لان الله أطلع نبيه على عذاب القبرين فوضع الجريد فليس لنا ان نشرع شيئاً جديداً. </a:t>
            </a:r>
            <a:endParaRPr lang="en-US" sz="3600" b="1" dirty="0"/>
          </a:p>
        </p:txBody>
      </p:sp>
    </p:spTree>
    <p:extLst>
      <p:ext uri="{BB962C8B-B14F-4D97-AF65-F5344CB8AC3E}">
        <p14:creationId xmlns:p14="http://schemas.microsoft.com/office/powerpoint/2010/main" val="40237876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21" presetClass="entr" presetSubtype="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heel(1)">
                                      <p:cBhvr>
                                        <p:cTn id="10" dur="2000"/>
                                        <p:tgtEl>
                                          <p:spTgt spid="12"/>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whoosh.wav"/>
                                        </p:tgtEl>
                                      </p:cMediaNode>
                                    </p:audio>
                                  </p:sub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1000"/>
                                        <p:tgtEl>
                                          <p:spTgt spid="14"/>
                                        </p:tgtEl>
                                      </p:cBhvr>
                                    </p:animEffect>
                                    <p:anim calcmode="lin" valueType="num">
                                      <p:cBhvr>
                                        <p:cTn id="23" dur="1000" fill="hold"/>
                                        <p:tgtEl>
                                          <p:spTgt spid="14"/>
                                        </p:tgtEl>
                                        <p:attrNameLst>
                                          <p:attrName>ppt_x</p:attrName>
                                        </p:attrNameLst>
                                      </p:cBhvr>
                                      <p:tavLst>
                                        <p:tav tm="0">
                                          <p:val>
                                            <p:strVal val="#ppt_x"/>
                                          </p:val>
                                        </p:tav>
                                        <p:tav tm="100000">
                                          <p:val>
                                            <p:strVal val="#ppt_x"/>
                                          </p:val>
                                        </p:tav>
                                      </p:tavLst>
                                    </p:anim>
                                    <p:anim calcmode="lin" valueType="num">
                                      <p:cBhvr>
                                        <p:cTn id="24" dur="1000" fill="hold"/>
                                        <p:tgtEl>
                                          <p:spTgt spid="1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921665F2-1853-4423-8607-E9A36BFE47A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12191999" cy="6858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165461" y="254725"/>
            <a:ext cx="11861075" cy="6348549"/>
          </a:xfrm>
          <a:prstGeom prst="roundRect">
            <a:avLst/>
          </a:prstGeom>
          <a:solidFill>
            <a:schemeClr val="bg1"/>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2800" b="1" dirty="0">
                <a:solidFill>
                  <a:srgbClr val="7030A0"/>
                </a:solidFill>
                <a:latin typeface="Calibri" panose="020F0502020204030204" pitchFamily="34" charset="0"/>
                <a:cs typeface="Calibri" panose="020F0502020204030204" pitchFamily="34" charset="0"/>
              </a:rPr>
              <a:t>معلومات إثرائية</a:t>
            </a:r>
          </a:p>
          <a:p>
            <a:pPr algn="ctr"/>
            <a:endParaRPr lang="ar-SA" sz="2800" b="1" dirty="0">
              <a:solidFill>
                <a:srgbClr val="7030A0"/>
              </a:solidFill>
              <a:latin typeface="Calibri" panose="020F0502020204030204" pitchFamily="34" charset="0"/>
              <a:cs typeface="Calibri" panose="020F0502020204030204" pitchFamily="34" charset="0"/>
            </a:endParaRPr>
          </a:p>
          <a:p>
            <a:pPr algn="ctr"/>
            <a:r>
              <a:rPr lang="ar-SA" sz="2800" b="1" dirty="0">
                <a:solidFill>
                  <a:srgbClr val="7030A0"/>
                </a:solidFill>
                <a:latin typeface="Calibri" panose="020F0502020204030204" pitchFamily="34" charset="0"/>
                <a:cs typeface="Calibri" panose="020F0502020204030204" pitchFamily="34" charset="0"/>
              </a:rPr>
              <a:t>من المواضيع التي تباح بها الغيبة </a:t>
            </a:r>
          </a:p>
          <a:p>
            <a:pPr algn="ctr"/>
            <a:endParaRPr lang="ar-SA" sz="2800" b="1" dirty="0">
              <a:solidFill>
                <a:srgbClr val="7030A0"/>
              </a:solidFill>
              <a:latin typeface="Calibri" panose="020F0502020204030204" pitchFamily="34" charset="0"/>
              <a:cs typeface="Calibri" panose="020F0502020204030204" pitchFamily="34" charset="0"/>
            </a:endParaRPr>
          </a:p>
          <a:p>
            <a:pPr algn="ctr"/>
            <a:endParaRPr lang="ar-SA" sz="2800" b="1" dirty="0">
              <a:solidFill>
                <a:srgbClr val="7030A0"/>
              </a:solidFill>
              <a:latin typeface="Calibri" panose="020F0502020204030204" pitchFamily="34" charset="0"/>
              <a:cs typeface="Calibri" panose="020F0502020204030204" pitchFamily="34" charset="0"/>
            </a:endParaRPr>
          </a:p>
          <a:p>
            <a:pPr algn="ctr"/>
            <a:endParaRPr lang="ar-SA" sz="2800" b="1" dirty="0">
              <a:solidFill>
                <a:srgbClr val="7030A0"/>
              </a:solidFill>
              <a:latin typeface="Calibri" panose="020F0502020204030204" pitchFamily="34" charset="0"/>
              <a:cs typeface="Calibri" panose="020F0502020204030204" pitchFamily="34" charset="0"/>
            </a:endParaRPr>
          </a:p>
          <a:p>
            <a:pPr algn="ctr"/>
            <a:endParaRPr lang="ar-SA" sz="2800" b="1" dirty="0">
              <a:solidFill>
                <a:srgbClr val="7030A0"/>
              </a:solidFill>
              <a:latin typeface="Calibri" panose="020F0502020204030204" pitchFamily="34" charset="0"/>
              <a:cs typeface="Calibri" panose="020F0502020204030204" pitchFamily="34" charset="0"/>
            </a:endParaRPr>
          </a:p>
          <a:p>
            <a:pPr algn="ctr"/>
            <a:endParaRPr lang="ar-SA" sz="2800" b="1" dirty="0">
              <a:solidFill>
                <a:srgbClr val="7030A0"/>
              </a:solidFill>
              <a:latin typeface="Calibri" panose="020F0502020204030204" pitchFamily="34" charset="0"/>
              <a:cs typeface="Calibri" panose="020F0502020204030204" pitchFamily="34" charset="0"/>
            </a:endParaRPr>
          </a:p>
          <a:p>
            <a:pPr algn="ctr"/>
            <a:endParaRPr lang="ar-SA" sz="2800" b="1" dirty="0">
              <a:solidFill>
                <a:srgbClr val="7030A0"/>
              </a:solidFill>
              <a:latin typeface="Calibri" panose="020F0502020204030204" pitchFamily="34" charset="0"/>
              <a:cs typeface="Calibri" panose="020F0502020204030204" pitchFamily="34" charset="0"/>
            </a:endParaRPr>
          </a:p>
          <a:p>
            <a:pPr algn="ctr"/>
            <a:endParaRPr lang="ar-SA" sz="2800" b="1" dirty="0">
              <a:solidFill>
                <a:srgbClr val="7030A0"/>
              </a:solidFill>
              <a:latin typeface="Calibri" panose="020F0502020204030204" pitchFamily="34" charset="0"/>
              <a:cs typeface="Calibri" panose="020F0502020204030204" pitchFamily="34" charset="0"/>
            </a:endParaRPr>
          </a:p>
          <a:p>
            <a:pPr algn="ctr"/>
            <a:endParaRPr lang="ar-SA" sz="2800" b="1" dirty="0">
              <a:solidFill>
                <a:srgbClr val="7030A0"/>
              </a:solidFill>
              <a:latin typeface="Calibri" panose="020F0502020204030204" pitchFamily="34" charset="0"/>
              <a:cs typeface="Calibri" panose="020F0502020204030204" pitchFamily="34" charset="0"/>
            </a:endParaRPr>
          </a:p>
          <a:p>
            <a:pPr algn="ctr"/>
            <a:endParaRPr lang="ar-SA" sz="2800" b="1" dirty="0">
              <a:solidFill>
                <a:srgbClr val="7030A0"/>
              </a:solidFill>
              <a:latin typeface="Calibri" panose="020F0502020204030204" pitchFamily="34" charset="0"/>
              <a:cs typeface="Calibri" panose="020F0502020204030204" pitchFamily="34" charset="0"/>
            </a:endParaRPr>
          </a:p>
          <a:p>
            <a:pPr algn="ctr"/>
            <a:endParaRPr lang="ar-SA" sz="2800" b="1" dirty="0">
              <a:solidFill>
                <a:srgbClr val="7030A0"/>
              </a:solidFill>
              <a:latin typeface="Calibri" panose="020F0502020204030204" pitchFamily="34" charset="0"/>
              <a:cs typeface="Calibri" panose="020F0502020204030204" pitchFamily="34" charset="0"/>
            </a:endParaRPr>
          </a:p>
          <a:p>
            <a:pPr algn="ctr"/>
            <a:endParaRPr lang="en-US" sz="2800" b="1" dirty="0">
              <a:solidFill>
                <a:srgbClr val="7030A0"/>
              </a:solidFill>
              <a:latin typeface="Calibri" panose="020F0502020204030204" pitchFamily="34" charset="0"/>
              <a:cs typeface="Calibri" panose="020F0502020204030204" pitchFamily="34" charset="0"/>
            </a:endParaRPr>
          </a:p>
        </p:txBody>
      </p:sp>
      <p:sp>
        <p:nvSpPr>
          <p:cNvPr id="2" name="مربع نص 1">
            <a:extLst>
              <a:ext uri="{FF2B5EF4-FFF2-40B4-BE49-F238E27FC236}">
                <a16:creationId xmlns:a16="http://schemas.microsoft.com/office/drawing/2014/main" id="{52F78CDE-615C-441B-82DD-8F22001BFD64}"/>
              </a:ext>
            </a:extLst>
          </p:cNvPr>
          <p:cNvSpPr txBox="1"/>
          <p:nvPr/>
        </p:nvSpPr>
        <p:spPr>
          <a:xfrm>
            <a:off x="9039497" y="2129246"/>
            <a:ext cx="2468880" cy="3385542"/>
          </a:xfrm>
          <a:prstGeom prst="rect">
            <a:avLst/>
          </a:prstGeom>
          <a:solidFill>
            <a:schemeClr val="accent6">
              <a:lumMod val="20000"/>
              <a:lumOff val="80000"/>
            </a:schemeClr>
          </a:solidFill>
        </p:spPr>
        <p:txBody>
          <a:bodyPr wrap="square" rtlCol="0">
            <a:spAutoFit/>
          </a:bodyPr>
          <a:lstStyle/>
          <a:p>
            <a:pPr algn="ctr"/>
            <a:endParaRPr lang="ar-SA" sz="3200" b="1" dirty="0"/>
          </a:p>
          <a:p>
            <a:pPr algn="ctr"/>
            <a:r>
              <a:rPr lang="ar-SA" sz="3200" b="1" dirty="0"/>
              <a:t>الاستفتاء مثل أن يقول المستفتي: (لي أبناء</a:t>
            </a:r>
          </a:p>
          <a:p>
            <a:pPr algn="ctr"/>
            <a:r>
              <a:rPr lang="ar-SA" sz="3200" b="1" dirty="0"/>
              <a:t>يتكاسلون عن الصلاة</a:t>
            </a:r>
            <a:r>
              <a:rPr lang="ar-SA" sz="3600" b="1" dirty="0"/>
              <a:t>)</a:t>
            </a:r>
            <a:endParaRPr lang="ar-SA" dirty="0"/>
          </a:p>
          <a:p>
            <a:endParaRPr lang="en-US" dirty="0"/>
          </a:p>
        </p:txBody>
      </p:sp>
      <p:sp>
        <p:nvSpPr>
          <p:cNvPr id="3" name="مربع نص 2">
            <a:extLst>
              <a:ext uri="{FF2B5EF4-FFF2-40B4-BE49-F238E27FC236}">
                <a16:creationId xmlns:a16="http://schemas.microsoft.com/office/drawing/2014/main" id="{AB193373-D4A9-4F05-B480-0A0711DEAD96}"/>
              </a:ext>
            </a:extLst>
          </p:cNvPr>
          <p:cNvSpPr txBox="1"/>
          <p:nvPr/>
        </p:nvSpPr>
        <p:spPr>
          <a:xfrm>
            <a:off x="6348549" y="2129246"/>
            <a:ext cx="2468880" cy="3323987"/>
          </a:xfrm>
          <a:prstGeom prst="rect">
            <a:avLst/>
          </a:prstGeom>
          <a:solidFill>
            <a:schemeClr val="accent5">
              <a:lumMod val="20000"/>
              <a:lumOff val="80000"/>
            </a:schemeClr>
          </a:solidFill>
        </p:spPr>
        <p:txBody>
          <a:bodyPr wrap="square" rtlCol="0">
            <a:spAutoFit/>
          </a:bodyPr>
          <a:lstStyle/>
          <a:p>
            <a:endParaRPr lang="ar-SA" dirty="0"/>
          </a:p>
          <a:p>
            <a:pPr algn="ctr"/>
            <a:r>
              <a:rPr lang="ar-SA" sz="3200" b="1" dirty="0"/>
              <a:t>المجاهر بالفسق</a:t>
            </a:r>
          </a:p>
          <a:p>
            <a:pPr algn="ctr"/>
            <a:r>
              <a:rPr lang="ar-SA" sz="3200" b="1" dirty="0"/>
              <a:t> (كالمجاهر بشرب الخمر )فيجوز ذكره بما يجاهر به.</a:t>
            </a:r>
          </a:p>
          <a:p>
            <a:endParaRPr lang="ar-SA" sz="3200" b="1" dirty="0"/>
          </a:p>
        </p:txBody>
      </p:sp>
      <p:sp>
        <p:nvSpPr>
          <p:cNvPr id="9" name="مربع نص 8">
            <a:extLst>
              <a:ext uri="{FF2B5EF4-FFF2-40B4-BE49-F238E27FC236}">
                <a16:creationId xmlns:a16="http://schemas.microsoft.com/office/drawing/2014/main" id="{4B79395D-1465-4BBE-81A0-F5646B246C9A}"/>
              </a:ext>
            </a:extLst>
          </p:cNvPr>
          <p:cNvSpPr txBox="1"/>
          <p:nvPr/>
        </p:nvSpPr>
        <p:spPr>
          <a:xfrm>
            <a:off x="3442063" y="2129246"/>
            <a:ext cx="2468880" cy="3108543"/>
          </a:xfrm>
          <a:prstGeom prst="rect">
            <a:avLst/>
          </a:prstGeom>
          <a:solidFill>
            <a:schemeClr val="accent4">
              <a:lumMod val="20000"/>
              <a:lumOff val="80000"/>
            </a:schemeClr>
          </a:solidFill>
        </p:spPr>
        <p:txBody>
          <a:bodyPr wrap="square" rtlCol="0">
            <a:spAutoFit/>
          </a:bodyPr>
          <a:lstStyle/>
          <a:p>
            <a:pPr algn="ctr"/>
            <a:endParaRPr lang="ar-SA" sz="2800" b="1" dirty="0"/>
          </a:p>
          <a:p>
            <a:pPr algn="ctr"/>
            <a:r>
              <a:rPr lang="ar-SA" sz="2800" b="1" dirty="0"/>
              <a:t>الاستعانة على تغيير</a:t>
            </a:r>
          </a:p>
          <a:p>
            <a:pPr algn="ctr"/>
            <a:r>
              <a:rPr lang="ar-SA" sz="2800" b="1" dirty="0"/>
              <a:t>المنكر مثل (إبلاغ</a:t>
            </a:r>
          </a:p>
          <a:p>
            <a:pPr algn="ctr"/>
            <a:r>
              <a:rPr lang="ar-SA" sz="2800" b="1" dirty="0"/>
              <a:t>الجهات المختصة:</a:t>
            </a:r>
          </a:p>
          <a:p>
            <a:pPr algn="ctr"/>
            <a:r>
              <a:rPr lang="ar-SA" sz="2800" b="1" dirty="0"/>
              <a:t>فلان يعمل كذا من</a:t>
            </a:r>
          </a:p>
          <a:p>
            <a:pPr algn="ctr"/>
            <a:r>
              <a:rPr lang="ar-SA" sz="2800" b="1" dirty="0"/>
              <a:t>المنكرات).</a:t>
            </a:r>
          </a:p>
          <a:p>
            <a:endParaRPr lang="en-US" sz="2800" b="1" dirty="0"/>
          </a:p>
        </p:txBody>
      </p:sp>
      <p:sp>
        <p:nvSpPr>
          <p:cNvPr id="10" name="مربع نص 9">
            <a:extLst>
              <a:ext uri="{FF2B5EF4-FFF2-40B4-BE49-F238E27FC236}">
                <a16:creationId xmlns:a16="http://schemas.microsoft.com/office/drawing/2014/main" id="{001CE047-9D42-4E27-8D26-7D19B1D1B9B9}"/>
              </a:ext>
            </a:extLst>
          </p:cNvPr>
          <p:cNvSpPr txBox="1"/>
          <p:nvPr/>
        </p:nvSpPr>
        <p:spPr>
          <a:xfrm>
            <a:off x="496389" y="2129246"/>
            <a:ext cx="2468880" cy="3046988"/>
          </a:xfrm>
          <a:prstGeom prst="rect">
            <a:avLst/>
          </a:prstGeom>
          <a:solidFill>
            <a:schemeClr val="bg1">
              <a:lumMod val="95000"/>
            </a:schemeClr>
          </a:solidFill>
        </p:spPr>
        <p:txBody>
          <a:bodyPr wrap="square" rtlCol="0">
            <a:spAutoFit/>
          </a:bodyPr>
          <a:lstStyle/>
          <a:p>
            <a:endParaRPr lang="ar-SA" sz="2400" b="1" dirty="0"/>
          </a:p>
          <a:p>
            <a:pPr algn="ctr"/>
            <a:r>
              <a:rPr lang="ar-SA" sz="3600" b="1" dirty="0"/>
              <a:t>التظلم مثل أن يقول عند القاضي: (فلان</a:t>
            </a:r>
          </a:p>
          <a:p>
            <a:pPr algn="ctr"/>
            <a:r>
              <a:rPr lang="ar-SA" sz="3600" b="1" dirty="0"/>
              <a:t>ظلمني)</a:t>
            </a:r>
          </a:p>
          <a:p>
            <a:pPr algn="ctr"/>
            <a:endParaRPr lang="ar-SA" b="1" dirty="0"/>
          </a:p>
        </p:txBody>
      </p:sp>
    </p:spTree>
    <p:extLst>
      <p:ext uri="{BB962C8B-B14F-4D97-AF65-F5344CB8AC3E}">
        <p14:creationId xmlns:p14="http://schemas.microsoft.com/office/powerpoint/2010/main" val="36695605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wind.wav"/>
                                        </p:tgtEl>
                                      </p:cMediaNode>
                                    </p:audio>
                                  </p:sub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barn(inVertical)">
                                      <p:cBhvr>
                                        <p:cTn id="19" dur="500"/>
                                        <p:tgtEl>
                                          <p:spTgt spid="4">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1000" fill="hold"/>
                                        <p:tgtEl>
                                          <p:spTgt spid="2"/>
                                        </p:tgtEl>
                                        <p:attrNameLst>
                                          <p:attrName>ppt_w</p:attrName>
                                        </p:attrNameLst>
                                      </p:cBhvr>
                                      <p:tavLst>
                                        <p:tav tm="0">
                                          <p:val>
                                            <p:fltVal val="0"/>
                                          </p:val>
                                        </p:tav>
                                        <p:tav tm="100000">
                                          <p:val>
                                            <p:strVal val="#ppt_w"/>
                                          </p:val>
                                        </p:tav>
                                      </p:tavLst>
                                    </p:anim>
                                    <p:anim calcmode="lin" valueType="num">
                                      <p:cBhvr>
                                        <p:cTn id="25" dur="1000" fill="hold"/>
                                        <p:tgtEl>
                                          <p:spTgt spid="2"/>
                                        </p:tgtEl>
                                        <p:attrNameLst>
                                          <p:attrName>ppt_h</p:attrName>
                                        </p:attrNameLst>
                                      </p:cBhvr>
                                      <p:tavLst>
                                        <p:tav tm="0">
                                          <p:val>
                                            <p:fltVal val="0"/>
                                          </p:val>
                                        </p:tav>
                                        <p:tav tm="100000">
                                          <p:val>
                                            <p:strVal val="#ppt_h"/>
                                          </p:val>
                                        </p:tav>
                                      </p:tavLst>
                                    </p:anim>
                                    <p:anim calcmode="lin" valueType="num">
                                      <p:cBhvr>
                                        <p:cTn id="26" dur="1000" fill="hold"/>
                                        <p:tgtEl>
                                          <p:spTgt spid="2"/>
                                        </p:tgtEl>
                                        <p:attrNameLst>
                                          <p:attrName>style.rotation</p:attrName>
                                        </p:attrNameLst>
                                      </p:cBhvr>
                                      <p:tavLst>
                                        <p:tav tm="0">
                                          <p:val>
                                            <p:fltVal val="90"/>
                                          </p:val>
                                        </p:tav>
                                        <p:tav tm="100000">
                                          <p:val>
                                            <p:fltVal val="0"/>
                                          </p:val>
                                        </p:tav>
                                      </p:tavLst>
                                    </p:anim>
                                    <p:animEffect transition="in" filter="fade">
                                      <p:cBhvr>
                                        <p:cTn id="27" dur="1000"/>
                                        <p:tgtEl>
                                          <p:spTgt spid="2"/>
                                        </p:tgtEl>
                                      </p:cBhvr>
                                    </p:animEffect>
                                  </p:childTnLst>
                                  <p:subTnLst>
                                    <p:audio>
                                      <p:cMediaNode>
                                        <p:cTn display="0" masterRel="sameClick">
                                          <p:stCondLst>
                                            <p:cond evt="begin" delay="0">
                                              <p:tn val="22"/>
                                            </p:cond>
                                          </p:stCondLst>
                                          <p:endCondLst>
                                            <p:cond evt="onStopAudio" delay="0">
                                              <p:tgtEl>
                                                <p:sldTgt/>
                                              </p:tgtEl>
                                            </p:cond>
                                          </p:endCondLst>
                                        </p:cTn>
                                        <p:tgtEl>
                                          <p:sndTgt r:embed="rId3" name="whoosh.wav"/>
                                        </p:tgtEl>
                                      </p:cMediaNode>
                                    </p:audio>
                                  </p:sub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1000" fill="hold"/>
                                        <p:tgtEl>
                                          <p:spTgt spid="3"/>
                                        </p:tgtEl>
                                        <p:attrNameLst>
                                          <p:attrName>ppt_w</p:attrName>
                                        </p:attrNameLst>
                                      </p:cBhvr>
                                      <p:tavLst>
                                        <p:tav tm="0">
                                          <p:val>
                                            <p:fltVal val="0"/>
                                          </p:val>
                                        </p:tav>
                                        <p:tav tm="100000">
                                          <p:val>
                                            <p:strVal val="#ppt_w"/>
                                          </p:val>
                                        </p:tav>
                                      </p:tavLst>
                                    </p:anim>
                                    <p:anim calcmode="lin" valueType="num">
                                      <p:cBhvr>
                                        <p:cTn id="33" dur="1000" fill="hold"/>
                                        <p:tgtEl>
                                          <p:spTgt spid="3"/>
                                        </p:tgtEl>
                                        <p:attrNameLst>
                                          <p:attrName>ppt_h</p:attrName>
                                        </p:attrNameLst>
                                      </p:cBhvr>
                                      <p:tavLst>
                                        <p:tav tm="0">
                                          <p:val>
                                            <p:fltVal val="0"/>
                                          </p:val>
                                        </p:tav>
                                        <p:tav tm="100000">
                                          <p:val>
                                            <p:strVal val="#ppt_h"/>
                                          </p:val>
                                        </p:tav>
                                      </p:tavLst>
                                    </p:anim>
                                    <p:anim calcmode="lin" valueType="num">
                                      <p:cBhvr>
                                        <p:cTn id="34" dur="1000" fill="hold"/>
                                        <p:tgtEl>
                                          <p:spTgt spid="3"/>
                                        </p:tgtEl>
                                        <p:attrNameLst>
                                          <p:attrName>style.rotation</p:attrName>
                                        </p:attrNameLst>
                                      </p:cBhvr>
                                      <p:tavLst>
                                        <p:tav tm="0">
                                          <p:val>
                                            <p:fltVal val="90"/>
                                          </p:val>
                                        </p:tav>
                                        <p:tav tm="100000">
                                          <p:val>
                                            <p:fltVal val="0"/>
                                          </p:val>
                                        </p:tav>
                                      </p:tavLst>
                                    </p:anim>
                                    <p:animEffect transition="in" filter="fade">
                                      <p:cBhvr>
                                        <p:cTn id="35" dur="1000"/>
                                        <p:tgtEl>
                                          <p:spTgt spid="3"/>
                                        </p:tgtEl>
                                      </p:cBhvr>
                                    </p:animEffect>
                                  </p:childTnLst>
                                  <p:subTnLst>
                                    <p:audio>
                                      <p:cMediaNode>
                                        <p:cTn display="0" masterRel="sameClick">
                                          <p:stCondLst>
                                            <p:cond evt="begin" delay="0">
                                              <p:tn val="30"/>
                                            </p:cond>
                                          </p:stCondLst>
                                          <p:endCondLst>
                                            <p:cond evt="onStopAudio" delay="0">
                                              <p:tgtEl>
                                                <p:sldTgt/>
                                              </p:tgtEl>
                                            </p:cond>
                                          </p:endCondLst>
                                        </p:cTn>
                                        <p:tgtEl>
                                          <p:sndTgt r:embed="rId3" name="whoosh.wav"/>
                                        </p:tgtEl>
                                      </p:cMediaNode>
                                    </p:audio>
                                  </p:sub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1000" fill="hold"/>
                                        <p:tgtEl>
                                          <p:spTgt spid="9"/>
                                        </p:tgtEl>
                                        <p:attrNameLst>
                                          <p:attrName>ppt_w</p:attrName>
                                        </p:attrNameLst>
                                      </p:cBhvr>
                                      <p:tavLst>
                                        <p:tav tm="0">
                                          <p:val>
                                            <p:fltVal val="0"/>
                                          </p:val>
                                        </p:tav>
                                        <p:tav tm="100000">
                                          <p:val>
                                            <p:strVal val="#ppt_w"/>
                                          </p:val>
                                        </p:tav>
                                      </p:tavLst>
                                    </p:anim>
                                    <p:anim calcmode="lin" valueType="num">
                                      <p:cBhvr>
                                        <p:cTn id="41" dur="1000" fill="hold"/>
                                        <p:tgtEl>
                                          <p:spTgt spid="9"/>
                                        </p:tgtEl>
                                        <p:attrNameLst>
                                          <p:attrName>ppt_h</p:attrName>
                                        </p:attrNameLst>
                                      </p:cBhvr>
                                      <p:tavLst>
                                        <p:tav tm="0">
                                          <p:val>
                                            <p:fltVal val="0"/>
                                          </p:val>
                                        </p:tav>
                                        <p:tav tm="100000">
                                          <p:val>
                                            <p:strVal val="#ppt_h"/>
                                          </p:val>
                                        </p:tav>
                                      </p:tavLst>
                                    </p:anim>
                                    <p:anim calcmode="lin" valueType="num">
                                      <p:cBhvr>
                                        <p:cTn id="42" dur="1000" fill="hold"/>
                                        <p:tgtEl>
                                          <p:spTgt spid="9"/>
                                        </p:tgtEl>
                                        <p:attrNameLst>
                                          <p:attrName>style.rotation</p:attrName>
                                        </p:attrNameLst>
                                      </p:cBhvr>
                                      <p:tavLst>
                                        <p:tav tm="0">
                                          <p:val>
                                            <p:fltVal val="90"/>
                                          </p:val>
                                        </p:tav>
                                        <p:tav tm="100000">
                                          <p:val>
                                            <p:fltVal val="0"/>
                                          </p:val>
                                        </p:tav>
                                      </p:tavLst>
                                    </p:anim>
                                    <p:animEffect transition="in" filter="fade">
                                      <p:cBhvr>
                                        <p:cTn id="43" dur="1000"/>
                                        <p:tgtEl>
                                          <p:spTgt spid="9"/>
                                        </p:tgtEl>
                                      </p:cBhvr>
                                    </p:animEffect>
                                  </p:childTnLst>
                                  <p:subTnLst>
                                    <p:audio>
                                      <p:cMediaNode>
                                        <p:cTn display="0" masterRel="sameClick">
                                          <p:stCondLst>
                                            <p:cond evt="begin" delay="0">
                                              <p:tn val="38"/>
                                            </p:cond>
                                          </p:stCondLst>
                                          <p:endCondLst>
                                            <p:cond evt="onStopAudio" delay="0">
                                              <p:tgtEl>
                                                <p:sldTgt/>
                                              </p:tgtEl>
                                            </p:cond>
                                          </p:endCondLst>
                                        </p:cTn>
                                        <p:tgtEl>
                                          <p:sndTgt r:embed="rId3" name="whoosh.wav"/>
                                        </p:tgtEl>
                                      </p:cMediaNode>
                                    </p:audio>
                                  </p:sub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1000" fill="hold"/>
                                        <p:tgtEl>
                                          <p:spTgt spid="10"/>
                                        </p:tgtEl>
                                        <p:attrNameLst>
                                          <p:attrName>ppt_w</p:attrName>
                                        </p:attrNameLst>
                                      </p:cBhvr>
                                      <p:tavLst>
                                        <p:tav tm="0">
                                          <p:val>
                                            <p:fltVal val="0"/>
                                          </p:val>
                                        </p:tav>
                                        <p:tav tm="100000">
                                          <p:val>
                                            <p:strVal val="#ppt_w"/>
                                          </p:val>
                                        </p:tav>
                                      </p:tavLst>
                                    </p:anim>
                                    <p:anim calcmode="lin" valueType="num">
                                      <p:cBhvr>
                                        <p:cTn id="49" dur="1000" fill="hold"/>
                                        <p:tgtEl>
                                          <p:spTgt spid="10"/>
                                        </p:tgtEl>
                                        <p:attrNameLst>
                                          <p:attrName>ppt_h</p:attrName>
                                        </p:attrNameLst>
                                      </p:cBhvr>
                                      <p:tavLst>
                                        <p:tav tm="0">
                                          <p:val>
                                            <p:fltVal val="0"/>
                                          </p:val>
                                        </p:tav>
                                        <p:tav tm="100000">
                                          <p:val>
                                            <p:strVal val="#ppt_h"/>
                                          </p:val>
                                        </p:tav>
                                      </p:tavLst>
                                    </p:anim>
                                    <p:anim calcmode="lin" valueType="num">
                                      <p:cBhvr>
                                        <p:cTn id="50" dur="1000" fill="hold"/>
                                        <p:tgtEl>
                                          <p:spTgt spid="10"/>
                                        </p:tgtEl>
                                        <p:attrNameLst>
                                          <p:attrName>style.rotation</p:attrName>
                                        </p:attrNameLst>
                                      </p:cBhvr>
                                      <p:tavLst>
                                        <p:tav tm="0">
                                          <p:val>
                                            <p:fltVal val="90"/>
                                          </p:val>
                                        </p:tav>
                                        <p:tav tm="100000">
                                          <p:val>
                                            <p:fltVal val="0"/>
                                          </p:val>
                                        </p:tav>
                                      </p:tavLst>
                                    </p:anim>
                                    <p:animEffect transition="in" filter="fade">
                                      <p:cBhvr>
                                        <p:cTn id="51" dur="1000"/>
                                        <p:tgtEl>
                                          <p:spTgt spid="10"/>
                                        </p:tgtEl>
                                      </p:cBhvr>
                                    </p:animEffect>
                                  </p:childTnLst>
                                  <p:subTnLst>
                                    <p:audio>
                                      <p:cMediaNode>
                                        <p:cTn display="0" masterRel="sameClick">
                                          <p:stCondLst>
                                            <p:cond evt="begin" delay="0">
                                              <p:tn val="46"/>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P spid="3"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صورة 6">
            <a:extLst>
              <a:ext uri="{FF2B5EF4-FFF2-40B4-BE49-F238E27FC236}">
                <a16:creationId xmlns:a16="http://schemas.microsoft.com/office/drawing/2014/main" id="{58AA8FD6-0B6A-4AC7-A37A-EF46919E10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12191999" cy="6858000"/>
          </a:xfrm>
          <a:prstGeom prst="rect">
            <a:avLst/>
          </a:prstGeom>
        </p:spPr>
      </p:pic>
      <p:pic>
        <p:nvPicPr>
          <p:cNvPr id="2" name="صورة 1">
            <a:extLst>
              <a:ext uri="{FF2B5EF4-FFF2-40B4-BE49-F238E27FC236}">
                <a16:creationId xmlns:a16="http://schemas.microsoft.com/office/drawing/2014/main" id="{49833838-4665-445A-81FE-CA9E4EADB4A0}"/>
              </a:ext>
            </a:extLst>
          </p:cNvPr>
          <p:cNvPicPr>
            <a:picLocks noChangeAspect="1"/>
          </p:cNvPicPr>
          <p:nvPr/>
        </p:nvPicPr>
        <p:blipFill>
          <a:blip r:embed="rId5"/>
          <a:stretch>
            <a:fillRect/>
          </a:stretch>
        </p:blipFill>
        <p:spPr>
          <a:xfrm>
            <a:off x="833257" y="1258636"/>
            <a:ext cx="3523793" cy="4340728"/>
          </a:xfrm>
          <a:prstGeom prst="ellipse">
            <a:avLst/>
          </a:prstGeom>
          <a:ln>
            <a:noFill/>
          </a:ln>
          <a:effectLst>
            <a:softEdge rad="112500"/>
          </a:effectLst>
        </p:spPr>
      </p:pic>
      <p:pic>
        <p:nvPicPr>
          <p:cNvPr id="5" name="صورة 4">
            <a:extLst>
              <a:ext uri="{FF2B5EF4-FFF2-40B4-BE49-F238E27FC236}">
                <a16:creationId xmlns:a16="http://schemas.microsoft.com/office/drawing/2014/main" id="{5375D9DF-41DD-431B-BF12-D28ABF01B2EE}"/>
              </a:ext>
            </a:extLst>
          </p:cNvPr>
          <p:cNvPicPr>
            <a:picLocks noChangeAspect="1"/>
          </p:cNvPicPr>
          <p:nvPr/>
        </p:nvPicPr>
        <p:blipFill>
          <a:blip r:embed="rId6"/>
          <a:stretch>
            <a:fillRect/>
          </a:stretch>
        </p:blipFill>
        <p:spPr>
          <a:xfrm>
            <a:off x="3040081" y="742337"/>
            <a:ext cx="1853345" cy="1585097"/>
          </a:xfrm>
          <a:prstGeom prst="rect">
            <a:avLst/>
          </a:prstGeom>
        </p:spPr>
      </p:pic>
      <p:sp>
        <p:nvSpPr>
          <p:cNvPr id="6" name="مستطيل: زوايا مستديرة 5">
            <a:extLst>
              <a:ext uri="{FF2B5EF4-FFF2-40B4-BE49-F238E27FC236}">
                <a16:creationId xmlns:a16="http://schemas.microsoft.com/office/drawing/2014/main" id="{7431B7E3-D906-46BB-B10F-C51909033021}"/>
              </a:ext>
            </a:extLst>
          </p:cNvPr>
          <p:cNvSpPr/>
          <p:nvPr/>
        </p:nvSpPr>
        <p:spPr>
          <a:xfrm>
            <a:off x="3942414" y="2065749"/>
            <a:ext cx="8064662" cy="4057947"/>
          </a:xfrm>
          <a:prstGeom prst="roundRect">
            <a:avLst/>
          </a:prstGeom>
          <a:solidFill>
            <a:srgbClr val="FFD9B3"/>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3600" b="1" dirty="0">
                <a:ln w="0"/>
                <a:solidFill>
                  <a:srgbClr val="7030A0"/>
                </a:solidFill>
                <a:effectLst>
                  <a:outerShdw blurRad="38100" dist="25400" dir="5400000" algn="ctr" rotWithShape="0">
                    <a:srgbClr val="6E747A">
                      <a:alpha val="43000"/>
                    </a:srgbClr>
                  </a:outerShdw>
                </a:effectLst>
              </a:rPr>
              <a:t>• أحفظ لساني من الغيبة والبهتان والنميمة، لئلا أقع في الإثم.</a:t>
            </a:r>
          </a:p>
          <a:p>
            <a:r>
              <a:rPr lang="ar-SA" sz="3600" b="1" dirty="0">
                <a:ln w="0"/>
                <a:solidFill>
                  <a:srgbClr val="7030A0"/>
                </a:solidFill>
                <a:effectLst>
                  <a:outerShdw blurRad="38100" dist="25400" dir="5400000" algn="ctr" rotWithShape="0">
                    <a:srgbClr val="6E747A">
                      <a:alpha val="43000"/>
                    </a:srgbClr>
                  </a:outerShdw>
                </a:effectLst>
              </a:rPr>
              <a:t>• أجتنب مجالس الغيبة والنميمة.</a:t>
            </a:r>
          </a:p>
          <a:p>
            <a:r>
              <a:rPr lang="ar-SA" sz="3600" b="1" dirty="0">
                <a:ln w="0"/>
                <a:solidFill>
                  <a:srgbClr val="7030A0"/>
                </a:solidFill>
                <a:effectLst>
                  <a:outerShdw blurRad="38100" dist="25400" dir="5400000" algn="ctr" rotWithShape="0">
                    <a:srgbClr val="6E747A">
                      <a:alpha val="43000"/>
                    </a:srgbClr>
                  </a:outerShdw>
                </a:effectLst>
              </a:rPr>
              <a:t>• أحرص على الطهارة و أتجنب النجاسات الحسية والمعنوية.</a:t>
            </a:r>
            <a:endParaRPr lang="en-US" sz="3600" b="1" dirty="0">
              <a:ln w="0"/>
              <a:solidFill>
                <a:srgbClr val="7030A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1404926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21"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7">
            <a:extLst>
              <a:ext uri="{FF2B5EF4-FFF2-40B4-BE49-F238E27FC236}">
                <a16:creationId xmlns:a16="http://schemas.microsoft.com/office/drawing/2014/main" id="{0BD5F315-378C-473C-BC80-48EA106A99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صورة 1">
            <a:extLst>
              <a:ext uri="{FF2B5EF4-FFF2-40B4-BE49-F238E27FC236}">
                <a16:creationId xmlns:a16="http://schemas.microsoft.com/office/drawing/2014/main" id="{807080D5-9576-48E0-9278-79016BE7347A}"/>
              </a:ext>
            </a:extLst>
          </p:cNvPr>
          <p:cNvPicPr>
            <a:picLocks noChangeAspect="1"/>
          </p:cNvPicPr>
          <p:nvPr/>
        </p:nvPicPr>
        <p:blipFill>
          <a:blip r:embed="rId5"/>
          <a:stretch>
            <a:fillRect/>
          </a:stretch>
        </p:blipFill>
        <p:spPr>
          <a:xfrm>
            <a:off x="638655" y="1382298"/>
            <a:ext cx="2737341" cy="4328535"/>
          </a:xfrm>
          <a:prstGeom prst="rect">
            <a:avLst/>
          </a:prstGeom>
        </p:spPr>
      </p:pic>
      <p:pic>
        <p:nvPicPr>
          <p:cNvPr id="4" name="صورة 3">
            <a:extLst>
              <a:ext uri="{FF2B5EF4-FFF2-40B4-BE49-F238E27FC236}">
                <a16:creationId xmlns:a16="http://schemas.microsoft.com/office/drawing/2014/main" id="{08D1D0C9-C3EE-48FC-8211-AD8A892FD643}"/>
              </a:ext>
            </a:extLst>
          </p:cNvPr>
          <p:cNvPicPr>
            <a:picLocks noChangeAspect="1"/>
          </p:cNvPicPr>
          <p:nvPr/>
        </p:nvPicPr>
        <p:blipFill>
          <a:blip r:embed="rId6"/>
          <a:stretch>
            <a:fillRect/>
          </a:stretch>
        </p:blipFill>
        <p:spPr>
          <a:xfrm>
            <a:off x="4772944" y="388580"/>
            <a:ext cx="4540874" cy="2276243"/>
          </a:xfrm>
          <a:prstGeom prst="rect">
            <a:avLst/>
          </a:prstGeom>
        </p:spPr>
      </p:pic>
      <p:sp>
        <p:nvSpPr>
          <p:cNvPr id="5" name="مستطيل: زوايا قطرية مستديرة 4">
            <a:extLst>
              <a:ext uri="{FF2B5EF4-FFF2-40B4-BE49-F238E27FC236}">
                <a16:creationId xmlns:a16="http://schemas.microsoft.com/office/drawing/2014/main" id="{15FB6912-13CE-41E9-B7CD-338B526F4CCA}"/>
              </a:ext>
            </a:extLst>
          </p:cNvPr>
          <p:cNvSpPr/>
          <p:nvPr/>
        </p:nvSpPr>
        <p:spPr>
          <a:xfrm>
            <a:off x="3213463" y="2991394"/>
            <a:ext cx="8190411" cy="1162595"/>
          </a:xfrm>
          <a:prstGeom prst="round2DiagRect">
            <a:avLst/>
          </a:prstGeom>
          <a:solidFill>
            <a:srgbClr val="FFEAD5"/>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3600" b="1" dirty="0">
                <a:ln w="0"/>
                <a:solidFill>
                  <a:schemeClr val="accent1"/>
                </a:solidFill>
                <a:effectLst>
                  <a:outerShdw blurRad="38100" dist="25400" dir="5400000" algn="ctr" rotWithShape="0">
                    <a:srgbClr val="6E747A">
                      <a:alpha val="43000"/>
                    </a:srgbClr>
                  </a:outerShdw>
                </a:effectLst>
              </a:rPr>
              <a:t>اذكر الفرْقَ بَيْنَ الغيبة والبهتان والنميمة.</a:t>
            </a:r>
            <a:endParaRPr lang="en-US" sz="3600" b="1" dirty="0">
              <a:ln w="0"/>
              <a:solidFill>
                <a:schemeClr val="accent1"/>
              </a:solidFill>
              <a:effectLst>
                <a:outerShdw blurRad="38100" dist="25400" dir="5400000" algn="ctr" rotWithShape="0">
                  <a:srgbClr val="6E747A">
                    <a:alpha val="43000"/>
                  </a:srgbClr>
                </a:outerShdw>
              </a:effectLst>
            </a:endParaRPr>
          </a:p>
        </p:txBody>
      </p:sp>
      <p:sp>
        <p:nvSpPr>
          <p:cNvPr id="6" name="مربع نص 5">
            <a:extLst>
              <a:ext uri="{FF2B5EF4-FFF2-40B4-BE49-F238E27FC236}">
                <a16:creationId xmlns:a16="http://schemas.microsoft.com/office/drawing/2014/main" id="{72D8A615-9F62-41F2-BA5C-ACE5B69229B4}"/>
              </a:ext>
            </a:extLst>
          </p:cNvPr>
          <p:cNvSpPr txBox="1"/>
          <p:nvPr/>
        </p:nvSpPr>
        <p:spPr>
          <a:xfrm>
            <a:off x="3375996" y="4362994"/>
            <a:ext cx="7609867" cy="1569660"/>
          </a:xfrm>
          <a:prstGeom prst="rect">
            <a:avLst/>
          </a:prstGeom>
          <a:solidFill>
            <a:schemeClr val="bg1"/>
          </a:solidFill>
        </p:spPr>
        <p:txBody>
          <a:bodyPr wrap="square" rtlCol="0">
            <a:spAutoFit/>
          </a:bodyPr>
          <a:lstStyle/>
          <a:p>
            <a:r>
              <a:rPr lang="ar-SA" sz="3200" b="1"/>
              <a:t>الغِيبة: ذكر الإنسان في غَيبته بما يكره، بما هو فيه.</a:t>
            </a:r>
          </a:p>
          <a:p>
            <a:r>
              <a:rPr lang="ar-SA" sz="3200" b="1"/>
              <a:t>البُهتان: ذكر الإنسان في غَيبته بما يكره، وهو ليس فيه.</a:t>
            </a:r>
          </a:p>
          <a:p>
            <a:r>
              <a:rPr lang="ar-SA" sz="3200" b="1"/>
              <a:t>النميمة: نقل كلام الغير بقصد الإفساد.</a:t>
            </a:r>
            <a:endParaRPr lang="ar-SA" sz="3200" b="1" dirty="0"/>
          </a:p>
        </p:txBody>
      </p:sp>
    </p:spTree>
    <p:extLst>
      <p:ext uri="{BB962C8B-B14F-4D97-AF65-F5344CB8AC3E}">
        <p14:creationId xmlns:p14="http://schemas.microsoft.com/office/powerpoint/2010/main" val="34238916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21" presetClass="entr" presetSubtype="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whoosh.wav"/>
                                        </p:tgtEl>
                                      </p:cMediaNode>
                                    </p:audio>
                                  </p:sub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a:extLst>
              <a:ext uri="{FF2B5EF4-FFF2-40B4-BE49-F238E27FC236}">
                <a16:creationId xmlns:a16="http://schemas.microsoft.com/office/drawing/2014/main" id="{993986A7-541E-4FFB-8282-0E70479CD7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12191999" cy="6858000"/>
          </a:xfrm>
          <a:prstGeom prst="rect">
            <a:avLst/>
          </a:prstGeom>
        </p:spPr>
      </p:pic>
      <p:sp>
        <p:nvSpPr>
          <p:cNvPr id="2" name="مستطيل: زوايا مستديرة 1">
            <a:extLst>
              <a:ext uri="{FF2B5EF4-FFF2-40B4-BE49-F238E27FC236}">
                <a16:creationId xmlns:a16="http://schemas.microsoft.com/office/drawing/2014/main" id="{A4711C5F-814E-43EA-A3F7-ADD6D3C0E6C7}"/>
              </a:ext>
            </a:extLst>
          </p:cNvPr>
          <p:cNvSpPr/>
          <p:nvPr/>
        </p:nvSpPr>
        <p:spPr>
          <a:xfrm>
            <a:off x="0" y="761282"/>
            <a:ext cx="12072938" cy="596813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4" name="مربع نص 3">
            <a:extLst>
              <a:ext uri="{FF2B5EF4-FFF2-40B4-BE49-F238E27FC236}">
                <a16:creationId xmlns:a16="http://schemas.microsoft.com/office/drawing/2014/main" id="{543CD2ED-6F7F-45E9-AD79-51FA0A5CA195}"/>
              </a:ext>
            </a:extLst>
          </p:cNvPr>
          <p:cNvSpPr txBox="1"/>
          <p:nvPr/>
        </p:nvSpPr>
        <p:spPr>
          <a:xfrm>
            <a:off x="2560688" y="798205"/>
            <a:ext cx="9469345" cy="3162084"/>
          </a:xfrm>
          <a:prstGeom prst="rect">
            <a:avLst/>
          </a:prstGeom>
          <a:noFill/>
        </p:spPr>
        <p:txBody>
          <a:bodyPr wrap="square" rtlCol="0">
            <a:spAutoFit/>
          </a:bodyPr>
          <a:lstStyle/>
          <a:p>
            <a:pPr>
              <a:lnSpc>
                <a:spcPct val="150000"/>
              </a:lnSpc>
            </a:pPr>
            <a:r>
              <a:rPr lang="ar-SA" sz="2400" b="1" dirty="0">
                <a:solidFill>
                  <a:srgbClr val="C00000"/>
                </a:solidFill>
              </a:rPr>
              <a:t>   في المواقف الآتية حدد ما هو من الغيبة وما ليس منها؟</a:t>
            </a:r>
          </a:p>
          <a:p>
            <a:pPr>
              <a:lnSpc>
                <a:spcPct val="150000"/>
              </a:lnSpc>
            </a:pPr>
            <a:r>
              <a:rPr lang="ar-SA" sz="2800" b="1" dirty="0"/>
              <a:t>- يدعو أحمدُ صديقه عَلِيًّا بالطويل، لشهرته بهذا الوصف، وعدم كراهته له.</a:t>
            </a:r>
          </a:p>
          <a:p>
            <a:pPr>
              <a:lnSpc>
                <a:spcPct val="150000"/>
              </a:lnSpc>
            </a:pPr>
            <a:r>
              <a:rPr lang="ar-SA" sz="2800" b="1" dirty="0"/>
              <a:t>- خالد يُحدِّث سعداً بأعمال خاطئة، يزعم أن عبدالله فعلها وعبدُالله منها بريء.</a:t>
            </a:r>
          </a:p>
          <a:p>
            <a:pPr>
              <a:lnSpc>
                <a:spcPct val="150000"/>
              </a:lnSpc>
            </a:pPr>
            <a:r>
              <a:rPr lang="en-US" sz="2800" b="1" dirty="0"/>
              <a:t>- </a:t>
            </a:r>
            <a:r>
              <a:rPr lang="ar-SA" sz="2800" b="1" dirty="0"/>
              <a:t>سالم ينادي زميله عمر الضعيف في دراسته بالمتفوق، إحراجاً له عند زملائه.</a:t>
            </a:r>
          </a:p>
          <a:p>
            <a:pPr>
              <a:lnSpc>
                <a:spcPct val="150000"/>
              </a:lnSpc>
            </a:pPr>
            <a:r>
              <a:rPr lang="ar-SA" sz="2800" b="1" dirty="0"/>
              <a:t>- ناصر يمسك أذنه إذا رأى صديقه صالح ليغضبه، لأن أذن صالح كبيرة.</a:t>
            </a:r>
            <a:endParaRPr lang="en-US" sz="2800" b="1" dirty="0"/>
          </a:p>
        </p:txBody>
      </p:sp>
      <p:sp>
        <p:nvSpPr>
          <p:cNvPr id="11" name="مستطيل: زوايا قطرية مستديرة 10">
            <a:extLst>
              <a:ext uri="{FF2B5EF4-FFF2-40B4-BE49-F238E27FC236}">
                <a16:creationId xmlns:a16="http://schemas.microsoft.com/office/drawing/2014/main" id="{54676C0E-4A87-4EE4-9153-49838E733BD5}"/>
              </a:ext>
            </a:extLst>
          </p:cNvPr>
          <p:cNvSpPr/>
          <p:nvPr/>
        </p:nvSpPr>
        <p:spPr>
          <a:xfrm>
            <a:off x="1374783" y="4099756"/>
            <a:ext cx="10253272" cy="860453"/>
          </a:xfrm>
          <a:prstGeom prst="round2DiagRect">
            <a:avLst/>
          </a:prstGeom>
          <a:solidFill>
            <a:srgbClr val="FFEAD5"/>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3200" b="1" dirty="0">
                <a:ln w="22225">
                  <a:solidFill>
                    <a:schemeClr val="accent2"/>
                  </a:solidFill>
                  <a:prstDash val="solid"/>
                </a:ln>
                <a:solidFill>
                  <a:srgbClr val="002060"/>
                </a:solidFill>
              </a:rPr>
              <a:t>يعد أبو هريرة من أحرص الصحابة على العلم، اذكر موقفاً له يدل على ذلك.</a:t>
            </a:r>
            <a:endParaRPr lang="en-US" sz="3200" b="1" dirty="0">
              <a:ln w="22225">
                <a:solidFill>
                  <a:schemeClr val="accent2"/>
                </a:solidFill>
                <a:prstDash val="solid"/>
              </a:ln>
              <a:solidFill>
                <a:srgbClr val="002060"/>
              </a:solidFill>
            </a:endParaRPr>
          </a:p>
        </p:txBody>
      </p:sp>
      <p:sp>
        <p:nvSpPr>
          <p:cNvPr id="12" name="مربع نص 11">
            <a:extLst>
              <a:ext uri="{FF2B5EF4-FFF2-40B4-BE49-F238E27FC236}">
                <a16:creationId xmlns:a16="http://schemas.microsoft.com/office/drawing/2014/main" id="{F8CC3055-BA07-409F-9BA7-D393AA8CBC63}"/>
              </a:ext>
            </a:extLst>
          </p:cNvPr>
          <p:cNvSpPr txBox="1"/>
          <p:nvPr/>
        </p:nvSpPr>
        <p:spPr>
          <a:xfrm>
            <a:off x="357188" y="5074890"/>
            <a:ext cx="11270867" cy="1384995"/>
          </a:xfrm>
          <a:prstGeom prst="rect">
            <a:avLst/>
          </a:prstGeom>
          <a:noFill/>
        </p:spPr>
        <p:txBody>
          <a:bodyPr wrap="square" rtlCol="0">
            <a:spAutoFit/>
          </a:bodyPr>
          <a:lstStyle/>
          <a:p>
            <a:r>
              <a:rPr lang="ar-SA" sz="2800" b="1" dirty="0"/>
              <a:t>يقول عن نفسه صاحبت رسول الله ﷺ ثلاث سنين لم أكن في سني أحرص على أن أعلي الحديث مني فيهن, و قال : ما كان أحداً أحفظ لحديث رسول الله مني إلا عبد الله بن عمرو فإنه كان يعي بقلبه و أعي بقلبي و كان يكتب و أنا لا أكتب استأذن رسول الله في ذلك فأذن له.</a:t>
            </a:r>
            <a:endParaRPr lang="en-US" sz="2800" b="1" dirty="0"/>
          </a:p>
        </p:txBody>
      </p:sp>
      <p:sp>
        <p:nvSpPr>
          <p:cNvPr id="3" name="مربع نص 2">
            <a:extLst>
              <a:ext uri="{FF2B5EF4-FFF2-40B4-BE49-F238E27FC236}">
                <a16:creationId xmlns:a16="http://schemas.microsoft.com/office/drawing/2014/main" id="{9E677998-14C3-4CBD-8636-20FC0C411368}"/>
              </a:ext>
            </a:extLst>
          </p:cNvPr>
          <p:cNvSpPr txBox="1"/>
          <p:nvPr/>
        </p:nvSpPr>
        <p:spPr>
          <a:xfrm>
            <a:off x="1128243" y="1533039"/>
            <a:ext cx="1514475" cy="523220"/>
          </a:xfrm>
          <a:prstGeom prst="rect">
            <a:avLst/>
          </a:prstGeom>
          <a:noFill/>
        </p:spPr>
        <p:txBody>
          <a:bodyPr wrap="square" rtlCol="0">
            <a:spAutoFit/>
          </a:bodyPr>
          <a:lstStyle/>
          <a:p>
            <a:r>
              <a:rPr lang="ar-SA" sz="2800" b="1" dirty="0">
                <a:solidFill>
                  <a:schemeClr val="accent1"/>
                </a:solidFill>
              </a:rPr>
              <a:t>ليس غيبة</a:t>
            </a:r>
            <a:endParaRPr lang="en-US" sz="2800" b="1" dirty="0">
              <a:solidFill>
                <a:schemeClr val="accent1"/>
              </a:solidFill>
            </a:endParaRPr>
          </a:p>
        </p:txBody>
      </p:sp>
      <p:sp>
        <p:nvSpPr>
          <p:cNvPr id="5" name="مربع نص 4">
            <a:extLst>
              <a:ext uri="{FF2B5EF4-FFF2-40B4-BE49-F238E27FC236}">
                <a16:creationId xmlns:a16="http://schemas.microsoft.com/office/drawing/2014/main" id="{50DDFA5A-0539-44DC-B0F5-B4C5A2B2BDD5}"/>
              </a:ext>
            </a:extLst>
          </p:cNvPr>
          <p:cNvSpPr txBox="1"/>
          <p:nvPr/>
        </p:nvSpPr>
        <p:spPr>
          <a:xfrm>
            <a:off x="1455761" y="2195726"/>
            <a:ext cx="859437" cy="523220"/>
          </a:xfrm>
          <a:prstGeom prst="rect">
            <a:avLst/>
          </a:prstGeom>
          <a:noFill/>
        </p:spPr>
        <p:txBody>
          <a:bodyPr wrap="square" rtlCol="0">
            <a:spAutoFit/>
          </a:bodyPr>
          <a:lstStyle/>
          <a:p>
            <a:r>
              <a:rPr lang="ar-SA" sz="2800" b="1" dirty="0">
                <a:solidFill>
                  <a:schemeClr val="accent1"/>
                </a:solidFill>
              </a:rPr>
              <a:t>بهتان</a:t>
            </a:r>
            <a:endParaRPr lang="en-US" sz="2800" b="1" dirty="0">
              <a:solidFill>
                <a:schemeClr val="accent1"/>
              </a:solidFill>
            </a:endParaRPr>
          </a:p>
        </p:txBody>
      </p:sp>
      <p:sp>
        <p:nvSpPr>
          <p:cNvPr id="7" name="مربع نص 6">
            <a:extLst>
              <a:ext uri="{FF2B5EF4-FFF2-40B4-BE49-F238E27FC236}">
                <a16:creationId xmlns:a16="http://schemas.microsoft.com/office/drawing/2014/main" id="{C3F2E207-EC60-4F39-A58D-97F507FE19F6}"/>
              </a:ext>
            </a:extLst>
          </p:cNvPr>
          <p:cNvSpPr txBox="1"/>
          <p:nvPr/>
        </p:nvSpPr>
        <p:spPr>
          <a:xfrm>
            <a:off x="60348" y="2776788"/>
            <a:ext cx="2743201" cy="461665"/>
          </a:xfrm>
          <a:prstGeom prst="rect">
            <a:avLst/>
          </a:prstGeom>
          <a:noFill/>
        </p:spPr>
        <p:txBody>
          <a:bodyPr wrap="square" rtlCol="0">
            <a:spAutoFit/>
          </a:bodyPr>
          <a:lstStyle/>
          <a:p>
            <a:r>
              <a:rPr lang="ar-SA" sz="2400" b="1" dirty="0">
                <a:solidFill>
                  <a:schemeClr val="accent1"/>
                </a:solidFill>
              </a:rPr>
              <a:t>ليس غيبة و انما سخرية</a:t>
            </a:r>
            <a:endParaRPr lang="en-US" sz="2400" b="1" dirty="0">
              <a:solidFill>
                <a:schemeClr val="accent1"/>
              </a:solidFill>
            </a:endParaRPr>
          </a:p>
        </p:txBody>
      </p:sp>
      <p:sp>
        <p:nvSpPr>
          <p:cNvPr id="9" name="مربع نص 8">
            <a:extLst>
              <a:ext uri="{FF2B5EF4-FFF2-40B4-BE49-F238E27FC236}">
                <a16:creationId xmlns:a16="http://schemas.microsoft.com/office/drawing/2014/main" id="{8F6E3A0E-1DA5-439D-A584-2E4F40A7CD92}"/>
              </a:ext>
            </a:extLst>
          </p:cNvPr>
          <p:cNvSpPr txBox="1"/>
          <p:nvPr/>
        </p:nvSpPr>
        <p:spPr>
          <a:xfrm>
            <a:off x="1374783" y="3448579"/>
            <a:ext cx="1143000" cy="523220"/>
          </a:xfrm>
          <a:prstGeom prst="rect">
            <a:avLst/>
          </a:prstGeom>
          <a:noFill/>
        </p:spPr>
        <p:txBody>
          <a:bodyPr wrap="square" rtlCol="0">
            <a:spAutoFit/>
          </a:bodyPr>
          <a:lstStyle/>
          <a:p>
            <a:r>
              <a:rPr lang="ar-SA" sz="2800" b="1" dirty="0">
                <a:solidFill>
                  <a:schemeClr val="accent1"/>
                </a:solidFill>
              </a:rPr>
              <a:t>غيبة</a:t>
            </a:r>
            <a:endParaRPr lang="en-US" sz="2800" b="1" dirty="0">
              <a:solidFill>
                <a:schemeClr val="accent1"/>
              </a:solidFill>
            </a:endParaRPr>
          </a:p>
        </p:txBody>
      </p:sp>
    </p:spTree>
    <p:extLst>
      <p:ext uri="{BB962C8B-B14F-4D97-AF65-F5344CB8AC3E}">
        <p14:creationId xmlns:p14="http://schemas.microsoft.com/office/powerpoint/2010/main" val="15052238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80">
                                          <p:stCondLst>
                                            <p:cond delay="0"/>
                                          </p:stCondLst>
                                        </p:cTn>
                                        <p:tgtEl>
                                          <p:spTgt spid="4">
                                            <p:txEl>
                                              <p:pRg st="0" end="0"/>
                                            </p:txEl>
                                          </p:spTgt>
                                        </p:tgtEl>
                                      </p:cBhvr>
                                    </p:animEffect>
                                    <p:anim calcmode="lin" valueType="num">
                                      <p:cBhvr>
                                        <p:cTn id="8"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xEl>
                                              <p:pRg st="0" end="0"/>
                                            </p:txEl>
                                          </p:spTgt>
                                        </p:tgtEl>
                                      </p:cBhvr>
                                      <p:to x="100000" y="60000"/>
                                    </p:animScale>
                                    <p:animScale>
                                      <p:cBhvr>
                                        <p:cTn id="14" dur="166" decel="50000">
                                          <p:stCondLst>
                                            <p:cond delay="676"/>
                                          </p:stCondLst>
                                        </p:cTn>
                                        <p:tgtEl>
                                          <p:spTgt spid="4">
                                            <p:txEl>
                                              <p:pRg st="0" end="0"/>
                                            </p:txEl>
                                          </p:spTgt>
                                        </p:tgtEl>
                                      </p:cBhvr>
                                      <p:to x="100000" y="100000"/>
                                    </p:animScale>
                                    <p:animScale>
                                      <p:cBhvr>
                                        <p:cTn id="15" dur="26">
                                          <p:stCondLst>
                                            <p:cond delay="1312"/>
                                          </p:stCondLst>
                                        </p:cTn>
                                        <p:tgtEl>
                                          <p:spTgt spid="4">
                                            <p:txEl>
                                              <p:pRg st="0" end="0"/>
                                            </p:txEl>
                                          </p:spTgt>
                                        </p:tgtEl>
                                      </p:cBhvr>
                                      <p:to x="100000" y="80000"/>
                                    </p:animScale>
                                    <p:animScale>
                                      <p:cBhvr>
                                        <p:cTn id="16" dur="166" decel="50000">
                                          <p:stCondLst>
                                            <p:cond delay="1338"/>
                                          </p:stCondLst>
                                        </p:cTn>
                                        <p:tgtEl>
                                          <p:spTgt spid="4">
                                            <p:txEl>
                                              <p:pRg st="0" end="0"/>
                                            </p:txEl>
                                          </p:spTgt>
                                        </p:tgtEl>
                                      </p:cBhvr>
                                      <p:to x="100000" y="100000"/>
                                    </p:animScale>
                                    <p:animScale>
                                      <p:cBhvr>
                                        <p:cTn id="17" dur="26">
                                          <p:stCondLst>
                                            <p:cond delay="1642"/>
                                          </p:stCondLst>
                                        </p:cTn>
                                        <p:tgtEl>
                                          <p:spTgt spid="4">
                                            <p:txEl>
                                              <p:pRg st="0" end="0"/>
                                            </p:txEl>
                                          </p:spTgt>
                                        </p:tgtEl>
                                      </p:cBhvr>
                                      <p:to x="100000" y="90000"/>
                                    </p:animScale>
                                    <p:animScale>
                                      <p:cBhvr>
                                        <p:cTn id="18" dur="166" decel="50000">
                                          <p:stCondLst>
                                            <p:cond delay="1668"/>
                                          </p:stCondLst>
                                        </p:cTn>
                                        <p:tgtEl>
                                          <p:spTgt spid="4">
                                            <p:txEl>
                                              <p:pRg st="0" end="0"/>
                                            </p:txEl>
                                          </p:spTgt>
                                        </p:tgtEl>
                                      </p:cBhvr>
                                      <p:to x="100000" y="100000"/>
                                    </p:animScale>
                                    <p:animScale>
                                      <p:cBhvr>
                                        <p:cTn id="19" dur="26">
                                          <p:stCondLst>
                                            <p:cond delay="1808"/>
                                          </p:stCondLst>
                                        </p:cTn>
                                        <p:tgtEl>
                                          <p:spTgt spid="4">
                                            <p:txEl>
                                              <p:pRg st="0" end="0"/>
                                            </p:txEl>
                                          </p:spTgt>
                                        </p:tgtEl>
                                      </p:cBhvr>
                                      <p:to x="100000" y="95000"/>
                                    </p:animScale>
                                    <p:animScale>
                                      <p:cBhvr>
                                        <p:cTn id="20" dur="166" decel="50000">
                                          <p:stCondLst>
                                            <p:cond delay="1834"/>
                                          </p:stCondLst>
                                        </p:cTn>
                                        <p:tgtEl>
                                          <p:spTgt spid="4">
                                            <p:txEl>
                                              <p:pRg st="0" end="0"/>
                                            </p:txEl>
                                          </p:spTgt>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wipe(down)">
                                      <p:cBhvr>
                                        <p:cTn id="25" dur="580">
                                          <p:stCondLst>
                                            <p:cond delay="0"/>
                                          </p:stCondLst>
                                        </p:cTn>
                                        <p:tgtEl>
                                          <p:spTgt spid="4">
                                            <p:txEl>
                                              <p:pRg st="1" end="1"/>
                                            </p:txEl>
                                          </p:spTgt>
                                        </p:tgtEl>
                                      </p:cBhvr>
                                    </p:animEffect>
                                    <p:anim calcmode="lin" valueType="num">
                                      <p:cBhvr>
                                        <p:cTn id="26"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xEl>
                                              <p:pRg st="1" end="1"/>
                                            </p:txEl>
                                          </p:spTgt>
                                        </p:tgtEl>
                                      </p:cBhvr>
                                      <p:to x="100000" y="60000"/>
                                    </p:animScale>
                                    <p:animScale>
                                      <p:cBhvr>
                                        <p:cTn id="32" dur="166" decel="50000">
                                          <p:stCondLst>
                                            <p:cond delay="676"/>
                                          </p:stCondLst>
                                        </p:cTn>
                                        <p:tgtEl>
                                          <p:spTgt spid="4">
                                            <p:txEl>
                                              <p:pRg st="1" end="1"/>
                                            </p:txEl>
                                          </p:spTgt>
                                        </p:tgtEl>
                                      </p:cBhvr>
                                      <p:to x="100000" y="100000"/>
                                    </p:animScale>
                                    <p:animScale>
                                      <p:cBhvr>
                                        <p:cTn id="33" dur="26">
                                          <p:stCondLst>
                                            <p:cond delay="1312"/>
                                          </p:stCondLst>
                                        </p:cTn>
                                        <p:tgtEl>
                                          <p:spTgt spid="4">
                                            <p:txEl>
                                              <p:pRg st="1" end="1"/>
                                            </p:txEl>
                                          </p:spTgt>
                                        </p:tgtEl>
                                      </p:cBhvr>
                                      <p:to x="100000" y="80000"/>
                                    </p:animScale>
                                    <p:animScale>
                                      <p:cBhvr>
                                        <p:cTn id="34" dur="166" decel="50000">
                                          <p:stCondLst>
                                            <p:cond delay="1338"/>
                                          </p:stCondLst>
                                        </p:cTn>
                                        <p:tgtEl>
                                          <p:spTgt spid="4">
                                            <p:txEl>
                                              <p:pRg st="1" end="1"/>
                                            </p:txEl>
                                          </p:spTgt>
                                        </p:tgtEl>
                                      </p:cBhvr>
                                      <p:to x="100000" y="100000"/>
                                    </p:animScale>
                                    <p:animScale>
                                      <p:cBhvr>
                                        <p:cTn id="35" dur="26">
                                          <p:stCondLst>
                                            <p:cond delay="1642"/>
                                          </p:stCondLst>
                                        </p:cTn>
                                        <p:tgtEl>
                                          <p:spTgt spid="4">
                                            <p:txEl>
                                              <p:pRg st="1" end="1"/>
                                            </p:txEl>
                                          </p:spTgt>
                                        </p:tgtEl>
                                      </p:cBhvr>
                                      <p:to x="100000" y="90000"/>
                                    </p:animScale>
                                    <p:animScale>
                                      <p:cBhvr>
                                        <p:cTn id="36" dur="166" decel="50000">
                                          <p:stCondLst>
                                            <p:cond delay="1668"/>
                                          </p:stCondLst>
                                        </p:cTn>
                                        <p:tgtEl>
                                          <p:spTgt spid="4">
                                            <p:txEl>
                                              <p:pRg st="1" end="1"/>
                                            </p:txEl>
                                          </p:spTgt>
                                        </p:tgtEl>
                                      </p:cBhvr>
                                      <p:to x="100000" y="100000"/>
                                    </p:animScale>
                                    <p:animScale>
                                      <p:cBhvr>
                                        <p:cTn id="37" dur="26">
                                          <p:stCondLst>
                                            <p:cond delay="1808"/>
                                          </p:stCondLst>
                                        </p:cTn>
                                        <p:tgtEl>
                                          <p:spTgt spid="4">
                                            <p:txEl>
                                              <p:pRg st="1" end="1"/>
                                            </p:txEl>
                                          </p:spTgt>
                                        </p:tgtEl>
                                      </p:cBhvr>
                                      <p:to x="100000" y="95000"/>
                                    </p:animScale>
                                    <p:animScale>
                                      <p:cBhvr>
                                        <p:cTn id="38" dur="166" decel="50000">
                                          <p:stCondLst>
                                            <p:cond delay="1834"/>
                                          </p:stCondLst>
                                        </p:cTn>
                                        <p:tgtEl>
                                          <p:spTgt spid="4">
                                            <p:txEl>
                                              <p:pRg st="1" end="1"/>
                                            </p:txEl>
                                          </p:spTgt>
                                        </p:tgtEl>
                                      </p:cBhvr>
                                      <p:to x="100000" y="100000"/>
                                    </p:animScale>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animEffect transition="in" filter="wipe(down)">
                                      <p:cBhvr>
                                        <p:cTn id="43" dur="580">
                                          <p:stCondLst>
                                            <p:cond delay="0"/>
                                          </p:stCondLst>
                                        </p:cTn>
                                        <p:tgtEl>
                                          <p:spTgt spid="4">
                                            <p:txEl>
                                              <p:pRg st="2" end="2"/>
                                            </p:txEl>
                                          </p:spTgt>
                                        </p:tgtEl>
                                      </p:cBhvr>
                                    </p:animEffect>
                                    <p:anim calcmode="lin" valueType="num">
                                      <p:cBhvr>
                                        <p:cTn id="44"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4">
                                            <p:txEl>
                                              <p:pRg st="2" end="2"/>
                                            </p:txEl>
                                          </p:spTgt>
                                        </p:tgtEl>
                                      </p:cBhvr>
                                      <p:to x="100000" y="60000"/>
                                    </p:animScale>
                                    <p:animScale>
                                      <p:cBhvr>
                                        <p:cTn id="50" dur="166" decel="50000">
                                          <p:stCondLst>
                                            <p:cond delay="676"/>
                                          </p:stCondLst>
                                        </p:cTn>
                                        <p:tgtEl>
                                          <p:spTgt spid="4">
                                            <p:txEl>
                                              <p:pRg st="2" end="2"/>
                                            </p:txEl>
                                          </p:spTgt>
                                        </p:tgtEl>
                                      </p:cBhvr>
                                      <p:to x="100000" y="100000"/>
                                    </p:animScale>
                                    <p:animScale>
                                      <p:cBhvr>
                                        <p:cTn id="51" dur="26">
                                          <p:stCondLst>
                                            <p:cond delay="1312"/>
                                          </p:stCondLst>
                                        </p:cTn>
                                        <p:tgtEl>
                                          <p:spTgt spid="4">
                                            <p:txEl>
                                              <p:pRg st="2" end="2"/>
                                            </p:txEl>
                                          </p:spTgt>
                                        </p:tgtEl>
                                      </p:cBhvr>
                                      <p:to x="100000" y="80000"/>
                                    </p:animScale>
                                    <p:animScale>
                                      <p:cBhvr>
                                        <p:cTn id="52" dur="166" decel="50000">
                                          <p:stCondLst>
                                            <p:cond delay="1338"/>
                                          </p:stCondLst>
                                        </p:cTn>
                                        <p:tgtEl>
                                          <p:spTgt spid="4">
                                            <p:txEl>
                                              <p:pRg st="2" end="2"/>
                                            </p:txEl>
                                          </p:spTgt>
                                        </p:tgtEl>
                                      </p:cBhvr>
                                      <p:to x="100000" y="100000"/>
                                    </p:animScale>
                                    <p:animScale>
                                      <p:cBhvr>
                                        <p:cTn id="53" dur="26">
                                          <p:stCondLst>
                                            <p:cond delay="1642"/>
                                          </p:stCondLst>
                                        </p:cTn>
                                        <p:tgtEl>
                                          <p:spTgt spid="4">
                                            <p:txEl>
                                              <p:pRg st="2" end="2"/>
                                            </p:txEl>
                                          </p:spTgt>
                                        </p:tgtEl>
                                      </p:cBhvr>
                                      <p:to x="100000" y="90000"/>
                                    </p:animScale>
                                    <p:animScale>
                                      <p:cBhvr>
                                        <p:cTn id="54" dur="166" decel="50000">
                                          <p:stCondLst>
                                            <p:cond delay="1668"/>
                                          </p:stCondLst>
                                        </p:cTn>
                                        <p:tgtEl>
                                          <p:spTgt spid="4">
                                            <p:txEl>
                                              <p:pRg st="2" end="2"/>
                                            </p:txEl>
                                          </p:spTgt>
                                        </p:tgtEl>
                                      </p:cBhvr>
                                      <p:to x="100000" y="100000"/>
                                    </p:animScale>
                                    <p:animScale>
                                      <p:cBhvr>
                                        <p:cTn id="55" dur="26">
                                          <p:stCondLst>
                                            <p:cond delay="1808"/>
                                          </p:stCondLst>
                                        </p:cTn>
                                        <p:tgtEl>
                                          <p:spTgt spid="4">
                                            <p:txEl>
                                              <p:pRg st="2" end="2"/>
                                            </p:txEl>
                                          </p:spTgt>
                                        </p:tgtEl>
                                      </p:cBhvr>
                                      <p:to x="100000" y="95000"/>
                                    </p:animScale>
                                    <p:animScale>
                                      <p:cBhvr>
                                        <p:cTn id="56" dur="166" decel="50000">
                                          <p:stCondLst>
                                            <p:cond delay="1834"/>
                                          </p:stCondLst>
                                        </p:cTn>
                                        <p:tgtEl>
                                          <p:spTgt spid="4">
                                            <p:txEl>
                                              <p:pRg st="2" end="2"/>
                                            </p:txEl>
                                          </p:spTgt>
                                        </p:tgtEl>
                                      </p:cBhvr>
                                      <p:to x="100000" y="100000"/>
                                    </p:animScale>
                                  </p:childTnLst>
                                  <p:subTnLst>
                                    <p:audio>
                                      <p:cMediaNode>
                                        <p:cTn display="0" masterRel="sameClick">
                                          <p:stCondLst>
                                            <p:cond evt="begin" delay="0">
                                              <p:tn val="41"/>
                                            </p:cond>
                                          </p:stCondLst>
                                          <p:endCondLst>
                                            <p:cond evt="onStopAudio" delay="0">
                                              <p:tgtEl>
                                                <p:sldTgt/>
                                              </p:tgtEl>
                                            </p:cond>
                                          </p:endCondLst>
                                        </p:cTn>
                                        <p:tgtEl>
                                          <p:sndTgt r:embed="rId2" name="chimes.wav"/>
                                        </p:tgtEl>
                                      </p:cMediaNode>
                                    </p:audio>
                                  </p:sub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4">
                                            <p:txEl>
                                              <p:pRg st="3" end="3"/>
                                            </p:txEl>
                                          </p:spTgt>
                                        </p:tgtEl>
                                        <p:attrNameLst>
                                          <p:attrName>style.visibility</p:attrName>
                                        </p:attrNameLst>
                                      </p:cBhvr>
                                      <p:to>
                                        <p:strVal val="visible"/>
                                      </p:to>
                                    </p:set>
                                    <p:animEffect transition="in" filter="wipe(down)">
                                      <p:cBhvr>
                                        <p:cTn id="61" dur="580">
                                          <p:stCondLst>
                                            <p:cond delay="0"/>
                                          </p:stCondLst>
                                        </p:cTn>
                                        <p:tgtEl>
                                          <p:spTgt spid="4">
                                            <p:txEl>
                                              <p:pRg st="3" end="3"/>
                                            </p:txEl>
                                          </p:spTgt>
                                        </p:tgtEl>
                                      </p:cBhvr>
                                    </p:animEffect>
                                    <p:anim calcmode="lin" valueType="num">
                                      <p:cBhvr>
                                        <p:cTn id="62"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4">
                                            <p:txEl>
                                              <p:pRg st="3" end="3"/>
                                            </p:txEl>
                                          </p:spTgt>
                                        </p:tgtEl>
                                      </p:cBhvr>
                                      <p:to x="100000" y="60000"/>
                                    </p:animScale>
                                    <p:animScale>
                                      <p:cBhvr>
                                        <p:cTn id="68" dur="166" decel="50000">
                                          <p:stCondLst>
                                            <p:cond delay="676"/>
                                          </p:stCondLst>
                                        </p:cTn>
                                        <p:tgtEl>
                                          <p:spTgt spid="4">
                                            <p:txEl>
                                              <p:pRg st="3" end="3"/>
                                            </p:txEl>
                                          </p:spTgt>
                                        </p:tgtEl>
                                      </p:cBhvr>
                                      <p:to x="100000" y="100000"/>
                                    </p:animScale>
                                    <p:animScale>
                                      <p:cBhvr>
                                        <p:cTn id="69" dur="26">
                                          <p:stCondLst>
                                            <p:cond delay="1312"/>
                                          </p:stCondLst>
                                        </p:cTn>
                                        <p:tgtEl>
                                          <p:spTgt spid="4">
                                            <p:txEl>
                                              <p:pRg st="3" end="3"/>
                                            </p:txEl>
                                          </p:spTgt>
                                        </p:tgtEl>
                                      </p:cBhvr>
                                      <p:to x="100000" y="80000"/>
                                    </p:animScale>
                                    <p:animScale>
                                      <p:cBhvr>
                                        <p:cTn id="70" dur="166" decel="50000">
                                          <p:stCondLst>
                                            <p:cond delay="1338"/>
                                          </p:stCondLst>
                                        </p:cTn>
                                        <p:tgtEl>
                                          <p:spTgt spid="4">
                                            <p:txEl>
                                              <p:pRg st="3" end="3"/>
                                            </p:txEl>
                                          </p:spTgt>
                                        </p:tgtEl>
                                      </p:cBhvr>
                                      <p:to x="100000" y="100000"/>
                                    </p:animScale>
                                    <p:animScale>
                                      <p:cBhvr>
                                        <p:cTn id="71" dur="26">
                                          <p:stCondLst>
                                            <p:cond delay="1642"/>
                                          </p:stCondLst>
                                        </p:cTn>
                                        <p:tgtEl>
                                          <p:spTgt spid="4">
                                            <p:txEl>
                                              <p:pRg st="3" end="3"/>
                                            </p:txEl>
                                          </p:spTgt>
                                        </p:tgtEl>
                                      </p:cBhvr>
                                      <p:to x="100000" y="90000"/>
                                    </p:animScale>
                                    <p:animScale>
                                      <p:cBhvr>
                                        <p:cTn id="72" dur="166" decel="50000">
                                          <p:stCondLst>
                                            <p:cond delay="1668"/>
                                          </p:stCondLst>
                                        </p:cTn>
                                        <p:tgtEl>
                                          <p:spTgt spid="4">
                                            <p:txEl>
                                              <p:pRg st="3" end="3"/>
                                            </p:txEl>
                                          </p:spTgt>
                                        </p:tgtEl>
                                      </p:cBhvr>
                                      <p:to x="100000" y="100000"/>
                                    </p:animScale>
                                    <p:animScale>
                                      <p:cBhvr>
                                        <p:cTn id="73" dur="26">
                                          <p:stCondLst>
                                            <p:cond delay="1808"/>
                                          </p:stCondLst>
                                        </p:cTn>
                                        <p:tgtEl>
                                          <p:spTgt spid="4">
                                            <p:txEl>
                                              <p:pRg st="3" end="3"/>
                                            </p:txEl>
                                          </p:spTgt>
                                        </p:tgtEl>
                                      </p:cBhvr>
                                      <p:to x="100000" y="95000"/>
                                    </p:animScale>
                                    <p:animScale>
                                      <p:cBhvr>
                                        <p:cTn id="74" dur="166" decel="50000">
                                          <p:stCondLst>
                                            <p:cond delay="1834"/>
                                          </p:stCondLst>
                                        </p:cTn>
                                        <p:tgtEl>
                                          <p:spTgt spid="4">
                                            <p:txEl>
                                              <p:pRg st="3" end="3"/>
                                            </p:txEl>
                                          </p:spTgt>
                                        </p:tgtEl>
                                      </p:cBhvr>
                                      <p:to x="100000" y="100000"/>
                                    </p:animScale>
                                  </p:childTnLst>
                                  <p:subTnLst>
                                    <p:audio>
                                      <p:cMediaNode>
                                        <p:cTn display="0" masterRel="sameClick">
                                          <p:stCondLst>
                                            <p:cond evt="begin" delay="0">
                                              <p:tn val="59"/>
                                            </p:cond>
                                          </p:stCondLst>
                                          <p:endCondLst>
                                            <p:cond evt="onStopAudio" delay="0">
                                              <p:tgtEl>
                                                <p:sldTgt/>
                                              </p:tgtEl>
                                            </p:cond>
                                          </p:endCondLst>
                                        </p:cTn>
                                        <p:tgtEl>
                                          <p:sndTgt r:embed="rId2" name="chimes.wav"/>
                                        </p:tgtEl>
                                      </p:cMediaNode>
                                    </p:audio>
                                  </p:sub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4">
                                            <p:txEl>
                                              <p:pRg st="4" end="4"/>
                                            </p:txEl>
                                          </p:spTgt>
                                        </p:tgtEl>
                                        <p:attrNameLst>
                                          <p:attrName>style.visibility</p:attrName>
                                        </p:attrNameLst>
                                      </p:cBhvr>
                                      <p:to>
                                        <p:strVal val="visible"/>
                                      </p:to>
                                    </p:set>
                                    <p:animEffect transition="in" filter="wipe(down)">
                                      <p:cBhvr>
                                        <p:cTn id="79" dur="580">
                                          <p:stCondLst>
                                            <p:cond delay="0"/>
                                          </p:stCondLst>
                                        </p:cTn>
                                        <p:tgtEl>
                                          <p:spTgt spid="4">
                                            <p:txEl>
                                              <p:pRg st="4" end="4"/>
                                            </p:txEl>
                                          </p:spTgt>
                                        </p:tgtEl>
                                      </p:cBhvr>
                                    </p:animEffect>
                                    <p:anim calcmode="lin" valueType="num">
                                      <p:cBhvr>
                                        <p:cTn id="80" dur="1822" tmFilter="0,0; 0.14,0.36; 0.43,0.73; 0.71,0.91; 1.0,1.0">
                                          <p:stCondLst>
                                            <p:cond delay="0"/>
                                          </p:stCondLst>
                                        </p:cTn>
                                        <p:tgtEl>
                                          <p:spTgt spid="4">
                                            <p:txEl>
                                              <p:pRg st="4" end="4"/>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4">
                                            <p:txEl>
                                              <p:pRg st="4" end="4"/>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4">
                                            <p:txEl>
                                              <p:pRg st="4" end="4"/>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4">
                                            <p:txEl>
                                              <p:pRg st="4" end="4"/>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4">
                                            <p:txEl>
                                              <p:pRg st="4" end="4"/>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4">
                                            <p:txEl>
                                              <p:pRg st="4" end="4"/>
                                            </p:txEl>
                                          </p:spTgt>
                                        </p:tgtEl>
                                      </p:cBhvr>
                                      <p:to x="100000" y="60000"/>
                                    </p:animScale>
                                    <p:animScale>
                                      <p:cBhvr>
                                        <p:cTn id="86" dur="166" decel="50000">
                                          <p:stCondLst>
                                            <p:cond delay="676"/>
                                          </p:stCondLst>
                                        </p:cTn>
                                        <p:tgtEl>
                                          <p:spTgt spid="4">
                                            <p:txEl>
                                              <p:pRg st="4" end="4"/>
                                            </p:txEl>
                                          </p:spTgt>
                                        </p:tgtEl>
                                      </p:cBhvr>
                                      <p:to x="100000" y="100000"/>
                                    </p:animScale>
                                    <p:animScale>
                                      <p:cBhvr>
                                        <p:cTn id="87" dur="26">
                                          <p:stCondLst>
                                            <p:cond delay="1312"/>
                                          </p:stCondLst>
                                        </p:cTn>
                                        <p:tgtEl>
                                          <p:spTgt spid="4">
                                            <p:txEl>
                                              <p:pRg st="4" end="4"/>
                                            </p:txEl>
                                          </p:spTgt>
                                        </p:tgtEl>
                                      </p:cBhvr>
                                      <p:to x="100000" y="80000"/>
                                    </p:animScale>
                                    <p:animScale>
                                      <p:cBhvr>
                                        <p:cTn id="88" dur="166" decel="50000">
                                          <p:stCondLst>
                                            <p:cond delay="1338"/>
                                          </p:stCondLst>
                                        </p:cTn>
                                        <p:tgtEl>
                                          <p:spTgt spid="4">
                                            <p:txEl>
                                              <p:pRg st="4" end="4"/>
                                            </p:txEl>
                                          </p:spTgt>
                                        </p:tgtEl>
                                      </p:cBhvr>
                                      <p:to x="100000" y="100000"/>
                                    </p:animScale>
                                    <p:animScale>
                                      <p:cBhvr>
                                        <p:cTn id="89" dur="26">
                                          <p:stCondLst>
                                            <p:cond delay="1642"/>
                                          </p:stCondLst>
                                        </p:cTn>
                                        <p:tgtEl>
                                          <p:spTgt spid="4">
                                            <p:txEl>
                                              <p:pRg st="4" end="4"/>
                                            </p:txEl>
                                          </p:spTgt>
                                        </p:tgtEl>
                                      </p:cBhvr>
                                      <p:to x="100000" y="90000"/>
                                    </p:animScale>
                                    <p:animScale>
                                      <p:cBhvr>
                                        <p:cTn id="90" dur="166" decel="50000">
                                          <p:stCondLst>
                                            <p:cond delay="1668"/>
                                          </p:stCondLst>
                                        </p:cTn>
                                        <p:tgtEl>
                                          <p:spTgt spid="4">
                                            <p:txEl>
                                              <p:pRg st="4" end="4"/>
                                            </p:txEl>
                                          </p:spTgt>
                                        </p:tgtEl>
                                      </p:cBhvr>
                                      <p:to x="100000" y="100000"/>
                                    </p:animScale>
                                    <p:animScale>
                                      <p:cBhvr>
                                        <p:cTn id="91" dur="26">
                                          <p:stCondLst>
                                            <p:cond delay="1808"/>
                                          </p:stCondLst>
                                        </p:cTn>
                                        <p:tgtEl>
                                          <p:spTgt spid="4">
                                            <p:txEl>
                                              <p:pRg st="4" end="4"/>
                                            </p:txEl>
                                          </p:spTgt>
                                        </p:tgtEl>
                                      </p:cBhvr>
                                      <p:to x="100000" y="95000"/>
                                    </p:animScale>
                                    <p:animScale>
                                      <p:cBhvr>
                                        <p:cTn id="92" dur="166" decel="50000">
                                          <p:stCondLst>
                                            <p:cond delay="1834"/>
                                          </p:stCondLst>
                                        </p:cTn>
                                        <p:tgtEl>
                                          <p:spTgt spid="4">
                                            <p:txEl>
                                              <p:pRg st="4" end="4"/>
                                            </p:txEl>
                                          </p:spTgt>
                                        </p:tgtEl>
                                      </p:cBhvr>
                                      <p:to x="100000" y="100000"/>
                                    </p:animScale>
                                  </p:childTnLst>
                                  <p:subTnLst>
                                    <p:audio>
                                      <p:cMediaNode>
                                        <p:cTn display="0" masterRel="sameClick">
                                          <p:stCondLst>
                                            <p:cond evt="begin" delay="0">
                                              <p:tn val="77"/>
                                            </p:cond>
                                          </p:stCondLst>
                                          <p:endCondLst>
                                            <p:cond evt="onStopAudio" delay="0">
                                              <p:tgtEl>
                                                <p:sldTgt/>
                                              </p:tgtEl>
                                            </p:cond>
                                          </p:endCondLst>
                                        </p:cTn>
                                        <p:tgtEl>
                                          <p:sndTgt r:embed="rId2" name="chimes.wav"/>
                                        </p:tgtEl>
                                      </p:cMediaNode>
                                    </p:audio>
                                  </p:sub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fade">
                                      <p:cBhvr>
                                        <p:cTn id="97" dur="1000"/>
                                        <p:tgtEl>
                                          <p:spTgt spid="3"/>
                                        </p:tgtEl>
                                      </p:cBhvr>
                                    </p:animEffect>
                                    <p:anim calcmode="lin" valueType="num">
                                      <p:cBhvr>
                                        <p:cTn id="98" dur="1000" fill="hold"/>
                                        <p:tgtEl>
                                          <p:spTgt spid="3"/>
                                        </p:tgtEl>
                                        <p:attrNameLst>
                                          <p:attrName>ppt_x</p:attrName>
                                        </p:attrNameLst>
                                      </p:cBhvr>
                                      <p:tavLst>
                                        <p:tav tm="0">
                                          <p:val>
                                            <p:strVal val="#ppt_x"/>
                                          </p:val>
                                        </p:tav>
                                        <p:tav tm="100000">
                                          <p:val>
                                            <p:strVal val="#ppt_x"/>
                                          </p:val>
                                        </p:tav>
                                      </p:tavLst>
                                    </p:anim>
                                    <p:anim calcmode="lin" valueType="num">
                                      <p:cBhvr>
                                        <p:cTn id="99"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95"/>
                                            </p:cond>
                                          </p:stCondLst>
                                          <p:endCondLst>
                                            <p:cond evt="onStopAudio" delay="0">
                                              <p:tgtEl>
                                                <p:sldTgt/>
                                              </p:tgtEl>
                                            </p:cond>
                                          </p:endCondLst>
                                        </p:cTn>
                                        <p:tgtEl>
                                          <p:sndTgt r:embed="rId3" name="whoosh.wav"/>
                                        </p:tgtEl>
                                      </p:cMediaNode>
                                    </p:audio>
                                  </p:sub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grpId="0" nodeType="clickEffect">
                                  <p:stCondLst>
                                    <p:cond delay="0"/>
                                  </p:stCondLst>
                                  <p:childTnLst>
                                    <p:set>
                                      <p:cBhvr>
                                        <p:cTn id="103" dur="1" fill="hold">
                                          <p:stCondLst>
                                            <p:cond delay="0"/>
                                          </p:stCondLst>
                                        </p:cTn>
                                        <p:tgtEl>
                                          <p:spTgt spid="5"/>
                                        </p:tgtEl>
                                        <p:attrNameLst>
                                          <p:attrName>style.visibility</p:attrName>
                                        </p:attrNameLst>
                                      </p:cBhvr>
                                      <p:to>
                                        <p:strVal val="visible"/>
                                      </p:to>
                                    </p:set>
                                    <p:animEffect transition="in" filter="fade">
                                      <p:cBhvr>
                                        <p:cTn id="104" dur="1000"/>
                                        <p:tgtEl>
                                          <p:spTgt spid="5"/>
                                        </p:tgtEl>
                                      </p:cBhvr>
                                    </p:animEffect>
                                    <p:anim calcmode="lin" valueType="num">
                                      <p:cBhvr>
                                        <p:cTn id="105" dur="1000" fill="hold"/>
                                        <p:tgtEl>
                                          <p:spTgt spid="5"/>
                                        </p:tgtEl>
                                        <p:attrNameLst>
                                          <p:attrName>ppt_x</p:attrName>
                                        </p:attrNameLst>
                                      </p:cBhvr>
                                      <p:tavLst>
                                        <p:tav tm="0">
                                          <p:val>
                                            <p:strVal val="#ppt_x"/>
                                          </p:val>
                                        </p:tav>
                                        <p:tav tm="100000">
                                          <p:val>
                                            <p:strVal val="#ppt_x"/>
                                          </p:val>
                                        </p:tav>
                                      </p:tavLst>
                                    </p:anim>
                                    <p:anim calcmode="lin" valueType="num">
                                      <p:cBhvr>
                                        <p:cTn id="106"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2"/>
                                            </p:cond>
                                          </p:stCondLst>
                                          <p:endCondLst>
                                            <p:cond evt="onStopAudio" delay="0">
                                              <p:tgtEl>
                                                <p:sldTgt/>
                                              </p:tgtEl>
                                            </p:cond>
                                          </p:endCondLst>
                                        </p:cTn>
                                        <p:tgtEl>
                                          <p:sndTgt r:embed="rId3" name="whoosh.wav"/>
                                        </p:tgtEl>
                                      </p:cMediaNode>
                                    </p:audio>
                                  </p:sub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grpId="0" nodeType="clickEffect">
                                  <p:stCondLst>
                                    <p:cond delay="0"/>
                                  </p:stCondLst>
                                  <p:childTnLst>
                                    <p:set>
                                      <p:cBhvr>
                                        <p:cTn id="110" dur="1" fill="hold">
                                          <p:stCondLst>
                                            <p:cond delay="0"/>
                                          </p:stCondLst>
                                        </p:cTn>
                                        <p:tgtEl>
                                          <p:spTgt spid="7"/>
                                        </p:tgtEl>
                                        <p:attrNameLst>
                                          <p:attrName>style.visibility</p:attrName>
                                        </p:attrNameLst>
                                      </p:cBhvr>
                                      <p:to>
                                        <p:strVal val="visible"/>
                                      </p:to>
                                    </p:set>
                                    <p:animEffect transition="in" filter="fade">
                                      <p:cBhvr>
                                        <p:cTn id="111" dur="1000"/>
                                        <p:tgtEl>
                                          <p:spTgt spid="7"/>
                                        </p:tgtEl>
                                      </p:cBhvr>
                                    </p:animEffect>
                                    <p:anim calcmode="lin" valueType="num">
                                      <p:cBhvr>
                                        <p:cTn id="112" dur="1000" fill="hold"/>
                                        <p:tgtEl>
                                          <p:spTgt spid="7"/>
                                        </p:tgtEl>
                                        <p:attrNameLst>
                                          <p:attrName>ppt_x</p:attrName>
                                        </p:attrNameLst>
                                      </p:cBhvr>
                                      <p:tavLst>
                                        <p:tav tm="0">
                                          <p:val>
                                            <p:strVal val="#ppt_x"/>
                                          </p:val>
                                        </p:tav>
                                        <p:tav tm="100000">
                                          <p:val>
                                            <p:strVal val="#ppt_x"/>
                                          </p:val>
                                        </p:tav>
                                      </p:tavLst>
                                    </p:anim>
                                    <p:anim calcmode="lin" valueType="num">
                                      <p:cBhvr>
                                        <p:cTn id="113" dur="1000" fill="hold"/>
                                        <p:tgtEl>
                                          <p:spTgt spid="7"/>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9"/>
                                            </p:cond>
                                          </p:stCondLst>
                                          <p:endCondLst>
                                            <p:cond evt="onStopAudio" delay="0">
                                              <p:tgtEl>
                                                <p:sldTgt/>
                                              </p:tgtEl>
                                            </p:cond>
                                          </p:endCondLst>
                                        </p:cTn>
                                        <p:tgtEl>
                                          <p:sndTgt r:embed="rId3" name="whoosh.wav"/>
                                        </p:tgtEl>
                                      </p:cMediaNode>
                                    </p:audio>
                                  </p:subTnLst>
                                </p:cTn>
                              </p:par>
                            </p:childTnLst>
                          </p:cTn>
                        </p:par>
                      </p:childTnLst>
                    </p:cTn>
                  </p:par>
                  <p:par>
                    <p:cTn id="114" fill="hold">
                      <p:stCondLst>
                        <p:cond delay="indefinite"/>
                      </p:stCondLst>
                      <p:childTnLst>
                        <p:par>
                          <p:cTn id="115" fill="hold">
                            <p:stCondLst>
                              <p:cond delay="0"/>
                            </p:stCondLst>
                            <p:childTnLst>
                              <p:par>
                                <p:cTn id="116" presetID="42" presetClass="entr" presetSubtype="0" fill="hold" grpId="0" nodeType="clickEffect">
                                  <p:stCondLst>
                                    <p:cond delay="0"/>
                                  </p:stCondLst>
                                  <p:childTnLst>
                                    <p:set>
                                      <p:cBhvr>
                                        <p:cTn id="117" dur="1" fill="hold">
                                          <p:stCondLst>
                                            <p:cond delay="0"/>
                                          </p:stCondLst>
                                        </p:cTn>
                                        <p:tgtEl>
                                          <p:spTgt spid="9"/>
                                        </p:tgtEl>
                                        <p:attrNameLst>
                                          <p:attrName>style.visibility</p:attrName>
                                        </p:attrNameLst>
                                      </p:cBhvr>
                                      <p:to>
                                        <p:strVal val="visible"/>
                                      </p:to>
                                    </p:set>
                                    <p:animEffect transition="in" filter="fade">
                                      <p:cBhvr>
                                        <p:cTn id="118" dur="1000"/>
                                        <p:tgtEl>
                                          <p:spTgt spid="9"/>
                                        </p:tgtEl>
                                      </p:cBhvr>
                                    </p:animEffect>
                                    <p:anim calcmode="lin" valueType="num">
                                      <p:cBhvr>
                                        <p:cTn id="119" dur="1000" fill="hold"/>
                                        <p:tgtEl>
                                          <p:spTgt spid="9"/>
                                        </p:tgtEl>
                                        <p:attrNameLst>
                                          <p:attrName>ppt_x</p:attrName>
                                        </p:attrNameLst>
                                      </p:cBhvr>
                                      <p:tavLst>
                                        <p:tav tm="0">
                                          <p:val>
                                            <p:strVal val="#ppt_x"/>
                                          </p:val>
                                        </p:tav>
                                        <p:tav tm="100000">
                                          <p:val>
                                            <p:strVal val="#ppt_x"/>
                                          </p:val>
                                        </p:tav>
                                      </p:tavLst>
                                    </p:anim>
                                    <p:anim calcmode="lin" valueType="num">
                                      <p:cBhvr>
                                        <p:cTn id="120" dur="1000" fill="hold"/>
                                        <p:tgtEl>
                                          <p:spTgt spid="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16"/>
                                            </p:cond>
                                          </p:stCondLst>
                                          <p:endCondLst>
                                            <p:cond evt="onStopAudio" delay="0">
                                              <p:tgtEl>
                                                <p:sldTgt/>
                                              </p:tgtEl>
                                            </p:cond>
                                          </p:endCondLst>
                                        </p:cTn>
                                        <p:tgtEl>
                                          <p:sndTgt r:embed="rId3" name="whoosh.wav"/>
                                        </p:tgtEl>
                                      </p:cMediaNode>
                                    </p:audio>
                                  </p:subTnLst>
                                </p:cTn>
                              </p:par>
                            </p:childTnLst>
                          </p:cTn>
                        </p:par>
                      </p:childTnLst>
                    </p:cTn>
                  </p:par>
                  <p:par>
                    <p:cTn id="121" fill="hold">
                      <p:stCondLst>
                        <p:cond delay="indefinite"/>
                      </p:stCondLst>
                      <p:childTnLst>
                        <p:par>
                          <p:cTn id="122" fill="hold">
                            <p:stCondLst>
                              <p:cond delay="0"/>
                            </p:stCondLst>
                            <p:childTnLst>
                              <p:par>
                                <p:cTn id="123" presetID="42" presetClass="entr" presetSubtype="0" fill="hold" grpId="0" nodeType="clickEffect">
                                  <p:stCondLst>
                                    <p:cond delay="0"/>
                                  </p:stCondLst>
                                  <p:childTnLst>
                                    <p:set>
                                      <p:cBhvr>
                                        <p:cTn id="124" dur="1" fill="hold">
                                          <p:stCondLst>
                                            <p:cond delay="0"/>
                                          </p:stCondLst>
                                        </p:cTn>
                                        <p:tgtEl>
                                          <p:spTgt spid="11"/>
                                        </p:tgtEl>
                                        <p:attrNameLst>
                                          <p:attrName>style.visibility</p:attrName>
                                        </p:attrNameLst>
                                      </p:cBhvr>
                                      <p:to>
                                        <p:strVal val="visible"/>
                                      </p:to>
                                    </p:set>
                                    <p:animEffect transition="in" filter="fade">
                                      <p:cBhvr>
                                        <p:cTn id="125" dur="1000"/>
                                        <p:tgtEl>
                                          <p:spTgt spid="11"/>
                                        </p:tgtEl>
                                      </p:cBhvr>
                                    </p:animEffect>
                                    <p:anim calcmode="lin" valueType="num">
                                      <p:cBhvr>
                                        <p:cTn id="126" dur="1000" fill="hold"/>
                                        <p:tgtEl>
                                          <p:spTgt spid="11"/>
                                        </p:tgtEl>
                                        <p:attrNameLst>
                                          <p:attrName>ppt_x</p:attrName>
                                        </p:attrNameLst>
                                      </p:cBhvr>
                                      <p:tavLst>
                                        <p:tav tm="0">
                                          <p:val>
                                            <p:strVal val="#ppt_x"/>
                                          </p:val>
                                        </p:tav>
                                        <p:tav tm="100000">
                                          <p:val>
                                            <p:strVal val="#ppt_x"/>
                                          </p:val>
                                        </p:tav>
                                      </p:tavLst>
                                    </p:anim>
                                    <p:anim calcmode="lin" valueType="num">
                                      <p:cBhvr>
                                        <p:cTn id="127" dur="1000" fill="hold"/>
                                        <p:tgtEl>
                                          <p:spTgt spid="1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3"/>
                                            </p:cond>
                                          </p:stCondLst>
                                          <p:endCondLst>
                                            <p:cond evt="onStopAudio" delay="0">
                                              <p:tgtEl>
                                                <p:sldTgt/>
                                              </p:tgtEl>
                                            </p:cond>
                                          </p:endCondLst>
                                        </p:cTn>
                                        <p:tgtEl>
                                          <p:sndTgt r:embed="rId3" name="whoosh.wav"/>
                                        </p:tgtEl>
                                      </p:cMediaNode>
                                    </p:audio>
                                  </p:subTnLst>
                                </p:cTn>
                              </p:par>
                            </p:childTnLst>
                          </p:cTn>
                        </p:par>
                      </p:childTnLst>
                    </p:cTn>
                  </p:par>
                  <p:par>
                    <p:cTn id="128" fill="hold">
                      <p:stCondLst>
                        <p:cond delay="indefinite"/>
                      </p:stCondLst>
                      <p:childTnLst>
                        <p:par>
                          <p:cTn id="129" fill="hold">
                            <p:stCondLst>
                              <p:cond delay="0"/>
                            </p:stCondLst>
                            <p:childTnLst>
                              <p:par>
                                <p:cTn id="130" presetID="42" presetClass="entr" presetSubtype="0" fill="hold" grpId="0" nodeType="click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fade">
                                      <p:cBhvr>
                                        <p:cTn id="132" dur="1000"/>
                                        <p:tgtEl>
                                          <p:spTgt spid="12"/>
                                        </p:tgtEl>
                                      </p:cBhvr>
                                    </p:animEffect>
                                    <p:anim calcmode="lin" valueType="num">
                                      <p:cBhvr>
                                        <p:cTn id="133" dur="1000" fill="hold"/>
                                        <p:tgtEl>
                                          <p:spTgt spid="12"/>
                                        </p:tgtEl>
                                        <p:attrNameLst>
                                          <p:attrName>ppt_x</p:attrName>
                                        </p:attrNameLst>
                                      </p:cBhvr>
                                      <p:tavLst>
                                        <p:tav tm="0">
                                          <p:val>
                                            <p:strVal val="#ppt_x"/>
                                          </p:val>
                                        </p:tav>
                                        <p:tav tm="100000">
                                          <p:val>
                                            <p:strVal val="#ppt_x"/>
                                          </p:val>
                                        </p:tav>
                                      </p:tavLst>
                                    </p:anim>
                                    <p:anim calcmode="lin" valueType="num">
                                      <p:cBhvr>
                                        <p:cTn id="134" dur="1000" fill="hold"/>
                                        <p:tgtEl>
                                          <p:spTgt spid="1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30"/>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3" grpId="0"/>
      <p:bldP spid="5" grpId="0"/>
      <p:bldP spid="7"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921665F2-1853-4423-8607-E9A36BFE47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1999" cy="6858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200026" y="157744"/>
            <a:ext cx="11562484" cy="964475"/>
          </a:xfrm>
          <a:prstGeom prst="roundRect">
            <a:avLst/>
          </a:prstGeom>
          <a:solidFill>
            <a:srgbClr val="FFEAD5"/>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2800" b="1" dirty="0">
                <a:solidFill>
                  <a:srgbClr val="7030A0"/>
                </a:solidFill>
                <a:latin typeface="Calibri" panose="020F0502020204030204" pitchFamily="34" charset="0"/>
                <a:cs typeface="Calibri" panose="020F0502020204030204" pitchFamily="34" charset="0"/>
              </a:rPr>
              <a:t>شبه الله تعالى في سورة الحجرات من يغتاب بمن يأكل لحم أخيه الميت، ما وجه الشبه بينهما؟</a:t>
            </a:r>
            <a:endParaRPr lang="en-US" sz="2800" b="1" dirty="0">
              <a:solidFill>
                <a:srgbClr val="7030A0"/>
              </a:solidFill>
              <a:latin typeface="Calibri" panose="020F0502020204030204" pitchFamily="34" charset="0"/>
              <a:cs typeface="Calibri" panose="020F0502020204030204" pitchFamily="34" charset="0"/>
            </a:endParaRPr>
          </a:p>
        </p:txBody>
      </p:sp>
      <p:sp>
        <p:nvSpPr>
          <p:cNvPr id="3" name="مربع نص 2">
            <a:extLst>
              <a:ext uri="{FF2B5EF4-FFF2-40B4-BE49-F238E27FC236}">
                <a16:creationId xmlns:a16="http://schemas.microsoft.com/office/drawing/2014/main" id="{EC93C4AB-CC26-4DF6-BC82-C89197E935D2}"/>
              </a:ext>
            </a:extLst>
          </p:cNvPr>
          <p:cNvSpPr txBox="1"/>
          <p:nvPr/>
        </p:nvSpPr>
        <p:spPr>
          <a:xfrm>
            <a:off x="1071563" y="1440873"/>
            <a:ext cx="10690947" cy="523220"/>
          </a:xfrm>
          <a:prstGeom prst="rect">
            <a:avLst/>
          </a:prstGeom>
          <a:noFill/>
        </p:spPr>
        <p:txBody>
          <a:bodyPr wrap="square" rtlCol="0">
            <a:spAutoFit/>
          </a:bodyPr>
          <a:lstStyle/>
          <a:p>
            <a:r>
              <a:rPr lang="ar-SA" sz="2800" b="1" dirty="0"/>
              <a:t>فكما أنكم تكرهون أكل لحمه ميتاً فاقد الروح فكذلك  ( فلتكرهوا غيبته) ؛ و أكل لحمه ميتاً.</a:t>
            </a:r>
            <a:endParaRPr lang="en-US" sz="2800" b="1" dirty="0"/>
          </a:p>
        </p:txBody>
      </p:sp>
      <p:sp>
        <p:nvSpPr>
          <p:cNvPr id="6" name="مستطيل: زوايا مستديرة 5">
            <a:extLst>
              <a:ext uri="{FF2B5EF4-FFF2-40B4-BE49-F238E27FC236}">
                <a16:creationId xmlns:a16="http://schemas.microsoft.com/office/drawing/2014/main" id="{FD395B2C-21C1-45D6-A364-356ACE447F92}"/>
              </a:ext>
            </a:extLst>
          </p:cNvPr>
          <p:cNvSpPr/>
          <p:nvPr/>
        </p:nvSpPr>
        <p:spPr>
          <a:xfrm>
            <a:off x="200026" y="2282747"/>
            <a:ext cx="11562484" cy="824345"/>
          </a:xfrm>
          <a:prstGeom prst="roundRect">
            <a:avLst/>
          </a:prstGeom>
          <a:solidFill>
            <a:srgbClr val="FFD9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b="1" dirty="0">
                <a:solidFill>
                  <a:schemeClr val="tx2"/>
                </a:solidFill>
              </a:rPr>
              <a:t>في حديث ابن عباس دلالة على إثبات عذاب القبر والشفاعة، وضح ذلك.</a:t>
            </a:r>
            <a:endParaRPr lang="en-US" sz="3200" b="1" dirty="0">
              <a:solidFill>
                <a:schemeClr val="tx2"/>
              </a:solidFill>
            </a:endParaRPr>
          </a:p>
        </p:txBody>
      </p:sp>
      <p:sp>
        <p:nvSpPr>
          <p:cNvPr id="7" name="مربع نص 6">
            <a:extLst>
              <a:ext uri="{FF2B5EF4-FFF2-40B4-BE49-F238E27FC236}">
                <a16:creationId xmlns:a16="http://schemas.microsoft.com/office/drawing/2014/main" id="{2D8267BF-96CA-47CF-B5BA-8B6320DEC5D5}"/>
              </a:ext>
            </a:extLst>
          </p:cNvPr>
          <p:cNvSpPr txBox="1"/>
          <p:nvPr/>
        </p:nvSpPr>
        <p:spPr>
          <a:xfrm>
            <a:off x="642938" y="3425746"/>
            <a:ext cx="11119572" cy="1961755"/>
          </a:xfrm>
          <a:prstGeom prst="rect">
            <a:avLst/>
          </a:prstGeom>
          <a:noFill/>
        </p:spPr>
        <p:txBody>
          <a:bodyPr wrap="square" rtlCol="0">
            <a:spAutoFit/>
          </a:bodyPr>
          <a:lstStyle/>
          <a:p>
            <a:pPr>
              <a:lnSpc>
                <a:spcPct val="150000"/>
              </a:lnSpc>
            </a:pPr>
            <a:r>
              <a:rPr lang="ar-SA" sz="2800" b="1" dirty="0">
                <a:solidFill>
                  <a:schemeClr val="accent1"/>
                </a:solidFill>
              </a:rPr>
              <a:t>الدليل على إثبات عذاب القبر/   </a:t>
            </a:r>
            <a:r>
              <a:rPr lang="ar-SA" sz="2800" b="1" dirty="0"/>
              <a:t>مر النبي ﷺ بقبرين فقال: إنها </a:t>
            </a:r>
            <a:r>
              <a:rPr lang="ar-SA" sz="2800" b="1" dirty="0" err="1"/>
              <a:t>ليعذبان</a:t>
            </a:r>
            <a:r>
              <a:rPr lang="ar-SA" sz="2800" b="1" dirty="0"/>
              <a:t> وما يعذبان في كبير</a:t>
            </a:r>
          </a:p>
          <a:p>
            <a:pPr>
              <a:lnSpc>
                <a:spcPct val="150000"/>
              </a:lnSpc>
            </a:pPr>
            <a:r>
              <a:rPr lang="ar-SA" sz="2800" b="1" dirty="0">
                <a:solidFill>
                  <a:schemeClr val="accent1"/>
                </a:solidFill>
              </a:rPr>
              <a:t>و الدليل على إثبات الشفاعة/  </a:t>
            </a:r>
            <a:r>
              <a:rPr lang="ar-SA" sz="2800" b="1" dirty="0"/>
              <a:t>فعل الرسول ﷺ بشق الجريدة نصفين لعله يخفف عنهما ما لم ييبسا.</a:t>
            </a:r>
            <a:endParaRPr lang="en-US" sz="2800" b="1" dirty="0"/>
          </a:p>
        </p:txBody>
      </p:sp>
    </p:spTree>
    <p:extLst>
      <p:ext uri="{BB962C8B-B14F-4D97-AF65-F5344CB8AC3E}">
        <p14:creationId xmlns:p14="http://schemas.microsoft.com/office/powerpoint/2010/main" val="9357589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randombar(horizont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circle(in)">
                                      <p:cBhvr>
                                        <p:cTn id="30" dur="20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heel(1)">
                                      <p:cBhvr>
                                        <p:cTn id="3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6"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8C569A7A-6322-40CB-A053-32C1CC352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1999" cy="6858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2368660" y="1371600"/>
            <a:ext cx="7968342" cy="4114800"/>
          </a:xfrm>
          <a:prstGeom prst="roundRect">
            <a:avLst/>
          </a:prstGeom>
          <a:solidFill>
            <a:srgbClr val="FFEAD5"/>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2800" b="1" dirty="0">
                <a:latin typeface="Calibri" panose="020F0502020204030204" pitchFamily="34" charset="0"/>
                <a:cs typeface="Calibri" panose="020F0502020204030204" pitchFamily="34" charset="0"/>
              </a:rPr>
              <a:t>هل هناك من يحب أن يأكل لحم جيفة ميتة؟</a:t>
            </a:r>
          </a:p>
          <a:p>
            <a:pPr algn="ctr"/>
            <a:r>
              <a:rPr lang="ar-SA" sz="2800" b="1" dirty="0">
                <a:latin typeface="Calibri" panose="020F0502020204030204" pitchFamily="34" charset="0"/>
                <a:cs typeface="Calibri" panose="020F0502020204030204" pitchFamily="34" charset="0"/>
              </a:rPr>
              <a:t>هل هناك من يحب أن ي أخذ الناس من حسناته في الآخرة؟</a:t>
            </a:r>
          </a:p>
          <a:p>
            <a:pPr algn="ctr"/>
            <a:r>
              <a:rPr lang="ar-SA" sz="2800" b="1" dirty="0">
                <a:latin typeface="Calibri" panose="020F0502020204030204" pitchFamily="34" charset="0"/>
                <a:cs typeface="Calibri" panose="020F0502020204030204" pitchFamily="34" charset="0"/>
              </a:rPr>
              <a:t>هل هناك من يحب أن يحمل سيئات الآخرين في الآخرة؟</a:t>
            </a:r>
          </a:p>
          <a:p>
            <a:pPr algn="ctr"/>
            <a:r>
              <a:rPr lang="ar-SA" sz="2800" b="1" dirty="0">
                <a:latin typeface="Calibri" panose="020F0502020204030204" pitchFamily="34" charset="0"/>
                <a:cs typeface="Calibri" panose="020F0502020204030204" pitchFamily="34" charset="0"/>
              </a:rPr>
              <a:t>إن هذا هو نتيجة عمل الذي يقع في أعراض الناس بالغيبة ويمشي بينهم بالنميمة، فلتقر أ تحذير النبي من ذلك في الحديثين الآتيين:</a:t>
            </a:r>
          </a:p>
        </p:txBody>
      </p:sp>
    </p:spTree>
    <p:extLst>
      <p:ext uri="{BB962C8B-B14F-4D97-AF65-F5344CB8AC3E}">
        <p14:creationId xmlns:p14="http://schemas.microsoft.com/office/powerpoint/2010/main" val="28670228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6B03C1E0-A917-416A-AEA6-B9FADBC5B5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2233749" y="1227909"/>
            <a:ext cx="7968342" cy="4114800"/>
          </a:xfrm>
          <a:prstGeom prst="roundRect">
            <a:avLst/>
          </a:prstGeom>
          <a:solidFill>
            <a:srgbClr val="FFEAD5"/>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2800" b="1">
                <a:latin typeface="Calibri" panose="020F0502020204030204" pitchFamily="34" charset="0"/>
                <a:cs typeface="Calibri" panose="020F0502020204030204" pitchFamily="34" charset="0"/>
              </a:rPr>
              <a:t>عن أبي هريرة رضي الله عنه أن رسول الله صلى الله عليه وسلم قال: (( أتدرون ما الغيبة قالوا الله و رسوله أعلم قال  ذكرك أخاك بما يكره، قيل: أفرأيت إن كان في أخي ما أقول قال إن كان فيه ما تقول فقد اغتبته، وإن لم يكن فيه ما تقول فقد بَهَته ))</a:t>
            </a:r>
            <a:endParaRPr lang="en-US" sz="28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494847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6B03C1E0-A917-416A-AEA6-B9FADBC5B5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2233749" y="1227909"/>
            <a:ext cx="7968342" cy="4114800"/>
          </a:xfrm>
          <a:prstGeom prst="roundRect">
            <a:avLst/>
          </a:prstGeom>
          <a:solidFill>
            <a:srgbClr val="FFEAD5"/>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2800" b="1" dirty="0">
                <a:latin typeface="Calibri" panose="020F0502020204030204" pitchFamily="34" charset="0"/>
                <a:cs typeface="Calibri" panose="020F0502020204030204" pitchFamily="34" charset="0"/>
              </a:rPr>
              <a:t>عن عبد الله بن عباس رضي الله عنهما وأرضاهما قال: مر النبي على حائط من حيطان المدينة فسمع إنسانين يُعذبان في قبريهما فقال: «إنها </a:t>
            </a:r>
            <a:r>
              <a:rPr lang="ar-SA" sz="2800" b="1" dirty="0" err="1">
                <a:latin typeface="Calibri" panose="020F0502020204030204" pitchFamily="34" charset="0"/>
                <a:cs typeface="Calibri" panose="020F0502020204030204" pitchFamily="34" charset="0"/>
              </a:rPr>
              <a:t>ليعذبان</a:t>
            </a:r>
            <a:r>
              <a:rPr lang="ar-SA" sz="2800" b="1" dirty="0">
                <a:latin typeface="Calibri" panose="020F0502020204030204" pitchFamily="34" charset="0"/>
                <a:cs typeface="Calibri" panose="020F0502020204030204" pitchFamily="34" charset="0"/>
              </a:rPr>
              <a:t> وما يعذبان في كبير، بلى، أما أحدهما فكان لا يستتر من بوله، وأما الآخر فكان يمشي بالنميمة» ثم دعا رسول الله بجريدة فكسرها كسرتين ثم وضع على كل قبر كسرة، فقيل: يا رسول الله، لم فعلت ذلك؟ قال: «لعله يخفف عنهما ما لم تيبسا»</a:t>
            </a:r>
          </a:p>
        </p:txBody>
      </p:sp>
    </p:spTree>
    <p:extLst>
      <p:ext uri="{BB962C8B-B14F-4D97-AF65-F5344CB8AC3E}">
        <p14:creationId xmlns:p14="http://schemas.microsoft.com/office/powerpoint/2010/main" val="19032136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subTnLst>
                                    <p:audio>
                                      <p:cMediaNode>
                                        <p:cTn display="0" masterRel="sameClick">
                                          <p:stCondLst>
                                            <p:cond evt="begin" delay="0">
                                              <p:tn val="5"/>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a:extLst>
              <a:ext uri="{FF2B5EF4-FFF2-40B4-BE49-F238E27FC236}">
                <a16:creationId xmlns:a16="http://schemas.microsoft.com/office/drawing/2014/main" id="{2B5B9905-6D44-48AC-B401-AC347EDD8E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1999" cy="6858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2233749" y="1227909"/>
            <a:ext cx="7968342" cy="2063931"/>
          </a:xfrm>
          <a:prstGeom prst="roundRect">
            <a:avLst/>
          </a:prstGeom>
          <a:solidFill>
            <a:srgbClr val="FFD9B3"/>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2800" b="1" dirty="0">
                <a:solidFill>
                  <a:srgbClr val="7030A0"/>
                </a:solidFill>
                <a:latin typeface="Calibri" panose="020F0502020204030204" pitchFamily="34" charset="0"/>
                <a:cs typeface="Calibri" panose="020F0502020204030204" pitchFamily="34" charset="0"/>
              </a:rPr>
              <a:t>من عناوين الحديثين المناسبة: تحريم الغيبة، اقترح عنواناً آخر مناسباً لموضوع الحديث واكتبه في أعلى الصفحة.</a:t>
            </a:r>
            <a:endParaRPr lang="en-US" sz="2800" b="1" dirty="0">
              <a:solidFill>
                <a:srgbClr val="7030A0"/>
              </a:solidFill>
              <a:latin typeface="Calibri" panose="020F0502020204030204" pitchFamily="34" charset="0"/>
              <a:cs typeface="Calibri" panose="020F0502020204030204" pitchFamily="34" charset="0"/>
            </a:endParaRPr>
          </a:p>
        </p:txBody>
      </p:sp>
      <p:sp>
        <p:nvSpPr>
          <p:cNvPr id="2" name="مستطيل: زوايا مستديرة 1">
            <a:extLst>
              <a:ext uri="{FF2B5EF4-FFF2-40B4-BE49-F238E27FC236}">
                <a16:creationId xmlns:a16="http://schemas.microsoft.com/office/drawing/2014/main" id="{5ACBC2A0-6962-4425-B189-CE1BF99281CA}"/>
              </a:ext>
            </a:extLst>
          </p:cNvPr>
          <p:cNvSpPr/>
          <p:nvPr/>
        </p:nvSpPr>
        <p:spPr>
          <a:xfrm>
            <a:off x="2508069" y="3644537"/>
            <a:ext cx="6988628" cy="1410789"/>
          </a:xfrm>
          <a:prstGeom prst="roundRect">
            <a:avLst/>
          </a:prstGeom>
          <a:solidFill>
            <a:srgbClr val="FFD9B3"/>
          </a:solidFill>
        </p:spPr>
        <p:style>
          <a:lnRef idx="3">
            <a:schemeClr val="lt1"/>
          </a:lnRef>
          <a:fillRef idx="1">
            <a:schemeClr val="accent2"/>
          </a:fillRef>
          <a:effectRef idx="1">
            <a:schemeClr val="accent2"/>
          </a:effectRef>
          <a:fontRef idx="minor">
            <a:schemeClr val="lt1"/>
          </a:fontRef>
        </p:style>
        <p:txBody>
          <a:bodyPr rtlCol="0" anchor="ctr"/>
          <a:lstStyle/>
          <a:p>
            <a:pPr algn="ctr"/>
            <a:r>
              <a:rPr lang="ar-SA" sz="4400" b="1" dirty="0">
                <a:solidFill>
                  <a:srgbClr val="FF0000"/>
                </a:solidFill>
              </a:rPr>
              <a:t>الغيبة و النميمة </a:t>
            </a:r>
            <a:endParaRPr lang="en-US" sz="4400" b="1" dirty="0">
              <a:solidFill>
                <a:srgbClr val="FF0000"/>
              </a:solidFill>
            </a:endParaRPr>
          </a:p>
        </p:txBody>
      </p:sp>
    </p:spTree>
    <p:extLst>
      <p:ext uri="{BB962C8B-B14F-4D97-AF65-F5344CB8AC3E}">
        <p14:creationId xmlns:p14="http://schemas.microsoft.com/office/powerpoint/2010/main" val="4260004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صورة 7">
            <a:extLst>
              <a:ext uri="{FF2B5EF4-FFF2-40B4-BE49-F238E27FC236}">
                <a16:creationId xmlns:a16="http://schemas.microsoft.com/office/drawing/2014/main" id="{6C6059B2-71B2-4771-9B8E-FFB86F4238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1999" cy="6858000"/>
          </a:xfrm>
          <a:prstGeom prst="rect">
            <a:avLst/>
          </a:prstGeom>
        </p:spPr>
      </p:pic>
      <p:graphicFrame>
        <p:nvGraphicFramePr>
          <p:cNvPr id="5" name="جدول 5">
            <a:extLst>
              <a:ext uri="{FF2B5EF4-FFF2-40B4-BE49-F238E27FC236}">
                <a16:creationId xmlns:a16="http://schemas.microsoft.com/office/drawing/2014/main" id="{D75C2735-7AEC-4BBF-A2C2-28AC2D80BDAC}"/>
              </a:ext>
            </a:extLst>
          </p:cNvPr>
          <p:cNvGraphicFramePr>
            <a:graphicFrameLocks noGrp="1"/>
          </p:cNvGraphicFramePr>
          <p:nvPr>
            <p:extLst>
              <p:ext uri="{D42A27DB-BD31-4B8C-83A1-F6EECF244321}">
                <p14:modId xmlns:p14="http://schemas.microsoft.com/office/powerpoint/2010/main" val="3625660097"/>
              </p:ext>
            </p:extLst>
          </p:nvPr>
        </p:nvGraphicFramePr>
        <p:xfrm>
          <a:off x="1221377" y="1416842"/>
          <a:ext cx="9457508" cy="2586448"/>
        </p:xfrm>
        <a:graphic>
          <a:graphicData uri="http://schemas.openxmlformats.org/drawingml/2006/table">
            <a:tbl>
              <a:tblPr firstRow="1" bandRow="1">
                <a:tableStyleId>{775DCB02-9BB8-47FD-8907-85C794F793BA}</a:tableStyleId>
              </a:tblPr>
              <a:tblGrid>
                <a:gridCol w="6674501">
                  <a:extLst>
                    <a:ext uri="{9D8B030D-6E8A-4147-A177-3AD203B41FA5}">
                      <a16:colId xmlns:a16="http://schemas.microsoft.com/office/drawing/2014/main" val="3319535902"/>
                    </a:ext>
                  </a:extLst>
                </a:gridCol>
                <a:gridCol w="2783007">
                  <a:extLst>
                    <a:ext uri="{9D8B030D-6E8A-4147-A177-3AD203B41FA5}">
                      <a16:colId xmlns:a16="http://schemas.microsoft.com/office/drawing/2014/main" val="2365825709"/>
                    </a:ext>
                  </a:extLst>
                </a:gridCol>
              </a:tblGrid>
              <a:tr h="646612">
                <a:tc>
                  <a:txBody>
                    <a:bodyPr/>
                    <a:lstStyle/>
                    <a:p>
                      <a:r>
                        <a:rPr lang="ar-SA" sz="2800" b="1" dirty="0">
                          <a:solidFill>
                            <a:schemeClr val="accent1"/>
                          </a:solidFill>
                        </a:rPr>
                        <a:t>معناها </a:t>
                      </a:r>
                      <a:endParaRPr lang="en-US" sz="2800" b="1" dirty="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B3"/>
                    </a:solidFill>
                  </a:tcPr>
                </a:tc>
                <a:tc>
                  <a:txBody>
                    <a:bodyPr/>
                    <a:lstStyle/>
                    <a:p>
                      <a:r>
                        <a:rPr lang="ar-SA" sz="2800" b="1" dirty="0">
                          <a:solidFill>
                            <a:schemeClr val="accent1"/>
                          </a:solidFill>
                        </a:rPr>
                        <a:t>الكلمة </a:t>
                      </a:r>
                      <a:endParaRPr lang="en-US" sz="2800" b="1" dirty="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B3"/>
                    </a:solidFill>
                  </a:tcPr>
                </a:tc>
                <a:extLst>
                  <a:ext uri="{0D108BD9-81ED-4DB2-BD59-A6C34878D82A}">
                    <a16:rowId xmlns:a16="http://schemas.microsoft.com/office/drawing/2014/main" val="2959197347"/>
                  </a:ext>
                </a:extLst>
              </a:tr>
              <a:tr h="646612">
                <a:tc>
                  <a:txBody>
                    <a:bodyPr/>
                    <a:lstStyle/>
                    <a:p>
                      <a:r>
                        <a:rPr lang="ar-SA" sz="2800" b="1" dirty="0"/>
                        <a:t>سبب عذابهما يسير على من يريد </a:t>
                      </a:r>
                      <a:r>
                        <a:rPr lang="ar-SA" sz="2800" b="1" dirty="0" err="1"/>
                        <a:t>التوقي</a:t>
                      </a:r>
                      <a:r>
                        <a:rPr lang="ar-SA" sz="2800" b="1" dirty="0"/>
                        <a:t> عنه</a:t>
                      </a:r>
                      <a:endParaRPr lang="en-US"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AD5"/>
                    </a:solidFill>
                  </a:tcPr>
                </a:tc>
                <a:tc>
                  <a:txBody>
                    <a:bodyPr/>
                    <a:lstStyle/>
                    <a:p>
                      <a:r>
                        <a:rPr lang="ar-SA" sz="2800" b="1" dirty="0">
                          <a:solidFill>
                            <a:schemeClr val="accent1">
                              <a:lumMod val="75000"/>
                            </a:schemeClr>
                          </a:solidFill>
                        </a:rPr>
                        <a:t>وما يعذبان في كبير</a:t>
                      </a:r>
                      <a:endParaRPr lang="en-US" sz="2800" b="1" dirty="0">
                        <a:solidFill>
                          <a:schemeClr val="accent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B3"/>
                    </a:solidFill>
                  </a:tcPr>
                </a:tc>
                <a:extLst>
                  <a:ext uri="{0D108BD9-81ED-4DB2-BD59-A6C34878D82A}">
                    <a16:rowId xmlns:a16="http://schemas.microsoft.com/office/drawing/2014/main" val="443436985"/>
                  </a:ext>
                </a:extLst>
              </a:tr>
              <a:tr h="646612">
                <a:tc>
                  <a:txBody>
                    <a:bodyPr/>
                    <a:lstStyle/>
                    <a:p>
                      <a:r>
                        <a:rPr lang="ar-SA" sz="2800" b="1" dirty="0"/>
                        <a:t>لا يتقي منه</a:t>
                      </a:r>
                      <a:endParaRPr lang="en-US"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AD5"/>
                    </a:solidFill>
                  </a:tcPr>
                </a:tc>
                <a:tc>
                  <a:txBody>
                    <a:bodyPr/>
                    <a:lstStyle/>
                    <a:p>
                      <a:r>
                        <a:rPr lang="ar-SA" sz="2800" b="1" dirty="0">
                          <a:solidFill>
                            <a:schemeClr val="accent1">
                              <a:lumMod val="75000"/>
                            </a:schemeClr>
                          </a:solidFill>
                        </a:rPr>
                        <a:t>لا يستتر من البول</a:t>
                      </a:r>
                      <a:endParaRPr lang="en-US" sz="2800" b="1" dirty="0">
                        <a:solidFill>
                          <a:schemeClr val="accent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B3"/>
                    </a:solidFill>
                  </a:tcPr>
                </a:tc>
                <a:extLst>
                  <a:ext uri="{0D108BD9-81ED-4DB2-BD59-A6C34878D82A}">
                    <a16:rowId xmlns:a16="http://schemas.microsoft.com/office/drawing/2014/main" val="2858009383"/>
                  </a:ext>
                </a:extLst>
              </a:tr>
              <a:tr h="646612">
                <a:tc>
                  <a:txBody>
                    <a:bodyPr/>
                    <a:lstStyle/>
                    <a:p>
                      <a:r>
                        <a:rPr lang="ar-SA" sz="2800" b="1" dirty="0"/>
                        <a:t>عسيب النخل المجرد من ورقه.</a:t>
                      </a:r>
                      <a:endParaRPr lang="en-US" sz="28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AD5"/>
                    </a:solidFill>
                  </a:tcPr>
                </a:tc>
                <a:tc>
                  <a:txBody>
                    <a:bodyPr/>
                    <a:lstStyle/>
                    <a:p>
                      <a:r>
                        <a:rPr lang="ar-SA" sz="2800" b="1" dirty="0">
                          <a:solidFill>
                            <a:schemeClr val="accent1">
                              <a:lumMod val="75000"/>
                            </a:schemeClr>
                          </a:solidFill>
                        </a:rPr>
                        <a:t>جريدة</a:t>
                      </a:r>
                      <a:endParaRPr lang="en-US" sz="2800" b="1" dirty="0">
                        <a:solidFill>
                          <a:schemeClr val="accent1">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B3"/>
                    </a:solidFill>
                  </a:tcPr>
                </a:tc>
                <a:extLst>
                  <a:ext uri="{0D108BD9-81ED-4DB2-BD59-A6C34878D82A}">
                    <a16:rowId xmlns:a16="http://schemas.microsoft.com/office/drawing/2014/main" val="480960660"/>
                  </a:ext>
                </a:extLst>
              </a:tr>
            </a:tbl>
          </a:graphicData>
        </a:graphic>
      </p:graphicFrame>
      <p:pic>
        <p:nvPicPr>
          <p:cNvPr id="6" name="صورة 5">
            <a:extLst>
              <a:ext uri="{FF2B5EF4-FFF2-40B4-BE49-F238E27FC236}">
                <a16:creationId xmlns:a16="http://schemas.microsoft.com/office/drawing/2014/main" id="{18B84368-2A50-40E8-9C3F-A95C0683C066}"/>
              </a:ext>
            </a:extLst>
          </p:cNvPr>
          <p:cNvPicPr>
            <a:picLocks noChangeAspect="1"/>
          </p:cNvPicPr>
          <p:nvPr/>
        </p:nvPicPr>
        <p:blipFill>
          <a:blip r:embed="rId4"/>
          <a:stretch>
            <a:fillRect/>
          </a:stretch>
        </p:blipFill>
        <p:spPr>
          <a:xfrm>
            <a:off x="7302136" y="301628"/>
            <a:ext cx="3285309" cy="846952"/>
          </a:xfrm>
          <a:prstGeom prst="rect">
            <a:avLst/>
          </a:prstGeom>
          <a:solidFill>
            <a:srgbClr val="FFEAD5"/>
          </a:solidFill>
        </p:spPr>
      </p:pic>
      <p:sp>
        <p:nvSpPr>
          <p:cNvPr id="2" name="مستطيل: زوايا مستديرة 1">
            <a:extLst>
              <a:ext uri="{FF2B5EF4-FFF2-40B4-BE49-F238E27FC236}">
                <a16:creationId xmlns:a16="http://schemas.microsoft.com/office/drawing/2014/main" id="{86794CD2-9F7F-4AD9-BE39-C6BDFE3B9862}"/>
              </a:ext>
            </a:extLst>
          </p:cNvPr>
          <p:cNvSpPr/>
          <p:nvPr/>
        </p:nvSpPr>
        <p:spPr>
          <a:xfrm>
            <a:off x="7641771" y="4140926"/>
            <a:ext cx="2945674" cy="822960"/>
          </a:xfrm>
          <a:prstGeom prst="roundRect">
            <a:avLst/>
          </a:prstGeom>
          <a:solidFill>
            <a:srgbClr val="FFEA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b="1" dirty="0">
                <a:solidFill>
                  <a:srgbClr val="FF0000"/>
                </a:solidFill>
              </a:rPr>
              <a:t>مصطلحات</a:t>
            </a:r>
            <a:endParaRPr lang="en-US" sz="2800" b="1" dirty="0">
              <a:solidFill>
                <a:srgbClr val="FF0000"/>
              </a:solidFill>
            </a:endParaRPr>
          </a:p>
        </p:txBody>
      </p:sp>
      <p:sp>
        <p:nvSpPr>
          <p:cNvPr id="3" name="مربع نص 2">
            <a:extLst>
              <a:ext uri="{FF2B5EF4-FFF2-40B4-BE49-F238E27FC236}">
                <a16:creationId xmlns:a16="http://schemas.microsoft.com/office/drawing/2014/main" id="{AF2B58CA-8A51-4979-80A8-DB697197BCC9}"/>
              </a:ext>
            </a:extLst>
          </p:cNvPr>
          <p:cNvSpPr txBox="1"/>
          <p:nvPr/>
        </p:nvSpPr>
        <p:spPr>
          <a:xfrm>
            <a:off x="783771" y="4946480"/>
            <a:ext cx="9993086" cy="1694695"/>
          </a:xfrm>
          <a:prstGeom prst="rect">
            <a:avLst/>
          </a:prstGeom>
          <a:noFill/>
        </p:spPr>
        <p:txBody>
          <a:bodyPr wrap="square" rtlCol="0">
            <a:spAutoFit/>
          </a:bodyPr>
          <a:lstStyle/>
          <a:p>
            <a:pPr>
              <a:lnSpc>
                <a:spcPct val="150000"/>
              </a:lnSpc>
            </a:pPr>
            <a:r>
              <a:rPr lang="ar-SA" sz="2400" b="1" dirty="0">
                <a:solidFill>
                  <a:schemeClr val="accent1"/>
                </a:solidFill>
              </a:rPr>
              <a:t>الغِيبة: </a:t>
            </a:r>
            <a:r>
              <a:rPr lang="ar-SA" sz="2400" b="1" dirty="0"/>
              <a:t>ذكر الإنسان في غَيبته بما يكره، بما هو فيه.</a:t>
            </a:r>
          </a:p>
          <a:p>
            <a:pPr>
              <a:lnSpc>
                <a:spcPct val="150000"/>
              </a:lnSpc>
            </a:pPr>
            <a:r>
              <a:rPr lang="ar-SA" sz="2400" b="1" dirty="0">
                <a:solidFill>
                  <a:schemeClr val="accent1"/>
                </a:solidFill>
              </a:rPr>
              <a:t>البُهتان: </a:t>
            </a:r>
            <a:r>
              <a:rPr lang="ar-SA" sz="2400" b="1" dirty="0"/>
              <a:t>ذكر الإنسان في غَيبته بما يكره، وهو ليس فيه.</a:t>
            </a:r>
          </a:p>
          <a:p>
            <a:pPr>
              <a:lnSpc>
                <a:spcPct val="150000"/>
              </a:lnSpc>
            </a:pPr>
            <a:r>
              <a:rPr lang="ar-SA" sz="2400" b="1" dirty="0">
                <a:solidFill>
                  <a:schemeClr val="accent1"/>
                </a:solidFill>
              </a:rPr>
              <a:t>النميمة: </a:t>
            </a:r>
            <a:r>
              <a:rPr lang="ar-SA" sz="2400" b="1" dirty="0"/>
              <a:t>نقل كلام الغير بقصد الإفساد.</a:t>
            </a:r>
            <a:endParaRPr lang="en-US" sz="2400" b="1" dirty="0"/>
          </a:p>
        </p:txBody>
      </p:sp>
    </p:spTree>
    <p:extLst>
      <p:ext uri="{BB962C8B-B14F-4D97-AF65-F5344CB8AC3E}">
        <p14:creationId xmlns:p14="http://schemas.microsoft.com/office/powerpoint/2010/main" val="12346201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2" name="whoosh.wav"/>
                                        </p:tgtEl>
                                      </p:cMediaNode>
                                    </p:audio>
                                  </p:sub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whoosh.wav"/>
                                        </p:tgtEl>
                                      </p:cMediaNode>
                                    </p:audio>
                                  </p:sub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6"/>
                                            </p:cond>
                                          </p:stCondLst>
                                          <p:endCondLst>
                                            <p:cond evt="onStopAudio" delay="0">
                                              <p:tgtEl>
                                                <p:sldTgt/>
                                              </p:tgtEl>
                                            </p:cond>
                                          </p:endCondLst>
                                        </p:cTn>
                                        <p:tgtEl>
                                          <p:sndTgt r:embed="rId2"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3715314" y="91056"/>
            <a:ext cx="5281748" cy="809897"/>
          </a:xfrm>
          <a:prstGeom prst="roundRect">
            <a:avLst/>
          </a:prstGeom>
          <a:solidFill>
            <a:srgbClr val="FFD9B3"/>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2800" b="1" dirty="0">
                <a:latin typeface="Calibri" panose="020F0502020204030204" pitchFamily="34" charset="0"/>
                <a:cs typeface="Calibri" panose="020F0502020204030204" pitchFamily="34" charset="0"/>
              </a:rPr>
              <a:t>من معاني الحديث و ارشاداته </a:t>
            </a:r>
            <a:endParaRPr lang="en-US" sz="2800" b="1" dirty="0">
              <a:latin typeface="Calibri" panose="020F0502020204030204" pitchFamily="34" charset="0"/>
              <a:cs typeface="Calibri" panose="020F0502020204030204" pitchFamily="34" charset="0"/>
            </a:endParaRPr>
          </a:p>
        </p:txBody>
      </p:sp>
      <p:sp>
        <p:nvSpPr>
          <p:cNvPr id="2" name="مربع نص 1">
            <a:extLst>
              <a:ext uri="{FF2B5EF4-FFF2-40B4-BE49-F238E27FC236}">
                <a16:creationId xmlns:a16="http://schemas.microsoft.com/office/drawing/2014/main" id="{B39D7364-FDBA-4CDA-9F52-B3ED8E82A1C8}"/>
              </a:ext>
            </a:extLst>
          </p:cNvPr>
          <p:cNvSpPr txBox="1"/>
          <p:nvPr/>
        </p:nvSpPr>
        <p:spPr>
          <a:xfrm>
            <a:off x="644455" y="964736"/>
            <a:ext cx="11423466" cy="5829481"/>
          </a:xfrm>
          <a:prstGeom prst="rect">
            <a:avLst/>
          </a:prstGeom>
          <a:noFill/>
        </p:spPr>
        <p:txBody>
          <a:bodyPr wrap="square" rtlCol="0">
            <a:spAutoFit/>
          </a:bodyPr>
          <a:lstStyle/>
          <a:p>
            <a:pPr>
              <a:lnSpc>
                <a:spcPct val="150000"/>
              </a:lnSpc>
            </a:pPr>
            <a:r>
              <a:rPr lang="ar-SA" sz="2800" dirty="0"/>
              <a:t>1- اللسان مع صغر حجمه إلا أنه من أكثر ما يسبب لصاحبه العقاب؛ وذلك لكثرة آفاته و آثامه التي</a:t>
            </a:r>
          </a:p>
          <a:p>
            <a:pPr>
              <a:lnSpc>
                <a:spcPct val="150000"/>
              </a:lnSpc>
            </a:pPr>
            <a:r>
              <a:rPr lang="ar-SA" sz="2800" dirty="0"/>
              <a:t>منها الغيبة والنميمة، وقد نهى الله عن الغيبة و وصف المغتاب لأخيه بأبشع صورة، فقال تعالى:</a:t>
            </a:r>
          </a:p>
          <a:p>
            <a:pPr>
              <a:lnSpc>
                <a:spcPct val="150000"/>
              </a:lnSpc>
            </a:pPr>
            <a:r>
              <a:rPr lang="ar-SA" sz="2800" dirty="0">
                <a:solidFill>
                  <a:schemeClr val="accent6">
                    <a:lumMod val="75000"/>
                  </a:schemeClr>
                </a:solidFill>
              </a:rPr>
              <a:t>(يَا أَيُّهَا الَّذِينَ آمَنُوا اجْتَنِبُوا كَثِيرًا مِنَ الظَّنِّ إِنَّ بَعْضَ الظَّنِّ إِثْمٌ ۖ وَلَا تَجَسَّسُوا وَلَا يَغْتَبْ بَعْضُكُمْ بَعْضًا ۚ أَيُحِبُّ أَحَدُكُمْ أَنْ يَأْكُلَ لَحْمَ أَخِيهِ مَيْتًا فَكَرِهْتُمُوهُ .....)</a:t>
            </a:r>
          </a:p>
          <a:p>
            <a:pPr>
              <a:lnSpc>
                <a:spcPct val="150000"/>
              </a:lnSpc>
            </a:pPr>
            <a:r>
              <a:rPr lang="ar-SA" sz="2800" dirty="0"/>
              <a:t>2- الغيبة والنميمة من كبائر الذنوب، وهما سبب للفرقة بين الإخوة والجيران والأصدقاء، وزوال المحبة و ........................ .......................................................</a:t>
            </a:r>
          </a:p>
          <a:p>
            <a:pPr>
              <a:lnSpc>
                <a:spcPct val="150000"/>
              </a:lnSpc>
            </a:pPr>
            <a:r>
              <a:rPr lang="ar-SA" sz="2800" dirty="0"/>
              <a:t>تكون الغيبة بذكرك أخاك بما يكرهه، سواء كان ذلك في بدنه، أو دينه، أو دنياه، أو نفسه، أو غير</a:t>
            </a:r>
          </a:p>
          <a:p>
            <a:pPr>
              <a:lnSpc>
                <a:spcPct val="150000"/>
              </a:lnSpc>
            </a:pPr>
            <a:r>
              <a:rPr lang="ar-SA" sz="2800" dirty="0"/>
              <a:t>ذلك مما يتعلق به، سواء ذكرته باللفظ مثل: ...................................... أو بالإشارة والرمز</a:t>
            </a:r>
          </a:p>
          <a:p>
            <a:pPr>
              <a:lnSpc>
                <a:spcPct val="150000"/>
              </a:lnSpc>
            </a:pPr>
            <a:r>
              <a:rPr lang="ar-SA" sz="2800" dirty="0"/>
              <a:t>مثل: ........................................................................................................</a:t>
            </a:r>
          </a:p>
        </p:txBody>
      </p:sp>
      <p:sp>
        <p:nvSpPr>
          <p:cNvPr id="6" name="مربع نص 5">
            <a:extLst>
              <a:ext uri="{FF2B5EF4-FFF2-40B4-BE49-F238E27FC236}">
                <a16:creationId xmlns:a16="http://schemas.microsoft.com/office/drawing/2014/main" id="{8F2136FC-B7A5-4BAB-AECC-1D09428E9C25}"/>
              </a:ext>
            </a:extLst>
          </p:cNvPr>
          <p:cNvSpPr txBox="1"/>
          <p:nvPr/>
        </p:nvSpPr>
        <p:spPr>
          <a:xfrm>
            <a:off x="7492538" y="6196886"/>
            <a:ext cx="3274422" cy="523220"/>
          </a:xfrm>
          <a:prstGeom prst="rect">
            <a:avLst/>
          </a:prstGeom>
          <a:noFill/>
        </p:spPr>
        <p:txBody>
          <a:bodyPr wrap="square" rtlCol="0">
            <a:spAutoFit/>
          </a:bodyPr>
          <a:lstStyle/>
          <a:p>
            <a:r>
              <a:rPr lang="ar-SA" sz="2800" b="1" dirty="0">
                <a:solidFill>
                  <a:srgbClr val="C00000"/>
                </a:solidFill>
              </a:rPr>
              <a:t>الاعمى , الاعرج</a:t>
            </a:r>
            <a:endParaRPr lang="en-US" sz="2800" b="1" dirty="0">
              <a:solidFill>
                <a:srgbClr val="C00000"/>
              </a:solidFill>
            </a:endParaRPr>
          </a:p>
        </p:txBody>
      </p:sp>
      <p:sp>
        <p:nvSpPr>
          <p:cNvPr id="7" name="مربع نص 6">
            <a:extLst>
              <a:ext uri="{FF2B5EF4-FFF2-40B4-BE49-F238E27FC236}">
                <a16:creationId xmlns:a16="http://schemas.microsoft.com/office/drawing/2014/main" id="{120498E4-E385-494E-B3DC-FAF31F75E0BC}"/>
              </a:ext>
            </a:extLst>
          </p:cNvPr>
          <p:cNvSpPr txBox="1"/>
          <p:nvPr/>
        </p:nvSpPr>
        <p:spPr>
          <a:xfrm>
            <a:off x="4718956" y="5499746"/>
            <a:ext cx="2348050" cy="523220"/>
          </a:xfrm>
          <a:prstGeom prst="rect">
            <a:avLst/>
          </a:prstGeom>
          <a:noFill/>
        </p:spPr>
        <p:txBody>
          <a:bodyPr wrap="square" rtlCol="0">
            <a:spAutoFit/>
          </a:bodyPr>
          <a:lstStyle/>
          <a:p>
            <a:r>
              <a:rPr lang="ar-SA" sz="2800" b="1" dirty="0">
                <a:solidFill>
                  <a:srgbClr val="C00000"/>
                </a:solidFill>
              </a:rPr>
              <a:t>ذكره باسم لا يحبه</a:t>
            </a:r>
            <a:endParaRPr lang="en-US" sz="2800" b="1" dirty="0">
              <a:solidFill>
                <a:srgbClr val="C00000"/>
              </a:solidFill>
            </a:endParaRPr>
          </a:p>
        </p:txBody>
      </p:sp>
      <p:sp>
        <p:nvSpPr>
          <p:cNvPr id="3" name="مربع نص 2">
            <a:extLst>
              <a:ext uri="{FF2B5EF4-FFF2-40B4-BE49-F238E27FC236}">
                <a16:creationId xmlns:a16="http://schemas.microsoft.com/office/drawing/2014/main" id="{AF497475-E9E9-45D6-B45F-52285ECAE021}"/>
              </a:ext>
            </a:extLst>
          </p:cNvPr>
          <p:cNvSpPr txBox="1"/>
          <p:nvPr/>
        </p:nvSpPr>
        <p:spPr>
          <a:xfrm>
            <a:off x="8681377" y="4215765"/>
            <a:ext cx="1981200" cy="523220"/>
          </a:xfrm>
          <a:prstGeom prst="rect">
            <a:avLst/>
          </a:prstGeom>
          <a:noFill/>
        </p:spPr>
        <p:txBody>
          <a:bodyPr wrap="square" rtlCol="0">
            <a:spAutoFit/>
          </a:bodyPr>
          <a:lstStyle/>
          <a:p>
            <a:r>
              <a:rPr lang="ar-SA" sz="2800" b="1" dirty="0">
                <a:solidFill>
                  <a:srgbClr val="C00000"/>
                </a:solidFill>
              </a:rPr>
              <a:t>غضب الله </a:t>
            </a:r>
            <a:endParaRPr lang="en-US" sz="2800" b="1" dirty="0">
              <a:solidFill>
                <a:srgbClr val="C00000"/>
              </a:solidFill>
            </a:endParaRPr>
          </a:p>
        </p:txBody>
      </p:sp>
    </p:spTree>
    <p:extLst>
      <p:ext uri="{BB962C8B-B14F-4D97-AF65-F5344CB8AC3E}">
        <p14:creationId xmlns:p14="http://schemas.microsoft.com/office/powerpoint/2010/main" val="25502382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heel(1)">
                                      <p:cBhvr>
                                        <p:cTn id="25" dur="20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whoosh.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ppt_x"/>
                                          </p:val>
                                        </p:tav>
                                        <p:tav tm="100000">
                                          <p:val>
                                            <p:strVal val="#ppt_x"/>
                                          </p:val>
                                        </p:tav>
                                      </p:tavLst>
                                    </p:anim>
                                    <p:anim calcmode="lin" valueType="num">
                                      <p:cBhvr additive="base">
                                        <p:cTn id="37" dur="50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3" name="whoosh.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ppt_x"/>
                                          </p:val>
                                        </p:tav>
                                        <p:tav tm="100000">
                                          <p:val>
                                            <p:strVal val="#ppt_x"/>
                                          </p:val>
                                        </p:tav>
                                      </p:tavLst>
                                    </p:anim>
                                    <p:anim calcmode="lin" valueType="num">
                                      <p:cBhvr additive="base">
                                        <p:cTn id="43"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6" grpId="0"/>
      <p:bldP spid="7"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عنصر نائب للمحتوى 4" descr="صورة تحتوي على نص&#10;&#10;تم إنشاء الوصف تلقائياً">
            <a:extLst>
              <a:ext uri="{FF2B5EF4-FFF2-40B4-BE49-F238E27FC236}">
                <a16:creationId xmlns:a16="http://schemas.microsoft.com/office/drawing/2014/main" id="{52EA8515-7DC4-4C47-8524-A5A38227198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39925" y="1327150"/>
            <a:ext cx="10120313" cy="5414963"/>
          </a:xfrm>
        </p:spPr>
      </p:pic>
      <p:sp>
        <p:nvSpPr>
          <p:cNvPr id="5123" name="عنوان 1">
            <a:extLst>
              <a:ext uri="{FF2B5EF4-FFF2-40B4-BE49-F238E27FC236}">
                <a16:creationId xmlns:a16="http://schemas.microsoft.com/office/drawing/2014/main" id="{3D22FBA6-400E-4456-8CA8-8A58BA84790C}"/>
              </a:ext>
            </a:extLst>
          </p:cNvPr>
          <p:cNvSpPr txBox="1">
            <a:spLocks noChangeArrowheads="1"/>
          </p:cNvSpPr>
          <p:nvPr/>
        </p:nvSpPr>
        <p:spPr bwMode="auto">
          <a:xfrm>
            <a:off x="4911725" y="1588"/>
            <a:ext cx="7148513"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5pPr>
            <a:lvl6pPr marL="25146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6pPr>
            <a:lvl7pPr marL="29718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7pPr>
            <a:lvl8pPr marL="34290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8pPr>
            <a:lvl9pPr marL="3886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cs typeface="Arial" panose="020B0604020202020204" pitchFamily="34" charset="0"/>
              </a:defRPr>
            </a:lvl9pPr>
          </a:lstStyle>
          <a:p>
            <a:pPr algn="ctr" eaLnBrk="1" hangingPunct="1">
              <a:lnSpc>
                <a:spcPct val="100000"/>
              </a:lnSpc>
              <a:spcBef>
                <a:spcPct val="0"/>
              </a:spcBef>
              <a:buFontTx/>
              <a:buNone/>
            </a:pPr>
            <a:r>
              <a:rPr lang="ar-SA" altLang="en-US" sz="7200" b="1">
                <a:latin typeface="Calibri Light" panose="020F0302020204030204" pitchFamily="34" charset="0"/>
                <a:cs typeface="Times New Roman" panose="02020603050405020304" pitchFamily="18" charset="0"/>
              </a:rPr>
              <a:t>تجدنا  في جوجل</a:t>
            </a:r>
            <a:endParaRPr lang="en-US" altLang="en-US" sz="7200" b="1">
              <a:latin typeface="Calibri Light" panose="020F0302020204030204" pitchFamily="34" charset="0"/>
            </a:endParaRPr>
          </a:p>
        </p:txBody>
      </p:sp>
      <p:grpSp>
        <p:nvGrpSpPr>
          <p:cNvPr id="5124" name="مجموعة 1">
            <a:extLst>
              <a:ext uri="{FF2B5EF4-FFF2-40B4-BE49-F238E27FC236}">
                <a16:creationId xmlns:a16="http://schemas.microsoft.com/office/drawing/2014/main" id="{B201B865-34C9-4659-AE1A-A35F5478E615}"/>
              </a:ext>
            </a:extLst>
          </p:cNvPr>
          <p:cNvGrpSpPr>
            <a:grpSpLocks/>
          </p:cNvGrpSpPr>
          <p:nvPr/>
        </p:nvGrpSpPr>
        <p:grpSpPr bwMode="auto">
          <a:xfrm>
            <a:off x="1104900" y="468313"/>
            <a:ext cx="3149600" cy="858837"/>
            <a:chOff x="3491684" y="207150"/>
            <a:chExt cx="3149600" cy="858981"/>
          </a:xfrm>
        </p:grpSpPr>
        <p:sp>
          <p:nvSpPr>
            <p:cNvPr id="4" name="مستطيل 3">
              <a:extLst>
                <a:ext uri="{FF2B5EF4-FFF2-40B4-BE49-F238E27FC236}">
                  <a16:creationId xmlns:a16="http://schemas.microsoft.com/office/drawing/2014/main" id="{9978010B-205E-4B07-AD2B-52B1DEA3152A}"/>
                </a:ext>
              </a:extLst>
            </p:cNvPr>
            <p:cNvSpPr/>
            <p:nvPr/>
          </p:nvSpPr>
          <p:spPr>
            <a:xfrm>
              <a:off x="3491684" y="207150"/>
              <a:ext cx="3149600" cy="858981"/>
            </a:xfrm>
            <a:prstGeom prst="rect">
              <a:avLst/>
            </a:prstGeom>
            <a:solidFill>
              <a:srgbClr val="05633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126" name="صورة 2" descr="صورة تحتوي على نص, قصاصة فنية&#10;&#10;تم إنشاء الوصف تلقائياً">
              <a:extLst>
                <a:ext uri="{FF2B5EF4-FFF2-40B4-BE49-F238E27FC236}">
                  <a16:creationId xmlns:a16="http://schemas.microsoft.com/office/drawing/2014/main" id="{8B740F5B-7D01-4FBB-B170-0592AF71CB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0456" y="238846"/>
              <a:ext cx="2932055" cy="795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صورة 8">
            <a:extLst>
              <a:ext uri="{FF2B5EF4-FFF2-40B4-BE49-F238E27FC236}">
                <a16:creationId xmlns:a16="http://schemas.microsoft.com/office/drawing/2014/main" id="{34E3AD03-CCFC-4FDD-8BA3-A418B52E76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12191999" cy="6858000"/>
          </a:xfrm>
          <a:prstGeom prst="rect">
            <a:avLst/>
          </a:prstGeom>
        </p:spPr>
      </p:pic>
      <p:sp>
        <p:nvSpPr>
          <p:cNvPr id="4" name="مستطيل: زوايا مستديرة 3">
            <a:extLst>
              <a:ext uri="{FF2B5EF4-FFF2-40B4-BE49-F238E27FC236}">
                <a16:creationId xmlns:a16="http://schemas.microsoft.com/office/drawing/2014/main" id="{478127A5-4DBC-45AF-BBA4-DFF6B843A6D9}"/>
              </a:ext>
            </a:extLst>
          </p:cNvPr>
          <p:cNvSpPr/>
          <p:nvPr/>
        </p:nvSpPr>
        <p:spPr>
          <a:xfrm>
            <a:off x="3752918" y="32681"/>
            <a:ext cx="5281748" cy="809897"/>
          </a:xfrm>
          <a:prstGeom prst="roundRect">
            <a:avLst/>
          </a:prstGeom>
          <a:solidFill>
            <a:srgbClr val="FFD9B3"/>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ar-SA" sz="2800" b="1" dirty="0">
                <a:latin typeface="Calibri" panose="020F0502020204030204" pitchFamily="34" charset="0"/>
                <a:cs typeface="Calibri" panose="020F0502020204030204" pitchFamily="34" charset="0"/>
              </a:rPr>
              <a:t>من معاني الحديث و ارشاداته </a:t>
            </a:r>
            <a:endParaRPr lang="en-US" sz="2800" b="1" dirty="0">
              <a:latin typeface="Calibri" panose="020F0502020204030204" pitchFamily="34" charset="0"/>
              <a:cs typeface="Calibri" panose="020F0502020204030204" pitchFamily="34" charset="0"/>
            </a:endParaRPr>
          </a:p>
        </p:txBody>
      </p:sp>
      <p:sp>
        <p:nvSpPr>
          <p:cNvPr id="2" name="مربع نص 1">
            <a:extLst>
              <a:ext uri="{FF2B5EF4-FFF2-40B4-BE49-F238E27FC236}">
                <a16:creationId xmlns:a16="http://schemas.microsoft.com/office/drawing/2014/main" id="{B39D7364-FDBA-4CDA-9F52-B3ED8E82A1C8}"/>
              </a:ext>
            </a:extLst>
          </p:cNvPr>
          <p:cNvSpPr txBox="1"/>
          <p:nvPr/>
        </p:nvSpPr>
        <p:spPr>
          <a:xfrm>
            <a:off x="535578" y="931253"/>
            <a:ext cx="11423466" cy="5183150"/>
          </a:xfrm>
          <a:prstGeom prst="rect">
            <a:avLst/>
          </a:prstGeom>
          <a:noFill/>
        </p:spPr>
        <p:txBody>
          <a:bodyPr wrap="square" rtlCol="0">
            <a:spAutoFit/>
          </a:bodyPr>
          <a:lstStyle/>
          <a:p>
            <a:pPr>
              <a:lnSpc>
                <a:spcPct val="150000"/>
              </a:lnSpc>
            </a:pPr>
            <a:r>
              <a:rPr lang="ar-SA" sz="2800" dirty="0"/>
              <a:t>يتضاعف الإثم إذا كان ما ذكرته ليس موجوداً في أخيك ، فتكون جمعت بين الغيبة و..................</a:t>
            </a:r>
          </a:p>
          <a:p>
            <a:pPr>
              <a:lnSpc>
                <a:spcPct val="150000"/>
              </a:lnSpc>
            </a:pPr>
            <a:r>
              <a:rPr lang="ar-SA" sz="2800" dirty="0"/>
              <a:t>غيبة ولي الأمر أشد حرمة من غيبة غيره؛ وذلك لما تفضي إليه من تأليب العامة على ولاة أمرهم، وما يترتب على ذلك من مفاسد ظاهرة.</a:t>
            </a:r>
          </a:p>
          <a:p>
            <a:pPr>
              <a:lnSpc>
                <a:spcPct val="150000"/>
              </a:lnSpc>
            </a:pPr>
            <a:r>
              <a:rPr lang="ar-SA" sz="2800" dirty="0"/>
              <a:t>٦ النميمة أشد هذه الآفات في الإفساد والتفرقة بين الأصحاب وأسرعها في قطع أواصر المحبة.</a:t>
            </a:r>
          </a:p>
          <a:p>
            <a:pPr>
              <a:lnSpc>
                <a:spcPct val="150000"/>
              </a:lnSpc>
            </a:pPr>
            <a:r>
              <a:rPr lang="ar-SA" sz="2800" dirty="0"/>
              <a:t>٧ من الكبائر التي قد يتهاون بها بعض الناس، عدم التحرز و </a:t>
            </a:r>
            <a:r>
              <a:rPr lang="ar-SA" sz="2800" dirty="0" err="1"/>
              <a:t>التوقي</a:t>
            </a:r>
            <a:r>
              <a:rPr lang="ar-SA" sz="2800" dirty="0"/>
              <a:t> من إصابة البول والنجاسات للجسم أو الثوب، فلتحرص على الطهارة والنزاهة لئلا تعرض نفسك للعقاب.</a:t>
            </a:r>
          </a:p>
          <a:p>
            <a:pPr>
              <a:lnSpc>
                <a:spcPct val="150000"/>
              </a:lnSpc>
            </a:pPr>
            <a:r>
              <a:rPr lang="ar-SA" sz="2800" dirty="0"/>
              <a:t>٨ كما تحرص على تطهير نفسك من البول والنجاسات الحسية، فلتسع كذلك لتنقية لسانك وقلبك من</a:t>
            </a:r>
          </a:p>
          <a:p>
            <a:pPr>
              <a:lnSpc>
                <a:spcPct val="150000"/>
              </a:lnSpc>
            </a:pPr>
            <a:r>
              <a:rPr lang="ar-SA" sz="2800" dirty="0"/>
              <a:t>الآفات والنجاسات المعنوية، من الغيبة، والنميمة، والبهتان.</a:t>
            </a:r>
          </a:p>
        </p:txBody>
      </p:sp>
      <p:sp>
        <p:nvSpPr>
          <p:cNvPr id="3" name="مربع نص 2">
            <a:extLst>
              <a:ext uri="{FF2B5EF4-FFF2-40B4-BE49-F238E27FC236}">
                <a16:creationId xmlns:a16="http://schemas.microsoft.com/office/drawing/2014/main" id="{AF497475-E9E9-45D6-B45F-52285ECAE021}"/>
              </a:ext>
            </a:extLst>
          </p:cNvPr>
          <p:cNvSpPr txBox="1"/>
          <p:nvPr/>
        </p:nvSpPr>
        <p:spPr>
          <a:xfrm>
            <a:off x="535578" y="931253"/>
            <a:ext cx="2073304" cy="523220"/>
          </a:xfrm>
          <a:prstGeom prst="rect">
            <a:avLst/>
          </a:prstGeom>
          <a:noFill/>
        </p:spPr>
        <p:txBody>
          <a:bodyPr wrap="square" rtlCol="0">
            <a:spAutoFit/>
          </a:bodyPr>
          <a:lstStyle/>
          <a:p>
            <a:r>
              <a:rPr lang="ar-SA" sz="2800" b="1" dirty="0">
                <a:solidFill>
                  <a:srgbClr val="C00000"/>
                </a:solidFill>
              </a:rPr>
              <a:t>البهتان</a:t>
            </a:r>
            <a:endParaRPr lang="en-US" sz="2800" b="1" dirty="0">
              <a:solidFill>
                <a:srgbClr val="C00000"/>
              </a:solidFill>
            </a:endParaRPr>
          </a:p>
        </p:txBody>
      </p:sp>
    </p:spTree>
    <p:extLst>
      <p:ext uri="{BB962C8B-B14F-4D97-AF65-F5344CB8AC3E}">
        <p14:creationId xmlns:p14="http://schemas.microsoft.com/office/powerpoint/2010/main" val="967385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heel(1)">
                                      <p:cBhvr>
                                        <p:cTn id="25" dur="20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616</TotalTime>
  <Words>1006</Words>
  <Application>Microsoft Office PowerPoint</Application>
  <PresentationFormat>شاشة عريضة</PresentationFormat>
  <Paragraphs>97</Paragraphs>
  <Slides>15</Slides>
  <Notes>0</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15</vt:i4>
      </vt:variant>
    </vt:vector>
  </HeadingPairs>
  <TitlesOfParts>
    <vt:vector size="19" baseType="lpstr">
      <vt:lpstr>Arial</vt:lpstr>
      <vt:lpstr>Calibri Light</vt:lpstr>
      <vt:lpstr>Calibri</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ادركها بوربوينت</dc:creator>
  <cp:lastModifiedBy>حمود حاتم الناصر</cp:lastModifiedBy>
  <cp:revision>114</cp:revision>
  <dcterms:created xsi:type="dcterms:W3CDTF">2019-10-26T22:01:45Z</dcterms:created>
  <dcterms:modified xsi:type="dcterms:W3CDTF">2021-02-02T13:33:28Z</dcterms:modified>
</cp:coreProperties>
</file>