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5"/>
  </p:notesMasterIdLst>
  <p:sldIdLst>
    <p:sldId id="307" r:id="rId2"/>
    <p:sldId id="308" r:id="rId3"/>
    <p:sldId id="309" r:id="rId4"/>
    <p:sldId id="310" r:id="rId5"/>
    <p:sldId id="311" r:id="rId6"/>
    <p:sldId id="313" r:id="rId7"/>
    <p:sldId id="312" r:id="rId8"/>
    <p:sldId id="332" r:id="rId9"/>
    <p:sldId id="314" r:id="rId10"/>
    <p:sldId id="315" r:id="rId11"/>
    <p:sldId id="317" r:id="rId12"/>
    <p:sldId id="318" r:id="rId13"/>
    <p:sldId id="319" r:id="rId14"/>
    <p:sldId id="320" r:id="rId15"/>
    <p:sldId id="327" r:id="rId16"/>
    <p:sldId id="328" r:id="rId17"/>
    <p:sldId id="330" r:id="rId18"/>
    <p:sldId id="331" r:id="rId19"/>
    <p:sldId id="322" r:id="rId20"/>
    <p:sldId id="323" r:id="rId21"/>
    <p:sldId id="324" r:id="rId22"/>
    <p:sldId id="325" r:id="rId23"/>
    <p:sldId id="326" r:id="rId24"/>
  </p:sldIdLst>
  <p:sldSz cx="9144000" cy="5143500" type="screen16x9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15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A4"/>
    <a:srgbClr val="3333CC"/>
    <a:srgbClr val="993300"/>
    <a:srgbClr val="00A87C"/>
    <a:srgbClr val="660066"/>
    <a:srgbClr val="0033CC"/>
    <a:srgbClr val="008000"/>
    <a:srgbClr val="00CC99"/>
    <a:srgbClr val="9900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02" autoAdjust="0"/>
    <p:restoredTop sz="94660"/>
  </p:normalViewPr>
  <p:slideViewPr>
    <p:cSldViewPr>
      <p:cViewPr varScale="1">
        <p:scale>
          <a:sx n="53" d="100"/>
          <a:sy n="53" d="100"/>
        </p:scale>
        <p:origin x="78" y="642"/>
      </p:cViewPr>
      <p:guideLst>
        <p:guide orient="horz"/>
        <p:guide pos="15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0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860BBA8-6C8D-4957-897F-73ACA84F528A}" type="datetimeFigureOut">
              <a:rPr lang="ar-EG" smtClean="0"/>
              <a:pPr/>
              <a:t>03/04/1442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9F80ECB-DB20-4734-8B2A-0B5EFB6244E5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15251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378A8-0705-4332-A7F8-6AE621D0E5ED}" type="datetimeFigureOut">
              <a:rPr lang="ar-SA"/>
              <a:pPr>
                <a:defRPr/>
              </a:pPr>
              <a:t>03/04/1442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E326F-D4DC-4545-94A3-5971FC438106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comb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EB077-3187-413F-89C9-6C19659503C7}" type="datetimeFigureOut">
              <a:rPr lang="ar-SA"/>
              <a:pPr>
                <a:defRPr/>
              </a:pPr>
              <a:t>03/04/1442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6D3F9-FFD2-4F1E-A4E4-B542F23DEE9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comb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032D5-EEAD-4242-B756-827B532D94B6}" type="datetimeFigureOut">
              <a:rPr lang="ar-SA"/>
              <a:pPr>
                <a:defRPr/>
              </a:pPr>
              <a:t>03/04/1442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6954F-3FF7-4BFD-96AE-3AA16028907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comb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A3AF5-FA80-4797-A017-9CBD5069B4A9}" type="datetimeFigureOut">
              <a:rPr lang="ar-SA"/>
              <a:pPr>
                <a:defRPr/>
              </a:pPr>
              <a:t>03/04/1442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FEA4C-8344-48F9-9EC6-20A063219ED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comb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A1F22-40BC-401B-A8AA-F20EDF7CE8C6}" type="datetimeFigureOut">
              <a:rPr lang="ar-SA"/>
              <a:pPr>
                <a:defRPr/>
              </a:pPr>
              <a:t>03/04/1442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B4E14-2C3E-40C0-9318-676A39F69E4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comb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9406A-C9F6-410D-8023-0406CA0C6FB6}" type="datetimeFigureOut">
              <a:rPr lang="ar-SA"/>
              <a:pPr>
                <a:defRPr/>
              </a:pPr>
              <a:t>03/04/1442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65889-11D9-4AC5-9205-FE27E447BF9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comb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EF091-8C18-4712-ABA2-E74E238C2BCC}" type="datetimeFigureOut">
              <a:rPr lang="ar-SA"/>
              <a:pPr>
                <a:defRPr/>
              </a:pPr>
              <a:t>03/04/1442</a:t>
            </a:fld>
            <a:endParaRPr lang="ar-SA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68BD8-AEF0-4994-A9E4-8F6A06578C2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comb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EFDA3-785A-4FCC-ADE7-DE117E18F2EB}" type="datetimeFigureOut">
              <a:rPr lang="ar-SA"/>
              <a:pPr>
                <a:defRPr/>
              </a:pPr>
              <a:t>03/04/1442</a:t>
            </a:fld>
            <a:endParaRPr lang="ar-SA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3C157-E518-49EE-A068-50BA6C71354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comb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783E1-C3F8-4B1C-B09E-D0A79CC174A7}" type="datetimeFigureOut">
              <a:rPr lang="ar-SA"/>
              <a:pPr>
                <a:defRPr/>
              </a:pPr>
              <a:t>03/04/1442</a:t>
            </a:fld>
            <a:endParaRPr lang="ar-SA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1E9A2-454F-4F3E-86D8-821EF4AF8195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comb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3C99B-94ED-4E33-AEC2-8FA5992BA4AF}" type="datetimeFigureOut">
              <a:rPr lang="ar-SA"/>
              <a:pPr>
                <a:defRPr/>
              </a:pPr>
              <a:t>03/04/1442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3D2B4-A751-4F4A-BE19-3BC6FEBF39A6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comb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AE52A-12C5-4876-827A-04F76EBA2B41}" type="datetimeFigureOut">
              <a:rPr lang="ar-SA"/>
              <a:pPr>
                <a:defRPr/>
              </a:pPr>
              <a:t>03/04/1442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C33F4-2F5B-476C-B85D-CA0FA3AB86A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comb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66D2A9-FC6A-450B-9B7A-9B0BE506E458}" type="datetimeFigureOut">
              <a:rPr lang="ar-SA"/>
              <a:pPr>
                <a:defRPr/>
              </a:pPr>
              <a:t>03/04/1442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527E72-A102-4ADA-94D6-772CD7CCB496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mb/>
    <p:sndAc>
      <p:stSnd>
        <p:snd r:embed="rId13" name="chimes.wav"/>
      </p:stSnd>
    </p:sndAc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audio" Target="../media/audio15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7.wav"/><Relationship Id="rId7" Type="http://schemas.openxmlformats.org/officeDocument/2006/relationships/audio" Target="../media/audio2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0.wav"/><Relationship Id="rId5" Type="http://schemas.openxmlformats.org/officeDocument/2006/relationships/audio" Target="../media/audio19.wav"/><Relationship Id="rId4" Type="http://schemas.openxmlformats.org/officeDocument/2006/relationships/audio" Target="../media/audio18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5.wav"/><Relationship Id="rId4" Type="http://schemas.openxmlformats.org/officeDocument/2006/relationships/audio" Target="../media/audio24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2.wav"/><Relationship Id="rId7" Type="http://schemas.openxmlformats.org/officeDocument/2006/relationships/audio" Target="../media/audio29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8.wav"/><Relationship Id="rId5" Type="http://schemas.openxmlformats.org/officeDocument/2006/relationships/audio" Target="../media/audio27.wav"/><Relationship Id="rId4" Type="http://schemas.openxmlformats.org/officeDocument/2006/relationships/audio" Target="../media/audio26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0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دبوس زينة 9"/>
          <p:cNvSpPr/>
          <p:nvPr/>
        </p:nvSpPr>
        <p:spPr>
          <a:xfrm>
            <a:off x="4861647" y="1067879"/>
            <a:ext cx="4030833" cy="1185473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600" b="1" dirty="0">
                <a:solidFill>
                  <a:srgbClr val="C00000"/>
                </a:solidFill>
              </a:rPr>
              <a:t>أُحِبُّ العَمَلَ</a:t>
            </a:r>
            <a:endParaRPr lang="ar-EG" sz="6600" b="1" dirty="0">
              <a:solidFill>
                <a:srgbClr val="C00000"/>
              </a:solidFill>
            </a:endParaRPr>
          </a:p>
        </p:txBody>
      </p:sp>
      <p:sp>
        <p:nvSpPr>
          <p:cNvPr id="11" name="مربع نص 10"/>
          <p:cNvSpPr txBox="1">
            <a:spLocks noChangeArrowheads="1"/>
          </p:cNvSpPr>
          <p:nvPr/>
        </p:nvSpPr>
        <p:spPr bwMode="auto">
          <a:xfrm>
            <a:off x="5162568" y="267494"/>
            <a:ext cx="342899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EG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الوحدة 6</a:t>
            </a:r>
            <a:endParaRPr lang="ar-SA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97649" y="97936"/>
            <a:ext cx="2947987" cy="239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2674148"/>
            <a:ext cx="3071834" cy="241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1198281"/>
            <a:ext cx="2593903" cy="180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وحدة السادس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>
            <a:spLocks noChangeArrowheads="1"/>
          </p:cNvSpPr>
          <p:nvPr/>
        </p:nvSpPr>
        <p:spPr bwMode="auto">
          <a:xfrm>
            <a:off x="899592" y="915566"/>
            <a:ext cx="6858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/>
            <a:r>
              <a:rPr lang="ar-SA" sz="4000" b="1" dirty="0">
                <a:solidFill>
                  <a:srgbClr val="99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فَهَذَا يَبْذُرُ لِهَذا قَمْحًا يَأْكُلُهُ، وَهَذا </a:t>
            </a:r>
            <a:r>
              <a:rPr lang="ar-EG" sz="4000" b="1" dirty="0">
                <a:solidFill>
                  <a:srgbClr val="99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يخِيط</a:t>
            </a:r>
            <a:r>
              <a:rPr lang="ar-SA" sz="4000" b="1" dirty="0">
                <a:solidFill>
                  <a:srgbClr val="99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 لِهَذا ثَوْبًا يَلْبَسُهُ، وَهَذا </a:t>
            </a:r>
            <a:r>
              <a:rPr lang="ar-EG" sz="4000" b="1" dirty="0">
                <a:solidFill>
                  <a:srgbClr val="99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يبني</a:t>
            </a:r>
            <a:r>
              <a:rPr lang="ar-SA" sz="4000" b="1" dirty="0">
                <a:solidFill>
                  <a:srgbClr val="99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 لِهَذا بَيْتًا يَسْكُنُه، وَهَذا </a:t>
            </a:r>
            <a:r>
              <a:rPr lang="ar-EG" sz="4000" b="1" dirty="0">
                <a:solidFill>
                  <a:srgbClr val="99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يصنع</a:t>
            </a:r>
            <a:r>
              <a:rPr lang="ar-SA" sz="4000" b="1" dirty="0">
                <a:solidFill>
                  <a:srgbClr val="99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 لِهَذا بابًا يُغْلِقُهُ دون بَيْتِهِ، وَغَيْر ذَلِكَ مِمَّا لا يَكادُ يُدْرِكُهُ العَدَدُ مِنْ الصِّناعاتِ وَالحاجات</a:t>
            </a:r>
            <a:r>
              <a:rPr lang="ar-EG" sz="4000" b="1" dirty="0">
                <a:solidFill>
                  <a:srgbClr val="99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.</a:t>
            </a:r>
            <a:r>
              <a:rPr lang="ar-SA" sz="4000" b="1" dirty="0">
                <a:solidFill>
                  <a:srgbClr val="99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ransition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فَهَذَا يَبْذُرُ لِهَذا قَمْحًا يَأْكُلُهُ، وَهَذا يخِيط لِهَذا ثَوْبً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55576" y="1250960"/>
            <a:ext cx="731688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Low"/>
            <a:r>
              <a:rPr lang="ar-SA" sz="4000" b="1" dirty="0">
                <a:solidFill>
                  <a:srgbClr val="99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لِذا نَحْنُ نُحِبّ</a:t>
            </a:r>
            <a:r>
              <a:rPr lang="ar-EG" sz="4000" b="1" dirty="0">
                <a:solidFill>
                  <a:srgbClr val="99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َ</a:t>
            </a:r>
            <a:r>
              <a:rPr lang="ar-SA" sz="4000" b="1" dirty="0">
                <a:solidFill>
                  <a:srgbClr val="99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هَؤُلاءِ، وَنُحِبّ</a:t>
            </a:r>
            <a:r>
              <a:rPr lang="ar-EG" sz="4000" b="1" dirty="0">
                <a:solidFill>
                  <a:srgbClr val="99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َ</a:t>
            </a:r>
            <a:r>
              <a:rPr lang="ar-SA" sz="4000" b="1" dirty="0">
                <a:solidFill>
                  <a:srgbClr val="99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وُجوْههَمُ الَّتي يَظْهَرُ عَلَيْهَا الصَّبْرُ وَالجَلَدُ؛ فَالعامِلُ </a:t>
            </a:r>
            <a:r>
              <a:rPr lang="ar-EG" sz="4000" b="1" dirty="0">
                <a:solidFill>
                  <a:srgbClr val="99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الذي </a:t>
            </a:r>
            <a:r>
              <a:rPr lang="ar-SA" sz="4000" b="1" dirty="0">
                <a:solidFill>
                  <a:srgbClr val="99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يُجْهِدُ نَفْسَهُ لِنَرتاحَ، هُوَ صَاحِبُ الفَضْلِ، فإذا أَعْطَيْتَهُ أُجْرَتَهُ شَكَرَكَ قَبْلَ أَنْ تَشْكُرَهُ.</a:t>
            </a:r>
          </a:p>
        </p:txBody>
      </p:sp>
    </p:spTree>
  </p:cSld>
  <p:clrMapOvr>
    <a:masterClrMapping/>
  </p:clrMapOvr>
  <p:transition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لِذا لا بُدَّ أَنْ نُحِبَّ هَؤُلاءِ، وَنُحِبَّ وُجوْههَمُ الَّت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38249"/>
            <a:ext cx="6768752" cy="2599685"/>
          </a:xfrm>
          <a:prstGeom prst="rect">
            <a:avLst/>
          </a:prstGeom>
        </p:spPr>
      </p:pic>
      <p:sp>
        <p:nvSpPr>
          <p:cNvPr id="3" name="Rectangle 8"/>
          <p:cNvSpPr/>
          <p:nvPr/>
        </p:nvSpPr>
        <p:spPr bwMode="auto">
          <a:xfrm>
            <a:off x="1540005" y="2030259"/>
            <a:ext cx="6416371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الْفَهْمُ والاسْتِيعَابُ</a:t>
            </a:r>
            <a:endParaRPr lang="en-US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فهم والاستيعاب~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/>
          <p:nvPr/>
        </p:nvSpPr>
        <p:spPr bwMode="auto">
          <a:xfrm>
            <a:off x="2799100" y="126833"/>
            <a:ext cx="6416371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800" b="1" dirty="0">
                <a:solidFill>
                  <a:schemeClr val="bg1"/>
                </a:solidFill>
                <a:latin typeface="+mn-lt"/>
                <a:cs typeface="+mn-cs"/>
              </a:rPr>
              <a:t>الْفَهْمُ والاسْتِيعَابُ</a:t>
            </a:r>
            <a:endParaRPr lang="en-US" sz="48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" name="TextBox 10"/>
          <p:cNvSpPr txBox="1"/>
          <p:nvPr/>
        </p:nvSpPr>
        <p:spPr bwMode="auto">
          <a:xfrm>
            <a:off x="3733800" y="2171701"/>
            <a:ext cx="29718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6000" b="1" dirty="0">
                <a:latin typeface="+mn-lt"/>
                <a:cs typeface="+mn-cs"/>
              </a:rPr>
              <a:t>أُجيبُ</a:t>
            </a:r>
            <a:endParaRPr lang="ar-EG" sz="6000" b="1" dirty="0">
              <a:latin typeface="+mn-lt"/>
              <a:cs typeface="Traditional Arabic" pitchFamily="2" charset="-78"/>
            </a:endParaRPr>
          </a:p>
        </p:txBody>
      </p:sp>
      <p:sp>
        <p:nvSpPr>
          <p:cNvPr id="4" name="Rectangle 5"/>
          <p:cNvSpPr/>
          <p:nvPr/>
        </p:nvSpPr>
        <p:spPr bwMode="auto">
          <a:xfrm flipH="1">
            <a:off x="6324600" y="2114550"/>
            <a:ext cx="1295400" cy="800100"/>
          </a:xfrm>
          <a:prstGeom prst="parallelogram">
            <a:avLst>
              <a:gd name="adj" fmla="val 14555"/>
            </a:avLst>
          </a:prstGeom>
          <a:solidFill>
            <a:srgbClr val="00A8A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EG" b="1">
              <a:solidFill>
                <a:srgbClr val="FF0000"/>
              </a:solidFill>
            </a:endParaRPr>
          </a:p>
        </p:txBody>
      </p:sp>
      <p:sp>
        <p:nvSpPr>
          <p:cNvPr id="5" name="TextBox 3"/>
          <p:cNvSpPr txBox="1"/>
          <p:nvPr/>
        </p:nvSpPr>
        <p:spPr bwMode="auto">
          <a:xfrm>
            <a:off x="6124568" y="2171700"/>
            <a:ext cx="1571633" cy="830997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dirty="0">
                <a:solidFill>
                  <a:schemeClr val="bg1"/>
                </a:solidFill>
                <a:latin typeface="+mn-lt"/>
                <a:cs typeface="+mn-cs"/>
              </a:rPr>
              <a:t>أولاً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8350" y="2000250"/>
            <a:ext cx="238125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ولا~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أجيب~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 bwMode="auto">
          <a:xfrm>
            <a:off x="539552" y="699542"/>
            <a:ext cx="8089666" cy="720080"/>
          </a:xfrm>
          <a:prstGeom prst="roundRect">
            <a:avLst/>
          </a:prstGeom>
          <a:gradFill flip="none" rotWithShape="1">
            <a:gsLst>
              <a:gs pos="0">
                <a:srgbClr val="BCBCD2">
                  <a:tint val="66000"/>
                  <a:satMod val="160000"/>
                </a:srgbClr>
              </a:gs>
              <a:gs pos="50000">
                <a:srgbClr val="BCBCD2">
                  <a:tint val="44500"/>
                  <a:satMod val="160000"/>
                </a:srgbClr>
              </a:gs>
              <a:gs pos="100000">
                <a:srgbClr val="BCBCD2">
                  <a:tint val="23500"/>
                  <a:satMod val="160000"/>
                </a:srgbClr>
              </a:gs>
            </a:gsLst>
            <a:lin ang="10800000" scaled="1"/>
            <a:tileRect/>
          </a:gradFill>
          <a:ln/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/>
          <a:lstStyle/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solidFill>
                  <a:srgbClr val="002060"/>
                </a:solidFill>
              </a:rPr>
              <a:t>1- أجيب شفهياً عن الأسئلة الآتية: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616594" y="1718687"/>
            <a:ext cx="7992888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ar-EG" sz="2800" b="1" dirty="0">
                <a:solidFill>
                  <a:srgbClr val="002060"/>
                </a:solidFill>
              </a:rPr>
              <a:t>من المخاطب في قوله تعالى: </a:t>
            </a:r>
            <a:r>
              <a:rPr lang="ar-EG" sz="2800" b="1" dirty="0">
                <a:solidFill>
                  <a:srgbClr val="00A87C"/>
                </a:solidFill>
              </a:rPr>
              <a:t>(</a:t>
            </a:r>
            <a:r>
              <a:rPr lang="ar-SA" sz="2800" b="1" dirty="0">
                <a:solidFill>
                  <a:srgbClr val="00A87C"/>
                </a:solidFill>
              </a:rPr>
              <a:t>وَاصْنَعِ الْفُلْكَ بِأَعْيُنِنَا وَوَحْيِنَا وَلَا تُخَاطِبْنِي فِي الَّذِينَ ظَلَمُوا ۚ إِنَّهُم مُّغْرَقُونَ</a:t>
            </a:r>
            <a:r>
              <a:rPr lang="ar-EG" sz="2800" b="1" dirty="0">
                <a:solidFill>
                  <a:srgbClr val="00A87C"/>
                </a:solidFill>
              </a:rPr>
              <a:t>) </a:t>
            </a:r>
            <a:r>
              <a:rPr lang="ar-SA" sz="2800" b="1" dirty="0">
                <a:solidFill>
                  <a:srgbClr val="002060"/>
                </a:solidFill>
              </a:rPr>
              <a:t>(</a:t>
            </a:r>
            <a:r>
              <a:rPr lang="ar-EG" sz="2800" b="1" dirty="0">
                <a:solidFill>
                  <a:srgbClr val="002060"/>
                </a:solidFill>
              </a:rPr>
              <a:t>هود 37</a:t>
            </a:r>
            <a:r>
              <a:rPr lang="ar-SA" sz="2800" b="1" dirty="0">
                <a:solidFill>
                  <a:srgbClr val="002060"/>
                </a:solidFill>
              </a:rPr>
              <a:t>)</a:t>
            </a:r>
            <a:r>
              <a:rPr lang="ar-EG" sz="2800" b="1" dirty="0">
                <a:solidFill>
                  <a:srgbClr val="002060"/>
                </a:solidFill>
              </a:rPr>
              <a:t>؟</a:t>
            </a:r>
          </a:p>
          <a:p>
            <a:pPr marL="342900" indent="-342900">
              <a:buFont typeface="+mj-lt"/>
              <a:buAutoNum type="arabicPeriod"/>
            </a:pPr>
            <a:endParaRPr lang="ar-EG" sz="2800" b="1" dirty="0">
              <a:solidFill>
                <a:srgbClr val="00206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ar-EG" sz="2800" b="1" dirty="0">
                <a:solidFill>
                  <a:srgbClr val="002060"/>
                </a:solidFill>
              </a:rPr>
              <a:t>ما واجبك تجاه أصحاب المهن؟</a:t>
            </a:r>
          </a:p>
        </p:txBody>
      </p:sp>
      <p:sp>
        <p:nvSpPr>
          <p:cNvPr id="2" name="مربع نص 1"/>
          <p:cNvSpPr txBox="1"/>
          <p:nvPr/>
        </p:nvSpPr>
        <p:spPr>
          <a:xfrm>
            <a:off x="3275856" y="2626628"/>
            <a:ext cx="35283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solidFill>
                  <a:srgbClr val="FF0000"/>
                </a:solidFill>
              </a:rPr>
              <a:t>سيدنا نوح –عليه السلام-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457224" y="3426847"/>
            <a:ext cx="8152258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</a:rPr>
              <a:t>نُحِبّ</a:t>
            </a:r>
            <a:r>
              <a:rPr lang="ar-EG" sz="2800" b="1" dirty="0">
                <a:solidFill>
                  <a:srgbClr val="FF0000"/>
                </a:solidFill>
              </a:rPr>
              <a:t>َ</a:t>
            </a:r>
            <a:r>
              <a:rPr lang="ar-SA" sz="2800" b="1" dirty="0">
                <a:solidFill>
                  <a:srgbClr val="FF0000"/>
                </a:solidFill>
              </a:rPr>
              <a:t>هم، وَنُحِبّ</a:t>
            </a:r>
            <a:r>
              <a:rPr lang="ar-EG" sz="2800" b="1" dirty="0">
                <a:solidFill>
                  <a:srgbClr val="FF0000"/>
                </a:solidFill>
              </a:rPr>
              <a:t>َ</a:t>
            </a:r>
            <a:r>
              <a:rPr lang="ar-SA" sz="2800" b="1" dirty="0">
                <a:solidFill>
                  <a:srgbClr val="FF0000"/>
                </a:solidFill>
              </a:rPr>
              <a:t> وُجوْههَمُ الَّتي يَظْهَرُ عَلَيْهَا الصَّبْرُ وَالجَلَدُ؛ فَالعامِلُ </a:t>
            </a:r>
            <a:r>
              <a:rPr lang="ar-EG" sz="2800" b="1" dirty="0">
                <a:solidFill>
                  <a:srgbClr val="FF0000"/>
                </a:solidFill>
              </a:rPr>
              <a:t> الذي </a:t>
            </a:r>
            <a:r>
              <a:rPr lang="ar-SA" sz="2800" b="1" dirty="0">
                <a:solidFill>
                  <a:srgbClr val="FF0000"/>
                </a:solidFill>
              </a:rPr>
              <a:t>يُجْهِدُ نَفْسَهُ لِنَرتاحَ، هُوَ صَاحِبُ الفَضْلِ، فإذا أَعْطَيْتَهُ أُجْرَتَهُ شَكَرَكَ قَبْلَ أَنْ تَشْكُرَهُ.</a:t>
            </a:r>
            <a:endParaRPr lang="ar-EG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جيب عن الأسئلة التال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 bwMode="auto">
          <a:xfrm>
            <a:off x="539552" y="699542"/>
            <a:ext cx="8089666" cy="720080"/>
          </a:xfrm>
          <a:prstGeom prst="roundRect">
            <a:avLst/>
          </a:prstGeom>
          <a:gradFill flip="none" rotWithShape="1">
            <a:gsLst>
              <a:gs pos="0">
                <a:srgbClr val="BCBCD2">
                  <a:tint val="66000"/>
                  <a:satMod val="160000"/>
                </a:srgbClr>
              </a:gs>
              <a:gs pos="50000">
                <a:srgbClr val="BCBCD2">
                  <a:tint val="44500"/>
                  <a:satMod val="160000"/>
                </a:srgbClr>
              </a:gs>
              <a:gs pos="100000">
                <a:srgbClr val="BCBCD2">
                  <a:tint val="23500"/>
                  <a:satMod val="160000"/>
                </a:srgbClr>
              </a:gs>
            </a:gsLst>
            <a:lin ang="10800000" scaled="1"/>
            <a:tileRect/>
          </a:gradFill>
          <a:ln/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/>
          <a:lstStyle/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solidFill>
                  <a:srgbClr val="002060"/>
                </a:solidFill>
              </a:rPr>
              <a:t>1- أجيب شفهياً عن الأسئلة الآتية: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587941" y="1013686"/>
            <a:ext cx="7992888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EG" sz="2800" b="1" dirty="0">
              <a:solidFill>
                <a:srgbClr val="002060"/>
              </a:solidFill>
            </a:endParaRPr>
          </a:p>
          <a:p>
            <a:r>
              <a:rPr lang="ar-EG" sz="2800" b="1" dirty="0">
                <a:solidFill>
                  <a:srgbClr val="002060"/>
                </a:solidFill>
              </a:rPr>
              <a:t>3- أقترح ثلاثة عناوين أخرى للنص؟</a:t>
            </a:r>
          </a:p>
          <a:p>
            <a:endParaRPr lang="ar-EG" sz="2800" b="1" dirty="0">
              <a:solidFill>
                <a:srgbClr val="002060"/>
              </a:solidFill>
            </a:endParaRPr>
          </a:p>
          <a:p>
            <a:endParaRPr lang="ar-EG" sz="2800" b="1" dirty="0">
              <a:solidFill>
                <a:srgbClr val="002060"/>
              </a:solidFill>
            </a:endParaRPr>
          </a:p>
          <a:p>
            <a:r>
              <a:rPr lang="ar-EG" sz="2800" b="1" dirty="0">
                <a:solidFill>
                  <a:srgbClr val="002060"/>
                </a:solidFill>
              </a:rPr>
              <a:t>4- ما الإيجابيات التي تعود على الفرد والمجتمع من خلال مزاولة المهن المختلفة؟</a:t>
            </a:r>
            <a:endParaRPr lang="ar-SA" sz="2800" b="1" dirty="0">
              <a:solidFill>
                <a:srgbClr val="002060"/>
              </a:solidFill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6444260" y="2010437"/>
            <a:ext cx="20882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solidFill>
                  <a:srgbClr val="FF0000"/>
                </a:solidFill>
              </a:rPr>
              <a:t>ما أجمل العمل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4073066" y="1995686"/>
            <a:ext cx="20882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solidFill>
                  <a:srgbClr val="FF0000"/>
                </a:solidFill>
              </a:rPr>
              <a:t>أهمية العمل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1653535" y="1995686"/>
            <a:ext cx="20882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2800" b="1" dirty="0">
                <a:solidFill>
                  <a:srgbClr val="FF0000"/>
                </a:solidFill>
              </a:rPr>
              <a:t>العمل في حياتنا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617229" y="3579862"/>
            <a:ext cx="7915263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800" b="1" dirty="0">
                <a:solidFill>
                  <a:srgbClr val="FF0000"/>
                </a:solidFill>
              </a:rPr>
              <a:t>التعاون بين الأفراد، والاستعانة ببعضهم البعض، وبث روح المودة والألفة بين أفراد المجتمع، ويعود هذا على الفرد بالنفع والخبرة في الحياة.</a:t>
            </a:r>
          </a:p>
        </p:txBody>
      </p:sp>
    </p:spTree>
    <p:extLst>
      <p:ext uri="{BB962C8B-B14F-4D97-AF65-F5344CB8AC3E}">
        <p14:creationId xmlns:p14="http://schemas.microsoft.com/office/powerpoint/2010/main" val="2680686283"/>
      </p:ext>
    </p:extLst>
  </p:cSld>
  <p:clrMapOvr>
    <a:masterClrMapping/>
  </p:clrMapOvr>
  <p:transition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جيب عن الأسئلة التال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1043608" y="1779662"/>
            <a:ext cx="2292663" cy="110535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800" b="1" dirty="0">
                <a:solidFill>
                  <a:srgbClr val="002060"/>
                </a:solidFill>
              </a:rPr>
              <a:t>.............</a:t>
            </a:r>
            <a:endParaRPr lang="ar-SA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1055201" y="3355694"/>
            <a:ext cx="2292663" cy="110535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800" b="1" dirty="0">
                <a:solidFill>
                  <a:srgbClr val="002060"/>
                </a:solidFill>
              </a:rPr>
              <a:t>.............</a:t>
            </a:r>
            <a:endParaRPr lang="ar-SA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سهم إلى اليسار 11"/>
          <p:cNvSpPr/>
          <p:nvPr/>
        </p:nvSpPr>
        <p:spPr>
          <a:xfrm>
            <a:off x="3347864" y="2092930"/>
            <a:ext cx="432048" cy="462533"/>
          </a:xfrm>
          <a:prstGeom prst="leftArrow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سهم إلى اليسار 12"/>
          <p:cNvSpPr/>
          <p:nvPr/>
        </p:nvSpPr>
        <p:spPr>
          <a:xfrm>
            <a:off x="3336271" y="3677106"/>
            <a:ext cx="432048" cy="462533"/>
          </a:xfrm>
          <a:prstGeom prst="leftArrow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3758627" y="1787806"/>
            <a:ext cx="2292663" cy="110535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800" b="1" dirty="0">
                <a:solidFill>
                  <a:schemeClr val="accent6">
                    <a:lumMod val="75000"/>
                  </a:schemeClr>
                </a:solidFill>
              </a:rPr>
              <a:t>آدم عليه السلام </a:t>
            </a:r>
            <a:endParaRPr lang="ar-SA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3770220" y="3363838"/>
            <a:ext cx="2292663" cy="110535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800" b="1" dirty="0">
                <a:solidFill>
                  <a:schemeClr val="accent6">
                    <a:lumMod val="75000"/>
                  </a:schemeClr>
                </a:solidFill>
              </a:rPr>
              <a:t>إدريس عليه السلام </a:t>
            </a:r>
            <a:endParaRPr lang="ar-SA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Wave 3"/>
          <p:cNvSpPr/>
          <p:nvPr/>
        </p:nvSpPr>
        <p:spPr bwMode="auto">
          <a:xfrm>
            <a:off x="539552" y="411510"/>
            <a:ext cx="8089666" cy="1152128"/>
          </a:xfrm>
          <a:prstGeom prst="roundRect">
            <a:avLst/>
          </a:prstGeom>
          <a:gradFill flip="none" rotWithShape="1">
            <a:gsLst>
              <a:gs pos="0">
                <a:srgbClr val="BCBCD2">
                  <a:tint val="66000"/>
                  <a:satMod val="160000"/>
                </a:srgbClr>
              </a:gs>
              <a:gs pos="50000">
                <a:srgbClr val="BCBCD2">
                  <a:tint val="44500"/>
                  <a:satMod val="160000"/>
                </a:srgbClr>
              </a:gs>
              <a:gs pos="100000">
                <a:srgbClr val="BCBCD2">
                  <a:tint val="23500"/>
                  <a:satMod val="160000"/>
                </a:srgbClr>
              </a:gs>
            </a:gsLst>
            <a:lin ang="10800000" scaled="1"/>
            <a:tileRect/>
          </a:gradFill>
          <a:ln/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/>
          <a:lstStyle/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solidFill>
                  <a:srgbClr val="002060"/>
                </a:solidFill>
              </a:rPr>
              <a:t>2- أكمل الفراغات في الخريطة الذهنية الآتية بما يناسبها من النص: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 rot="16200000">
            <a:off x="5848810" y="2433927"/>
            <a:ext cx="2761540" cy="14692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800" b="1" dirty="0">
                <a:solidFill>
                  <a:srgbClr val="C00000"/>
                </a:solidFill>
              </a:rPr>
              <a:t>المهن التي عمل بها الأنبياء والرسل عليهم السلام </a:t>
            </a:r>
          </a:p>
        </p:txBody>
      </p:sp>
      <p:sp>
        <p:nvSpPr>
          <p:cNvPr id="5" name="سهم إلى اليسار 4"/>
          <p:cNvSpPr/>
          <p:nvPr/>
        </p:nvSpPr>
        <p:spPr>
          <a:xfrm>
            <a:off x="6062883" y="2101074"/>
            <a:ext cx="432048" cy="462533"/>
          </a:xfrm>
          <a:prstGeom prst="leftArrow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سهم إلى اليسار 7"/>
          <p:cNvSpPr/>
          <p:nvPr/>
        </p:nvSpPr>
        <p:spPr>
          <a:xfrm>
            <a:off x="6051290" y="3685250"/>
            <a:ext cx="432048" cy="462533"/>
          </a:xfrm>
          <a:prstGeom prst="leftArrow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ربع نص 13"/>
          <p:cNvSpPr txBox="1"/>
          <p:nvPr/>
        </p:nvSpPr>
        <p:spPr>
          <a:xfrm>
            <a:off x="1259632" y="3507854"/>
            <a:ext cx="165618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solidFill>
                  <a:srgbClr val="3333CC"/>
                </a:solidFill>
              </a:rPr>
              <a:t>خياطاً</a:t>
            </a:r>
            <a:endParaRPr lang="ar-SA" sz="3200" b="1" dirty="0">
              <a:solidFill>
                <a:srgbClr val="3333CC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1259632" y="1965689"/>
            <a:ext cx="165618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solidFill>
                  <a:srgbClr val="3333CC"/>
                </a:solidFill>
              </a:rPr>
              <a:t>حراثاً</a:t>
            </a:r>
            <a:endParaRPr lang="ar-SA" sz="3200" b="1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951376"/>
      </p:ext>
    </p:extLst>
  </p:cSld>
  <p:clrMapOvr>
    <a:masterClrMapping/>
  </p:clrMapOvr>
  <p:transition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6" grpId="0" animBg="1"/>
      <p:bldP spid="9" grpId="0" animBg="1"/>
      <p:bldP spid="4" grpId="0" animBg="1"/>
      <p:bldP spid="3" grpId="0" animBg="1"/>
      <p:bldP spid="5" grpId="0" animBg="1"/>
      <p:bldP spid="8" grpId="0" animBg="1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1043608" y="1779662"/>
            <a:ext cx="2292663" cy="110535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800" b="1" dirty="0">
                <a:solidFill>
                  <a:srgbClr val="002060"/>
                </a:solidFill>
              </a:rPr>
              <a:t>.............</a:t>
            </a:r>
            <a:endParaRPr lang="ar-SA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1055201" y="3355694"/>
            <a:ext cx="2292663" cy="110535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800" b="1" dirty="0">
                <a:solidFill>
                  <a:srgbClr val="002060"/>
                </a:solidFill>
              </a:rPr>
              <a:t>.............</a:t>
            </a:r>
            <a:endParaRPr lang="ar-SA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سهم إلى اليسار 11"/>
          <p:cNvSpPr/>
          <p:nvPr/>
        </p:nvSpPr>
        <p:spPr>
          <a:xfrm>
            <a:off x="3347864" y="2092930"/>
            <a:ext cx="432048" cy="462533"/>
          </a:xfrm>
          <a:prstGeom prst="leftArrow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سهم إلى اليسار 12"/>
          <p:cNvSpPr/>
          <p:nvPr/>
        </p:nvSpPr>
        <p:spPr>
          <a:xfrm>
            <a:off x="3336271" y="3677106"/>
            <a:ext cx="432048" cy="462533"/>
          </a:xfrm>
          <a:prstGeom prst="leftArrow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3758627" y="1787806"/>
            <a:ext cx="2292663" cy="110535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EG" sz="2800" b="1" dirty="0">
                <a:solidFill>
                  <a:schemeClr val="accent6">
                    <a:lumMod val="75000"/>
                  </a:schemeClr>
                </a:solidFill>
              </a:rPr>
              <a:t>نوح عليه السلام </a:t>
            </a:r>
            <a:endParaRPr lang="ar-S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3770220" y="3363838"/>
            <a:ext cx="2292663" cy="110535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800" b="1" dirty="0">
                <a:solidFill>
                  <a:schemeClr val="accent6">
                    <a:lumMod val="75000"/>
                  </a:schemeClr>
                </a:solidFill>
              </a:rPr>
              <a:t>صالح عليه السلام </a:t>
            </a:r>
            <a:endParaRPr lang="ar-SA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Wave 3"/>
          <p:cNvSpPr/>
          <p:nvPr/>
        </p:nvSpPr>
        <p:spPr bwMode="auto">
          <a:xfrm>
            <a:off x="539552" y="411510"/>
            <a:ext cx="8089666" cy="1152128"/>
          </a:xfrm>
          <a:prstGeom prst="roundRect">
            <a:avLst/>
          </a:prstGeom>
          <a:gradFill flip="none" rotWithShape="1">
            <a:gsLst>
              <a:gs pos="0">
                <a:srgbClr val="BCBCD2">
                  <a:tint val="66000"/>
                  <a:satMod val="160000"/>
                </a:srgbClr>
              </a:gs>
              <a:gs pos="50000">
                <a:srgbClr val="BCBCD2">
                  <a:tint val="44500"/>
                  <a:satMod val="160000"/>
                </a:srgbClr>
              </a:gs>
              <a:gs pos="100000">
                <a:srgbClr val="BCBCD2">
                  <a:tint val="23500"/>
                  <a:satMod val="160000"/>
                </a:srgbClr>
              </a:gs>
            </a:gsLst>
            <a:lin ang="10800000" scaled="1"/>
            <a:tileRect/>
          </a:gradFill>
          <a:ln/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/>
          <a:lstStyle/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solidFill>
                  <a:srgbClr val="002060"/>
                </a:solidFill>
              </a:rPr>
              <a:t>2- أكمل الفراغات في الخريطة الذهنية الآتية بما يناسبها من النص: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 rot="16200000">
            <a:off x="5848810" y="2433927"/>
            <a:ext cx="2761540" cy="14692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800" b="1" dirty="0">
                <a:solidFill>
                  <a:srgbClr val="C00000"/>
                </a:solidFill>
              </a:rPr>
              <a:t>المهن التي عمل بها الأنبياء والرسل عليهم السلام </a:t>
            </a:r>
          </a:p>
        </p:txBody>
      </p:sp>
      <p:sp>
        <p:nvSpPr>
          <p:cNvPr id="5" name="سهم إلى اليسار 4"/>
          <p:cNvSpPr/>
          <p:nvPr/>
        </p:nvSpPr>
        <p:spPr>
          <a:xfrm>
            <a:off x="6062883" y="2101074"/>
            <a:ext cx="432048" cy="462533"/>
          </a:xfrm>
          <a:prstGeom prst="leftArrow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سهم إلى اليسار 7"/>
          <p:cNvSpPr/>
          <p:nvPr/>
        </p:nvSpPr>
        <p:spPr>
          <a:xfrm>
            <a:off x="6051290" y="3685250"/>
            <a:ext cx="432048" cy="462533"/>
          </a:xfrm>
          <a:prstGeom prst="leftArrow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/>
          <p:cNvSpPr txBox="1"/>
          <p:nvPr/>
        </p:nvSpPr>
        <p:spPr>
          <a:xfrm>
            <a:off x="1259632" y="1933944"/>
            <a:ext cx="165618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solidFill>
                  <a:srgbClr val="3333CC"/>
                </a:solidFill>
              </a:rPr>
              <a:t>نجاراً</a:t>
            </a:r>
            <a:endParaRPr lang="ar-SA" sz="3200" b="1" dirty="0">
              <a:solidFill>
                <a:srgbClr val="3333CC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1259632" y="3507854"/>
            <a:ext cx="165618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solidFill>
                  <a:srgbClr val="3333CC"/>
                </a:solidFill>
              </a:rPr>
              <a:t>تاجراً</a:t>
            </a:r>
            <a:endParaRPr lang="ar-SA" sz="3200" b="1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811210"/>
      </p:ext>
    </p:extLst>
  </p:cSld>
  <p:clrMapOvr>
    <a:masterClrMapping/>
  </p:clrMapOvr>
  <p:transition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6" grpId="0" animBg="1"/>
      <p:bldP spid="9" grpId="0" animBg="1"/>
      <p:bldP spid="4" grpId="0" animBg="1"/>
      <p:bldP spid="3" grpId="0" animBg="1"/>
      <p:bldP spid="5" grpId="0" animBg="1"/>
      <p:bldP spid="8" grpId="0" animBg="1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مستدير الزوايا 9"/>
          <p:cNvSpPr/>
          <p:nvPr/>
        </p:nvSpPr>
        <p:spPr>
          <a:xfrm>
            <a:off x="1043608" y="1779662"/>
            <a:ext cx="2292663" cy="110535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800" b="1" dirty="0">
                <a:solidFill>
                  <a:srgbClr val="002060"/>
                </a:solidFill>
              </a:rPr>
              <a:t>.............</a:t>
            </a:r>
            <a:endParaRPr lang="ar-SA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1055201" y="3355694"/>
            <a:ext cx="2292663" cy="110535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800" b="1" dirty="0">
                <a:solidFill>
                  <a:srgbClr val="002060"/>
                </a:solidFill>
              </a:rPr>
              <a:t>.............</a:t>
            </a:r>
            <a:endParaRPr lang="ar-SA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سهم إلى اليسار 11"/>
          <p:cNvSpPr/>
          <p:nvPr/>
        </p:nvSpPr>
        <p:spPr>
          <a:xfrm>
            <a:off x="3347864" y="2092930"/>
            <a:ext cx="432048" cy="462533"/>
          </a:xfrm>
          <a:prstGeom prst="leftArrow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سهم إلى اليسار 12"/>
          <p:cNvSpPr/>
          <p:nvPr/>
        </p:nvSpPr>
        <p:spPr>
          <a:xfrm>
            <a:off x="3336271" y="3677106"/>
            <a:ext cx="432048" cy="462533"/>
          </a:xfrm>
          <a:prstGeom prst="leftArrow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3758627" y="1787806"/>
            <a:ext cx="2292663" cy="110535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800" b="1" dirty="0">
                <a:solidFill>
                  <a:schemeClr val="accent6">
                    <a:lumMod val="75000"/>
                  </a:schemeClr>
                </a:solidFill>
              </a:rPr>
              <a:t>موسى عليه السلام </a:t>
            </a:r>
            <a:endParaRPr lang="ar-S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3770220" y="3363838"/>
            <a:ext cx="2292663" cy="110535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800" b="1" dirty="0">
                <a:solidFill>
                  <a:schemeClr val="accent6">
                    <a:lumMod val="75000"/>
                  </a:schemeClr>
                </a:solidFill>
              </a:rPr>
              <a:t>داود عليه السلام </a:t>
            </a:r>
            <a:endParaRPr lang="ar-SA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Wave 3"/>
          <p:cNvSpPr/>
          <p:nvPr/>
        </p:nvSpPr>
        <p:spPr bwMode="auto">
          <a:xfrm>
            <a:off x="539552" y="411510"/>
            <a:ext cx="8089666" cy="1152128"/>
          </a:xfrm>
          <a:prstGeom prst="roundRect">
            <a:avLst/>
          </a:prstGeom>
          <a:gradFill flip="none" rotWithShape="1">
            <a:gsLst>
              <a:gs pos="0">
                <a:srgbClr val="BCBCD2">
                  <a:tint val="66000"/>
                  <a:satMod val="160000"/>
                </a:srgbClr>
              </a:gs>
              <a:gs pos="50000">
                <a:srgbClr val="BCBCD2">
                  <a:tint val="44500"/>
                  <a:satMod val="160000"/>
                </a:srgbClr>
              </a:gs>
              <a:gs pos="100000">
                <a:srgbClr val="BCBCD2">
                  <a:tint val="23500"/>
                  <a:satMod val="160000"/>
                </a:srgbClr>
              </a:gs>
            </a:gsLst>
            <a:lin ang="10800000" scaled="1"/>
            <a:tileRect/>
          </a:gradFill>
          <a:ln/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/>
          <a:lstStyle/>
          <a:p>
            <a:pPr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200" b="1" dirty="0">
                <a:solidFill>
                  <a:srgbClr val="002060"/>
                </a:solidFill>
              </a:rPr>
              <a:t>2- أكمل الفراغات في الخريطة الذهنية الآتية بما يناسبها من النص: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 rot="16200000">
            <a:off x="5848810" y="2433927"/>
            <a:ext cx="2761540" cy="14692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2800" b="1" dirty="0">
                <a:solidFill>
                  <a:srgbClr val="C00000"/>
                </a:solidFill>
              </a:rPr>
              <a:t>المهن التي عمل بها الأنبياء والرسل عليهم السلام </a:t>
            </a:r>
          </a:p>
        </p:txBody>
      </p:sp>
      <p:sp>
        <p:nvSpPr>
          <p:cNvPr id="5" name="سهم إلى اليسار 4"/>
          <p:cNvSpPr/>
          <p:nvPr/>
        </p:nvSpPr>
        <p:spPr>
          <a:xfrm>
            <a:off x="6062883" y="2101074"/>
            <a:ext cx="432048" cy="462533"/>
          </a:xfrm>
          <a:prstGeom prst="leftArrow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سهم إلى اليسار 7"/>
          <p:cNvSpPr/>
          <p:nvPr/>
        </p:nvSpPr>
        <p:spPr>
          <a:xfrm>
            <a:off x="6051290" y="3685250"/>
            <a:ext cx="432048" cy="462533"/>
          </a:xfrm>
          <a:prstGeom prst="leftArrow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ربع نص 13"/>
          <p:cNvSpPr txBox="1"/>
          <p:nvPr/>
        </p:nvSpPr>
        <p:spPr>
          <a:xfrm>
            <a:off x="1373440" y="1923678"/>
            <a:ext cx="165618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solidFill>
                  <a:srgbClr val="3333CC"/>
                </a:solidFill>
              </a:rPr>
              <a:t>راعياً</a:t>
            </a:r>
            <a:endParaRPr lang="ar-SA" sz="3200" b="1" dirty="0">
              <a:solidFill>
                <a:srgbClr val="3333CC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1259632" y="3524032"/>
            <a:ext cx="165618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200" b="1" dirty="0">
                <a:solidFill>
                  <a:srgbClr val="3333CC"/>
                </a:solidFill>
              </a:rPr>
              <a:t>حداداً</a:t>
            </a:r>
            <a:endParaRPr lang="ar-SA" sz="3200" b="1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690441"/>
      </p:ext>
    </p:extLst>
  </p:cSld>
  <p:clrMapOvr>
    <a:masterClrMapping/>
  </p:clrMapOvr>
  <p:transition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6" grpId="0" animBg="1"/>
      <p:bldP spid="9" grpId="0" animBg="1"/>
      <p:bldP spid="4" grpId="0" animBg="1"/>
      <p:bldP spid="3" grpId="0" animBg="1"/>
      <p:bldP spid="5" grpId="0" animBg="1"/>
      <p:bldP spid="8" grpId="0" animBg="1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3"/>
          <p:cNvSpPr/>
          <p:nvPr/>
        </p:nvSpPr>
        <p:spPr bwMode="auto">
          <a:xfrm>
            <a:off x="611560" y="623508"/>
            <a:ext cx="7992888" cy="742949"/>
          </a:xfrm>
          <a:prstGeom prst="roundRect">
            <a:avLst/>
          </a:prstGeom>
          <a:gradFill flip="none" rotWithShape="1">
            <a:gsLst>
              <a:gs pos="0">
                <a:srgbClr val="BCBCD2">
                  <a:tint val="66000"/>
                  <a:satMod val="160000"/>
                </a:srgbClr>
              </a:gs>
              <a:gs pos="50000">
                <a:srgbClr val="BCBCD2">
                  <a:tint val="44500"/>
                  <a:satMod val="160000"/>
                </a:srgbClr>
              </a:gs>
              <a:gs pos="100000">
                <a:srgbClr val="BCBCD2">
                  <a:tint val="23500"/>
                  <a:satMod val="160000"/>
                </a:srgbClr>
              </a:gs>
            </a:gsLst>
            <a:lin ang="10800000" scaled="1"/>
            <a:tileRect/>
          </a:gradFill>
          <a:ln/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/>
          <a:lstStyle/>
          <a:p>
            <a:pPr>
              <a:tabLst>
                <a:tab pos="576263" algn="l"/>
              </a:tabLst>
            </a:pPr>
            <a:r>
              <a:rPr lang="ar-EG" sz="3200" b="1" dirty="0">
                <a:solidFill>
                  <a:srgbClr val="002060"/>
                </a:solidFill>
                <a:latin typeface="Traditional Arabic" pitchFamily="18" charset="-78"/>
              </a:rPr>
              <a:t>3- </a:t>
            </a:r>
            <a:r>
              <a:rPr lang="ar-SA" sz="3200" b="1" dirty="0">
                <a:solidFill>
                  <a:srgbClr val="002060"/>
                </a:solidFill>
                <a:latin typeface="Traditional Arabic" pitchFamily="18" charset="-78"/>
              </a:rPr>
              <a:t>أَضَعُ عَلامَةَ (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sym typeface="Wingdings 2" pitchFamily="18" charset="2"/>
              </a:rPr>
              <a:t></a:t>
            </a:r>
            <a:r>
              <a:rPr lang="ar-SA" sz="3200" b="1" dirty="0">
                <a:solidFill>
                  <a:srgbClr val="002060"/>
                </a:solidFill>
                <a:latin typeface="Traditional Arabic" pitchFamily="18" charset="-78"/>
                <a:sym typeface="Wingdings 2" pitchFamily="18" charset="2"/>
              </a:rPr>
              <a:t>) </a:t>
            </a:r>
            <a:r>
              <a:rPr lang="ar-SA" sz="3200" b="1" dirty="0">
                <a:solidFill>
                  <a:srgbClr val="002060"/>
                </a:solidFill>
              </a:rPr>
              <a:t>أَمَامَ الْأَفْكَارِ الَّتِي وَرَدَت فِي النَّصِّ:</a:t>
            </a:r>
            <a:endParaRPr lang="ar-SA" sz="3200" b="1" dirty="0">
              <a:solidFill>
                <a:srgbClr val="002060"/>
              </a:solidFill>
              <a:latin typeface="Times New Roman" pitchFamily="18" charset="0"/>
              <a:sym typeface="Wingdings 2" pitchFamily="18" charset="2"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8143900" y="2143122"/>
            <a:ext cx="285752" cy="21431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7"/>
          <p:cNvSpPr>
            <a:spLocks noChangeArrowheads="1"/>
          </p:cNvSpPr>
          <p:nvPr/>
        </p:nvSpPr>
        <p:spPr bwMode="auto">
          <a:xfrm>
            <a:off x="5039957" y="1955103"/>
            <a:ext cx="29610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EG" sz="3600" b="1" dirty="0">
                <a:latin typeface="Calibri" pitchFamily="34" charset="0"/>
              </a:rPr>
              <a:t>الترغيب في </a:t>
            </a:r>
            <a:r>
              <a:rPr lang="ar-SA" sz="3600" b="1" dirty="0">
                <a:latin typeface="Calibri" pitchFamily="34" charset="0"/>
              </a:rPr>
              <a:t>العَمَلِ.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857356" y="2089543"/>
            <a:ext cx="571504" cy="37505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بيضاوي 7"/>
          <p:cNvSpPr/>
          <p:nvPr/>
        </p:nvSpPr>
        <p:spPr>
          <a:xfrm>
            <a:off x="8143900" y="2893221"/>
            <a:ext cx="285752" cy="21431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7"/>
          <p:cNvSpPr>
            <a:spLocks noChangeArrowheads="1"/>
          </p:cNvSpPr>
          <p:nvPr/>
        </p:nvSpPr>
        <p:spPr bwMode="auto">
          <a:xfrm>
            <a:off x="3784110" y="2704001"/>
            <a:ext cx="42883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3600" b="1" dirty="0">
                <a:latin typeface="Calibri" pitchFamily="34" charset="0"/>
              </a:rPr>
              <a:t>طَريْقَةُ بِناءِ السُّفُنِ في القِدَمِ.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1857356" y="2839642"/>
            <a:ext cx="571504" cy="37505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شكل بيضاوي 10"/>
          <p:cNvSpPr/>
          <p:nvPr/>
        </p:nvSpPr>
        <p:spPr>
          <a:xfrm>
            <a:off x="8072462" y="3587200"/>
            <a:ext cx="285752" cy="214314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7"/>
          <p:cNvSpPr>
            <a:spLocks noChangeArrowheads="1"/>
          </p:cNvSpPr>
          <p:nvPr/>
        </p:nvSpPr>
        <p:spPr bwMode="auto">
          <a:xfrm>
            <a:off x="2782930" y="3397980"/>
            <a:ext cx="52180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EG" sz="3600" b="1" dirty="0">
                <a:latin typeface="Calibri" pitchFamily="34" charset="0"/>
              </a:rPr>
              <a:t>الحث على </a:t>
            </a:r>
            <a:r>
              <a:rPr lang="ar-SA" sz="3600" b="1" dirty="0">
                <a:latin typeface="Calibri" pitchFamily="34" charset="0"/>
              </a:rPr>
              <a:t>احْتِرامِ أَصْحابِ المِهَنِ. 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1857356" y="3533621"/>
            <a:ext cx="571504" cy="37505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856589" y="1955103"/>
            <a:ext cx="5389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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785151" y="3455290"/>
            <a:ext cx="5389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</a:t>
            </a:r>
          </a:p>
        </p:txBody>
      </p:sp>
    </p:spTree>
  </p:cSld>
  <p:clrMapOvr>
    <a:masterClrMapping/>
  </p:clrMapOvr>
  <p:transition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دعودة 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طريقة بناء السف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دعوة الى احترام 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إجابة صحيح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رائ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/>
      <p:bldP spid="10" grpId="0" animBg="1"/>
      <p:bldP spid="11" grpId="0" animBg="1"/>
      <p:bldP spid="12" grpId="0"/>
      <p:bldP spid="13" grpId="0" animBg="1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90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11510"/>
            <a:ext cx="7848872" cy="4303482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 rot="21103668">
            <a:off x="4611538" y="1286845"/>
            <a:ext cx="279140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ar-SA" sz="4400" b="1" dirty="0">
                <a:solidFill>
                  <a:srgbClr val="0070C0"/>
                </a:solidFill>
                <a:latin typeface="Traditional Arabic" pitchFamily="18" charset="-78"/>
                <a:cs typeface="Times New Roman" pitchFamily="18" charset="0"/>
              </a:rPr>
              <a:t>الدرس</a:t>
            </a:r>
            <a:r>
              <a:rPr lang="ar-EG" sz="4400" b="1" dirty="0">
                <a:solidFill>
                  <a:srgbClr val="0070C0"/>
                </a:solidFill>
                <a:latin typeface="Traditional Arabic" pitchFamily="18" charset="-78"/>
                <a:cs typeface="Times New Roman" pitchFamily="18" charset="0"/>
              </a:rPr>
              <a:t> الأول</a:t>
            </a:r>
            <a:endParaRPr lang="ar-SA" sz="4000" b="1" dirty="0">
              <a:solidFill>
                <a:srgbClr val="0070C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 rot="20989203">
            <a:off x="4989309" y="2457403"/>
            <a:ext cx="27382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5400" b="1" dirty="0">
                <a:solidFill>
                  <a:srgbClr val="C00000"/>
                </a:solidFill>
                <a:latin typeface="Traditional Arabic" pitchFamily="18" charset="-78"/>
                <a:ea typeface="Times New Roman" pitchFamily="18" charset="0"/>
              </a:rPr>
              <a:t>العمل عبادة</a:t>
            </a:r>
            <a:endParaRPr lang="ar-SA" sz="5400" b="1" dirty="0">
              <a:solidFill>
                <a:srgbClr val="C00000"/>
              </a:solidFill>
              <a:ea typeface="Times New Roman" pitchFamily="18" charset="0"/>
            </a:endParaRPr>
          </a:p>
        </p:txBody>
      </p:sp>
    </p:spTree>
  </p:cSld>
  <p:clrMapOvr>
    <a:masterClrMapping/>
  </p:clrMapOvr>
  <p:transition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3"/>
          <p:cNvSpPr/>
          <p:nvPr/>
        </p:nvSpPr>
        <p:spPr bwMode="auto">
          <a:xfrm>
            <a:off x="611560" y="771550"/>
            <a:ext cx="7992888" cy="742949"/>
          </a:xfrm>
          <a:prstGeom prst="roundRect">
            <a:avLst/>
          </a:prstGeom>
          <a:gradFill flip="none" rotWithShape="1">
            <a:gsLst>
              <a:gs pos="0">
                <a:srgbClr val="BCBCD2">
                  <a:tint val="66000"/>
                  <a:satMod val="160000"/>
                </a:srgbClr>
              </a:gs>
              <a:gs pos="50000">
                <a:srgbClr val="BCBCD2">
                  <a:tint val="44500"/>
                  <a:satMod val="160000"/>
                </a:srgbClr>
              </a:gs>
              <a:gs pos="100000">
                <a:srgbClr val="BCBCD2">
                  <a:tint val="23500"/>
                  <a:satMod val="160000"/>
                </a:srgbClr>
              </a:gs>
            </a:gsLst>
            <a:lin ang="10800000" scaled="1"/>
            <a:tileRect/>
          </a:gradFill>
          <a:ln/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/>
          <a:lstStyle/>
          <a:p>
            <a:pPr>
              <a:tabLst>
                <a:tab pos="576263" algn="l"/>
              </a:tabLst>
            </a:pPr>
            <a:r>
              <a:rPr lang="ar-EG" sz="4000" b="1" dirty="0">
                <a:solidFill>
                  <a:srgbClr val="002060"/>
                </a:solidFill>
                <a:latin typeface="Traditional Arabic" pitchFamily="18" charset="-78"/>
                <a:cs typeface="Times New Roman" pitchFamily="18" charset="0"/>
              </a:rPr>
              <a:t>4- </a:t>
            </a:r>
            <a:r>
              <a:rPr lang="ar-SA" sz="4000" b="1" dirty="0">
                <a:solidFill>
                  <a:srgbClr val="002060"/>
                </a:solidFill>
                <a:latin typeface="Traditional Arabic" pitchFamily="18" charset="-78"/>
                <a:cs typeface="Times New Roman" pitchFamily="18" charset="0"/>
              </a:rPr>
              <a:t>أُمَيِّزُ الشِّعْرَ مِنَ النَّثرِ فيما يأتي:</a:t>
            </a:r>
            <a:endParaRPr lang="ar-SA" sz="4000" b="1" dirty="0">
              <a:solidFill>
                <a:srgbClr val="002060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55576" y="1779662"/>
            <a:ext cx="763284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Low"/>
            <a:r>
              <a:rPr lang="ar-SA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أ 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ar-SA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لا يَسْتَطيعُ إنْسانٌ واحِدٌ اسْتيعابَ جَميعِ الصِّناعاتِ المُتَفَرِقَةِ، فَلا بُدَّ للنَّاسِ مِنْ اسْتِعانَةِ بَعْضِهِم بِبَعْضٍ.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3516620" y="3723878"/>
            <a:ext cx="2448272" cy="104838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C00000"/>
                </a:solidFill>
                <a:latin typeface="Calibri" pitchFamily="34" charset="0"/>
              </a:rPr>
              <a:t>نثر.</a:t>
            </a:r>
          </a:p>
        </p:txBody>
      </p:sp>
    </p:spTree>
  </p:cSld>
  <p:clrMapOvr>
    <a:masterClrMapping/>
  </p:clrMapOvr>
  <p:transition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ش6 اجي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أ لا يستطيع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39360" y="1995686"/>
            <a:ext cx="784887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ب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ar-SA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EG" sz="3200" b="1" dirty="0">
                <a:latin typeface="Times New Roman" pitchFamily="18" charset="0"/>
                <a:cs typeface="Times New Roman" pitchFamily="18" charset="0"/>
              </a:rPr>
              <a:t>وأكرم الناس ما بين الورى رجلٌ </a:t>
            </a:r>
          </a:p>
          <a:p>
            <a:r>
              <a:rPr lang="ar-EG" sz="3200" b="1" dirty="0">
                <a:latin typeface="Times New Roman" pitchFamily="18" charset="0"/>
                <a:cs typeface="Times New Roman" pitchFamily="18" charset="0"/>
              </a:rPr>
              <a:t>                                      تقضي على يده للناس حاجات  </a:t>
            </a:r>
            <a:endParaRPr lang="ar-S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3528835" y="3435846"/>
            <a:ext cx="2448272" cy="104838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rgbClr val="C00000"/>
                </a:solidFill>
                <a:latin typeface="Calibri" pitchFamily="34" charset="0"/>
              </a:rPr>
              <a:t>شعر.</a:t>
            </a:r>
          </a:p>
        </p:txBody>
      </p:sp>
      <p:sp>
        <p:nvSpPr>
          <p:cNvPr id="7" name="Wave 3"/>
          <p:cNvSpPr/>
          <p:nvPr/>
        </p:nvSpPr>
        <p:spPr bwMode="auto">
          <a:xfrm>
            <a:off x="611560" y="771550"/>
            <a:ext cx="7992888" cy="742949"/>
          </a:xfrm>
          <a:prstGeom prst="roundRect">
            <a:avLst/>
          </a:prstGeom>
          <a:gradFill flip="none" rotWithShape="1">
            <a:gsLst>
              <a:gs pos="0">
                <a:srgbClr val="BCBCD2">
                  <a:tint val="66000"/>
                  <a:satMod val="160000"/>
                </a:srgbClr>
              </a:gs>
              <a:gs pos="50000">
                <a:srgbClr val="BCBCD2">
                  <a:tint val="44500"/>
                  <a:satMod val="160000"/>
                </a:srgbClr>
              </a:gs>
              <a:gs pos="100000">
                <a:srgbClr val="BCBCD2">
                  <a:tint val="23500"/>
                  <a:satMod val="160000"/>
                </a:srgbClr>
              </a:gs>
            </a:gsLst>
            <a:lin ang="10800000" scaled="1"/>
            <a:tileRect/>
          </a:gradFill>
          <a:ln/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/>
          <a:lstStyle/>
          <a:p>
            <a:pPr>
              <a:tabLst>
                <a:tab pos="576263" algn="l"/>
              </a:tabLst>
            </a:pPr>
            <a:r>
              <a:rPr lang="ar-EG" sz="4000" b="1" dirty="0">
                <a:solidFill>
                  <a:srgbClr val="002060"/>
                </a:solidFill>
                <a:latin typeface="Traditional Arabic" pitchFamily="18" charset="-78"/>
                <a:cs typeface="Times New Roman" pitchFamily="18" charset="0"/>
              </a:rPr>
              <a:t>4- </a:t>
            </a:r>
            <a:r>
              <a:rPr lang="ar-SA" sz="4000" b="1" dirty="0">
                <a:solidFill>
                  <a:srgbClr val="002060"/>
                </a:solidFill>
                <a:latin typeface="Traditional Arabic" pitchFamily="18" charset="-78"/>
                <a:cs typeface="Times New Roman" pitchFamily="18" charset="0"/>
              </a:rPr>
              <a:t>أُمَيِّزُ الشِّعْرَ مِنَ النَّثرِ فيما يأتي:</a:t>
            </a:r>
            <a:endParaRPr lang="ar-SA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ناس للناس من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3"/>
          <p:cNvSpPr/>
          <p:nvPr/>
        </p:nvSpPr>
        <p:spPr bwMode="auto">
          <a:xfrm>
            <a:off x="539552" y="971545"/>
            <a:ext cx="8060922" cy="742949"/>
          </a:xfrm>
          <a:prstGeom prst="roundRect">
            <a:avLst/>
          </a:prstGeom>
          <a:gradFill flip="none" rotWithShape="1">
            <a:gsLst>
              <a:gs pos="0">
                <a:srgbClr val="BCBCD2">
                  <a:tint val="66000"/>
                  <a:satMod val="160000"/>
                </a:srgbClr>
              </a:gs>
              <a:gs pos="50000">
                <a:srgbClr val="BCBCD2">
                  <a:tint val="44500"/>
                  <a:satMod val="160000"/>
                </a:srgbClr>
              </a:gs>
              <a:gs pos="100000">
                <a:srgbClr val="BCBCD2">
                  <a:tint val="23500"/>
                  <a:satMod val="160000"/>
                </a:srgbClr>
              </a:gs>
            </a:gsLst>
            <a:lin ang="10800000" scaled="1"/>
            <a:tileRect/>
          </a:gradFill>
          <a:ln/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707904" y="1059582"/>
            <a:ext cx="44759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576263" algn="l"/>
              </a:tabLst>
            </a:pPr>
            <a:r>
              <a:rPr lang="ar-EG" sz="4000" b="1" dirty="0">
                <a:latin typeface="Traditional Arabic" pitchFamily="18" charset="-78"/>
                <a:cs typeface="Times New Roman" pitchFamily="18" charset="0"/>
              </a:rPr>
              <a:t>5</a:t>
            </a:r>
            <a:r>
              <a:rPr lang="ar-SA" sz="4000" b="1" dirty="0">
                <a:latin typeface="Traditional Arabic" pitchFamily="18" charset="-78"/>
                <a:cs typeface="Times New Roman" pitchFamily="18" charset="0"/>
              </a:rPr>
              <a:t> – أُمَثِّلُ لِلشِّعْرِ مِمَّا أَحْفَظُ.</a:t>
            </a:r>
            <a:endParaRPr lang="ar-SA" sz="4000" b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691680" y="2489262"/>
            <a:ext cx="61350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ar-SA" sz="3600" b="1" dirty="0">
                <a:solidFill>
                  <a:srgbClr val="0070C0"/>
                </a:solidFill>
                <a:latin typeface="AXtManalBold"/>
                <a:cs typeface="Times New Roman" pitchFamily="18" charset="0"/>
              </a:rPr>
              <a:t>إنِّي أَنا الفَّـــــــلاحُ</a:t>
            </a:r>
            <a:r>
              <a:rPr lang="ar-SA" sz="3600" dirty="0">
                <a:solidFill>
                  <a:srgbClr val="0070C0"/>
                </a:solidFill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      </a:t>
            </a:r>
            <a:r>
              <a:rPr lang="ar-EG" sz="3600" dirty="0">
                <a:solidFill>
                  <a:srgbClr val="0070C0"/>
                </a:solidFill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 </a:t>
            </a:r>
            <a:r>
              <a:rPr lang="ar-SA" sz="3600" dirty="0">
                <a:solidFill>
                  <a:srgbClr val="0070C0"/>
                </a:solidFill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 </a:t>
            </a:r>
            <a:r>
              <a:rPr lang="ar-EG" sz="3600" dirty="0">
                <a:solidFill>
                  <a:srgbClr val="0070C0"/>
                </a:solidFill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 </a:t>
            </a:r>
            <a:r>
              <a:rPr lang="ar-SA" sz="3600" b="1" dirty="0">
                <a:solidFill>
                  <a:srgbClr val="0070C0"/>
                </a:solidFill>
                <a:latin typeface="AXtManalBold"/>
                <a:cs typeface="Times New Roman" pitchFamily="18" charset="0"/>
              </a:rPr>
              <a:t>مِنْ طَبْعيَ الكِفاحُ</a:t>
            </a:r>
            <a:endParaRPr lang="ar-SA" sz="3600" dirty="0">
              <a:solidFill>
                <a:srgbClr val="0070C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03009" y="3024961"/>
            <a:ext cx="61125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ar-SA" sz="3600" b="1" dirty="0">
                <a:solidFill>
                  <a:srgbClr val="0070C0"/>
                </a:solidFill>
                <a:latin typeface="AXtManalBold"/>
                <a:cs typeface="Times New Roman" pitchFamily="18" charset="0"/>
              </a:rPr>
              <a:t>طَعامُكُمْ مِنْ جُهْدي</a:t>
            </a:r>
            <a:r>
              <a:rPr lang="ar-SA" sz="3600" dirty="0">
                <a:solidFill>
                  <a:srgbClr val="0070C0"/>
                </a:solidFill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        </a:t>
            </a:r>
            <a:r>
              <a:rPr lang="ar-SA" sz="3600" b="1" dirty="0">
                <a:solidFill>
                  <a:srgbClr val="0070C0"/>
                </a:solidFill>
                <a:latin typeface="AXtManalBold"/>
                <a:cs typeface="Times New Roman" pitchFamily="18" charset="0"/>
              </a:rPr>
              <a:t>وَخَيْرُكُمْ مِنْ كدَيِّ</a:t>
            </a:r>
            <a:endParaRPr lang="ar-SA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ش6 اجي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 أمثل 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ني انا الفلاح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3"/>
          <p:cNvSpPr/>
          <p:nvPr/>
        </p:nvSpPr>
        <p:spPr bwMode="auto">
          <a:xfrm>
            <a:off x="719662" y="971545"/>
            <a:ext cx="7884786" cy="742949"/>
          </a:xfrm>
          <a:prstGeom prst="roundRect">
            <a:avLst/>
          </a:prstGeom>
          <a:gradFill flip="none" rotWithShape="1">
            <a:gsLst>
              <a:gs pos="0">
                <a:srgbClr val="BCBCD2">
                  <a:tint val="66000"/>
                  <a:satMod val="160000"/>
                </a:srgbClr>
              </a:gs>
              <a:gs pos="50000">
                <a:srgbClr val="BCBCD2">
                  <a:tint val="44500"/>
                  <a:satMod val="160000"/>
                </a:srgbClr>
              </a:gs>
              <a:gs pos="100000">
                <a:srgbClr val="BCBCD2">
                  <a:tint val="23500"/>
                  <a:satMod val="160000"/>
                </a:srgbClr>
              </a:gs>
            </a:gsLst>
            <a:lin ang="10800000" scaled="1"/>
            <a:tileRect/>
          </a:gradFill>
          <a:ln/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441337" y="987937"/>
            <a:ext cx="69830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576263" algn="l"/>
              </a:tabLst>
            </a:pPr>
            <a:r>
              <a:rPr lang="ar-EG" sz="4000" b="1" dirty="0">
                <a:latin typeface="Traditional Arabic" pitchFamily="18" charset="-78"/>
                <a:cs typeface="Times New Roman" pitchFamily="18" charset="0"/>
              </a:rPr>
              <a:t>6- </a:t>
            </a:r>
            <a:r>
              <a:rPr lang="ar-SA" sz="4000" b="1" dirty="0">
                <a:latin typeface="Traditional Arabic" pitchFamily="18" charset="-78"/>
                <a:cs typeface="Times New Roman" pitchFamily="18" charset="0"/>
              </a:rPr>
              <a:t>أَذْكُرُ بَعْضَ المِهَنِ التي تَقوم </a:t>
            </a:r>
            <a:r>
              <a:rPr lang="ar-SA" sz="4000" b="1" dirty="0" err="1">
                <a:latin typeface="Traditional Arabic" pitchFamily="18" charset="-78"/>
                <a:cs typeface="Times New Roman" pitchFamily="18" charset="0"/>
              </a:rPr>
              <a:t>بِها</a:t>
            </a:r>
            <a:r>
              <a:rPr lang="ar-SA" sz="4000" b="1" dirty="0">
                <a:latin typeface="Traditional Arabic" pitchFamily="18" charset="-78"/>
                <a:cs typeface="Times New Roman" pitchFamily="18" charset="0"/>
              </a:rPr>
              <a:t> المَرْأةُ.</a:t>
            </a:r>
            <a:endParaRPr lang="ar-SA" sz="4000" b="1" dirty="0"/>
          </a:p>
        </p:txBody>
      </p:sp>
      <p:sp>
        <p:nvSpPr>
          <p:cNvPr id="4" name="مستطيل 3"/>
          <p:cNvSpPr>
            <a:spLocks noChangeArrowheads="1"/>
          </p:cNvSpPr>
          <p:nvPr/>
        </p:nvSpPr>
        <p:spPr bwMode="auto">
          <a:xfrm>
            <a:off x="3977198" y="2033571"/>
            <a:ext cx="31870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ar-SA" sz="4000" b="1" dirty="0">
                <a:solidFill>
                  <a:srgbClr val="0070C0"/>
                </a:solidFill>
                <a:latin typeface="Calibri" pitchFamily="34" charset="0"/>
              </a:rPr>
              <a:t>الخياطة النسائية </a:t>
            </a:r>
          </a:p>
        </p:txBody>
      </p:sp>
      <p:sp>
        <p:nvSpPr>
          <p:cNvPr id="5" name="مستطيل 4"/>
          <p:cNvSpPr>
            <a:spLocks noChangeArrowheads="1"/>
          </p:cNvSpPr>
          <p:nvPr/>
        </p:nvSpPr>
        <p:spPr bwMode="auto">
          <a:xfrm>
            <a:off x="5288454" y="2895303"/>
            <a:ext cx="187583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ar-SA" sz="4000" b="1" dirty="0">
                <a:solidFill>
                  <a:srgbClr val="0070C0"/>
                </a:solidFill>
                <a:latin typeface="Calibri" pitchFamily="34" charset="0"/>
              </a:rPr>
              <a:t>التدريس </a:t>
            </a:r>
          </a:p>
        </p:txBody>
      </p:sp>
      <p:sp>
        <p:nvSpPr>
          <p:cNvPr id="6" name="مستطيل 5"/>
          <p:cNvSpPr>
            <a:spLocks noChangeArrowheads="1"/>
          </p:cNvSpPr>
          <p:nvPr/>
        </p:nvSpPr>
        <p:spPr bwMode="auto">
          <a:xfrm>
            <a:off x="5966524" y="3789789"/>
            <a:ext cx="11977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ar-SA" sz="4000" b="1" dirty="0">
                <a:solidFill>
                  <a:srgbClr val="0070C0"/>
                </a:solidFill>
                <a:latin typeface="Calibri" pitchFamily="34" charset="0"/>
              </a:rPr>
              <a:t>الطب</a:t>
            </a:r>
          </a:p>
        </p:txBody>
      </p:sp>
    </p:spTree>
  </p:cSld>
  <p:clrMapOvr>
    <a:masterClrMapping/>
  </p:clrMapOvr>
  <p:transition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ش6 اجي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أَذْكُرُ بَعْضَ المِهَنِ التي تَقوم بِها المَرْأة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لخياطة النسائ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التدريس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الط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60040" y="699542"/>
            <a:ext cx="810039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ar-SA" sz="4000" b="1" dirty="0">
                <a:solidFill>
                  <a:srgbClr val="99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ea typeface="Times New Roman" pitchFamily="18" charset="0"/>
                <a:cs typeface="+mj-cs"/>
              </a:rPr>
              <a:t>العَمَلُ عِبَادَةٌ، وَهُوُ طَريقُ المُسْتَقْبَلِ، </a:t>
            </a:r>
            <a:r>
              <a:rPr lang="ar-EG" sz="4000" b="1" dirty="0">
                <a:solidFill>
                  <a:srgbClr val="99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ea typeface="Times New Roman" pitchFamily="18" charset="0"/>
                <a:cs typeface="+mj-cs"/>
              </a:rPr>
              <a:t>وقد </a:t>
            </a:r>
            <a:r>
              <a:rPr lang="ar-SA" sz="4000" b="1" dirty="0">
                <a:solidFill>
                  <a:srgbClr val="99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ea typeface="Times New Roman" pitchFamily="18" charset="0"/>
                <a:cs typeface="+mj-cs"/>
              </a:rPr>
              <a:t>أَمَرَ اللَّهُ عَزَّ وجَلَّ بِالعَمَلِ وَمِنْ ذَلِكَ ما جاءَ في قَولِهِ تَعالى:</a:t>
            </a:r>
            <a:endParaRPr lang="ar-SA" sz="4000" b="1" dirty="0">
              <a:solidFill>
                <a:srgbClr val="9933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cs typeface="+mj-cs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67545" y="3941427"/>
            <a:ext cx="75279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ar-SA" sz="4000" b="1" dirty="0">
                <a:solidFill>
                  <a:srgbClr val="993300"/>
                </a:solidFill>
                <a:latin typeface="Traditional Arabic" pitchFamily="18" charset="-78"/>
                <a:ea typeface="Times New Roman" pitchFamily="18" charset="0"/>
                <a:cs typeface="+mj-cs"/>
              </a:rPr>
              <a:t>[هود: 37].</a:t>
            </a:r>
            <a:endParaRPr lang="ar-SA" sz="4000" b="1" dirty="0">
              <a:solidFill>
                <a:srgbClr val="993300"/>
              </a:solidFill>
              <a:cs typeface="+mj-cs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E2C85CD-297A-448B-B564-CF8DCAD2DBE5}"/>
              </a:ext>
            </a:extLst>
          </p:cNvPr>
          <p:cNvSpPr txBox="1"/>
          <p:nvPr/>
        </p:nvSpPr>
        <p:spPr>
          <a:xfrm>
            <a:off x="1511660" y="2382039"/>
            <a:ext cx="61206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600" b="1" i="0" dirty="0">
                <a:solidFill>
                  <a:srgbClr val="00A8A4"/>
                </a:solidFill>
                <a:effectLst/>
                <a:latin typeface="Arial" panose="020B0604020202020204" pitchFamily="34" charset="0"/>
              </a:rPr>
              <a:t>"وَاصْنَعِ الْفُلْكَ بِأَعْيُنِنَا وَوَحْيِنَا وَلَا تُخَاطِبْنِي فِي الَّذِينَ ظَلَمُوا ۚ إِنَّهُمْ مُغْرَقُونَ"</a:t>
            </a:r>
            <a:endParaRPr lang="ar-SA" sz="3600" b="1" dirty="0">
              <a:solidFill>
                <a:srgbClr val="00A8A4"/>
              </a:solidFill>
            </a:endParaRPr>
          </a:p>
        </p:txBody>
      </p:sp>
    </p:spTree>
  </p:cSld>
  <p:clrMapOvr>
    <a:masterClrMapping/>
  </p:clrMapOvr>
  <p:transition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عَمَلُ عِبَادَةٌ، وَهُوُ طَريقُ المُسْتَقْبَلِ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سورة هود الاية 3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755576" y="915566"/>
            <a:ext cx="742953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/>
            <a:r>
              <a:rPr lang="ar-SA" sz="4000" b="1" dirty="0">
                <a:solidFill>
                  <a:srgbClr val="99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وإذا </a:t>
            </a:r>
            <a:r>
              <a:rPr lang="ar-SA" sz="4000" b="1" dirty="0" err="1">
                <a:solidFill>
                  <a:srgbClr val="99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تَ</a:t>
            </a:r>
            <a:r>
              <a:rPr lang="ar-EG" sz="4000" b="1" dirty="0" err="1">
                <a:solidFill>
                  <a:srgbClr val="99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تَ</a:t>
            </a:r>
            <a:r>
              <a:rPr lang="ar-SA" sz="4000" b="1" dirty="0">
                <a:solidFill>
                  <a:srgbClr val="99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بَّعْنَا قَصَصَ الأَنبياءِ والرُّسُلِ – عَليهم السَّلامُ – </a:t>
            </a:r>
            <a:r>
              <a:rPr lang="ar-EG" sz="4000" b="1" dirty="0">
                <a:solidFill>
                  <a:srgbClr val="99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ف</a:t>
            </a:r>
            <a:r>
              <a:rPr lang="ar-SA" sz="4000" b="1" dirty="0">
                <a:solidFill>
                  <a:srgbClr val="99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سَنَجِدُ أَنَّهُم كانوا يَعْمَلوْنَ بِمِهَنٍ مُتَعَدِّدَةٍ؛ فَآدَمُ كانَ حَرَّا</a:t>
            </a:r>
            <a:r>
              <a:rPr lang="ar-EG" sz="4000" b="1" dirty="0" err="1">
                <a:solidFill>
                  <a:srgbClr val="99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ثاً</a:t>
            </a:r>
            <a:r>
              <a:rPr lang="ar-SA" sz="4000" b="1" dirty="0">
                <a:solidFill>
                  <a:srgbClr val="99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، وإِدْريْسُ كانَ خيَّاطًا، وَنُوحٌ كانَ نَجَّارًا، وصَاِلحُ كَانَ تَاجِرًا، ومُوسَى كَانَ رَاعِيًا، وَدَاودُ كانَ حَدَّاد</a:t>
            </a:r>
            <a:r>
              <a:rPr lang="ar-EG" sz="4000" b="1" dirty="0" err="1">
                <a:solidFill>
                  <a:srgbClr val="99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اً</a:t>
            </a:r>
            <a:r>
              <a:rPr lang="ar-EG" sz="4000" b="1" dirty="0">
                <a:solidFill>
                  <a:srgbClr val="99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alibri" pitchFamily="34" charset="0"/>
              </a:rPr>
              <a:t>.</a:t>
            </a:r>
            <a:endParaRPr lang="ar-SA" sz="4000" b="1" dirty="0">
              <a:solidFill>
                <a:srgbClr val="9933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واذا تتبعنا قصص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00101" y="1603127"/>
            <a:ext cx="70008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Low"/>
            <a:r>
              <a:rPr lang="ar-SA" sz="4000" b="1" dirty="0">
                <a:solidFill>
                  <a:srgbClr val="99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imes New Roman" pitchFamily="18" charset="0"/>
              </a:rPr>
              <a:t>وأَمَّا النَّبِيُّ مُحَمَّدٌ صلى الله عليه وسلم فَقَد كانَ </a:t>
            </a:r>
            <a:r>
              <a:rPr lang="ar-SA" sz="4000" b="1" dirty="0">
                <a:solidFill>
                  <a:srgbClr val="99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رَاعيًا </a:t>
            </a:r>
            <a:r>
              <a:rPr lang="ar-SA" sz="4000" b="1" dirty="0">
                <a:solidFill>
                  <a:srgbClr val="99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imes New Roman" pitchFamily="18" charset="0"/>
              </a:rPr>
              <a:t>يَرْعَى غَنَمَ قريش</a:t>
            </a:r>
            <a:r>
              <a:rPr lang="ar-EG" sz="4000" b="1" dirty="0">
                <a:solidFill>
                  <a:srgbClr val="99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raditional Arabic" pitchFamily="18" charset="-78"/>
                <a:cs typeface="Times New Roman" pitchFamily="18" charset="0"/>
              </a:rPr>
              <a:t>، وما من نبي إلا وقد رعى الغنم.</a:t>
            </a:r>
            <a:endParaRPr lang="ar-SA" sz="4000" b="1" dirty="0">
              <a:solidFill>
                <a:srgbClr val="9933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واما النبي محمد 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99592" y="1511374"/>
            <a:ext cx="7244308" cy="19389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Low"/>
            <a:r>
              <a:rPr lang="ar-SA" sz="4000" b="1" dirty="0">
                <a:solidFill>
                  <a:srgbClr val="99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لَقَدْ بَرَعَ كُلُّ نَبِيٍّ مِنْهُمْ – عليهم السلام – في مِهْنَته، ولم تقتصر المهن على الأنبياء وحدهم.</a:t>
            </a:r>
          </a:p>
        </p:txBody>
      </p:sp>
    </p:spTree>
  </p:cSld>
  <p:clrMapOvr>
    <a:masterClrMapping/>
  </p:clrMapOvr>
  <p:transition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لَقَدْ بَرَعَ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83568" y="1491630"/>
            <a:ext cx="731740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Low"/>
            <a:r>
              <a:rPr lang="ar-EG" sz="4000" b="1" dirty="0">
                <a:solidFill>
                  <a:srgbClr val="99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فقد كانت</a:t>
            </a:r>
            <a:r>
              <a:rPr lang="ar-SA" sz="4000" b="1" dirty="0">
                <a:solidFill>
                  <a:srgbClr val="99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حَوَّاءَ تَغْزِلُ </a:t>
            </a:r>
            <a:r>
              <a:rPr lang="ar-SA" sz="4000" b="1" dirty="0" err="1">
                <a:solidFill>
                  <a:srgbClr val="99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الص</a:t>
            </a:r>
            <a:r>
              <a:rPr lang="ar-EG" sz="4000" b="1" dirty="0">
                <a:solidFill>
                  <a:srgbClr val="99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ُّ</a:t>
            </a:r>
            <a:r>
              <a:rPr lang="ar-SA" sz="4000" b="1" dirty="0">
                <a:solidFill>
                  <a:srgbClr val="99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وْفَ، فَتَكْسو نَفْسَها وَوَلَدَها.</a:t>
            </a:r>
            <a:r>
              <a:rPr lang="ar-EG" sz="4000" b="1" dirty="0">
                <a:solidFill>
                  <a:srgbClr val="99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كما أن </a:t>
            </a:r>
            <a:r>
              <a:rPr lang="ar-SA" sz="4000" b="1" dirty="0">
                <a:solidFill>
                  <a:srgbClr val="99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َمَرْيَمُ بِنَت عِمْرانَ كانَتْ تَصْنَعُ ذَلِكَ.</a:t>
            </a:r>
          </a:p>
        </p:txBody>
      </p:sp>
    </p:spTree>
  </p:cSld>
  <p:clrMapOvr>
    <a:masterClrMapping/>
  </p:clrMapOvr>
  <p:transition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وكانت حواء تغزل الصوف...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971600" y="1491630"/>
            <a:ext cx="71287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/>
            <a:r>
              <a:rPr lang="ar-SA" sz="4000" b="1" dirty="0">
                <a:solidFill>
                  <a:srgbClr val="9933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ونظرًا لكثرة المهن والصناعات، فإنَّهُ لا يَسْتَطيْعُ إِنسانٌ واحِدٌ اسْتيعابَ جَميع</a:t>
            </a:r>
            <a:r>
              <a:rPr lang="ar-EG" sz="4000" b="1" dirty="0">
                <a:solidFill>
                  <a:srgbClr val="9933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ِ</a:t>
            </a:r>
            <a:r>
              <a:rPr lang="ar-SA" sz="4000" b="1" dirty="0">
                <a:solidFill>
                  <a:srgbClr val="9933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الصِّناعاتِ المُتَفَرِّقَةِ. فَكانَ لا بُدَّ لِلنَّاسِ مِنْ </a:t>
            </a:r>
            <a:r>
              <a:rPr lang="ar-EG" sz="4000" b="1" dirty="0">
                <a:solidFill>
                  <a:srgbClr val="9933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أن يستعين</a:t>
            </a:r>
            <a:r>
              <a:rPr lang="ar-SA" sz="4000" b="1" dirty="0">
                <a:solidFill>
                  <a:srgbClr val="993300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cs typeface="Times New Roman" pitchFamily="18" charset="0"/>
              </a:rPr>
              <a:t> بَعضهمْ بِبَعْضٍ.</a:t>
            </a:r>
          </a:p>
        </p:txBody>
      </p:sp>
    </p:spTree>
    <p:extLst>
      <p:ext uri="{BB962C8B-B14F-4D97-AF65-F5344CB8AC3E}">
        <p14:creationId xmlns:p14="http://schemas.microsoft.com/office/powerpoint/2010/main" val="1347130965"/>
      </p:ext>
    </p:extLst>
  </p:cSld>
  <p:clrMapOvr>
    <a:masterClrMapping/>
  </p:clrMapOvr>
  <p:transition>
    <p:comb/>
    <p:sndAc>
      <p:stSnd>
        <p:snd r:embed="rId2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084168" y="771550"/>
            <a:ext cx="21547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ar-SA" sz="4000" b="1" dirty="0">
                <a:solidFill>
                  <a:srgbClr val="9933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قالَ الشَّاعِرُ: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7505" y="2139702"/>
            <a:ext cx="83529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ar-EG" sz="3600" b="1" spc="-15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وَأَكْرَمُ النَّاسِ مَا بَيْنَ الْوَرَى رَجُلٌ</a:t>
            </a:r>
          </a:p>
          <a:p>
            <a:r>
              <a:rPr lang="ar-EG" sz="3600" b="1" spc="-15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        تُقْضَى عَلَى يَدِه لِلنَّاسِ حَاجَاتُ</a:t>
            </a:r>
            <a:endParaRPr lang="ar-SA" sz="3600" b="1" spc="-15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قال الشاع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ناس للناس م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1800</TotalTime>
  <Words>613</Words>
  <Application>Microsoft Office PowerPoint</Application>
  <PresentationFormat>عرض على الشاشة (16:9)</PresentationFormat>
  <Paragraphs>81</Paragraphs>
  <Slides>23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9" baseType="lpstr">
      <vt:lpstr>Arial</vt:lpstr>
      <vt:lpstr>AXtManalBold</vt:lpstr>
      <vt:lpstr>Calibri</vt:lpstr>
      <vt:lpstr>Times New Roman</vt:lpstr>
      <vt:lpstr>Traditional Arabic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لغتي - الصف الثالث الابتدائي - الفصل الدراسي الثاني</dc:title>
  <cp:lastModifiedBy>Eman Adel</cp:lastModifiedBy>
  <cp:revision>222</cp:revision>
  <dcterms:created xsi:type="dcterms:W3CDTF">2012-10-10T05:43:01Z</dcterms:created>
  <dcterms:modified xsi:type="dcterms:W3CDTF">2020-11-18T18:46:24Z</dcterms:modified>
</cp:coreProperties>
</file>