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56" r:id="rId3"/>
    <p:sldId id="457" r:id="rId4"/>
    <p:sldId id="484" r:id="rId5"/>
    <p:sldId id="335" r:id="rId6"/>
    <p:sldId id="479" r:id="rId7"/>
    <p:sldId id="486" r:id="rId8"/>
    <p:sldId id="493" r:id="rId9"/>
    <p:sldId id="488" r:id="rId10"/>
    <p:sldId id="489" r:id="rId11"/>
    <p:sldId id="492" r:id="rId12"/>
    <p:sldId id="411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98">
          <p15:clr>
            <a:srgbClr val="A4A3A4"/>
          </p15:clr>
        </p15:guide>
        <p15:guide id="4" pos="41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60093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1602"/>
      </p:cViewPr>
      <p:guideLst>
        <p:guide orient="horz" pos="2183"/>
        <p:guide pos="3840"/>
        <p:guide orient="horz" pos="1598"/>
        <p:guide pos="41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928032" y="2680769"/>
            <a:ext cx="8172632" cy="1265254"/>
            <a:chOff x="9198889" y="2670931"/>
            <a:chExt cx="8172632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695028" y="3081246"/>
              <a:ext cx="5676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البرنامج اليومي ( 2)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3364" y="2008525"/>
              <a:ext cx="1941421" cy="591131"/>
              <a:chOff x="3475003" y="5466316"/>
              <a:chExt cx="1941421" cy="5911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الثامن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5003" y="5737251"/>
                <a:ext cx="194142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7692571" y="278390"/>
            <a:ext cx="409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Century Gothic" panose="020B0502020202020204" pitchFamily="34" charset="0"/>
              </a:rPr>
              <a:t>البعد عن إيذاء الآخرين :</a:t>
            </a:r>
          </a:p>
        </p:txBody>
      </p:sp>
      <p:sp>
        <p:nvSpPr>
          <p:cNvPr id="5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7692571" y="1792541"/>
            <a:ext cx="4129948" cy="520710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1</a:t>
            </a:r>
            <a:r>
              <a:rPr lang="ar-SY" sz="2800" b="1" dirty="0">
                <a:solidFill>
                  <a:schemeClr val="tx1"/>
                </a:solidFill>
              </a:rPr>
              <a:t>- </a:t>
            </a:r>
            <a:r>
              <a:rPr lang="ar-SY" sz="2400" b="1" dirty="0">
                <a:solidFill>
                  <a:schemeClr val="tx1"/>
                </a:solidFill>
              </a:rPr>
              <a:t>لا أرمي الحجارة على بيوت الآخرين 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36" name="Freeform: Shape 140">
            <a:extLst>
              <a:ext uri="{FF2B5EF4-FFF2-40B4-BE49-F238E27FC236}">
                <a16:creationId xmlns:a16="http://schemas.microsoft.com/office/drawing/2014/main" id="{5CEE86EF-C431-4155-AFFE-1D9E265F2B86}"/>
              </a:ext>
            </a:extLst>
          </p:cNvPr>
          <p:cNvSpPr/>
          <p:nvPr/>
        </p:nvSpPr>
        <p:spPr>
          <a:xfrm rot="5400000">
            <a:off x="4939422" y="706043"/>
            <a:ext cx="2113253" cy="1857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1000" t="5000" r="-5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D9E7D347-E3E2-4757-B6FF-4CB1B1C452CB}"/>
              </a:ext>
            </a:extLst>
          </p:cNvPr>
          <p:cNvGrpSpPr/>
          <p:nvPr/>
        </p:nvGrpSpPr>
        <p:grpSpPr>
          <a:xfrm>
            <a:off x="5881485" y="677329"/>
            <a:ext cx="195368" cy="31698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BDE3CCE6-2A1A-40DA-ADE2-9C6FA15F7D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0">
              <a:extLst>
                <a:ext uri="{FF2B5EF4-FFF2-40B4-BE49-F238E27FC236}">
                  <a16:creationId xmlns:a16="http://schemas.microsoft.com/office/drawing/2014/main" id="{1F1B98D1-E6C9-4087-BEC4-306BE9FE978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40">
              <a:extLst>
                <a:ext uri="{FF2B5EF4-FFF2-40B4-BE49-F238E27FC236}">
                  <a16:creationId xmlns:a16="http://schemas.microsoft.com/office/drawing/2014/main" id="{F0FFF731-5122-4DC2-9696-DE2329A8315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289205" y="3142723"/>
            <a:ext cx="3496817" cy="501998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2- لا ألعب بالماء</a:t>
            </a:r>
          </a:p>
        </p:txBody>
      </p:sp>
      <p:sp>
        <p:nvSpPr>
          <p:cNvPr id="42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081541" y="2047645"/>
            <a:ext cx="2113253" cy="1857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3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064789" y="2041129"/>
            <a:ext cx="195368" cy="31698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4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289205" y="4436211"/>
            <a:ext cx="3496817" cy="523220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3- لا أكتب على الجدران</a:t>
            </a:r>
          </a:p>
        </p:txBody>
      </p:sp>
      <p:sp>
        <p:nvSpPr>
          <p:cNvPr id="48" name="Freeform: Shape 142">
            <a:extLst>
              <a:ext uri="{FF2B5EF4-FFF2-40B4-BE49-F238E27FC236}">
                <a16:creationId xmlns:a16="http://schemas.microsoft.com/office/drawing/2014/main" id="{23810015-CF85-4EFF-92DC-9210FD4F38F2}"/>
              </a:ext>
            </a:extLst>
          </p:cNvPr>
          <p:cNvSpPr/>
          <p:nvPr/>
        </p:nvSpPr>
        <p:spPr>
          <a:xfrm rot="5400000">
            <a:off x="5036389" y="3567244"/>
            <a:ext cx="2113253" cy="1857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2174" t="-1000" r="2174" b="-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3" name="Group 29">
            <a:extLst>
              <a:ext uri="{FF2B5EF4-FFF2-40B4-BE49-F238E27FC236}">
                <a16:creationId xmlns:a16="http://schemas.microsoft.com/office/drawing/2014/main" id="{B94DEA65-F34E-4030-9B55-37D60F2D707D}"/>
              </a:ext>
            </a:extLst>
          </p:cNvPr>
          <p:cNvGrpSpPr/>
          <p:nvPr/>
        </p:nvGrpSpPr>
        <p:grpSpPr>
          <a:xfrm>
            <a:off x="5993301" y="3540292"/>
            <a:ext cx="195368" cy="31698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4" name="Oval 30">
              <a:extLst>
                <a:ext uri="{FF2B5EF4-FFF2-40B4-BE49-F238E27FC236}">
                  <a16:creationId xmlns:a16="http://schemas.microsoft.com/office/drawing/2014/main" id="{CAAD5194-F29E-457C-8065-5B64A466567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apezoid 10">
              <a:extLst>
                <a:ext uri="{FF2B5EF4-FFF2-40B4-BE49-F238E27FC236}">
                  <a16:creationId xmlns:a16="http://schemas.microsoft.com/office/drawing/2014/main" id="{D2411B4F-9130-4464-B4E3-77B7F70AF3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32">
              <a:extLst>
                <a:ext uri="{FF2B5EF4-FFF2-40B4-BE49-F238E27FC236}">
                  <a16:creationId xmlns:a16="http://schemas.microsoft.com/office/drawing/2014/main" id="{9FEE55D4-D7FC-497B-8BB4-BB10E960BDB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289205" y="5865319"/>
            <a:ext cx="3496817" cy="523220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4- لا أتشاجر مع الآخرين</a:t>
            </a:r>
          </a:p>
        </p:txBody>
      </p:sp>
      <p:sp>
        <p:nvSpPr>
          <p:cNvPr id="61" name="Freeform: Shape 142">
            <a:extLst>
              <a:ext uri="{FF2B5EF4-FFF2-40B4-BE49-F238E27FC236}">
                <a16:creationId xmlns:a16="http://schemas.microsoft.com/office/drawing/2014/main" id="{23810015-CF85-4EFF-92DC-9210FD4F38F2}"/>
              </a:ext>
            </a:extLst>
          </p:cNvPr>
          <p:cNvSpPr/>
          <p:nvPr/>
        </p:nvSpPr>
        <p:spPr>
          <a:xfrm rot="5400000">
            <a:off x="3020077" y="4734742"/>
            <a:ext cx="2113253" cy="1857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2174" t="2000" r="2174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3" name="Group 29">
            <a:extLst>
              <a:ext uri="{FF2B5EF4-FFF2-40B4-BE49-F238E27FC236}">
                <a16:creationId xmlns:a16="http://schemas.microsoft.com/office/drawing/2014/main" id="{B94DEA65-F34E-4030-9B55-37D60F2D707D}"/>
              </a:ext>
            </a:extLst>
          </p:cNvPr>
          <p:cNvGrpSpPr/>
          <p:nvPr/>
        </p:nvGrpSpPr>
        <p:grpSpPr>
          <a:xfrm>
            <a:off x="3967105" y="4710698"/>
            <a:ext cx="195368" cy="31698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4" name="Oval 30">
              <a:extLst>
                <a:ext uri="{FF2B5EF4-FFF2-40B4-BE49-F238E27FC236}">
                  <a16:creationId xmlns:a16="http://schemas.microsoft.com/office/drawing/2014/main" id="{CAAD5194-F29E-457C-8065-5B64A466567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apezoid 10">
              <a:extLst>
                <a:ext uri="{FF2B5EF4-FFF2-40B4-BE49-F238E27FC236}">
                  <a16:creationId xmlns:a16="http://schemas.microsoft.com/office/drawing/2014/main" id="{D2411B4F-9130-4464-B4E3-77B7F70AF3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32">
              <a:extLst>
                <a:ext uri="{FF2B5EF4-FFF2-40B4-BE49-F238E27FC236}">
                  <a16:creationId xmlns:a16="http://schemas.microsoft.com/office/drawing/2014/main" id="{9FEE55D4-D7FC-497B-8BB4-BB10E960BDB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09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6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4" dur="200" fill="hold"/>
                                        <p:tgtEl>
                                          <p:spTgt spid="6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6" grpId="0" animBg="1"/>
      <p:bldP spid="36" grpId="1" animBg="1"/>
      <p:bldP spid="41" grpId="0" animBg="1"/>
      <p:bldP spid="42" grpId="0" animBg="1"/>
      <p:bldP spid="42" grpId="1" animBg="1"/>
      <p:bldP spid="47" grpId="0" animBg="1"/>
      <p:bldP spid="48" grpId="0" animBg="1"/>
      <p:bldP spid="48" grpId="1" animBg="1"/>
      <p:bldP spid="57" grpId="0" animBg="1"/>
      <p:bldP spid="61" grpId="0" animBg="1"/>
      <p:bldP spid="6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3364" y="2008525"/>
              <a:ext cx="1941421" cy="591131"/>
              <a:chOff x="3475003" y="5466316"/>
              <a:chExt cx="1941421" cy="5911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الثامن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5003" y="5737251"/>
                <a:ext cx="194142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 rot="807845">
            <a:off x="5858418" y="1996853"/>
            <a:ext cx="3354595" cy="3419454"/>
            <a:chOff x="6591499" y="705675"/>
            <a:chExt cx="2138086" cy="2228601"/>
          </a:xfrm>
        </p:grpSpPr>
        <p:sp>
          <p:nvSpPr>
            <p:cNvPr id="25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21516975">
              <a:off x="6729958" y="1322240"/>
              <a:ext cx="1787311" cy="621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FF00"/>
                  </a:solidFill>
                </a:rPr>
                <a:t>لا أؤذي الآخرين بقولٍ أو فعلٍ</a:t>
              </a:r>
              <a:endParaRPr lang="en-US" sz="3600" b="1" dirty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8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7228114" y="1634984"/>
            <a:ext cx="524164" cy="771001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0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9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57" y="2810685"/>
            <a:ext cx="802581" cy="721512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467420" y="1529365"/>
              <a:ext cx="6722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10651" y="2072021"/>
              <a:ext cx="2029160" cy="738664"/>
              <a:chOff x="3322290" y="5529812"/>
              <a:chExt cx="2029160" cy="73866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936" y="5529812"/>
                <a:ext cx="1433557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الثامن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22290" y="5868366"/>
                <a:ext cx="202916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5235575" y="348705"/>
            <a:ext cx="656083" cy="4214731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5765012" y="77921"/>
            <a:ext cx="45719" cy="423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4868367" y="1225441"/>
            <a:ext cx="1934913" cy="1919694"/>
            <a:chOff x="3303949" y="1353837"/>
            <a:chExt cx="1934913" cy="1919694"/>
          </a:xfrm>
        </p:grpSpPr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000066"/>
                </a:gs>
                <a:gs pos="100000">
                  <a:srgbClr val="3333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8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7082147" y="465677"/>
            <a:ext cx="4737477" cy="3496479"/>
            <a:chOff x="5517729" y="594073"/>
            <a:chExt cx="4737477" cy="3496479"/>
          </a:xfrm>
        </p:grpSpPr>
        <p:grpSp>
          <p:nvGrpSpPr>
            <p:cNvPr id="99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517729" y="2077306"/>
              <a:ext cx="4737477" cy="2013246"/>
              <a:chOff x="5517729" y="2077306"/>
              <a:chExt cx="4737477" cy="2013246"/>
            </a:xfrm>
          </p:grpSpPr>
          <p:sp>
            <p:nvSpPr>
              <p:cNvPr id="101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5517729" y="2077306"/>
                <a:ext cx="47374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6- أداء الواجبات المنزلية</a:t>
                </a:r>
              </a:p>
            </p:txBody>
          </p:sp>
          <p:sp>
            <p:nvSpPr>
              <p:cNvPr id="102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5731870" y="3198000"/>
                <a:ext cx="420914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latin typeface="Century Gothic" panose="020B0502020202020204" pitchFamily="34" charset="0"/>
                  </a:rPr>
                  <a:t>أؤدي واجباتي المنزلية و لا أهملها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00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550" y="594073"/>
              <a:ext cx="1959656" cy="1066874"/>
            </a:xfrm>
            <a:prstGeom prst="rect">
              <a:avLst/>
            </a:prstGeom>
          </p:spPr>
        </p:pic>
      </p:grp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605451" y="41316"/>
            <a:ext cx="439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البرنامج اليومي ( 1)</a:t>
            </a:r>
          </a:p>
        </p:txBody>
      </p:sp>
      <p:grpSp>
        <p:nvGrpSpPr>
          <p:cNvPr id="26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683857" y="115039"/>
            <a:ext cx="3250303" cy="6185313"/>
            <a:chOff x="8222351" y="-2541974"/>
            <a:chExt cx="4255568" cy="7556056"/>
          </a:xfrm>
          <a:solidFill>
            <a:srgbClr val="7030A0"/>
          </a:solidFill>
        </p:grpSpPr>
        <p:grpSp>
          <p:nvGrpSpPr>
            <p:cNvPr id="27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22351" y="-2541974"/>
              <a:ext cx="4255568" cy="7556056"/>
              <a:chOff x="2740827" y="-4204232"/>
              <a:chExt cx="7038384" cy="12497139"/>
            </a:xfrm>
            <a:grpFill/>
          </p:grpSpPr>
          <p:sp>
            <p:nvSpPr>
              <p:cNvPr id="3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40827" y="2193293"/>
                <a:ext cx="7038384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3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799"/>
                  <a:ext cx="926391" cy="472177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4204232"/>
                <a:ext cx="90575" cy="6021941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202" y="1632469"/>
              <a:ext cx="3929920" cy="309651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178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05910" y="2008525"/>
              <a:ext cx="1908739" cy="583504"/>
              <a:chOff x="3417549" y="5466316"/>
              <a:chExt cx="1908739" cy="5835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الثامن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17549" y="5729624"/>
                <a:ext cx="1908739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5901032" y="1067724"/>
            <a:ext cx="656083" cy="3899835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6431664" y="796435"/>
            <a:ext cx="45719" cy="3927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5646093" y="1897398"/>
            <a:ext cx="1934913" cy="1919694"/>
            <a:chOff x="3303949" y="1353837"/>
            <a:chExt cx="1934913" cy="1919694"/>
          </a:xfrm>
        </p:grpSpPr>
        <p:sp>
          <p:nvSpPr>
            <p:cNvPr id="2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6781868" y="378567"/>
            <a:ext cx="4761037" cy="3251214"/>
            <a:chOff x="5843800" y="-296745"/>
            <a:chExt cx="4761037" cy="3251214"/>
          </a:xfrm>
        </p:grpSpPr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843800" y="1982748"/>
              <a:ext cx="4636784" cy="971721"/>
              <a:chOff x="5843800" y="1982748"/>
              <a:chExt cx="4636784" cy="971721"/>
            </a:xfrm>
          </p:grpSpPr>
          <p:sp>
            <p:nvSpPr>
              <p:cNvPr id="28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6783531" y="1982748"/>
                <a:ext cx="36970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7- قضاء الوقت بما يفيد:</a:t>
                </a:r>
              </a:p>
            </p:txBody>
          </p:sp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5843800" y="2492804"/>
                <a:ext cx="408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7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8528" y="-296745"/>
              <a:ext cx="1706309" cy="928947"/>
            </a:xfrm>
            <a:prstGeom prst="rect">
              <a:avLst/>
            </a:prstGeom>
          </p:spPr>
        </p:pic>
      </p:grpSp>
      <p:sp>
        <p:nvSpPr>
          <p:cNvPr id="40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6454523" y="4570172"/>
            <a:ext cx="5418163" cy="520710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أقضي وقتي بما ينفعني في ديني و دنياي</a:t>
            </a:r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978770" y="-75016"/>
            <a:ext cx="3250303" cy="6185313"/>
            <a:chOff x="8222351" y="-2541974"/>
            <a:chExt cx="4255568" cy="7556056"/>
          </a:xfrm>
          <a:solidFill>
            <a:srgbClr val="7030A0"/>
          </a:solidFill>
        </p:grpSpPr>
        <p:grpSp>
          <p:nvGrpSpPr>
            <p:cNvPr id="3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22351" y="-2541974"/>
              <a:ext cx="4255568" cy="7556056"/>
              <a:chOff x="2740827" y="-4204232"/>
              <a:chExt cx="7038384" cy="12497139"/>
            </a:xfrm>
            <a:grpFill/>
          </p:grpSpPr>
          <p:sp>
            <p:nvSpPr>
              <p:cNvPr id="3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40827" y="2193293"/>
                <a:ext cx="7038384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38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799"/>
                  <a:ext cx="926391" cy="472177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4204232"/>
                <a:ext cx="90575" cy="6021941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119" y="1565458"/>
              <a:ext cx="3788471" cy="320928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8755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3364" y="2008525"/>
              <a:ext cx="1941421" cy="591131"/>
              <a:chOff x="3475003" y="5466316"/>
              <a:chExt cx="1941421" cy="5911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الثامن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5003" y="5737251"/>
                <a:ext cx="194142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6952343" y="842470"/>
            <a:ext cx="444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صغيري / صغيرتي :</a:t>
            </a:r>
          </a:p>
        </p:txBody>
      </p:sp>
      <p:grpSp>
        <p:nvGrpSpPr>
          <p:cNvPr id="24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 rot="807845">
            <a:off x="4795643" y="2458910"/>
            <a:ext cx="3171327" cy="2794562"/>
            <a:chOff x="6591499" y="705675"/>
            <a:chExt cx="2138086" cy="2228601"/>
          </a:xfrm>
        </p:grpSpPr>
        <p:sp>
          <p:nvSpPr>
            <p:cNvPr id="25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21552298">
              <a:off x="6671411" y="1334215"/>
              <a:ext cx="1813599" cy="760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FF00"/>
                  </a:solidFill>
                </a:rPr>
                <a:t>أؤدِّي واجباتي المنزلية و لا أهملها</a:t>
              </a:r>
              <a:endParaRPr lang="en-US" sz="3600" b="1" dirty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8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5965376" y="2186267"/>
            <a:ext cx="398247" cy="51052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0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6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ED9912B-1441-442F-B275-3520F8DD82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661C6025-CBED-4F00-9FC6-A13EE341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DBE32C73-85B7-4AA7-9C64-A5F4049CC4E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593AA45-EBA5-4110-AF81-27FB4C4CC1B5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0D2400D4-3FFA-45A7-BBC1-4ADF79067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98358" y="2008525"/>
              <a:ext cx="1938687" cy="595560"/>
              <a:chOff x="3409997" y="5466316"/>
              <a:chExt cx="1938687" cy="59556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الثامن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09997" y="5741680"/>
                <a:ext cx="1938687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5901032" y="1067724"/>
            <a:ext cx="656083" cy="3899835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6431664" y="796435"/>
            <a:ext cx="45719" cy="3927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5646093" y="1897398"/>
            <a:ext cx="1934913" cy="1919694"/>
            <a:chOff x="3303949" y="1353837"/>
            <a:chExt cx="1934913" cy="1919694"/>
          </a:xfrm>
        </p:grpSpPr>
        <p:sp>
          <p:nvSpPr>
            <p:cNvPr id="2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7457569" y="378567"/>
            <a:ext cx="4336584" cy="3457019"/>
            <a:chOff x="6519501" y="-296745"/>
            <a:chExt cx="4336584" cy="3457019"/>
          </a:xfrm>
        </p:grpSpPr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6519501" y="1865275"/>
              <a:ext cx="4336584" cy="1294999"/>
              <a:chOff x="6519501" y="1865275"/>
              <a:chExt cx="4336584" cy="1294999"/>
            </a:xfrm>
          </p:grpSpPr>
          <p:sp>
            <p:nvSpPr>
              <p:cNvPr id="28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6682391" y="1865275"/>
                <a:ext cx="417369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solidFill>
                      <a:srgbClr val="D60093"/>
                    </a:solidFill>
                    <a:latin typeface="Century Gothic" panose="020B0502020202020204" pitchFamily="34" charset="0"/>
                  </a:rPr>
                  <a:t>8- خدمة الوالدين و مصاحبتهما عند زيارة الأقارب</a:t>
                </a:r>
                <a:endParaRPr lang="ar-SY" sz="3200" b="1" dirty="0">
                  <a:solidFill>
                    <a:srgbClr val="D6009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6519501" y="2698609"/>
                <a:ext cx="408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7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8528" y="-296745"/>
              <a:ext cx="1706309" cy="928947"/>
            </a:xfrm>
            <a:prstGeom prst="rect">
              <a:avLst/>
            </a:prstGeom>
          </p:spPr>
        </p:pic>
      </p:grpSp>
      <p:sp>
        <p:nvSpPr>
          <p:cNvPr id="40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3002852" y="5605253"/>
            <a:ext cx="9086371" cy="520710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قال الله تعالى : &lt; </a:t>
            </a:r>
            <a:r>
              <a:rPr lang="ar-SY" sz="2800" b="1" dirty="0">
                <a:solidFill>
                  <a:srgbClr val="FFFF00"/>
                </a:solidFill>
              </a:rPr>
              <a:t>وَ قَضَى رَبُّكَ أَلَّا تَعْبُدوا إِلَّا إِيَّاهُ وَ بِالوَالِدَيْنِ إِحْسَاناً </a:t>
            </a:r>
            <a:r>
              <a:rPr lang="ar-SY" sz="2800" b="1" dirty="0">
                <a:solidFill>
                  <a:schemeClr val="tx1"/>
                </a:solidFill>
              </a:rPr>
              <a:t>&gt;</a:t>
            </a:r>
          </a:p>
        </p:txBody>
      </p:sp>
      <p:grpSp>
        <p:nvGrpSpPr>
          <p:cNvPr id="3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002852" y="0"/>
            <a:ext cx="2538867" cy="5202602"/>
            <a:chOff x="7774691" y="-2902853"/>
            <a:chExt cx="5029652" cy="7098187"/>
          </a:xfrm>
          <a:solidFill>
            <a:srgbClr val="7030A0"/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2902853"/>
              <a:ext cx="5029652" cy="7098187"/>
              <a:chOff x="2000433" y="-4801099"/>
              <a:chExt cx="8318662" cy="11739858"/>
            </a:xfrm>
            <a:grpFill/>
          </p:grpSpPr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1"/>
                <a:ext cx="8318662" cy="474546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3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798"/>
                  <a:ext cx="926391" cy="472177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D60093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4801099"/>
                <a:ext cx="99554" cy="6618808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742" y="1700367"/>
              <a:ext cx="3626250" cy="210986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462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32465" y="2008525"/>
              <a:ext cx="1943011" cy="588837"/>
              <a:chOff x="3344104" y="5466316"/>
              <a:chExt cx="1943011" cy="58883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الثامن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44104" y="5734957"/>
                <a:ext cx="194301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3864732" y="593928"/>
            <a:ext cx="8294012" cy="520710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قال الله تعالى : &lt; </a:t>
            </a:r>
            <a:r>
              <a:rPr lang="ar-SY" sz="2400" b="1" dirty="0">
                <a:solidFill>
                  <a:srgbClr val="FFFF00"/>
                </a:solidFill>
              </a:rPr>
              <a:t>وَ قَضَى رَبُّكَ أَلَّا تَعْبُدوا إِلَّا إِيَّاهُ وَ بِالوَالِدَيْنِ إِحْسَاناً </a:t>
            </a:r>
            <a:r>
              <a:rPr lang="ar-SY" sz="2400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5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5498564" y="1455687"/>
            <a:ext cx="6693435" cy="520710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* - في الآية أمران عظيمان قرن الله بينهما هما :</a:t>
            </a:r>
          </a:p>
        </p:txBody>
      </p:sp>
      <p:grpSp>
        <p:nvGrpSpPr>
          <p:cNvPr id="74" name="Group 61">
            <a:extLst>
              <a:ext uri="{FF2B5EF4-FFF2-40B4-BE49-F238E27FC236}">
                <a16:creationId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3845701" y="2577599"/>
            <a:ext cx="6297235" cy="1587929"/>
            <a:chOff x="3165506" y="295207"/>
            <a:chExt cx="6297235" cy="1587929"/>
          </a:xfrm>
        </p:grpSpPr>
        <p:sp>
          <p:nvSpPr>
            <p:cNvPr id="75" name="Rectangle 12">
              <a:extLst>
                <a:ext uri="{FF2B5EF4-FFF2-40B4-BE49-F238E27FC236}">
                  <a16:creationId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9">
              <a:extLst>
                <a:ext uri="{FF2B5EF4-FFF2-40B4-BE49-F238E27FC236}">
                  <a16:creationId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Arrow: Pentagon 4">
              <a:extLst>
                <a:ext uri="{FF2B5EF4-FFF2-40B4-BE49-F238E27FC236}">
                  <a16:creationId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5">
              <a:extLst>
                <a:ext uri="{FF2B5EF4-FFF2-40B4-BE49-F238E27FC236}">
                  <a16:creationId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ircle: Hollow 6">
              <a:extLst>
                <a:ext uri="{FF2B5EF4-FFF2-40B4-BE49-F238E27FC236}">
                  <a16:creationId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Rectangle 55">
              <a:extLst>
                <a:ext uri="{FF2B5EF4-FFF2-40B4-BE49-F238E27FC236}">
                  <a16:creationId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7">
              <a:extLst>
                <a:ext uri="{FF2B5EF4-FFF2-40B4-BE49-F238E27FC236}">
                  <a16:creationId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">
              <a:extLst>
                <a:ext uri="{FF2B5EF4-FFF2-40B4-BE49-F238E27FC236}">
                  <a16:creationId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TextBox 11">
              <a:extLst>
                <a:ext uri="{FF2B5EF4-FFF2-40B4-BE49-F238E27FC236}">
                  <a16:creationId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85" name="Graphic 13" descr="Bullseye">
              <a:extLst>
                <a:ext uri="{FF2B5EF4-FFF2-40B4-BE49-F238E27FC236}">
                  <a16:creationId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86" name="TextBox 14">
              <a:extLst>
                <a:ext uri="{FF2B5EF4-FFF2-40B4-BE49-F238E27FC236}">
                  <a16:creationId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57087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15">
              <a:extLst>
                <a:ext uri="{FF2B5EF4-FFF2-40B4-BE49-F238E27FC236}">
                  <a16:creationId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5498252" y="844509"/>
              <a:ext cx="2569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sz="2400" b="1" dirty="0"/>
                <a:t>عبادة الله وحده</a:t>
              </a:r>
              <a:endParaRPr lang="en-US" sz="2400" b="1" dirty="0"/>
            </a:p>
          </p:txBody>
        </p:sp>
      </p:grpSp>
      <p:grpSp>
        <p:nvGrpSpPr>
          <p:cNvPr id="88" name="Group 62">
            <a:extLst>
              <a:ext uri="{FF2B5EF4-FFF2-40B4-BE49-F238E27FC236}">
                <a16:creationId xmlns:a16="http://schemas.microsoft.com/office/drawing/2014/main" id="{BDFC368D-B33B-4D81-AE68-51CDBF6BCDB3}"/>
              </a:ext>
            </a:extLst>
          </p:cNvPr>
          <p:cNvGrpSpPr/>
          <p:nvPr/>
        </p:nvGrpSpPr>
        <p:grpSpPr>
          <a:xfrm>
            <a:off x="3845701" y="4146633"/>
            <a:ext cx="6297235" cy="1587929"/>
            <a:chOff x="3165506" y="1864241"/>
            <a:chExt cx="6297235" cy="1587929"/>
          </a:xfrm>
        </p:grpSpPr>
        <p:sp>
          <p:nvSpPr>
            <p:cNvPr id="89" name="Rectangle 54">
              <a:extLst>
                <a:ext uri="{FF2B5EF4-FFF2-40B4-BE49-F238E27FC236}">
                  <a16:creationId xmlns:a16="http://schemas.microsoft.com/office/drawing/2014/main" id="{380E812A-499F-4D82-9D69-8E1729C6ED63}"/>
                </a:ext>
              </a:extLst>
            </p:cNvPr>
            <p:cNvSpPr/>
            <p:nvPr/>
          </p:nvSpPr>
          <p:spPr>
            <a:xfrm rot="21218562" flipH="1">
              <a:off x="4316331" y="2458621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7">
              <a:extLst>
                <a:ext uri="{FF2B5EF4-FFF2-40B4-BE49-F238E27FC236}">
                  <a16:creationId xmlns:a16="http://schemas.microsoft.com/office/drawing/2014/main" id="{14ABD9C8-C9CC-42E1-9AF2-D1B8E7822B69}"/>
                </a:ext>
              </a:extLst>
            </p:cNvPr>
            <p:cNvSpPr/>
            <p:nvPr/>
          </p:nvSpPr>
          <p:spPr>
            <a:xfrm flipH="1">
              <a:off x="3165506" y="2162708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8">
              <a:extLst>
                <a:ext uri="{FF2B5EF4-FFF2-40B4-BE49-F238E27FC236}">
                  <a16:creationId xmlns:a16="http://schemas.microsoft.com/office/drawing/2014/main" id="{79ADF884-BAA4-48D5-8B00-6B21FBD923C9}"/>
                </a:ext>
              </a:extLst>
            </p:cNvPr>
            <p:cNvSpPr/>
            <p:nvPr/>
          </p:nvSpPr>
          <p:spPr>
            <a:xfrm flipH="1">
              <a:off x="3342762" y="2339963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Arrow: Pentagon 19">
              <a:extLst>
                <a:ext uri="{FF2B5EF4-FFF2-40B4-BE49-F238E27FC236}">
                  <a16:creationId xmlns:a16="http://schemas.microsoft.com/office/drawing/2014/main" id="{8CA6A80E-DE59-4F24-ADEA-94C15BE0FD90}"/>
                </a:ext>
              </a:extLst>
            </p:cNvPr>
            <p:cNvSpPr/>
            <p:nvPr/>
          </p:nvSpPr>
          <p:spPr>
            <a:xfrm flipH="1">
              <a:off x="4084951" y="2162708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006666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20">
              <a:extLst>
                <a:ext uri="{FF2B5EF4-FFF2-40B4-BE49-F238E27FC236}">
                  <a16:creationId xmlns:a16="http://schemas.microsoft.com/office/drawing/2014/main" id="{DFE9086A-037C-4B7D-B202-F7D1EDBFEBA5}"/>
                </a:ext>
              </a:extLst>
            </p:cNvPr>
            <p:cNvSpPr/>
            <p:nvPr/>
          </p:nvSpPr>
          <p:spPr>
            <a:xfrm flipH="1">
              <a:off x="7874812" y="1864241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ircle: Hollow 21">
              <a:extLst>
                <a:ext uri="{FF2B5EF4-FFF2-40B4-BE49-F238E27FC236}">
                  <a16:creationId xmlns:a16="http://schemas.microsoft.com/office/drawing/2014/main" id="{8DB66DAA-69C5-4D25-A51A-272D206E2FED}"/>
                </a:ext>
              </a:extLst>
            </p:cNvPr>
            <p:cNvSpPr/>
            <p:nvPr/>
          </p:nvSpPr>
          <p:spPr>
            <a:xfrm flipH="1">
              <a:off x="8067574" y="2057003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Rectangle 58">
              <a:extLst>
                <a:ext uri="{FF2B5EF4-FFF2-40B4-BE49-F238E27FC236}">
                  <a16:creationId xmlns:a16="http://schemas.microsoft.com/office/drawing/2014/main" id="{A63AB001-6860-483C-9D70-13544FAB3F2E}"/>
                </a:ext>
              </a:extLst>
            </p:cNvPr>
            <p:cNvSpPr/>
            <p:nvPr/>
          </p:nvSpPr>
          <p:spPr>
            <a:xfrm rot="21091813" flipH="1">
              <a:off x="7166740" y="2727618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22">
              <a:extLst>
                <a:ext uri="{FF2B5EF4-FFF2-40B4-BE49-F238E27FC236}">
                  <a16:creationId xmlns:a16="http://schemas.microsoft.com/office/drawing/2014/main" id="{33E945EA-E735-455B-BC6E-DC2EFA98814A}"/>
                </a:ext>
              </a:extLst>
            </p:cNvPr>
            <p:cNvSpPr/>
            <p:nvPr/>
          </p:nvSpPr>
          <p:spPr>
            <a:xfrm flipH="1">
              <a:off x="7074608" y="2353048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23">
              <a:extLst>
                <a:ext uri="{FF2B5EF4-FFF2-40B4-BE49-F238E27FC236}">
                  <a16:creationId xmlns:a16="http://schemas.microsoft.com/office/drawing/2014/main" id="{518B20D3-3DF7-4E26-B774-1E989D49769B}"/>
                </a:ext>
              </a:extLst>
            </p:cNvPr>
            <p:cNvSpPr/>
            <p:nvPr/>
          </p:nvSpPr>
          <p:spPr>
            <a:xfrm flipH="1">
              <a:off x="7169928" y="2400597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TextBox 24">
              <a:extLst>
                <a:ext uri="{FF2B5EF4-FFF2-40B4-BE49-F238E27FC236}">
                  <a16:creationId xmlns:a16="http://schemas.microsoft.com/office/drawing/2014/main" id="{FB12CA35-5ECA-4A96-B48B-62475BD876E5}"/>
                </a:ext>
              </a:extLst>
            </p:cNvPr>
            <p:cNvSpPr txBox="1"/>
            <p:nvPr/>
          </p:nvSpPr>
          <p:spPr>
            <a:xfrm flipH="1">
              <a:off x="7376529" y="2490635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pic>
          <p:nvPicPr>
            <p:cNvPr id="99" name="Graphic 25" descr="Presentation with bar chart RTL">
              <a:extLst>
                <a:ext uri="{FF2B5EF4-FFF2-40B4-BE49-F238E27FC236}">
                  <a16:creationId xmlns:a16="http://schemas.microsoft.com/office/drawing/2014/main" id="{4CE13815-E23C-43C3-92F3-4FDA13B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 flipH="1">
              <a:off x="3499140" y="2486384"/>
              <a:ext cx="429430" cy="429430"/>
            </a:xfrm>
            <a:prstGeom prst="rect">
              <a:avLst/>
            </a:prstGeom>
          </p:spPr>
        </p:pic>
        <p:sp>
          <p:nvSpPr>
            <p:cNvPr id="100" name="TextBox 26">
              <a:extLst>
                <a:ext uri="{FF2B5EF4-FFF2-40B4-BE49-F238E27FC236}">
                  <a16:creationId xmlns:a16="http://schemas.microsoft.com/office/drawing/2014/main" id="{4E4E401D-E8D4-4FFE-B292-348567A9D165}"/>
                </a:ext>
              </a:extLst>
            </p:cNvPr>
            <p:cNvSpPr txBox="1"/>
            <p:nvPr/>
          </p:nvSpPr>
          <p:spPr>
            <a:xfrm flipH="1">
              <a:off x="4587322" y="212221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27">
              <a:extLst>
                <a:ext uri="{FF2B5EF4-FFF2-40B4-BE49-F238E27FC236}">
                  <a16:creationId xmlns:a16="http://schemas.microsoft.com/office/drawing/2014/main" id="{67654796-936A-4D23-9129-5B3BD73BBD33}"/>
                </a:ext>
              </a:extLst>
            </p:cNvPr>
            <p:cNvSpPr txBox="1"/>
            <p:nvPr/>
          </p:nvSpPr>
          <p:spPr>
            <a:xfrm flipH="1">
              <a:off x="4742498" y="2436981"/>
              <a:ext cx="2377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الإحسان إلى الوالدين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2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3364" y="2008525"/>
              <a:ext cx="1941421" cy="591131"/>
              <a:chOff x="3475003" y="5466316"/>
              <a:chExt cx="1941421" cy="5911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الثامن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5003" y="5737251"/>
                <a:ext cx="194142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7344229" y="293362"/>
            <a:ext cx="444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Century Gothic" panose="020B0502020202020204" pitchFamily="34" charset="0"/>
              </a:rPr>
              <a:t>بعض الأمثلة على خدمة الوالدين :</a:t>
            </a:r>
          </a:p>
        </p:txBody>
      </p:sp>
      <p:sp>
        <p:nvSpPr>
          <p:cNvPr id="5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289204" y="1529365"/>
            <a:ext cx="3496817" cy="520710"/>
          </a:xfrm>
          <a:prstGeom prst="rect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1- </a:t>
            </a:r>
            <a:r>
              <a:rPr lang="ar-SY" sz="2400" b="1" dirty="0">
                <a:solidFill>
                  <a:schemeClr val="tx1"/>
                </a:solidFill>
              </a:rPr>
              <a:t>أساعدهما عند الحاجة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289204" y="2357727"/>
            <a:ext cx="3496817" cy="501998"/>
          </a:xfrm>
          <a:prstGeom prst="rect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2- الإحسان إليهما</a:t>
            </a:r>
          </a:p>
        </p:txBody>
      </p:sp>
      <p:sp>
        <p:nvSpPr>
          <p:cNvPr id="2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289204" y="3190661"/>
            <a:ext cx="3496817" cy="523220"/>
          </a:xfrm>
          <a:prstGeom prst="rect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3- لا أثقل عليهما بالطلبات</a:t>
            </a:r>
          </a:p>
        </p:txBody>
      </p:sp>
      <p:sp>
        <p:nvSpPr>
          <p:cNvPr id="34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7475278" y="4066191"/>
            <a:ext cx="4310743" cy="523220"/>
          </a:xfrm>
          <a:prstGeom prst="rect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4- طاعتهما و احترامهما و عدم التأفف</a:t>
            </a:r>
          </a:p>
        </p:txBody>
      </p:sp>
      <p:grpSp>
        <p:nvGrpSpPr>
          <p:cNvPr id="35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 rot="807845">
            <a:off x="2847256" y="3047536"/>
            <a:ext cx="3236829" cy="2794562"/>
            <a:chOff x="6547338" y="705675"/>
            <a:chExt cx="2182247" cy="2228601"/>
          </a:xfrm>
        </p:grpSpPr>
        <p:sp>
          <p:nvSpPr>
            <p:cNvPr id="36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21516975">
              <a:off x="6547338" y="1414036"/>
              <a:ext cx="2047626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FF00"/>
                  </a:solidFill>
                </a:rPr>
                <a:t>أحبُّ والديَّ و أحترمهما</a:t>
              </a:r>
              <a:endParaRPr lang="en-US" sz="3600" b="1" dirty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39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4409511" y="2814939"/>
            <a:ext cx="398247" cy="51052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47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2" grpId="0" animBg="1"/>
      <p:bldP spid="2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3364" y="2008525"/>
              <a:ext cx="1941421" cy="591131"/>
              <a:chOff x="3475003" y="5466316"/>
              <a:chExt cx="1941421" cy="5911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الثامن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5003" y="5737251"/>
                <a:ext cx="194142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675507" y="191762"/>
            <a:ext cx="711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Century Gothic" panose="020B0502020202020204" pitchFamily="34" charset="0"/>
              </a:rPr>
              <a:t>بعض الآداب التي يجب أن أتأدب بها عندما أزور أقاربي :</a:t>
            </a:r>
          </a:p>
        </p:txBody>
      </p:sp>
      <p:sp>
        <p:nvSpPr>
          <p:cNvPr id="5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289204" y="1529365"/>
            <a:ext cx="3496817" cy="520710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1- </a:t>
            </a:r>
            <a:r>
              <a:rPr lang="ar-SY" sz="2400" b="1" dirty="0">
                <a:solidFill>
                  <a:schemeClr val="tx1"/>
                </a:solidFill>
              </a:rPr>
              <a:t>لا أفسد ألعاب أبنائهم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289204" y="2357727"/>
            <a:ext cx="3496817" cy="501998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2- لا أفسد أثاثهم</a:t>
            </a:r>
          </a:p>
        </p:txBody>
      </p:sp>
      <p:sp>
        <p:nvSpPr>
          <p:cNvPr id="2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289204" y="3190661"/>
            <a:ext cx="3496817" cy="523220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3- أعاملهم باحترام</a:t>
            </a:r>
          </a:p>
        </p:txBody>
      </p:sp>
      <p:grpSp>
        <p:nvGrpSpPr>
          <p:cNvPr id="24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 rot="807845">
            <a:off x="2672143" y="3026866"/>
            <a:ext cx="3414384" cy="2794562"/>
            <a:chOff x="6427632" y="705675"/>
            <a:chExt cx="2301953" cy="2228601"/>
          </a:xfrm>
        </p:grpSpPr>
        <p:sp>
          <p:nvSpPr>
            <p:cNvPr id="25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21516975">
              <a:off x="6427632" y="1325215"/>
              <a:ext cx="2047626" cy="66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</a:rPr>
                <a:t>أحبُّ والديَّ و أخدمهما و أرافقهما عند زيارة الأقارب</a:t>
              </a:r>
              <a:endParaRPr lang="en-US" sz="3200" b="1" dirty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8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4409511" y="2814939"/>
            <a:ext cx="398247" cy="51052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0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855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284</Words>
  <Application>Microsoft Office PowerPoint</Application>
  <PresentationFormat>شاشة عريضة</PresentationFormat>
  <Paragraphs>73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Cooper Black</vt:lpstr>
      <vt:lpstr>Hand Of Sean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1792</cp:revision>
  <dcterms:created xsi:type="dcterms:W3CDTF">2020-10-10T04:32:51Z</dcterms:created>
  <dcterms:modified xsi:type="dcterms:W3CDTF">2021-02-17T22:22:41Z</dcterms:modified>
</cp:coreProperties>
</file>