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323" r:id="rId9"/>
    <p:sldId id="293" r:id="rId10"/>
    <p:sldId id="324" r:id="rId11"/>
    <p:sldId id="317" r:id="rId12"/>
    <p:sldId id="321" r:id="rId13"/>
    <p:sldId id="322" r:id="rId14"/>
    <p:sldId id="310" r:id="rId15"/>
    <p:sldId id="294" r:id="rId16"/>
    <p:sldId id="325" r:id="rId17"/>
    <p:sldId id="304" r:id="rId18"/>
  </p:sldIdLst>
  <p:sldSz cx="9144000" cy="6858000" type="screen4x3"/>
  <p:notesSz cx="6858000" cy="9144000"/>
  <p:embeddedFontLst>
    <p:embeddedFont>
      <p:font typeface="Calibri" panose="020F0502020204030204" pitchFamily="34" charset="0"/>
      <p:regular r:id="rId19"/>
      <p:bold r:id="rId20"/>
    </p:embeddedFont>
    <p:embeddedFont>
      <p:font typeface="Calibri Light" panose="020F0302020204030204" pitchFamily="34" charset="0"/>
      <p:regular r:id="rId21"/>
    </p:embeddedFont>
    <p:embeddedFont>
      <p:font typeface="Comic Sans MS" panose="030F0702030302020204" pitchFamily="66"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006600"/>
    <a:srgbClr val="00009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0" d="100"/>
          <a:sy n="90"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04/05/42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04/05/42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04/05/42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04/05/42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04/05/42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04/05/42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04/05/42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1481931"/>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878569"/>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3292926"/>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2</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2070320" y="4952959"/>
            <a:ext cx="2763898"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3</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269249" y="1651381"/>
            <a:ext cx="1310180" cy="3085460"/>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Listen , point and say</a:t>
            </a:r>
          </a:p>
          <a:p>
            <a:pPr algn="ctr"/>
            <a:endParaRPr lang="en-US" sz="1050" dirty="0">
              <a:solidFill>
                <a:srgbClr val="7030A0"/>
              </a:solidFill>
            </a:endParaRPr>
          </a:p>
          <a:p>
            <a:pPr algn="ctr"/>
            <a:r>
              <a:rPr lang="ar-SA" sz="2400" dirty="0">
                <a:solidFill>
                  <a:srgbClr val="FF0000"/>
                </a:solidFill>
                <a:cs typeface="+mj-cs"/>
              </a:rPr>
              <a:t>استمع ثم تبع واقراء الكلمة</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651384" y="98264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2" name="صورة 1">
            <a:extLst>
              <a:ext uri="{FF2B5EF4-FFF2-40B4-BE49-F238E27FC236}">
                <a16:creationId xmlns:a16="http://schemas.microsoft.com/office/drawing/2014/main" id="{46678A5B-FACC-45E5-8154-D793DA03FB78}"/>
              </a:ext>
            </a:extLst>
          </p:cNvPr>
          <p:cNvPicPr>
            <a:picLocks noChangeAspect="1"/>
          </p:cNvPicPr>
          <p:nvPr/>
        </p:nvPicPr>
        <p:blipFill>
          <a:blip r:embed="rId4"/>
          <a:stretch>
            <a:fillRect/>
          </a:stretch>
        </p:blipFill>
        <p:spPr>
          <a:xfrm>
            <a:off x="2798785" y="982642"/>
            <a:ext cx="6072259" cy="4872248"/>
          </a:xfrm>
          <a:prstGeom prst="rect">
            <a:avLst/>
          </a:prstGeom>
        </p:spPr>
      </p:pic>
      <p:pic>
        <p:nvPicPr>
          <p:cNvPr id="4" name="We Can 2 (2020) SB_CD 1_28">
            <a:hlinkClick r:id="" action="ppaction://media"/>
            <a:extLst>
              <a:ext uri="{FF2B5EF4-FFF2-40B4-BE49-F238E27FC236}">
                <a16:creationId xmlns:a16="http://schemas.microsoft.com/office/drawing/2014/main" id="{E7DAA96D-523C-411A-9848-3A83E32C420D}"/>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aintStrokes/>
                    </a14:imgEffect>
                  </a14:imgLayer>
                </a14:imgProps>
              </a:ext>
            </a:extLst>
          </a:blip>
          <a:stretch>
            <a:fillRect/>
          </a:stretch>
        </p:blipFill>
        <p:spPr>
          <a:xfrm>
            <a:off x="1529050" y="5030688"/>
            <a:ext cx="844670" cy="844670"/>
          </a:xfrm>
          <a:prstGeom prst="rect">
            <a:avLst/>
          </a:prstGeom>
        </p:spPr>
      </p:pic>
    </p:spTree>
    <p:extLst>
      <p:ext uri="{BB962C8B-B14F-4D97-AF65-F5344CB8AC3E}">
        <p14:creationId xmlns:p14="http://schemas.microsoft.com/office/powerpoint/2010/main" val="1473178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12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5"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24339" y="816145"/>
            <a:ext cx="4299040" cy="892552"/>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Listen and make the sounds</a:t>
            </a:r>
          </a:p>
          <a:p>
            <a:r>
              <a:rPr lang="ar-SA" sz="2800" dirty="0">
                <a:solidFill>
                  <a:srgbClr val="FF0000"/>
                </a:solidFill>
                <a:cs typeface="+mj-cs"/>
              </a:rPr>
              <a:t>استمع ثم قلد الأصوات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296540" y="92805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8" name="We Can 2 (2020) SB_CD 1_29">
            <a:hlinkClick r:id="" action="ppaction://media"/>
            <a:extLst>
              <a:ext uri="{FF2B5EF4-FFF2-40B4-BE49-F238E27FC236}">
                <a16:creationId xmlns:a16="http://schemas.microsoft.com/office/drawing/2014/main" id="{389C90FF-68B9-4865-AE82-92C95A689525}"/>
              </a:ext>
            </a:extLst>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rgbClr val="552579">
                <a:tint val="45000"/>
                <a:satMod val="400000"/>
              </a:srgbClr>
            </a:duotone>
            <a:extLst>
              <a:ext uri="{BEBA8EAE-BF5A-486C-A8C5-ECC9F3942E4B}">
                <a14:imgProps xmlns:a14="http://schemas.microsoft.com/office/drawing/2010/main">
                  <a14:imgLayer r:embed="rId5">
                    <a14:imgEffect>
                      <a14:artisticPaintBrush/>
                    </a14:imgEffect>
                  </a14:imgLayer>
                </a14:imgProps>
              </a:ext>
            </a:extLst>
          </a:blip>
          <a:stretch>
            <a:fillRect/>
          </a:stretch>
        </p:blipFill>
        <p:spPr>
          <a:xfrm flipH="1">
            <a:off x="7847460" y="816145"/>
            <a:ext cx="843042" cy="843042"/>
          </a:xfrm>
          <a:prstGeom prst="rect">
            <a:avLst/>
          </a:prstGeom>
        </p:spPr>
      </p:pic>
      <p:pic>
        <p:nvPicPr>
          <p:cNvPr id="9" name="صورة 8">
            <a:extLst>
              <a:ext uri="{FF2B5EF4-FFF2-40B4-BE49-F238E27FC236}">
                <a16:creationId xmlns:a16="http://schemas.microsoft.com/office/drawing/2014/main" id="{C142B075-8DA1-49A7-992F-1A44275498A2}"/>
              </a:ext>
            </a:extLst>
          </p:cNvPr>
          <p:cNvPicPr>
            <a:picLocks noChangeAspect="1"/>
          </p:cNvPicPr>
          <p:nvPr/>
        </p:nvPicPr>
        <p:blipFill>
          <a:blip r:embed="rId6"/>
          <a:stretch>
            <a:fillRect/>
          </a:stretch>
        </p:blipFill>
        <p:spPr>
          <a:xfrm>
            <a:off x="1528762" y="1708698"/>
            <a:ext cx="7291748" cy="4465072"/>
          </a:xfrm>
          <a:prstGeom prst="rect">
            <a:avLst/>
          </a:prstGeom>
        </p:spPr>
      </p:pic>
    </p:spTree>
    <p:extLst>
      <p:ext uri="{BB962C8B-B14F-4D97-AF65-F5344CB8AC3E}">
        <p14:creationId xmlns:p14="http://schemas.microsoft.com/office/powerpoint/2010/main" val="1906557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007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8"/>
                </p:tgtEl>
              </p:cMediaNode>
            </p:audio>
          </p:childTnLst>
        </p:cTn>
      </p:par>
    </p:tnLst>
    <p:bldLst>
      <p:bldP spid="5"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3126547" y="3884036"/>
            <a:ext cx="3507116" cy="1015663"/>
          </a:xfrm>
          <a:prstGeom prst="rect">
            <a:avLst/>
          </a:prstGeom>
          <a:noFill/>
        </p:spPr>
        <p:txBody>
          <a:bodyPr wrap="square" rtlCol="1">
            <a:spAutoFit/>
          </a:bodyPr>
          <a:lstStyle/>
          <a:p>
            <a:pPr algn="ctr"/>
            <a:r>
              <a:rPr lang="ar-SA" sz="6000" dirty="0">
                <a:solidFill>
                  <a:srgbClr val="C00000"/>
                </a:solidFill>
                <a:cs typeface="+mj-cs"/>
              </a:rPr>
              <a:t>وقت المرح </a:t>
            </a:r>
          </a:p>
        </p:txBody>
      </p:sp>
      <p:pic>
        <p:nvPicPr>
          <p:cNvPr id="3" name="صورة 2">
            <a:extLst>
              <a:ext uri="{FF2B5EF4-FFF2-40B4-BE49-F238E27FC236}">
                <a16:creationId xmlns:a16="http://schemas.microsoft.com/office/drawing/2014/main" id="{1526CDE6-2903-43A0-82F6-734C05EA49D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00" b="89600" l="9836" r="95902">
                        <a14:foregroundMark x1="95902" y1="59200" x2="95902" y2="59200"/>
                        <a14:foregroundMark x1="48361" y1="79200" x2="48361" y2="79200"/>
                        <a14:foregroundMark x1="33880" y1="13600" x2="33880" y2="13600"/>
                        <a14:foregroundMark x1="19399" y1="17600" x2="19399" y2="17600"/>
                        <a14:foregroundMark x1="9563" y1="64000" x2="9563" y2="64000"/>
                      </a14:backgroundRemoval>
                    </a14:imgEffect>
                  </a14:imgLayer>
                </a14:imgProps>
              </a:ext>
            </a:extLst>
          </a:blip>
          <a:stretch>
            <a:fillRect/>
          </a:stretch>
        </p:blipFill>
        <p:spPr>
          <a:xfrm>
            <a:off x="1787004" y="1773799"/>
            <a:ext cx="5569991" cy="1655201"/>
          </a:xfrm>
          <a:prstGeom prst="rect">
            <a:avLst/>
          </a:prstGeom>
        </p:spPr>
      </p:pic>
    </p:spTree>
    <p:extLst>
      <p:ext uri="{BB962C8B-B14F-4D97-AF65-F5344CB8AC3E}">
        <p14:creationId xmlns:p14="http://schemas.microsoft.com/office/powerpoint/2010/main" val="3289952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1173F834-E4B5-4EEF-B69F-965139B91A97}"/>
              </a:ext>
            </a:extLst>
          </p:cNvPr>
          <p:cNvSpPr txBox="1"/>
          <p:nvPr/>
        </p:nvSpPr>
        <p:spPr>
          <a:xfrm>
            <a:off x="1855951" y="831904"/>
            <a:ext cx="7015094" cy="830997"/>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Old MacDonald </a:t>
            </a:r>
            <a:r>
              <a:rPr lang="ar-SA" sz="2400" dirty="0">
                <a:solidFill>
                  <a:srgbClr val="C00000"/>
                </a:solidFill>
                <a:latin typeface="Comic Sans MS" panose="030F0702030302020204" pitchFamily="66" charset="0"/>
                <a:cs typeface="+mj-cs"/>
              </a:rPr>
              <a:t>مكدونالد العجوز </a:t>
            </a:r>
            <a:endParaRPr lang="en-US" sz="2000" dirty="0">
              <a:solidFill>
                <a:srgbClr val="C00000"/>
              </a:solidFill>
              <a:latin typeface="Comic Sans MS" panose="030F0702030302020204" pitchFamily="66" charset="0"/>
              <a:cs typeface="+mj-cs"/>
            </a:endParaRPr>
          </a:p>
          <a:p>
            <a:r>
              <a:rPr lang="en-US" sz="2000" dirty="0">
                <a:solidFill>
                  <a:srgbClr val="7030A0"/>
                </a:solidFill>
                <a:latin typeface="Comic Sans MS" panose="030F0702030302020204" pitchFamily="66" charset="0"/>
                <a:cs typeface="AGA Dimnah Regular" pitchFamily="2" charset="-78"/>
              </a:rPr>
              <a:t>Chant and make the sounds </a:t>
            </a:r>
            <a:r>
              <a:rPr lang="ar-SA" sz="2400" dirty="0">
                <a:solidFill>
                  <a:srgbClr val="FF0000"/>
                </a:solidFill>
                <a:latin typeface="Comic Sans MS" panose="030F0702030302020204" pitchFamily="66" charset="0"/>
                <a:cs typeface="+mj-cs"/>
              </a:rPr>
              <a:t>قم بترديد الأنشودة مع الأصوات </a:t>
            </a:r>
            <a:endParaRPr lang="ar-SA" sz="2400" dirty="0">
              <a:solidFill>
                <a:srgbClr val="FF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1220864" y="927441"/>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pic>
        <p:nvPicPr>
          <p:cNvPr id="2" name="صورة 1">
            <a:extLst>
              <a:ext uri="{FF2B5EF4-FFF2-40B4-BE49-F238E27FC236}">
                <a16:creationId xmlns:a16="http://schemas.microsoft.com/office/drawing/2014/main" id="{730B972B-69D9-4AC6-B529-EA2C80E0705E}"/>
              </a:ext>
            </a:extLst>
          </p:cNvPr>
          <p:cNvPicPr>
            <a:picLocks noChangeAspect="1"/>
          </p:cNvPicPr>
          <p:nvPr/>
        </p:nvPicPr>
        <p:blipFill>
          <a:blip r:embed="rId4"/>
          <a:stretch>
            <a:fillRect/>
          </a:stretch>
        </p:blipFill>
        <p:spPr>
          <a:xfrm>
            <a:off x="2224584" y="1662901"/>
            <a:ext cx="6634803" cy="4573565"/>
          </a:xfrm>
          <a:prstGeom prst="rect">
            <a:avLst/>
          </a:prstGeom>
        </p:spPr>
      </p:pic>
      <p:pic>
        <p:nvPicPr>
          <p:cNvPr id="4" name="We Can 2 (2020) SB_CD 1_30">
            <a:hlinkClick r:id="" action="ppaction://media"/>
            <a:extLst>
              <a:ext uri="{FF2B5EF4-FFF2-40B4-BE49-F238E27FC236}">
                <a16:creationId xmlns:a16="http://schemas.microsoft.com/office/drawing/2014/main" id="{475E6695-8967-4627-9CDD-BD63BA0376B1}"/>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7030A0">
                <a:tint val="45000"/>
                <a:satMod val="400000"/>
              </a:srgbClr>
            </a:duotone>
            <a:extLst>
              <a:ext uri="{BEBA8EAE-BF5A-486C-A8C5-ECC9F3942E4B}">
                <a14:imgProps xmlns:a14="http://schemas.microsoft.com/office/drawing/2010/main">
                  <a14:imgLayer r:embed="rId6">
                    <a14:imgEffect>
                      <a14:artisticPaintBrush/>
                    </a14:imgEffect>
                  </a14:imgLayer>
                </a14:imgProps>
              </a:ext>
            </a:extLst>
          </a:blip>
          <a:stretch>
            <a:fillRect/>
          </a:stretch>
        </p:blipFill>
        <p:spPr>
          <a:xfrm>
            <a:off x="1307624" y="1868605"/>
            <a:ext cx="837063" cy="837063"/>
          </a:xfrm>
          <a:prstGeom prst="rect">
            <a:avLst/>
          </a:prstGeom>
        </p:spPr>
      </p:pic>
    </p:spTree>
    <p:extLst>
      <p:ext uri="{BB962C8B-B14F-4D97-AF65-F5344CB8AC3E}">
        <p14:creationId xmlns:p14="http://schemas.microsoft.com/office/powerpoint/2010/main" val="680685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754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6"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716330" y="1064763"/>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48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1992501" y="2992272"/>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977115" y="1158780"/>
            <a:ext cx="5199321" cy="1658848"/>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a:t>
            </a:r>
            <a:endParaRPr lang="ar-SA" sz="4800" dirty="0">
              <a:cs typeface="+mj-cs"/>
            </a:endParaRPr>
          </a:p>
          <a:p>
            <a:pPr algn="ctr"/>
            <a:r>
              <a:rPr lang="ar-SA" sz="2800" dirty="0">
                <a:cs typeface="+mj-cs"/>
              </a:rPr>
              <a:t>أن يذكر الطالب 3 أنواع من الحيوانات</a:t>
            </a:r>
          </a:p>
          <a:p>
            <a:pPr algn="ctr"/>
            <a:r>
              <a:rPr lang="ar-SA" sz="2800" dirty="0">
                <a:cs typeface="+mj-cs"/>
              </a:rPr>
              <a:t>أن يقلد الطالب أصوات 3 من الحيوانات</a:t>
            </a:r>
          </a:p>
        </p:txBody>
      </p:sp>
      <p:pic>
        <p:nvPicPr>
          <p:cNvPr id="6" name="صورة 5">
            <a:extLst>
              <a:ext uri="{FF2B5EF4-FFF2-40B4-BE49-F238E27FC236}">
                <a16:creationId xmlns:a16="http://schemas.microsoft.com/office/drawing/2014/main" id="{E2718CC3-E2F2-4FD6-BFCF-EB0F5048B8A8}"/>
              </a:ext>
            </a:extLst>
          </p:cNvPr>
          <p:cNvPicPr>
            <a:picLocks noChangeAspect="1"/>
          </p:cNvPicPr>
          <p:nvPr/>
        </p:nvPicPr>
        <p:blipFill>
          <a:blip r:embed="rId2"/>
          <a:stretch>
            <a:fillRect/>
          </a:stretch>
        </p:blipFill>
        <p:spPr>
          <a:xfrm>
            <a:off x="1419367" y="3383368"/>
            <a:ext cx="6574088" cy="1843730"/>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1DA7A94-49B3-483F-B088-7CF44136838D}"/>
              </a:ext>
            </a:extLst>
          </p:cNvPr>
          <p:cNvPicPr>
            <a:picLocks noChangeAspect="1"/>
          </p:cNvPicPr>
          <p:nvPr/>
        </p:nvPicPr>
        <p:blipFill>
          <a:blip r:embed="rId2"/>
          <a:stretch>
            <a:fillRect/>
          </a:stretch>
        </p:blipFill>
        <p:spPr>
          <a:xfrm>
            <a:off x="1767821" y="1179677"/>
            <a:ext cx="6845978" cy="1836477"/>
          </a:xfrm>
          <a:prstGeom prst="rect">
            <a:avLst/>
          </a:prstGeom>
        </p:spPr>
      </p:pic>
      <p:pic>
        <p:nvPicPr>
          <p:cNvPr id="5" name="صورة 4">
            <a:extLst>
              <a:ext uri="{FF2B5EF4-FFF2-40B4-BE49-F238E27FC236}">
                <a16:creationId xmlns:a16="http://schemas.microsoft.com/office/drawing/2014/main" id="{D703628F-CAE4-447A-AAEB-9B4C0849B945}"/>
              </a:ext>
            </a:extLst>
          </p:cNvPr>
          <p:cNvPicPr>
            <a:picLocks noChangeAspect="1"/>
          </p:cNvPicPr>
          <p:nvPr/>
        </p:nvPicPr>
        <p:blipFill>
          <a:blip r:embed="rId3"/>
          <a:stretch>
            <a:fillRect/>
          </a:stretch>
        </p:blipFill>
        <p:spPr>
          <a:xfrm>
            <a:off x="1767821" y="3429000"/>
            <a:ext cx="6845978" cy="1836477"/>
          </a:xfrm>
          <a:prstGeom prst="rect">
            <a:avLst/>
          </a:prstGeom>
        </p:spPr>
      </p:pic>
      <p:sp>
        <p:nvSpPr>
          <p:cNvPr id="6" name="مربع نص 5">
            <a:extLst>
              <a:ext uri="{FF2B5EF4-FFF2-40B4-BE49-F238E27FC236}">
                <a16:creationId xmlns:a16="http://schemas.microsoft.com/office/drawing/2014/main" id="{AD172E76-DFB1-4EB8-AEA2-45F822BDBB67}"/>
              </a:ext>
            </a:extLst>
          </p:cNvPr>
          <p:cNvSpPr txBox="1"/>
          <p:nvPr/>
        </p:nvSpPr>
        <p:spPr>
          <a:xfrm>
            <a:off x="1924332" y="4326341"/>
            <a:ext cx="4353636" cy="400110"/>
          </a:xfrm>
          <a:prstGeom prst="rect">
            <a:avLst/>
          </a:prstGeom>
          <a:noFill/>
        </p:spPr>
        <p:txBody>
          <a:bodyPr wrap="square" rtlCol="1">
            <a:spAutoFit/>
          </a:bodyPr>
          <a:lstStyle/>
          <a:p>
            <a:pPr algn="r" rtl="1"/>
            <a:r>
              <a:rPr lang="ar-SA" sz="2000" b="1" dirty="0">
                <a:solidFill>
                  <a:schemeClr val="tx1">
                    <a:lumMod val="75000"/>
                    <a:lumOff val="25000"/>
                  </a:schemeClr>
                </a:solidFill>
              </a:rPr>
              <a:t>عامل الحيوانات برفق </a:t>
            </a:r>
            <a:r>
              <a:rPr lang="ar-SA" sz="2000" b="1" dirty="0">
                <a:solidFill>
                  <a:srgbClr val="002060"/>
                </a:solidFill>
              </a:rPr>
              <a:t>" في كل كبد رطب صدقة " </a:t>
            </a:r>
          </a:p>
        </p:txBody>
      </p:sp>
    </p:spTree>
    <p:extLst>
      <p:ext uri="{BB962C8B-B14F-4D97-AF65-F5344CB8AC3E}">
        <p14:creationId xmlns:p14="http://schemas.microsoft.com/office/powerpoint/2010/main" val="25237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762" y="2928381"/>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3029803" y="2151727"/>
            <a:ext cx="3794078" cy="2308324"/>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Animals  </a:t>
            </a:r>
          </a:p>
          <a:p>
            <a:pPr algn="ctr"/>
            <a:r>
              <a:rPr lang="ar-SA" sz="7200" b="1" dirty="0">
                <a:solidFill>
                  <a:srgbClr val="552579"/>
                </a:solidFill>
                <a:latin typeface="Comic Sans MS" panose="030F0702030302020204" pitchFamily="66" charset="0"/>
                <a:cs typeface="+mj-cs"/>
              </a:rPr>
              <a:t>الحيوانات</a:t>
            </a:r>
            <a:endParaRPr lang="ar-SA" sz="72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3221030" y="2213282"/>
            <a:ext cx="3807725" cy="2431435"/>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Words</a:t>
            </a:r>
          </a:p>
          <a:p>
            <a:pPr algn="ctr"/>
            <a:r>
              <a:rPr lang="ar-SA" sz="8000" b="1" dirty="0">
                <a:solidFill>
                  <a:srgbClr val="552579"/>
                </a:solidFill>
                <a:latin typeface="Comic Sans MS" panose="030F0702030302020204" pitchFamily="66" charset="0"/>
                <a:cs typeface="+mj-cs"/>
              </a:rPr>
              <a:t>كلمات</a:t>
            </a:r>
            <a:endParaRPr lang="ar-SA" sz="80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2224585" y="1504239"/>
            <a:ext cx="6005016" cy="3849521"/>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Classroom English poster</a:t>
            </a:r>
          </a:p>
          <a:p>
            <a:r>
              <a:rPr lang="en-US" sz="3200" dirty="0">
                <a:latin typeface="Comic Sans MS" panose="030F0702030302020204" pitchFamily="66" charset="0"/>
              </a:rPr>
              <a:t>Animals and Insects poster</a:t>
            </a:r>
          </a:p>
          <a:p>
            <a:r>
              <a:rPr lang="en-US" sz="3200" dirty="0">
                <a:latin typeface="Comic Sans MS" panose="030F0702030302020204" pitchFamily="66" charset="0"/>
              </a:rPr>
              <a:t>Animals and Insects flashcards</a:t>
            </a:r>
          </a:p>
          <a:p>
            <a:r>
              <a:rPr lang="en-US" sz="3200" dirty="0">
                <a:latin typeface="Comic Sans MS" panose="030F0702030302020204" pitchFamily="66" charset="0"/>
              </a:rPr>
              <a:t>Scrap paper</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473960" y="914400"/>
            <a:ext cx="7383439" cy="5281684"/>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r>
              <a:rPr lang="en-US" sz="2000" dirty="0">
                <a:latin typeface="Comic Sans MS" panose="030F0702030302020204" pitchFamily="66" charset="0"/>
              </a:rPr>
              <a:t>  :</a:t>
            </a:r>
          </a:p>
          <a:p>
            <a:r>
              <a:rPr lang="en-US" sz="2000" dirty="0">
                <a:latin typeface="Comic Sans MS" panose="030F0702030302020204" pitchFamily="66" charset="0"/>
              </a:rPr>
              <a:t>Around the table : </a:t>
            </a:r>
          </a:p>
          <a:p>
            <a:r>
              <a:rPr lang="en-US" sz="2000" dirty="0">
                <a:latin typeface="Comic Sans MS" panose="030F0702030302020204" pitchFamily="66" charset="0"/>
              </a:rPr>
              <a:t>Place the flashcards face down under a sheet of paper or a book. Have a student pick up a card and show it to the rest of the class.</a:t>
            </a:r>
          </a:p>
          <a:p>
            <a:r>
              <a:rPr lang="en-US" sz="2000" dirty="0">
                <a:latin typeface="Comic Sans MS" panose="030F0702030302020204" pitchFamily="66" charset="0"/>
              </a:rPr>
              <a:t>1. Have the students tell you the name of the animal (i.e. cow).</a:t>
            </a:r>
          </a:p>
          <a:p>
            <a:r>
              <a:rPr lang="en-US" sz="2000" dirty="0">
                <a:latin typeface="Comic Sans MS" panose="030F0702030302020204" pitchFamily="66" charset="0"/>
              </a:rPr>
              <a:t>2. Write a number on the board, e.g. 10 and have the students say the plural form of the animal (i.e. cows).</a:t>
            </a:r>
          </a:p>
          <a:p>
            <a:r>
              <a:rPr lang="en-US" sz="2000" dirty="0">
                <a:latin typeface="Comic Sans MS" panose="030F0702030302020204" pitchFamily="66" charset="0"/>
              </a:rPr>
              <a:t>3. Ask, “How many (animals on card) do I have?”</a:t>
            </a:r>
          </a:p>
          <a:p>
            <a:r>
              <a:rPr lang="en-US" sz="2000" dirty="0">
                <a:latin typeface="Comic Sans MS" panose="030F0702030302020204" pitchFamily="66" charset="0"/>
              </a:rPr>
              <a:t>Put the card on the bottom of the pile and have the student on the far left hand side of the table come around and follow these three steps with the next card on the top of the pile. Continue until all of the students have had a chance to participate.</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351128" y="1674673"/>
            <a:ext cx="7560863" cy="1508105"/>
          </a:xfrm>
          <a:prstGeom prst="rect">
            <a:avLst/>
          </a:prstGeom>
          <a:noFill/>
        </p:spPr>
        <p:txBody>
          <a:bodyPr wrap="square" rtlCol="1">
            <a:spAutoFit/>
          </a:bodyPr>
          <a:lstStyle/>
          <a:p>
            <a:pPr algn="ctr"/>
            <a:r>
              <a:rPr lang="en-US" sz="4400" b="1" dirty="0">
                <a:solidFill>
                  <a:srgbClr val="552579"/>
                </a:solidFill>
                <a:latin typeface="Comic Sans MS" panose="030F0702030302020204" pitchFamily="66" charset="0"/>
              </a:rPr>
              <a:t>Review the previous lesson</a:t>
            </a:r>
          </a:p>
          <a:p>
            <a:pPr algn="ctr"/>
            <a:r>
              <a:rPr lang="ar-SA" sz="4800" b="1" dirty="0">
                <a:solidFill>
                  <a:srgbClr val="552579"/>
                </a:solidFill>
                <a:latin typeface="Comic Sans MS" panose="030F0702030302020204" pitchFamily="66" charset="0"/>
                <a:cs typeface="+mj-cs"/>
              </a:rPr>
              <a:t>مراجعة سريعة للدرس السابق</a:t>
            </a:r>
            <a:endParaRPr lang="ar-SA" sz="48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1201004" y="3429000"/>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0045902-FA9F-4521-9CE9-6F80717F25DE}"/>
              </a:ext>
            </a:extLst>
          </p:cNvPr>
          <p:cNvPicPr>
            <a:picLocks noChangeAspect="1"/>
          </p:cNvPicPr>
          <p:nvPr/>
        </p:nvPicPr>
        <p:blipFill>
          <a:blip r:embed="rId2"/>
          <a:stretch>
            <a:fillRect/>
          </a:stretch>
        </p:blipFill>
        <p:spPr>
          <a:xfrm>
            <a:off x="1713436" y="893820"/>
            <a:ext cx="6789122" cy="5280298"/>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rget: Hitting or Missing the Bullseye? – Now Trending:">
            <a:extLst>
              <a:ext uri="{FF2B5EF4-FFF2-40B4-BE49-F238E27FC236}">
                <a16:creationId xmlns:a16="http://schemas.microsoft.com/office/drawing/2014/main" id="{F8EF9747-963D-4B67-9E6B-BF0E68C661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21180" y="857732"/>
            <a:ext cx="1098940" cy="1092617"/>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a:extLst>
              <a:ext uri="{FF2B5EF4-FFF2-40B4-BE49-F238E27FC236}">
                <a16:creationId xmlns:a16="http://schemas.microsoft.com/office/drawing/2014/main" id="{B54B74E5-A66D-4B74-8603-FFC9C1B45681}"/>
              </a:ext>
            </a:extLst>
          </p:cNvPr>
          <p:cNvPicPr>
            <a:picLocks noChangeAspect="1"/>
          </p:cNvPicPr>
          <p:nvPr/>
        </p:nvPicPr>
        <p:blipFill>
          <a:blip r:embed="rId3"/>
          <a:stretch>
            <a:fillRect/>
          </a:stretch>
        </p:blipFill>
        <p:spPr>
          <a:xfrm>
            <a:off x="2183640" y="4299045"/>
            <a:ext cx="6724650" cy="1991862"/>
          </a:xfrm>
          <a:prstGeom prst="rect">
            <a:avLst/>
          </a:prstGeom>
        </p:spPr>
      </p:pic>
      <p:sp>
        <p:nvSpPr>
          <p:cNvPr id="7" name="مربع نص 6">
            <a:extLst>
              <a:ext uri="{FF2B5EF4-FFF2-40B4-BE49-F238E27FC236}">
                <a16:creationId xmlns:a16="http://schemas.microsoft.com/office/drawing/2014/main" id="{33847F4D-8420-47B1-9D44-775D2FF2C688}"/>
              </a:ext>
            </a:extLst>
          </p:cNvPr>
          <p:cNvSpPr txBox="1"/>
          <p:nvPr/>
        </p:nvSpPr>
        <p:spPr>
          <a:xfrm>
            <a:off x="6387152" y="4490113"/>
            <a:ext cx="1433014" cy="400110"/>
          </a:xfrm>
          <a:prstGeom prst="rect">
            <a:avLst/>
          </a:prstGeom>
          <a:noFill/>
        </p:spPr>
        <p:txBody>
          <a:bodyPr wrap="square" rtlCol="1">
            <a:spAutoFit/>
          </a:bodyPr>
          <a:lstStyle/>
          <a:p>
            <a:pPr algn="r" rtl="1"/>
            <a:r>
              <a:rPr lang="ar-SA" sz="2000" b="1" dirty="0">
                <a:solidFill>
                  <a:srgbClr val="002060"/>
                </a:solidFill>
              </a:rPr>
              <a:t>أنا أستطيع ...</a:t>
            </a:r>
          </a:p>
        </p:txBody>
      </p:sp>
      <p:sp>
        <p:nvSpPr>
          <p:cNvPr id="8" name="مربع نص 7">
            <a:extLst>
              <a:ext uri="{FF2B5EF4-FFF2-40B4-BE49-F238E27FC236}">
                <a16:creationId xmlns:a16="http://schemas.microsoft.com/office/drawing/2014/main" id="{F5CBD3E5-81B2-4419-B916-A5DA1C4FF9C6}"/>
              </a:ext>
            </a:extLst>
          </p:cNvPr>
          <p:cNvSpPr txBox="1"/>
          <p:nvPr/>
        </p:nvSpPr>
        <p:spPr>
          <a:xfrm>
            <a:off x="2988860" y="4899543"/>
            <a:ext cx="3698543" cy="1131848"/>
          </a:xfrm>
          <a:prstGeom prst="rect">
            <a:avLst/>
          </a:prstGeom>
          <a:noFill/>
        </p:spPr>
        <p:txBody>
          <a:bodyPr wrap="square" rtlCol="1">
            <a:spAutoFit/>
          </a:bodyPr>
          <a:lstStyle/>
          <a:p>
            <a:pPr algn="r" rtl="1">
              <a:lnSpc>
                <a:spcPct val="150000"/>
              </a:lnSpc>
            </a:pPr>
            <a:r>
              <a:rPr lang="ar-SA" sz="2400" b="1" dirty="0"/>
              <a:t>أذكر 3 أنواع من الحيوانات</a:t>
            </a:r>
          </a:p>
          <a:p>
            <a:pPr algn="r" rtl="1">
              <a:lnSpc>
                <a:spcPct val="150000"/>
              </a:lnSpc>
            </a:pPr>
            <a:r>
              <a:rPr lang="ar-SA" sz="2400" b="1" dirty="0"/>
              <a:t>أقلد أصوات 3 حيوانات </a:t>
            </a:r>
          </a:p>
        </p:txBody>
      </p:sp>
      <p:pic>
        <p:nvPicPr>
          <p:cNvPr id="3" name="صورة 2">
            <a:extLst>
              <a:ext uri="{FF2B5EF4-FFF2-40B4-BE49-F238E27FC236}">
                <a16:creationId xmlns:a16="http://schemas.microsoft.com/office/drawing/2014/main" id="{D5743951-811C-43C9-8307-83E47742DD0A}"/>
              </a:ext>
            </a:extLst>
          </p:cNvPr>
          <p:cNvPicPr>
            <a:picLocks noChangeAspect="1"/>
          </p:cNvPicPr>
          <p:nvPr/>
        </p:nvPicPr>
        <p:blipFill>
          <a:blip r:embed="rId4"/>
          <a:stretch>
            <a:fillRect/>
          </a:stretch>
        </p:blipFill>
        <p:spPr>
          <a:xfrm>
            <a:off x="1419367" y="2141417"/>
            <a:ext cx="6574088" cy="1714927"/>
          </a:xfrm>
          <a:prstGeom prst="rect">
            <a:avLst/>
          </a:prstGeom>
        </p:spPr>
      </p:pic>
    </p:spTree>
    <p:extLst>
      <p:ext uri="{BB962C8B-B14F-4D97-AF65-F5344CB8AC3E}">
        <p14:creationId xmlns:p14="http://schemas.microsoft.com/office/powerpoint/2010/main" val="120385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269249" y="1651381"/>
            <a:ext cx="1310180" cy="2285241"/>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Listen and say</a:t>
            </a:r>
          </a:p>
          <a:p>
            <a:pPr algn="ctr"/>
            <a:endParaRPr lang="en-US" sz="1050" dirty="0">
              <a:solidFill>
                <a:srgbClr val="7030A0"/>
              </a:solidFill>
            </a:endParaRPr>
          </a:p>
          <a:p>
            <a:pPr algn="ctr"/>
            <a:r>
              <a:rPr lang="ar-SA" sz="2400" dirty="0">
                <a:solidFill>
                  <a:srgbClr val="FF0000"/>
                </a:solidFill>
                <a:cs typeface="+mj-cs"/>
              </a:rPr>
              <a:t>استمع ثم اقراء الكلمة</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651384" y="98264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46678A5B-FACC-45E5-8154-D793DA03FB78}"/>
              </a:ext>
            </a:extLst>
          </p:cNvPr>
          <p:cNvPicPr>
            <a:picLocks noChangeAspect="1"/>
          </p:cNvPicPr>
          <p:nvPr/>
        </p:nvPicPr>
        <p:blipFill>
          <a:blip r:embed="rId4"/>
          <a:stretch>
            <a:fillRect/>
          </a:stretch>
        </p:blipFill>
        <p:spPr>
          <a:xfrm>
            <a:off x="2798785" y="982642"/>
            <a:ext cx="6072259" cy="4872248"/>
          </a:xfrm>
          <a:prstGeom prst="rect">
            <a:avLst/>
          </a:prstGeom>
        </p:spPr>
      </p:pic>
      <p:pic>
        <p:nvPicPr>
          <p:cNvPr id="3" name="We Can 2 (2020) SB_CD 1_27">
            <a:hlinkClick r:id="" action="ppaction://media"/>
            <a:extLst>
              <a:ext uri="{FF2B5EF4-FFF2-40B4-BE49-F238E27FC236}">
                <a16:creationId xmlns:a16="http://schemas.microsoft.com/office/drawing/2014/main" id="{20584CED-4CE5-43AF-8834-9244DD2A8339}"/>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1439275" y="5030688"/>
            <a:ext cx="970128" cy="970128"/>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19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TotalTime>
  <Words>283</Words>
  <Application>Microsoft Office PowerPoint</Application>
  <PresentationFormat>عرض على الشاشة (4:3)</PresentationFormat>
  <Paragraphs>48</Paragraphs>
  <Slides>17</Slides>
  <Notes>0</Notes>
  <HiddenSlides>0</HiddenSlides>
  <MMClips>4</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17</vt:i4>
      </vt:variant>
    </vt:vector>
  </HeadingPairs>
  <TitlesOfParts>
    <vt:vector size="22"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57</cp:revision>
  <dcterms:created xsi:type="dcterms:W3CDTF">2020-07-29T08:50:48Z</dcterms:created>
  <dcterms:modified xsi:type="dcterms:W3CDTF">2020-12-18T10:26:50Z</dcterms:modified>
</cp:coreProperties>
</file>