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notesMasterIdLst>
    <p:notesMasterId r:id="rId12"/>
  </p:notesMasterIdLst>
  <p:sldIdLst>
    <p:sldId id="262" r:id="rId2"/>
    <p:sldId id="261" r:id="rId3"/>
    <p:sldId id="265" r:id="rId4"/>
    <p:sldId id="268" r:id="rId5"/>
    <p:sldId id="335" r:id="rId6"/>
    <p:sldId id="320" r:id="rId7"/>
    <p:sldId id="321" r:id="rId8"/>
    <p:sldId id="322" r:id="rId9"/>
    <p:sldId id="272" r:id="rId10"/>
    <p:sldId id="289"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85294" autoAdjust="0"/>
  </p:normalViewPr>
  <p:slideViewPr>
    <p:cSldViewPr snapToGrid="0">
      <p:cViewPr varScale="1">
        <p:scale>
          <a:sx n="60" d="100"/>
          <a:sy n="60" d="100"/>
        </p:scale>
        <p:origin x="96" y="14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5E9B3EFC-AA00-4379-8D4D-DBED80AA5DE1}"/>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a:extLst>
              <a:ext uri="{FF2B5EF4-FFF2-40B4-BE49-F238E27FC236}">
                <a16:creationId xmlns:a16="http://schemas.microsoft.com/office/drawing/2014/main" id="{8A07A2D0-B1AA-40C3-813A-97DE5C6D8AFC}"/>
              </a:ext>
            </a:extLst>
          </p:cNvPr>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02822DE-7E27-4843-833D-ECF2A216345B}" type="datetimeFigureOut">
              <a:rPr lang="en-US" smtClean="0"/>
              <a:t>2/2/2021</a:t>
            </a:fld>
            <a:endParaRPr lang="en-US"/>
          </a:p>
        </p:txBody>
      </p:sp>
      <p:sp>
        <p:nvSpPr>
          <p:cNvPr id="4" name="عنصر نائب لصورة الشريحة 3">
            <a:extLst>
              <a:ext uri="{FF2B5EF4-FFF2-40B4-BE49-F238E27FC236}">
                <a16:creationId xmlns:a16="http://schemas.microsoft.com/office/drawing/2014/main" id="{2B0E5020-24C7-48CF-9BE0-8FB5C0942A1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a:extLst>
              <a:ext uri="{FF2B5EF4-FFF2-40B4-BE49-F238E27FC236}">
                <a16:creationId xmlns:a16="http://schemas.microsoft.com/office/drawing/2014/main" id="{EE186E1C-677F-4F7A-9D09-BB50B325F1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a:extLst>
              <a:ext uri="{FF2B5EF4-FFF2-40B4-BE49-F238E27FC236}">
                <a16:creationId xmlns:a16="http://schemas.microsoft.com/office/drawing/2014/main" id="{DA36953B-5515-44E3-90F2-83AD3555952B}"/>
              </a:ext>
            </a:extLst>
          </p:cNvPr>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a:extLst>
              <a:ext uri="{FF2B5EF4-FFF2-40B4-BE49-F238E27FC236}">
                <a16:creationId xmlns:a16="http://schemas.microsoft.com/office/drawing/2014/main" id="{05373851-0BD3-4B58-A2BA-6CC109F40A63}"/>
              </a:ext>
            </a:extLst>
          </p:cNvPr>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8556555-635F-4070-937B-C1007CF4C295}" type="slidenum">
              <a:rPr lang="en-US" smtClean="0"/>
              <a:t>‹#›</a:t>
            </a:fld>
            <a:endParaRPr lang="en-US"/>
          </a:p>
        </p:txBody>
      </p:sp>
    </p:spTree>
    <p:extLst>
      <p:ext uri="{BB962C8B-B14F-4D97-AF65-F5344CB8AC3E}">
        <p14:creationId xmlns:p14="http://schemas.microsoft.com/office/powerpoint/2010/main" val="37278732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39"/>
            <a:ext cx="12191999" cy="6858000"/>
          </a:xfrm>
          <a:prstGeom prst="rect">
            <a:avLst/>
          </a:prstGeom>
        </p:spPr>
      </p:pic>
      <p:sp>
        <p:nvSpPr>
          <p:cNvPr id="2" name="شكل بيضاوي 1">
            <a:extLst>
              <a:ext uri="{FF2B5EF4-FFF2-40B4-BE49-F238E27FC236}">
                <a16:creationId xmlns:a16="http://schemas.microsoft.com/office/drawing/2014/main" id="{2C6D4A62-1F2F-4AD9-A6B0-753CCE20C74A}"/>
              </a:ext>
            </a:extLst>
          </p:cNvPr>
          <p:cNvSpPr/>
          <p:nvPr/>
        </p:nvSpPr>
        <p:spPr>
          <a:xfrm rot="19700217">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الثانية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285013" y="2919548"/>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السحر</a:t>
            </a: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مربع نص 1">
            <a:extLst>
              <a:ext uri="{FF2B5EF4-FFF2-40B4-BE49-F238E27FC236}">
                <a16:creationId xmlns:a16="http://schemas.microsoft.com/office/drawing/2014/main" id="{C15765D9-14F0-4EFF-AE37-EE30FCAAAEC1}"/>
              </a:ext>
            </a:extLst>
          </p:cNvPr>
          <p:cNvSpPr txBox="1"/>
          <p:nvPr/>
        </p:nvSpPr>
        <p:spPr>
          <a:xfrm>
            <a:off x="1192665" y="318061"/>
            <a:ext cx="10569845" cy="523220"/>
          </a:xfrm>
          <a:prstGeom prst="rect">
            <a:avLst/>
          </a:prstGeom>
          <a:noFill/>
        </p:spPr>
        <p:txBody>
          <a:bodyPr wrap="square" rtlCol="0">
            <a:spAutoFit/>
          </a:bodyPr>
          <a:lstStyle/>
          <a:p>
            <a:r>
              <a:rPr lang="ar-SA" sz="2800" b="1" dirty="0">
                <a:solidFill>
                  <a:schemeClr val="accent1"/>
                </a:solidFill>
              </a:rPr>
              <a:t>ما تعريف السحر، وما حكمه؟</a:t>
            </a:r>
            <a:endParaRPr lang="en-US" sz="2800" b="1" dirty="0">
              <a:solidFill>
                <a:schemeClr val="accent1"/>
              </a:solidFill>
            </a:endParaRPr>
          </a:p>
        </p:txBody>
      </p:sp>
      <p:sp>
        <p:nvSpPr>
          <p:cNvPr id="9" name="مربع نص 8">
            <a:extLst>
              <a:ext uri="{FF2B5EF4-FFF2-40B4-BE49-F238E27FC236}">
                <a16:creationId xmlns:a16="http://schemas.microsoft.com/office/drawing/2014/main" id="{F2BE32BB-DEA9-4C4D-89D8-5CD19D4B830C}"/>
              </a:ext>
            </a:extLst>
          </p:cNvPr>
          <p:cNvSpPr txBox="1"/>
          <p:nvPr/>
        </p:nvSpPr>
        <p:spPr>
          <a:xfrm>
            <a:off x="1376055" y="904255"/>
            <a:ext cx="10569845" cy="954107"/>
          </a:xfrm>
          <a:prstGeom prst="rect">
            <a:avLst/>
          </a:prstGeom>
          <a:noFill/>
        </p:spPr>
        <p:txBody>
          <a:bodyPr wrap="square" rtlCol="0">
            <a:spAutoFit/>
          </a:bodyPr>
          <a:lstStyle/>
          <a:p>
            <a:r>
              <a:rPr lang="ar-SA" sz="2800" b="1" dirty="0"/>
              <a:t>التعريف : عزائم ورُقَى، وكلام يُتكلم به، وعُقَدٌ تؤثر في الأبدان والقلوب.</a:t>
            </a:r>
          </a:p>
          <a:p>
            <a:r>
              <a:rPr lang="ar-SA" sz="2800" b="1" dirty="0"/>
              <a:t>الحكم: كفر و شرك أكبر مخرج عن ملة الإسلام.</a:t>
            </a:r>
          </a:p>
        </p:txBody>
      </p:sp>
      <p:sp>
        <p:nvSpPr>
          <p:cNvPr id="11" name="مربع نص 10">
            <a:extLst>
              <a:ext uri="{FF2B5EF4-FFF2-40B4-BE49-F238E27FC236}">
                <a16:creationId xmlns:a16="http://schemas.microsoft.com/office/drawing/2014/main" id="{FCFF284E-4902-485D-B402-8F133542C846}"/>
              </a:ext>
            </a:extLst>
          </p:cNvPr>
          <p:cNvSpPr txBox="1"/>
          <p:nvPr/>
        </p:nvSpPr>
        <p:spPr>
          <a:xfrm>
            <a:off x="0" y="2552719"/>
            <a:ext cx="11945902" cy="1815882"/>
          </a:xfrm>
          <a:prstGeom prst="rect">
            <a:avLst/>
          </a:prstGeom>
          <a:noFill/>
        </p:spPr>
        <p:txBody>
          <a:bodyPr wrap="square" rtlCol="0">
            <a:spAutoFit/>
          </a:bodyPr>
          <a:lstStyle/>
          <a:p>
            <a:r>
              <a:rPr lang="ar-SA" sz="2800" b="1" dirty="0"/>
              <a:t>1- لا يتطهر الطهارة الشرعية، فلا يتوضأ، ولا يتنظف، ولا يصلي الصلوات المكتوبة.</a:t>
            </a:r>
          </a:p>
          <a:p>
            <a:r>
              <a:rPr lang="ar-SA" sz="2800" b="1" dirty="0"/>
              <a:t>2- يدعو غير الله، ويستغيث بالمخلوقات، ويعظمها من دون الله.</a:t>
            </a:r>
          </a:p>
          <a:p>
            <a:r>
              <a:rPr lang="ar-SA" sz="2800" b="1" dirty="0"/>
              <a:t>3- يدعي الإخبار عن بعض المغيبات، كاسم المريض، واسم أمه، ومشكلته التي يعاني منها.</a:t>
            </a:r>
          </a:p>
          <a:p>
            <a:r>
              <a:rPr lang="ar-SA" sz="2800" b="1" dirty="0"/>
              <a:t>كتابة الطلاسم والجداول والرسومات والنجوم والأرقام والحروف، وتُسمى: حجابًا، أو تميمة، أو حرزاً.</a:t>
            </a:r>
          </a:p>
        </p:txBody>
      </p:sp>
      <p:sp>
        <p:nvSpPr>
          <p:cNvPr id="12" name="مربع نص 11">
            <a:extLst>
              <a:ext uri="{FF2B5EF4-FFF2-40B4-BE49-F238E27FC236}">
                <a16:creationId xmlns:a16="http://schemas.microsoft.com/office/drawing/2014/main" id="{8715E552-382F-4BBE-8F2A-A18EC68E6E73}"/>
              </a:ext>
            </a:extLst>
          </p:cNvPr>
          <p:cNvSpPr txBox="1"/>
          <p:nvPr/>
        </p:nvSpPr>
        <p:spPr>
          <a:xfrm>
            <a:off x="502270" y="2029499"/>
            <a:ext cx="11443630" cy="523220"/>
          </a:xfrm>
          <a:prstGeom prst="rect">
            <a:avLst/>
          </a:prstGeom>
          <a:noFill/>
        </p:spPr>
        <p:txBody>
          <a:bodyPr wrap="square" rtlCol="0">
            <a:spAutoFit/>
          </a:bodyPr>
          <a:lstStyle/>
          <a:p>
            <a:r>
              <a:rPr lang="ar-SA" sz="2800" b="1" dirty="0">
                <a:solidFill>
                  <a:schemeClr val="accent1"/>
                </a:solidFill>
              </a:rPr>
              <a:t>ما الصفات التي تعرف بها الساحر؟</a:t>
            </a:r>
            <a:endParaRPr lang="en-US" sz="2800" b="1" dirty="0">
              <a:solidFill>
                <a:schemeClr val="accent1"/>
              </a:solidFill>
            </a:endParaRPr>
          </a:p>
        </p:txBody>
      </p:sp>
      <p:sp>
        <p:nvSpPr>
          <p:cNvPr id="13" name="مربع نص 12">
            <a:extLst>
              <a:ext uri="{FF2B5EF4-FFF2-40B4-BE49-F238E27FC236}">
                <a16:creationId xmlns:a16="http://schemas.microsoft.com/office/drawing/2014/main" id="{062A521C-EB93-42F9-B353-03BAE497B037}"/>
              </a:ext>
            </a:extLst>
          </p:cNvPr>
          <p:cNvSpPr txBox="1"/>
          <p:nvPr/>
        </p:nvSpPr>
        <p:spPr>
          <a:xfrm>
            <a:off x="1376055" y="4539738"/>
            <a:ext cx="10569845" cy="523220"/>
          </a:xfrm>
          <a:prstGeom prst="rect">
            <a:avLst/>
          </a:prstGeom>
          <a:noFill/>
        </p:spPr>
        <p:txBody>
          <a:bodyPr wrap="square" rtlCol="0">
            <a:spAutoFit/>
          </a:bodyPr>
          <a:lstStyle/>
          <a:p>
            <a:r>
              <a:rPr lang="ar-SA" sz="2800" b="1" dirty="0">
                <a:solidFill>
                  <a:srgbClr val="0070C0"/>
                </a:solidFill>
              </a:rPr>
              <a:t>ما الموقف الذي يتخذه من تعرض لموضع ريبة واتهمه الناس وهو بريء؟</a:t>
            </a:r>
            <a:endParaRPr lang="en-US" sz="2800" b="1" dirty="0">
              <a:solidFill>
                <a:srgbClr val="0070C0"/>
              </a:solidFill>
            </a:endParaRPr>
          </a:p>
        </p:txBody>
      </p:sp>
      <p:sp>
        <p:nvSpPr>
          <p:cNvPr id="15" name="مربع نص 14">
            <a:extLst>
              <a:ext uri="{FF2B5EF4-FFF2-40B4-BE49-F238E27FC236}">
                <a16:creationId xmlns:a16="http://schemas.microsoft.com/office/drawing/2014/main" id="{D4F64FE9-AD1B-4F07-8C98-0CC56950FD38}"/>
              </a:ext>
            </a:extLst>
          </p:cNvPr>
          <p:cNvSpPr txBox="1"/>
          <p:nvPr/>
        </p:nvSpPr>
        <p:spPr>
          <a:xfrm>
            <a:off x="1376055" y="5175649"/>
            <a:ext cx="10569845" cy="1384995"/>
          </a:xfrm>
          <a:prstGeom prst="rect">
            <a:avLst/>
          </a:prstGeom>
          <a:noFill/>
        </p:spPr>
        <p:txBody>
          <a:bodyPr wrap="square" rtlCol="0">
            <a:spAutoFit/>
          </a:bodyPr>
          <a:lstStyle/>
          <a:p>
            <a:r>
              <a:rPr lang="ar-SA" sz="2800" b="1" dirty="0"/>
              <a:t>-الحذر منهم</a:t>
            </a:r>
          </a:p>
          <a:p>
            <a:r>
              <a:rPr lang="ar-SA" sz="2800" b="1" dirty="0"/>
              <a:t>-تحذير من لا يعلم عن حالهم </a:t>
            </a:r>
          </a:p>
          <a:p>
            <a:r>
              <a:rPr lang="ar-SA" sz="2800" b="1" dirty="0"/>
              <a:t>-تبليغ الجهات المعنية</a:t>
            </a:r>
            <a:endParaRPr lang="en-US" sz="2800" b="1" dirty="0"/>
          </a:p>
        </p:txBody>
      </p:sp>
    </p:spTree>
    <p:extLst>
      <p:ext uri="{BB962C8B-B14F-4D97-AF65-F5344CB8AC3E}">
        <p14:creationId xmlns:p14="http://schemas.microsoft.com/office/powerpoint/2010/main" val="3985137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123146" y="2216727"/>
            <a:ext cx="7959562" cy="3696789"/>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خبرنا الله عز وجل بعداوة الشيطان لنا، و أمرنا أن نتخذه عدواً؛ حتى لا نقع في حبائله، ومنها: أنه يحرص على إيقاع الناس في الشرك والكفر بالله تعالى، فيسلك في ذلك سبلاً شتى، ومن ذلك إغواء بعض الناس بالذهاب إلى السحرة حتى يقع في الكفر بالله.</a:t>
            </a:r>
          </a:p>
          <a:p>
            <a:r>
              <a:rPr lang="ar-SA" sz="2800" b="1" dirty="0">
                <a:latin typeface="Calibri" panose="020F0502020204030204" pitchFamily="34" charset="0"/>
                <a:cs typeface="Calibri" panose="020F0502020204030204" pitchFamily="34" charset="0"/>
              </a:rPr>
              <a:t>فما المراد بالسحر؟</a:t>
            </a:r>
          </a:p>
          <a:p>
            <a:r>
              <a:rPr lang="ar-SA" sz="2800" b="1" dirty="0">
                <a:latin typeface="Calibri" panose="020F0502020204030204" pitchFamily="34" charset="0"/>
                <a:cs typeface="Calibri" panose="020F0502020204030204" pitchFamily="34" charset="0"/>
              </a:rPr>
              <a:t>وما حكمه؟ وما حكم الذهاب إلى السحرة؟</a:t>
            </a:r>
          </a:p>
        </p:txBody>
      </p:sp>
      <p:sp>
        <p:nvSpPr>
          <p:cNvPr id="2" name="مخطط انسيابي: شريط مثقب 1">
            <a:extLst>
              <a:ext uri="{FF2B5EF4-FFF2-40B4-BE49-F238E27FC236}">
                <a16:creationId xmlns:a16="http://schemas.microsoft.com/office/drawing/2014/main" id="{BBF66729-7726-4EE4-8791-D95866679DCC}"/>
              </a:ext>
            </a:extLst>
          </p:cNvPr>
          <p:cNvSpPr/>
          <p:nvPr/>
        </p:nvSpPr>
        <p:spPr>
          <a:xfrm>
            <a:off x="4793673" y="706582"/>
            <a:ext cx="2618509" cy="1149927"/>
          </a:xfrm>
          <a:prstGeom prst="flowChartPunchedTap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rgbClr val="FF0000"/>
                </a:solidFill>
              </a:rPr>
              <a:t>تمهيد</a:t>
            </a:r>
            <a:endParaRPr lang="en-US" sz="4000" b="1" dirty="0">
              <a:solidFill>
                <a:srgbClr val="FF0000"/>
              </a:solidFill>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2B5B9905-6D44-48AC-B401-AC347EDD8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5264726" y="218271"/>
            <a:ext cx="1983179" cy="646331"/>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ar-SA" sz="2800" b="1" dirty="0">
                <a:solidFill>
                  <a:srgbClr val="7030A0"/>
                </a:solidFill>
                <a:latin typeface="Calibri" panose="020F0502020204030204" pitchFamily="34" charset="0"/>
                <a:cs typeface="Calibri" panose="020F0502020204030204" pitchFamily="34" charset="0"/>
              </a:rPr>
              <a:t>تعريف السحر</a:t>
            </a:r>
          </a:p>
        </p:txBody>
      </p:sp>
      <p:sp>
        <p:nvSpPr>
          <p:cNvPr id="3" name="مربع نص 2">
            <a:extLst>
              <a:ext uri="{FF2B5EF4-FFF2-40B4-BE49-F238E27FC236}">
                <a16:creationId xmlns:a16="http://schemas.microsoft.com/office/drawing/2014/main" id="{3AB9F637-1219-4363-B918-84AFAAD4742C}"/>
              </a:ext>
            </a:extLst>
          </p:cNvPr>
          <p:cNvSpPr txBox="1"/>
          <p:nvPr/>
        </p:nvSpPr>
        <p:spPr>
          <a:xfrm>
            <a:off x="138545" y="1082873"/>
            <a:ext cx="11487399" cy="1879361"/>
          </a:xfrm>
          <a:prstGeom prst="rect">
            <a:avLst/>
          </a:prstGeom>
          <a:noFill/>
          <a:ln w="57150">
            <a:solidFill>
              <a:srgbClr val="C00000"/>
            </a:solidFill>
          </a:ln>
        </p:spPr>
        <p:txBody>
          <a:bodyPr wrap="square" rtlCol="0">
            <a:spAutoFit/>
          </a:bodyPr>
          <a:lstStyle/>
          <a:p>
            <a:pPr>
              <a:lnSpc>
                <a:spcPct val="150000"/>
              </a:lnSpc>
            </a:pPr>
            <a:r>
              <a:rPr lang="ar-SA" sz="2800" b="1" dirty="0">
                <a:solidFill>
                  <a:srgbClr val="FF0000"/>
                </a:solidFill>
              </a:rPr>
              <a:t>السحر لغة: </a:t>
            </a:r>
            <a:r>
              <a:rPr lang="ar-SA" sz="2400" b="1" dirty="0"/>
              <a:t>كل شيء خفي سببه، وتُخيل على غير حقيقته</a:t>
            </a:r>
            <a:r>
              <a:rPr lang="ar-SA" dirty="0"/>
              <a:t>.</a:t>
            </a:r>
          </a:p>
          <a:p>
            <a:pPr>
              <a:lnSpc>
                <a:spcPct val="150000"/>
              </a:lnSpc>
            </a:pPr>
            <a:r>
              <a:rPr lang="ar-SA" sz="2800" b="1" dirty="0">
                <a:solidFill>
                  <a:srgbClr val="FF0000"/>
                </a:solidFill>
              </a:rPr>
              <a:t>واصطلاحاً: </a:t>
            </a:r>
            <a:r>
              <a:rPr lang="ar-SA" sz="2400" b="1" dirty="0"/>
              <a:t>عزائم ورُقَى، وكلام يُتكلم به، وعُقَدٌ تؤثر في الأبدان والقلوب، فيُمرض أو يقتل أو يفرق بين المرء وزوجه.</a:t>
            </a:r>
            <a:endParaRPr lang="en-US" sz="2400" b="1" dirty="0"/>
          </a:p>
        </p:txBody>
      </p:sp>
      <p:sp>
        <p:nvSpPr>
          <p:cNvPr id="2" name="مستطيل: زوايا مستديرة 1">
            <a:extLst>
              <a:ext uri="{FF2B5EF4-FFF2-40B4-BE49-F238E27FC236}">
                <a16:creationId xmlns:a16="http://schemas.microsoft.com/office/drawing/2014/main" id="{54FFC764-52AD-4414-AB6F-F5DB78DE731C}"/>
              </a:ext>
            </a:extLst>
          </p:cNvPr>
          <p:cNvSpPr/>
          <p:nvPr/>
        </p:nvSpPr>
        <p:spPr>
          <a:xfrm>
            <a:off x="5098473" y="3200400"/>
            <a:ext cx="2189018" cy="695367"/>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7030A0"/>
                </a:solidFill>
              </a:rPr>
              <a:t>حكم السحر</a:t>
            </a:r>
            <a:endParaRPr lang="en-US" sz="2800" b="1" dirty="0">
              <a:solidFill>
                <a:srgbClr val="7030A0"/>
              </a:solidFill>
            </a:endParaRPr>
          </a:p>
        </p:txBody>
      </p:sp>
      <p:sp>
        <p:nvSpPr>
          <p:cNvPr id="5" name="مربع نص 4">
            <a:extLst>
              <a:ext uri="{FF2B5EF4-FFF2-40B4-BE49-F238E27FC236}">
                <a16:creationId xmlns:a16="http://schemas.microsoft.com/office/drawing/2014/main" id="{0458A001-4273-4896-A882-0E7689E2AC13}"/>
              </a:ext>
            </a:extLst>
          </p:cNvPr>
          <p:cNvSpPr txBox="1"/>
          <p:nvPr/>
        </p:nvSpPr>
        <p:spPr>
          <a:xfrm>
            <a:off x="138545" y="4017818"/>
            <a:ext cx="11487399" cy="461665"/>
          </a:xfrm>
          <a:prstGeom prst="rect">
            <a:avLst/>
          </a:prstGeom>
          <a:noFill/>
        </p:spPr>
        <p:txBody>
          <a:bodyPr wrap="square" rtlCol="0">
            <a:spAutoFit/>
          </a:bodyPr>
          <a:lstStyle/>
          <a:p>
            <a:pPr algn="ctr"/>
            <a:r>
              <a:rPr lang="ar-SA" sz="2400" b="1" dirty="0"/>
              <a:t>كفر و شرك أكبر مخرج عن ملة الإسلام.</a:t>
            </a:r>
            <a:endParaRPr lang="en-US" sz="2400" b="1" dirty="0"/>
          </a:p>
        </p:txBody>
      </p:sp>
      <p:sp>
        <p:nvSpPr>
          <p:cNvPr id="7" name="مستطيل: زوايا مستديرة 6">
            <a:extLst>
              <a:ext uri="{FF2B5EF4-FFF2-40B4-BE49-F238E27FC236}">
                <a16:creationId xmlns:a16="http://schemas.microsoft.com/office/drawing/2014/main" id="{F169131D-0B40-457D-9546-C9BBDC579359}"/>
              </a:ext>
            </a:extLst>
          </p:cNvPr>
          <p:cNvSpPr/>
          <p:nvPr/>
        </p:nvSpPr>
        <p:spPr>
          <a:xfrm>
            <a:off x="4531424" y="4601534"/>
            <a:ext cx="3449782" cy="65116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7030A0"/>
                </a:solidFill>
              </a:rPr>
              <a:t>سبب كون السحر كفراً</a:t>
            </a:r>
            <a:endParaRPr lang="en-US" sz="2800" b="1" dirty="0">
              <a:solidFill>
                <a:srgbClr val="7030A0"/>
              </a:solidFill>
            </a:endParaRPr>
          </a:p>
        </p:txBody>
      </p:sp>
      <p:sp>
        <p:nvSpPr>
          <p:cNvPr id="8" name="مربع نص 7">
            <a:extLst>
              <a:ext uri="{FF2B5EF4-FFF2-40B4-BE49-F238E27FC236}">
                <a16:creationId xmlns:a16="http://schemas.microsoft.com/office/drawing/2014/main" id="{D47B55F4-CB88-457E-A65F-317340F942DE}"/>
              </a:ext>
            </a:extLst>
          </p:cNvPr>
          <p:cNvSpPr txBox="1"/>
          <p:nvPr/>
        </p:nvSpPr>
        <p:spPr>
          <a:xfrm>
            <a:off x="358237" y="5535067"/>
            <a:ext cx="11487399" cy="1140697"/>
          </a:xfrm>
          <a:prstGeom prst="rect">
            <a:avLst/>
          </a:prstGeom>
          <a:noFill/>
        </p:spPr>
        <p:txBody>
          <a:bodyPr wrap="square" rtlCol="0">
            <a:spAutoFit/>
          </a:bodyPr>
          <a:lstStyle/>
          <a:p>
            <a:pPr algn="ctr">
              <a:lnSpc>
                <a:spcPct val="150000"/>
              </a:lnSpc>
            </a:pPr>
            <a:r>
              <a:rPr lang="ar-SA" sz="2400" b="1" dirty="0"/>
              <a:t>لأن فيه استعانة بالشياطين وتقرباً إليها بالذبح والدعاء والاستغاثة، وفيه ادعاء لعلم الغيب، وإذا كان كذلك فلا شكَّ أنه كفر و شرك، يناقض التوحيد.</a:t>
            </a:r>
            <a:endParaRPr lang="en-US" sz="2400" b="1" dirty="0"/>
          </a:p>
        </p:txBody>
      </p:sp>
    </p:spTree>
    <p:extLst>
      <p:ext uri="{BB962C8B-B14F-4D97-AF65-F5344CB8AC3E}">
        <p14:creationId xmlns:p14="http://schemas.microsoft.com/office/powerpoint/2010/main" val="42600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5"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الأدلة على ذلك</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3244158"/>
          </a:xfrm>
          <a:prstGeom prst="rect">
            <a:avLst/>
          </a:prstGeom>
          <a:noFill/>
        </p:spPr>
        <p:txBody>
          <a:bodyPr wrap="square" rtlCol="0">
            <a:spAutoFit/>
          </a:bodyPr>
          <a:lstStyle/>
          <a:p>
            <a:pPr>
              <a:lnSpc>
                <a:spcPct val="150000"/>
              </a:lnSpc>
            </a:pPr>
            <a:r>
              <a:rPr lang="ar-SA" sz="2800" b="1" dirty="0"/>
              <a:t>قال الله تعالى {</a:t>
            </a:r>
            <a:r>
              <a:rPr lang="ar-SA" sz="2800" b="1" dirty="0">
                <a:solidFill>
                  <a:schemeClr val="accent6">
                    <a:lumMod val="75000"/>
                  </a:schemeClr>
                </a:solidFill>
              </a:rPr>
              <a:t>وَاتَّبَعُوا مَا تَتْلُو الشَّيَاطِينُ عَلَى مُلْكِ سُلَيْمَانَ وَمَا كَفَرَ سُلَيْمَانُ وَلَكِنَّ الشَّيَاطِينَ كَفَرُوا يُعَلِّمُونَ النَّاسَ السِّحْرَ وَمَا أُنْزِلَ عَلَى الْمَلَكَيْنِ بِبَابِلَ هَارُوتَ وَمَارُوتَ وَمَا يُعَلِّمَانِ مِنْ أَحَدٍ حَتَّى يَقُولَا إِنَّمَا نَحْنُ فِتْنَةٌ فَلَا تَكْفُرْ فَيَتَعَلَّمُونَ مِنْهُمَا مَا يُفَرِّقُونَ بِهِ بَيْنَ الْمَرْءِ وَزَوْجِهِ وَمَا هُمْ بِضَارِّينَ بِهِ مِنْ أَحَدٍ إِلَّا بِإِذْنِ اللَّهِ وَيَتَعَلَّمُونَ مَا يَضُرُّهُمْ وَلَا يَنْفَعُهُمْ وَلَقَدْ عَلِمُوا لَمَنِ اشْتَرَاهُ مَا لَهُ فِي الْآخِرَةِ مِنْ خَلَاقٍ وَلَبِئْسَ مَا شَرَوْا بِهِ أَنْفُسَهُمْ لَوْ كَانُوا يَعْلَمُونَ</a:t>
            </a:r>
            <a:r>
              <a:rPr lang="ar-SA" sz="2800" b="1" dirty="0"/>
              <a:t>} </a:t>
            </a:r>
          </a:p>
        </p:txBody>
      </p:sp>
      <p:sp>
        <p:nvSpPr>
          <p:cNvPr id="3" name="مربع نص 2"/>
          <p:cNvSpPr txBox="1"/>
          <p:nvPr/>
        </p:nvSpPr>
        <p:spPr>
          <a:xfrm>
            <a:off x="1" y="4408624"/>
            <a:ext cx="12129960" cy="2677656"/>
          </a:xfrm>
          <a:prstGeom prst="rect">
            <a:avLst/>
          </a:prstGeom>
          <a:noFill/>
        </p:spPr>
        <p:txBody>
          <a:bodyPr wrap="square" rtlCol="1">
            <a:spAutoFit/>
          </a:bodyPr>
          <a:lstStyle/>
          <a:p>
            <a:r>
              <a:rPr lang="ar-SA" sz="2800" b="1" dirty="0"/>
              <a:t>وقد عدّه النبي ﷺ من الموبقات المهلكات كما في حديث أبي هُرَيْرَةَ( رضي الله عنه) أن رسول الله قال: (</a:t>
            </a:r>
            <a:r>
              <a:rPr lang="ar-SA" sz="2800" b="1" dirty="0">
                <a:solidFill>
                  <a:schemeClr val="accent5">
                    <a:lumMod val="75000"/>
                  </a:schemeClr>
                </a:solidFill>
              </a:rPr>
              <a:t>اجتَنبوا السَّبعَ الموبقاتِ</a:t>
            </a:r>
            <a:r>
              <a:rPr lang="ar-SA" sz="2800" b="1" dirty="0"/>
              <a:t>) قالوا: يا ر</a:t>
            </a:r>
            <a:r>
              <a:rPr lang="en-US" sz="2800" b="1" dirty="0"/>
              <a:t>ُ</a:t>
            </a:r>
            <a:r>
              <a:rPr lang="ar-SA" sz="2800" b="1" dirty="0"/>
              <a:t>سولَ اللَّهِ وما هُنَّ؟ قال: (</a:t>
            </a:r>
            <a:r>
              <a:rPr lang="ar-SA" sz="2800" b="1" dirty="0">
                <a:solidFill>
                  <a:schemeClr val="accent5">
                    <a:lumMod val="75000"/>
                  </a:schemeClr>
                </a:solidFill>
              </a:rPr>
              <a:t>الشِّركُ باللهِ ، والسِّحرُ ، وقتلُ النَّفسِ الَّتي حرَّم اللهُ إلَّا بالحقِّ ، وأكلُ الرِّبا ، وأكلُ مالِ اليتيمِ ، والتَّولِّي يومَ الزَّحفِ ، وقذفُ المحصَناتِ المؤمناتِ الغافلات</a:t>
            </a:r>
            <a:r>
              <a:rPr lang="ar-SA" sz="2800" b="1" dirty="0"/>
              <a:t>ِ) ولذا ف</a:t>
            </a:r>
            <a:r>
              <a:rPr lang="en-US" sz="2800" b="1" dirty="0"/>
              <a:t>ّ</a:t>
            </a:r>
            <a:r>
              <a:rPr lang="ar-SA" sz="2800" b="1" dirty="0"/>
              <a:t>سر عمر( رضي الله عنه)الجبت المذكور في قوله تعالى: (</a:t>
            </a:r>
            <a:r>
              <a:rPr lang="ar-SA" sz="2800" b="1" dirty="0">
                <a:solidFill>
                  <a:schemeClr val="accent6">
                    <a:lumMod val="75000"/>
                  </a:schemeClr>
                </a:solidFill>
              </a:rPr>
              <a:t>يُؤْمِنُونَ بِالْجِبْتِ وَال</a:t>
            </a:r>
            <a:r>
              <a:rPr lang="ar-SA" sz="2800" b="1" dirty="0"/>
              <a:t>طَّاغُوتِ) بأنه السحر قال عمر (الجبت) : السحر، (والطاغوت) : الشيطان ).</a:t>
            </a:r>
          </a:p>
          <a:p>
            <a:endParaRPr lang="ar-SA" sz="2800" b="1" dirty="0"/>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2EA8515-7DC4-4C47-8524-A5A3822719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3D22FBA6-400E-4456-8CA8-8A58BA84790C}"/>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B201B865-34C9-4659-AE1A-A35F5478E615}"/>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9978010B-205E-4B07-AD2B-52B1DEA3152A}"/>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8B740F5B-7D01-4FBB-B170-0592AF71C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صفات السحرة </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4535344"/>
          </a:xfrm>
          <a:prstGeom prst="rect">
            <a:avLst/>
          </a:prstGeom>
          <a:noFill/>
        </p:spPr>
        <p:txBody>
          <a:bodyPr wrap="square" rtlCol="0">
            <a:spAutoFit/>
          </a:bodyPr>
          <a:lstStyle/>
          <a:p>
            <a:pPr>
              <a:lnSpc>
                <a:spcPct val="150000"/>
              </a:lnSpc>
            </a:pPr>
            <a:r>
              <a:rPr lang="ar-SA" sz="2800" b="1" dirty="0">
                <a:solidFill>
                  <a:schemeClr val="accent5">
                    <a:lumMod val="75000"/>
                  </a:schemeClr>
                </a:solidFill>
              </a:rPr>
              <a:t>السحرة لهم صفات عديدة، قد تجتمع كلها في الساحر، وقد يختلف بعضها، ومن تلك الصفات التي</a:t>
            </a:r>
          </a:p>
          <a:p>
            <a:pPr>
              <a:lnSpc>
                <a:spcPct val="150000"/>
              </a:lnSpc>
            </a:pPr>
            <a:r>
              <a:rPr lang="ar-SA" sz="2800" b="1" dirty="0">
                <a:solidFill>
                  <a:schemeClr val="accent5">
                    <a:lumMod val="75000"/>
                  </a:schemeClr>
                </a:solidFill>
              </a:rPr>
              <a:t>قد تكون في الساحر:</a:t>
            </a:r>
          </a:p>
          <a:p>
            <a:pPr>
              <a:lnSpc>
                <a:spcPct val="150000"/>
              </a:lnSpc>
            </a:pPr>
            <a:r>
              <a:rPr lang="ar-SA" sz="2800" b="1" dirty="0"/>
              <a:t>1- لا يتطهر الطهارة الشرعية، فلا يتوضأ، ولا يتنظف، ولا يصلي الصلوات المكتوبة.</a:t>
            </a:r>
          </a:p>
          <a:p>
            <a:pPr>
              <a:lnSpc>
                <a:spcPct val="150000"/>
              </a:lnSpc>
            </a:pPr>
            <a:r>
              <a:rPr lang="ar-SA" sz="2800" b="1" dirty="0"/>
              <a:t>2- يدعو غير الله، ويستغيث بالمخلوقات، ويعظمها من دون الله.</a:t>
            </a:r>
          </a:p>
          <a:p>
            <a:pPr>
              <a:lnSpc>
                <a:spcPct val="150000"/>
              </a:lnSpc>
            </a:pPr>
            <a:r>
              <a:rPr lang="ar-SA" sz="2800" b="1" dirty="0"/>
              <a:t>3- يدعي الإخبار عن بعض المغيبات، كاسم المريض، واسم أمه، ومشكلته التي يعاني منها.</a:t>
            </a:r>
          </a:p>
          <a:p>
            <a:pPr>
              <a:lnSpc>
                <a:spcPct val="150000"/>
              </a:lnSpc>
            </a:pPr>
            <a:r>
              <a:rPr lang="ar-SA" sz="2800" b="1" dirty="0"/>
              <a:t>كتابة الطلاسم والجداول والرسومات والنجوم والأرقام والحروف، وتُسمى: حجابًا، أو تميمة،</a:t>
            </a:r>
          </a:p>
          <a:p>
            <a:pPr>
              <a:lnSpc>
                <a:spcPct val="150000"/>
              </a:lnSpc>
            </a:pPr>
            <a:r>
              <a:rPr lang="ar-SA" sz="2800" b="1" dirty="0"/>
              <a:t>أو حرزاً.</a:t>
            </a:r>
          </a:p>
        </p:txBody>
      </p:sp>
    </p:spTree>
    <p:extLst>
      <p:ext uri="{BB962C8B-B14F-4D97-AF65-F5344CB8AC3E}">
        <p14:creationId xmlns:p14="http://schemas.microsoft.com/office/powerpoint/2010/main" val="180928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واجبنا اتجاه السحرة </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1961755"/>
          </a:xfrm>
          <a:prstGeom prst="rect">
            <a:avLst/>
          </a:prstGeom>
          <a:noFill/>
        </p:spPr>
        <p:txBody>
          <a:bodyPr wrap="square" rtlCol="0">
            <a:spAutoFit/>
          </a:bodyPr>
          <a:lstStyle/>
          <a:p>
            <a:pPr>
              <a:lnSpc>
                <a:spcPct val="150000"/>
              </a:lnSpc>
            </a:pPr>
            <a:r>
              <a:rPr lang="ar-SA" sz="2800" b="1" dirty="0"/>
              <a:t>1- الحذر منهم، فلا يتصل بهم، ولا يدل عليهم أحدًا.</a:t>
            </a:r>
          </a:p>
          <a:p>
            <a:pPr>
              <a:lnSpc>
                <a:spcPct val="150000"/>
              </a:lnSpc>
            </a:pPr>
            <a:r>
              <a:rPr lang="ar-SA" sz="2800" b="1" dirty="0"/>
              <a:t>2- تحذير من لا يعلم عن حالهم بأضرار السحر والسحرة.</a:t>
            </a:r>
          </a:p>
          <a:p>
            <a:pPr>
              <a:lnSpc>
                <a:spcPct val="150000"/>
              </a:lnSpc>
            </a:pPr>
            <a:r>
              <a:rPr lang="ar-SA" sz="2800" b="1" dirty="0"/>
              <a:t>-3 من لديه علم شرعي يناظرهم ويبين لهم بطلان عملهم وخطره على عقائدهم وعلى الناس.</a:t>
            </a:r>
          </a:p>
        </p:txBody>
      </p:sp>
    </p:spTree>
    <p:extLst>
      <p:ext uri="{BB962C8B-B14F-4D97-AF65-F5344CB8AC3E}">
        <p14:creationId xmlns:p14="http://schemas.microsoft.com/office/powerpoint/2010/main" val="1031045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7093527"/>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9201714" y="235527"/>
            <a:ext cx="2657777"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solidFill>
                  <a:srgbClr val="C00000"/>
                </a:solidFill>
                <a:latin typeface="Calibri" panose="020F0502020204030204" pitchFamily="34" charset="0"/>
                <a:cs typeface="Calibri" panose="020F0502020204030204" pitchFamily="34" charset="0"/>
              </a:rPr>
              <a:t>نشاط</a:t>
            </a:r>
            <a:endParaRPr lang="en-US" sz="3200" b="1" dirty="0">
              <a:solidFill>
                <a:srgbClr val="C0000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1164466"/>
            <a:ext cx="11423466" cy="658835"/>
          </a:xfrm>
          <a:prstGeom prst="rect">
            <a:avLst/>
          </a:prstGeom>
          <a:noFill/>
        </p:spPr>
        <p:txBody>
          <a:bodyPr wrap="square" rtlCol="0">
            <a:spAutoFit/>
          </a:bodyPr>
          <a:lstStyle/>
          <a:p>
            <a:pPr>
              <a:lnSpc>
                <a:spcPct val="150000"/>
              </a:lnSpc>
            </a:pPr>
            <a:r>
              <a:rPr lang="ar-SA" sz="2800" b="1" dirty="0">
                <a:solidFill>
                  <a:schemeClr val="accent5">
                    <a:lumMod val="75000"/>
                  </a:schemeClr>
                </a:solidFill>
              </a:rPr>
              <a:t>يطرح في بعض وسائل الإعلام برامج للسحرة والمشعوذين، ما موقف المسلم من هذه البرامج؟</a:t>
            </a:r>
          </a:p>
        </p:txBody>
      </p:sp>
      <p:sp>
        <p:nvSpPr>
          <p:cNvPr id="3" name="مربع نص 2">
            <a:extLst>
              <a:ext uri="{FF2B5EF4-FFF2-40B4-BE49-F238E27FC236}">
                <a16:creationId xmlns:a16="http://schemas.microsoft.com/office/drawing/2014/main" id="{9A76B615-8BB0-49FD-99CC-579E88F89B37}"/>
              </a:ext>
            </a:extLst>
          </p:cNvPr>
          <p:cNvSpPr txBox="1"/>
          <p:nvPr/>
        </p:nvSpPr>
        <p:spPr>
          <a:xfrm>
            <a:off x="762000" y="2092036"/>
            <a:ext cx="11097491" cy="3706143"/>
          </a:xfrm>
          <a:prstGeom prst="rect">
            <a:avLst/>
          </a:prstGeom>
          <a:noFill/>
        </p:spPr>
        <p:txBody>
          <a:bodyPr wrap="square" rtlCol="0">
            <a:spAutoFit/>
          </a:bodyPr>
          <a:lstStyle/>
          <a:p>
            <a:pPr>
              <a:lnSpc>
                <a:spcPct val="150000"/>
              </a:lnSpc>
            </a:pPr>
            <a:r>
              <a:rPr lang="ar-SA" sz="3200" b="1" dirty="0"/>
              <a:t>نظراً لكثرة المشعوذين  في الآونة </a:t>
            </a:r>
            <a:r>
              <a:rPr lang="ar-SA" sz="3200" b="1" dirty="0" err="1"/>
              <a:t>الآخيرة</a:t>
            </a:r>
            <a:r>
              <a:rPr lang="ar-SA" sz="3200" b="1" dirty="0"/>
              <a:t> ممن يدعون الطب – و يعالجون عن طريق السحر او الكهانة و انتشارهم في بعض البلاد, و استغلالهم للسذج من الناس ممن يغلب عليهم الجهل, رأيت من  باب النصيحة  لله و لعباده أن أبين ما في ذلك من خطر عظيم على الإسلام و المسلمين لما فيه من التعلق بغير الله تعالى و مخالفة امره و أمر رسوله.</a:t>
            </a:r>
            <a:endParaRPr lang="en-US" sz="3200" b="1" dirty="0"/>
          </a:p>
        </p:txBody>
      </p:sp>
    </p:spTree>
    <p:extLst>
      <p:ext uri="{BB962C8B-B14F-4D97-AF65-F5344CB8AC3E}">
        <p14:creationId xmlns:p14="http://schemas.microsoft.com/office/powerpoint/2010/main" val="70386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4"/>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5"/>
          <a:stretch>
            <a:fillRect/>
          </a:stretch>
        </p:blipFill>
        <p:spPr>
          <a:xfrm>
            <a:off x="3375996" y="1510145"/>
            <a:ext cx="8469640" cy="4200688"/>
          </a:xfrm>
          <a:prstGeom prst="rect">
            <a:avLst/>
          </a:prstGeom>
        </p:spPr>
      </p:pic>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TotalTime>
  <Words>695</Words>
  <Application>Microsoft Office PowerPoint</Application>
  <PresentationFormat>شاشة عريضة</PresentationFormat>
  <Paragraphs>44</Paragraphs>
  <Slides>10</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10</vt:i4>
      </vt:variant>
    </vt:vector>
  </HeadingPairs>
  <TitlesOfParts>
    <vt:vector size="14" baseType="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حمود حاتم الناصر</cp:lastModifiedBy>
  <cp:revision>191</cp:revision>
  <dcterms:created xsi:type="dcterms:W3CDTF">2019-10-26T22:01:45Z</dcterms:created>
  <dcterms:modified xsi:type="dcterms:W3CDTF">2021-02-02T13:32:42Z</dcterms:modified>
</cp:coreProperties>
</file>