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10" r:id="rId2"/>
    <p:sldId id="564" r:id="rId3"/>
    <p:sldId id="505" r:id="rId4"/>
    <p:sldId id="557" r:id="rId5"/>
    <p:sldId id="568" r:id="rId6"/>
    <p:sldId id="569" r:id="rId7"/>
    <p:sldId id="570" r:id="rId8"/>
    <p:sldId id="571" r:id="rId9"/>
    <p:sldId id="572" r:id="rId10"/>
    <p:sldId id="573" r:id="rId11"/>
    <p:sldId id="411" r:id="rId12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>
        <p:scale>
          <a:sx n="66" d="100"/>
          <a:sy n="66" d="100"/>
        </p:scale>
        <p:origin x="96" y="54"/>
      </p:cViewPr>
      <p:guideLst>
        <p:guide orient="horz" pos="1534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750063-B168-4EF0-B24A-CA01F9091947}" type="datetimeFigureOut">
              <a:rPr lang="ar-SY" smtClean="0"/>
              <a:t>10/07/1442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C9B45C0-2386-42AF-8EB4-0FD30ABBF9EA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9960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03866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45358" y="3139473"/>
              <a:ext cx="48377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صلاة المسافر</a:t>
              </a:r>
              <a:endParaRPr lang="ar-SY" sz="2800" b="1" dirty="0">
                <a:solidFill>
                  <a:srgbClr val="FF0000"/>
                </a:solidFill>
                <a:latin typeface="Cooper Black" panose="0208090404030B0204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3364" y="2008525"/>
              <a:ext cx="1793831" cy="566501"/>
              <a:chOff x="3475003" y="5466316"/>
              <a:chExt cx="1793831" cy="56650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5003" y="5737251"/>
                <a:ext cx="179383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صفةُ صلاةِ المسافرِ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7010400" y="594673"/>
            <a:ext cx="4775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نشاط   </a:t>
            </a:r>
            <a:r>
              <a:rPr lang="ar-SY" sz="2800" b="1" dirty="0" smtClean="0">
                <a:latin typeface="Century Gothic" panose="020B0502020202020204" pitchFamily="34" charset="0"/>
              </a:rPr>
              <a:t>أملأ الفراغات الآتية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227447" y="2466667"/>
            <a:ext cx="7880928" cy="501998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جمعُ صلاةِ الظهرِ والعصرِ في وقتِ الظهرِ يُسمَّى جمعَ</a:t>
            </a:r>
            <a:endParaRPr lang="ar-SY" sz="2800" b="1" dirty="0">
              <a:solidFill>
                <a:schemeClr val="tx1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4194631" y="2466667"/>
            <a:ext cx="1538514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تقديم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976917" y="3655820"/>
            <a:ext cx="8131458" cy="523220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جمعُ صلاةِ المغربِ والعشاءِ في وقتِ العشاءِ يُسمَّى جمعَ</a:t>
            </a:r>
            <a:endParaRPr lang="ar-SY" sz="2800" b="1" dirty="0">
              <a:solidFill>
                <a:schemeClr val="tx1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976917" y="3655820"/>
            <a:ext cx="1464776" cy="52322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تأخير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761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=""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=""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=""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=""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=""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=""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=""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=""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=""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=""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=""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=""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=""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=""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=""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=""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=""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=""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=""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=""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=""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=""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=""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=""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=""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=""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=""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=""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=""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=""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=""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=""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=""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=""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=""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=""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=""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=""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=""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=""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=""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=""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=""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=""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=""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=""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=""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=""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=""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=""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=""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=""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=""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=""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=""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=""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=""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=""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=""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=""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=""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=""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=""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=""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=""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=""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=""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=""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=""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=""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=""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=""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=""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=""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=""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=""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=""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=""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=""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=""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=""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=""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=""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=""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=""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=""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=""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=""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=""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=""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=""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=""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=""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=""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=""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=""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=""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=""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=""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=""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=""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=""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=""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=""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=""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=""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=""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=""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=""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=""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=""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=""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=""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=""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=""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=""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=""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=""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=""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=""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=""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=""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=""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=""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=""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=""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=""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=""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=""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=""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=""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=""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=""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=""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=""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=""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=""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=""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=""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=""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=""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=""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=""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=""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=""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=""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=""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=""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=""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=""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=""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=""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=""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=""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=""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=""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=""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=""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=""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=""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=""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=""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=""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=""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=""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=""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=""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=""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=""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=""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=""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=""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=""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=""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=""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=""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=""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=""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=""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=""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=""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=""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=""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=""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=""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=""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=""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=""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=""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=""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=""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=""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=""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=""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=""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=""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=""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=""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=""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=""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=""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=""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=""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=""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=""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=""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=""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=""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=""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=""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=""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=""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=""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=""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=""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=""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=""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=""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=""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=""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=""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=""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=""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=""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=""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=""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=""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=""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=""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=""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=""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=""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=""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=""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=""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=""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=""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=""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=""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=""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=""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=""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=""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=""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=""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=""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=""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=""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=""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=""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=""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=""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=""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=""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=""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=""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=""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=""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=""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=""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=""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=""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=""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=""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=""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=""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=""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=""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=""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=""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=""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=""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=""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=""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=""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=""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=""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=""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=""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=""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=""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=""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=""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=""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=""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=""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=""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=""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=""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=""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=""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=""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=""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=""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=""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=""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=""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=""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=""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=""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=""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=""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=""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=""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=""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=""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=""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=""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=""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=""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=""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=""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=""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=""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صفةُ صلاةِ المسافرِ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:a16="http://schemas.microsoft.com/office/drawing/2014/main" xmlns="" id="{05869D3F-2203-4D1C-A97B-9AFE3BA08CEE}"/>
              </a:ext>
            </a:extLst>
          </p:cNvPr>
          <p:cNvSpPr txBox="1"/>
          <p:nvPr/>
        </p:nvSpPr>
        <p:spPr>
          <a:xfrm>
            <a:off x="4651938" y="290882"/>
            <a:ext cx="644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صلاة المسافر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pic>
        <p:nvPicPr>
          <p:cNvPr id="30" name="Picture 107">
            <a:extLst>
              <a:ext uri="{FF2B5EF4-FFF2-40B4-BE49-F238E27FC236}">
                <a16:creationId xmlns=""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1179448"/>
            <a:ext cx="8907359" cy="386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4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صفةُ صلاةِ المسافرِ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656111" y="323408"/>
            <a:ext cx="644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صفةُ صلاةِ المسافرِ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656112" y="1798659"/>
            <a:ext cx="8413330" cy="898759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يسنُّ للمسافرِ </a:t>
            </a:r>
            <a:r>
              <a:rPr lang="ar-SY" sz="2400" b="1" dirty="0">
                <a:solidFill>
                  <a:srgbClr val="00B050"/>
                </a:solidFill>
              </a:rPr>
              <a:t>قصرُ</a:t>
            </a:r>
            <a:r>
              <a:rPr lang="ar-SY" sz="2400" b="1" dirty="0">
                <a:solidFill>
                  <a:schemeClr val="tx1"/>
                </a:solidFill>
              </a:rPr>
              <a:t> الصلاةِ الرباعيةِ </a:t>
            </a:r>
            <a:r>
              <a:rPr lang="ar-SY" sz="2400" b="1" dirty="0" smtClean="0">
                <a:solidFill>
                  <a:schemeClr val="tx1"/>
                </a:solidFill>
              </a:rPr>
              <a:t>( </a:t>
            </a:r>
            <a:r>
              <a:rPr lang="ar-SY" sz="2400" b="1" dirty="0" smtClean="0">
                <a:solidFill>
                  <a:srgbClr val="00B050"/>
                </a:solidFill>
              </a:rPr>
              <a:t>الظهر </a:t>
            </a:r>
            <a:r>
              <a:rPr lang="ar-SY" sz="2400" b="1" dirty="0">
                <a:solidFill>
                  <a:srgbClr val="00B050"/>
                </a:solidFill>
              </a:rPr>
              <a:t>والعصر </a:t>
            </a:r>
            <a:r>
              <a:rPr lang="ar-SY" sz="2400" b="1" dirty="0" smtClean="0">
                <a:solidFill>
                  <a:srgbClr val="00B050"/>
                </a:solidFill>
              </a:rPr>
              <a:t>والعشاء</a:t>
            </a:r>
            <a:r>
              <a:rPr lang="ar-SY" sz="2400" b="1" dirty="0" smtClean="0">
                <a:solidFill>
                  <a:schemeClr val="tx1"/>
                </a:solidFill>
              </a:rPr>
              <a:t>) فيصليها </a:t>
            </a:r>
            <a:r>
              <a:rPr lang="ar-SY" sz="2400" b="1" dirty="0" smtClean="0">
                <a:solidFill>
                  <a:srgbClr val="00B050"/>
                </a:solidFill>
              </a:rPr>
              <a:t>ركعتينِ</a:t>
            </a:r>
            <a:r>
              <a:rPr lang="ar-SY" sz="2400" b="1" dirty="0" smtClean="0">
                <a:solidFill>
                  <a:schemeClr val="tx1"/>
                </a:solidFill>
              </a:rPr>
              <a:t> ، </a:t>
            </a:r>
            <a:r>
              <a:rPr lang="ar-SY" sz="2400" b="1" dirty="0">
                <a:solidFill>
                  <a:schemeClr val="tx1"/>
                </a:solidFill>
              </a:rPr>
              <a:t>ومما يدلُّ على ذلكَ حديثُ أنسِ بنِ </a:t>
            </a:r>
            <a:r>
              <a:rPr lang="ar-SY" sz="2400" b="1" dirty="0" smtClean="0">
                <a:solidFill>
                  <a:schemeClr val="tx1"/>
                </a:solidFill>
              </a:rPr>
              <a:t>مالك رضي الله عنه  قالَ : </a:t>
            </a:r>
            <a:endParaRPr lang="ar-SY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583543" y="3164115"/>
            <a:ext cx="9456848" cy="1030514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chemeClr val="tx1"/>
                </a:solidFill>
              </a:rPr>
              <a:t>( خَرَجْنَا </a:t>
            </a:r>
            <a:r>
              <a:rPr lang="ar-SY" sz="2400" b="1" dirty="0">
                <a:solidFill>
                  <a:schemeClr val="tx1"/>
                </a:solidFill>
              </a:rPr>
              <a:t>مَعَ </a:t>
            </a:r>
            <a:r>
              <a:rPr lang="ar-SY" sz="2400" b="1" dirty="0" smtClean="0">
                <a:solidFill>
                  <a:schemeClr val="tx1"/>
                </a:solidFill>
              </a:rPr>
              <a:t>النَّبِيِّ صلى الله عليه و سلم مِنَ </a:t>
            </a:r>
            <a:r>
              <a:rPr lang="ar-SY" sz="2400" b="1" dirty="0">
                <a:solidFill>
                  <a:schemeClr val="tx1"/>
                </a:solidFill>
              </a:rPr>
              <a:t>المَدِينَةِ إِلَى مَكَّةَ فَكَانَ يُصَلِّي </a:t>
            </a:r>
            <a:r>
              <a:rPr lang="ar-SY" sz="2400" b="1" dirty="0" smtClean="0">
                <a:solidFill>
                  <a:srgbClr val="00B050"/>
                </a:solidFill>
              </a:rPr>
              <a:t>رَكْعَتَيْن</a:t>
            </a:r>
            <a:r>
              <a:rPr lang="ar-SY" sz="2400" b="1" dirty="0" smtClean="0">
                <a:solidFill>
                  <a:schemeClr val="tx1"/>
                </a:solidFill>
              </a:rPr>
              <a:t> </a:t>
            </a:r>
            <a:r>
              <a:rPr lang="ar-SY" sz="2400" b="1" dirty="0" smtClean="0">
                <a:solidFill>
                  <a:srgbClr val="00B050"/>
                </a:solidFill>
              </a:rPr>
              <a:t>رَكْعَتَيْن</a:t>
            </a:r>
            <a:r>
              <a:rPr lang="ar-SY" sz="2400" b="1" dirty="0" smtClean="0">
                <a:solidFill>
                  <a:srgbClr val="00B050"/>
                </a:solidFill>
              </a:rPr>
              <a:t> </a:t>
            </a:r>
            <a:r>
              <a:rPr lang="ar-SY" sz="2400" b="1" dirty="0">
                <a:solidFill>
                  <a:schemeClr val="tx1"/>
                </a:solidFill>
              </a:rPr>
              <a:t>حَتَّى رَجَعْنَا إِلَى </a:t>
            </a:r>
            <a:r>
              <a:rPr lang="ar-SY" sz="2400" b="1" dirty="0" smtClean="0">
                <a:solidFill>
                  <a:schemeClr val="tx1"/>
                </a:solidFill>
              </a:rPr>
              <a:t>المَدِينَةِ )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4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6079" y="2008525"/>
              <a:ext cx="2144982" cy="603382"/>
              <a:chOff x="3297718" y="5466316"/>
              <a:chExt cx="214498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7718" y="5774133"/>
                <a:ext cx="214498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صفةُ صلاةِ المسافرِ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340926" y="261853"/>
            <a:ext cx="1895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نشاط </a:t>
            </a:r>
            <a:r>
              <a:rPr lang="ar-SY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662056" y="1243180"/>
            <a:ext cx="5407383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chemeClr val="tx1"/>
                </a:solidFill>
              </a:rPr>
              <a:t>1-</a:t>
            </a:r>
            <a:r>
              <a:rPr lang="ar-SY" sz="3200" b="1" dirty="0" smtClean="0">
                <a:solidFill>
                  <a:schemeClr val="tx1"/>
                </a:solidFill>
              </a:rPr>
              <a:t> </a:t>
            </a:r>
            <a:r>
              <a:rPr lang="ar-SY" sz="2800" b="1" dirty="0">
                <a:solidFill>
                  <a:schemeClr val="tx1"/>
                </a:solidFill>
              </a:rPr>
              <a:t>ما الصلواتُ التي لا يجوزُ قصرها ؟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062753" y="2585004"/>
            <a:ext cx="2556349" cy="594157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 smtClean="0">
                <a:solidFill>
                  <a:schemeClr val="tx1"/>
                </a:solidFill>
              </a:rPr>
              <a:t>- صلاة الفجر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673734" y="2585005"/>
            <a:ext cx="2556349" cy="594157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 smtClean="0">
                <a:solidFill>
                  <a:schemeClr val="tx1"/>
                </a:solidFill>
              </a:rPr>
              <a:t>- صلاة المغرب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6673586" y="4039620"/>
            <a:ext cx="5334679" cy="59415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chemeClr val="tx1"/>
                </a:solidFill>
              </a:rPr>
              <a:t>2- ما </a:t>
            </a:r>
            <a:r>
              <a:rPr lang="ar-SY" sz="2800" b="1" dirty="0">
                <a:solidFill>
                  <a:schemeClr val="tx1"/>
                </a:solidFill>
              </a:rPr>
              <a:t>الصلواتُ التي يجوزُ </a:t>
            </a:r>
            <a:r>
              <a:rPr lang="ar-SY" sz="2800" b="1" dirty="0" smtClean="0">
                <a:solidFill>
                  <a:schemeClr val="tx1"/>
                </a:solidFill>
              </a:rPr>
              <a:t>قصرها ؟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5652007" y="5388104"/>
            <a:ext cx="4821492" cy="594157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صلاة الظهر و العصر و العشاء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6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7829" y="2008525"/>
              <a:ext cx="2143232" cy="603382"/>
              <a:chOff x="3299468" y="5466316"/>
              <a:chExt cx="214323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9468" y="5774133"/>
                <a:ext cx="214323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صفةُ صلاةِ المسافرِ</a:t>
                </a:r>
                <a:endParaRPr lang="ar-SY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656111" y="323408"/>
            <a:ext cx="644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أحكامُ قصرِ الصلاة</a:t>
            </a:r>
            <a:endParaRPr lang="en-US" sz="3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934856" y="1798659"/>
            <a:ext cx="7134585" cy="89875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C00000"/>
                </a:solidFill>
              </a:rPr>
              <a:t>1-</a:t>
            </a:r>
            <a:r>
              <a:rPr lang="ar-SY" sz="2400" b="1" dirty="0" smtClean="0">
                <a:solidFill>
                  <a:schemeClr val="tx1"/>
                </a:solidFill>
              </a:rPr>
              <a:t> المسافةُ </a:t>
            </a:r>
            <a:r>
              <a:rPr lang="ar-SY" sz="2400" b="1" dirty="0">
                <a:solidFill>
                  <a:schemeClr val="tx1"/>
                </a:solidFill>
              </a:rPr>
              <a:t>التي يجوزُ للمسافرِ قصرُ الصلاةِ </a:t>
            </a:r>
            <a:r>
              <a:rPr lang="ar-SY" sz="2400" b="1" dirty="0" smtClean="0">
                <a:solidFill>
                  <a:schemeClr val="tx1"/>
                </a:solidFill>
              </a:rPr>
              <a:t>فيها </a:t>
            </a:r>
            <a:r>
              <a:rPr lang="ar-SY" sz="2400" b="1" dirty="0">
                <a:solidFill>
                  <a:schemeClr val="tx1"/>
                </a:solidFill>
              </a:rPr>
              <a:t>هي </a:t>
            </a:r>
            <a:r>
              <a:rPr lang="ar-SY" sz="2400" b="1" dirty="0" smtClean="0">
                <a:solidFill>
                  <a:schemeClr val="tx1"/>
                </a:solidFill>
              </a:rPr>
              <a:t>(80 كم) تقريباً</a:t>
            </a:r>
            <a:r>
              <a:rPr lang="ar-SY" sz="2000" dirty="0" smtClean="0"/>
              <a:t>.</a:t>
            </a:r>
            <a:endParaRPr lang="ar-SY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930397" y="3164115"/>
            <a:ext cx="9109993" cy="119017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C00000"/>
                </a:solidFill>
              </a:rPr>
              <a:t>2-</a:t>
            </a:r>
            <a:r>
              <a:rPr lang="ar-SY" sz="2400" b="1" dirty="0" smtClean="0">
                <a:solidFill>
                  <a:schemeClr val="tx1"/>
                </a:solidFill>
              </a:rPr>
              <a:t> يجوزُ للمسافرِ القصرُ منْ حينِ خروجهِ منْ </a:t>
            </a:r>
            <a:r>
              <a:rPr lang="ar-SY" sz="2400" b="1" dirty="0">
                <a:solidFill>
                  <a:schemeClr val="tx1"/>
                </a:solidFill>
              </a:rPr>
              <a:t>بلدهِ، وذلكَ بمفارقتهِ آخرَ بيوتها العامرةِ، ولا</a:t>
            </a:r>
            <a:r>
              <a:rPr lang="ar-SY" sz="2400" b="1" dirty="0" smtClean="0">
                <a:solidFill>
                  <a:schemeClr val="tx1"/>
                </a:solidFill>
              </a:rPr>
              <a:t> </a:t>
            </a:r>
            <a:r>
              <a:rPr lang="ar-SY" sz="2400" b="1" dirty="0">
                <a:solidFill>
                  <a:schemeClr val="tx1"/>
                </a:solidFill>
              </a:rPr>
              <a:t>عبرةَ بالبيوتِ القديمةِ الخربةِ غيرِ المسكونةِ، ولا المزارعِ والاستراحاتِ </a:t>
            </a:r>
            <a:r>
              <a:rPr lang="ar-SY" sz="2400" b="1" dirty="0" smtClean="0">
                <a:solidFill>
                  <a:schemeClr val="tx1"/>
                </a:solidFill>
              </a:rPr>
              <a:t>التي </a:t>
            </a:r>
            <a:r>
              <a:rPr lang="ar-SY" sz="2400" b="1" dirty="0">
                <a:solidFill>
                  <a:schemeClr val="tx1"/>
                </a:solidFill>
              </a:rPr>
              <a:t>خارجَ البلدِ.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4934855" y="4956627"/>
            <a:ext cx="7134585" cy="77651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 smtClean="0">
                <a:solidFill>
                  <a:srgbClr val="C00000"/>
                </a:solidFill>
              </a:rPr>
              <a:t>3-</a:t>
            </a:r>
            <a:r>
              <a:rPr lang="ar-SY" sz="2400" b="1" dirty="0" smtClean="0">
                <a:solidFill>
                  <a:schemeClr val="tx1"/>
                </a:solidFill>
              </a:rPr>
              <a:t> </a:t>
            </a:r>
            <a:r>
              <a:rPr lang="ar-SY" sz="2400" b="1" dirty="0">
                <a:solidFill>
                  <a:schemeClr val="tx1"/>
                </a:solidFill>
              </a:rPr>
              <a:t>للمسافرِ القصرُ في رجوعهِ حتى يدخلَ بلدَهُ الذي خرجَ منهُ</a:t>
            </a:r>
            <a:r>
              <a:rPr lang="ar-SY" sz="2400" b="1" dirty="0" smtClean="0">
                <a:solidFill>
                  <a:schemeClr val="tx1"/>
                </a:solidFill>
              </a:rPr>
              <a:t>.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7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6079" y="2008525"/>
              <a:ext cx="2144982" cy="603382"/>
              <a:chOff x="3297718" y="5466316"/>
              <a:chExt cx="214498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7718" y="5774133"/>
                <a:ext cx="214498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صفةُ صلاةِ المسافرِ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340926" y="261853"/>
            <a:ext cx="1895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نشاط </a:t>
            </a:r>
            <a:r>
              <a:rPr lang="ar-SY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2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068456" y="1243180"/>
            <a:ext cx="5000983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 smtClean="0">
                <a:solidFill>
                  <a:schemeClr val="tx1"/>
                </a:solidFill>
              </a:rPr>
              <a:t>1-</a:t>
            </a:r>
            <a:r>
              <a:rPr lang="ar-SY" sz="3200" b="1" dirty="0" smtClean="0">
                <a:solidFill>
                  <a:schemeClr val="tx1"/>
                </a:solidFill>
              </a:rPr>
              <a:t> </a:t>
            </a:r>
            <a:r>
              <a:rPr lang="ar-SY" sz="2800" b="1" dirty="0">
                <a:solidFill>
                  <a:schemeClr val="tx1"/>
                </a:solidFill>
              </a:rPr>
              <a:t>أقلُّ مسافةٍ يجوزُ فيها قصرُ </a:t>
            </a:r>
            <a:r>
              <a:rPr lang="ar-SY" sz="2800" b="1" dirty="0" smtClean="0">
                <a:solidFill>
                  <a:schemeClr val="tx1"/>
                </a:solidFill>
              </a:rPr>
              <a:t>الصلاة :</a:t>
            </a:r>
            <a:endParaRPr lang="ar-SY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062754" y="2585004"/>
            <a:ext cx="2556348" cy="594157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 smtClean="0">
                <a:solidFill>
                  <a:schemeClr val="tx1"/>
                </a:solidFill>
              </a:rPr>
              <a:t>80 كم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7068456" y="4039620"/>
            <a:ext cx="4939809" cy="59415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2- يجوزُ للمسافرِ قصرُ </a:t>
            </a:r>
            <a:r>
              <a:rPr lang="ar-SY" sz="2800" b="1" dirty="0" smtClean="0">
                <a:solidFill>
                  <a:schemeClr val="tx1"/>
                </a:solidFill>
              </a:rPr>
              <a:t>الصلاة :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8062752" y="5388104"/>
            <a:ext cx="2556349" cy="594157"/>
          </a:xfrm>
          <a:prstGeom prst="rect">
            <a:avLst/>
          </a:prstGeom>
          <a:solidFill>
            <a:schemeClr val="accent2">
              <a:lumMod val="40000"/>
              <a:lumOff val="6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عند خروجه من بلده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0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90095" y="2685143"/>
            <a:ext cx="5440325" cy="1872343"/>
            <a:chOff x="3402172" y="1248229"/>
            <a:chExt cx="544032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461990" y="1519589"/>
              <a:ext cx="627850" cy="630121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402172" y="1542127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300892" y="1265228"/>
              <a:ext cx="243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3904342" y="1277655"/>
              <a:ext cx="49381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rgbClr val="00B050"/>
                  </a:solidFill>
                </a:rPr>
                <a:t>إذا صلى المسافرُ خلفَ إمامٍ مقيمٍ وجبَ عليهِ </a:t>
              </a:r>
              <a:r>
                <a:rPr lang="ar-SA" sz="2400" b="1" dirty="0" smtClean="0">
                  <a:solidFill>
                    <a:srgbClr val="00B050"/>
                  </a:solidFill>
                </a:rPr>
                <a:t>إتمامُ </a:t>
              </a:r>
              <a:r>
                <a:rPr lang="ar-SA" sz="2400" b="1" dirty="0">
                  <a:solidFill>
                    <a:srgbClr val="00B050"/>
                  </a:solidFill>
                </a:rPr>
                <a:t>الصلاةِ، ولو </a:t>
              </a:r>
              <a:r>
                <a:rPr lang="ar-SA" sz="2400" b="1" dirty="0" smtClean="0">
                  <a:solidFill>
                    <a:srgbClr val="00B050"/>
                  </a:solidFill>
                </a:rPr>
                <a:t>لمْ</a:t>
              </a:r>
              <a:r>
                <a:rPr lang="ar-SY" sz="2400" b="1" dirty="0">
                  <a:solidFill>
                    <a:srgbClr val="00B050"/>
                  </a:solidFill>
                </a:rPr>
                <a:t> يدركْ معه إلا التشهدَ الأخيرَ </a:t>
              </a:r>
              <a:endParaRPr lang="en-US" sz="24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72042" y="2696025"/>
            <a:ext cx="5297715" cy="1872343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74081" y="147247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45223" y="1584611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254347"/>
              <a:ext cx="23658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321566" y="1377357"/>
              <a:ext cx="4423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rgbClr val="FF0000"/>
                  </a:solidFill>
                </a:rPr>
                <a:t>إذا صلى المقيمُ خلفَ مسافرٍ يقصرُ الصلاةَ وجبَ عليهِ إتمامُ صلاتهِ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بعدَ</a:t>
              </a:r>
              <a:r>
                <a:rPr lang="ar-SY" sz="2400" b="1" dirty="0">
                  <a:solidFill>
                    <a:srgbClr val="FF0000"/>
                  </a:solidFill>
                </a:rPr>
                <a:t> سلامِ الإمامِ</a:t>
              </a:r>
              <a:endParaRPr lang="en-US" sz="2400" b="1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3008753" y="535933"/>
            <a:ext cx="6722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800" b="1" dirty="0"/>
              <a:t>صلاةُ المسافرِ خلفَ المقيمِ، والمقيمِ خلفَ المسافرِ</a:t>
            </a:r>
            <a:endParaRPr lang="en-US" sz="2800" b="1" dirty="0"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8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xmlns="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xmlns="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xmlns="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xmlns="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xmlns="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xmlns="" id="{B39E187D-3086-4571-A297-3EEBD2781B44}"/>
                </a:ext>
              </a:extLst>
            </p:cNvPr>
            <p:cNvGrpSpPr/>
            <p:nvPr/>
          </p:nvGrpSpPr>
          <p:grpSpPr>
            <a:xfrm>
              <a:off x="786079" y="2008525"/>
              <a:ext cx="2144982" cy="603382"/>
              <a:chOff x="3297718" y="5466316"/>
              <a:chExt cx="2144982" cy="60338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xmlns="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</a:t>
                </a:r>
                <a:r>
                  <a:rPr lang="ar-SY" sz="1600" b="1" dirty="0" smtClean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الثالث</a:t>
                </a:r>
                <a:endParaRPr lang="ar-SY" sz="1600" b="1" dirty="0">
                  <a:solidFill>
                    <a:prstClr val="black"/>
                  </a:solidFill>
                  <a:latin typeface="Century Gothic" panose="020B0502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xmlns="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97718" y="5774133"/>
                <a:ext cx="214498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صفةُ صلاةِ المسافرِ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47">
            <a:extLst>
              <a:ext uri="{FF2B5EF4-FFF2-40B4-BE49-F238E27FC236}">
                <a16:creationId xmlns=""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9340926" y="261853"/>
            <a:ext cx="1895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نشاط </a:t>
            </a:r>
            <a:r>
              <a:rPr lang="ar-SY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2612572" y="1243180"/>
            <a:ext cx="9456868" cy="67677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سافرَ أحمدُ من الرياضِ إلى الدمامِ، وأدركَ ركعتينِ مِنْ صلاةِ العصرِ </a:t>
            </a:r>
            <a:r>
              <a:rPr lang="ar-SY" sz="2400" b="1" dirty="0" smtClean="0">
                <a:solidFill>
                  <a:schemeClr val="tx1"/>
                </a:solidFill>
              </a:rPr>
              <a:t>معَ </a:t>
            </a:r>
            <a:r>
              <a:rPr lang="ar-SY" sz="2400" b="1" dirty="0">
                <a:solidFill>
                  <a:schemeClr val="tx1"/>
                </a:solidFill>
              </a:rPr>
              <a:t>إمامِ أحدِ المساجدِ:</a:t>
            </a:r>
            <a:endParaRPr lang="ar-SY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817257" y="2585004"/>
            <a:ext cx="8252183" cy="89123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ar-SY" sz="2400" b="1" dirty="0" smtClean="0">
                <a:solidFill>
                  <a:srgbClr val="FF0000"/>
                </a:solidFill>
              </a:rPr>
              <a:t>1-</a:t>
            </a:r>
            <a:r>
              <a:rPr lang="ar-SY" sz="2400" b="1" dirty="0" smtClean="0">
                <a:solidFill>
                  <a:schemeClr val="tx1"/>
                </a:solidFill>
              </a:rPr>
              <a:t> هلْ </a:t>
            </a:r>
            <a:r>
              <a:rPr lang="ar-SY" sz="2400" b="1" dirty="0">
                <a:solidFill>
                  <a:schemeClr val="tx1"/>
                </a:solidFill>
              </a:rPr>
              <a:t>يجوزُ لأحمدَ أن يُسلِّمَ معَ الإمامِ فيقْصُرَ الصلاةَ لأنهُ مسافر، </a:t>
            </a:r>
            <a:r>
              <a:rPr lang="ar-SY" sz="2400" b="1" dirty="0" smtClean="0">
                <a:solidFill>
                  <a:schemeClr val="tx1"/>
                </a:solidFill>
              </a:rPr>
              <a:t>أمْ </a:t>
            </a:r>
            <a:r>
              <a:rPr lang="ar-SY" sz="2400" b="1" dirty="0">
                <a:solidFill>
                  <a:schemeClr val="tx1"/>
                </a:solidFill>
              </a:rPr>
              <a:t>يجبُ عليه أن يُتمَّ الصلاة، لأنَّه صلَّى خلفَ مُقيم؟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xmlns="" id="{BFBC0FB0-17F0-4A94-A0E8-3C42C225ECFE}"/>
              </a:ext>
            </a:extLst>
          </p:cNvPr>
          <p:cNvSpPr/>
          <p:nvPr/>
        </p:nvSpPr>
        <p:spPr>
          <a:xfrm>
            <a:off x="3817258" y="4039620"/>
            <a:ext cx="8191008" cy="59415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 smtClean="0">
                <a:solidFill>
                  <a:srgbClr val="FF0000"/>
                </a:solidFill>
              </a:rPr>
              <a:t>*</a:t>
            </a:r>
            <a:r>
              <a:rPr lang="ar-SY" sz="2400" b="1" dirty="0" smtClean="0">
                <a:solidFill>
                  <a:schemeClr val="tx1"/>
                </a:solidFill>
              </a:rPr>
              <a:t> يجب عليه أن يتم الصلاة لأنه صلَّى خلف مقيم</a:t>
            </a:r>
            <a:endParaRPr lang="ar-SY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4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90095" y="2685143"/>
            <a:ext cx="5440325" cy="2293257"/>
            <a:chOff x="3402172" y="1248229"/>
            <a:chExt cx="544032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=""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461990" y="1519589"/>
              <a:ext cx="627850" cy="630121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402172" y="1542127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300892" y="1265228"/>
              <a:ext cx="243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3904342" y="1389592"/>
              <a:ext cx="4938155" cy="980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rgbClr val="00B050"/>
                  </a:solidFill>
                </a:rPr>
                <a:t>يُطلقُ جمعُ التقديمِ على أداءِ الصلاتينِ في وقتِ الصلاةِ الأولى، </a:t>
              </a:r>
              <a:r>
                <a:rPr lang="ar-SA" sz="2400" b="1" dirty="0" smtClean="0">
                  <a:solidFill>
                    <a:srgbClr val="00B050"/>
                  </a:solidFill>
                </a:rPr>
                <a:t>وجمعُ</a:t>
              </a:r>
              <a:r>
                <a:rPr lang="ar-SY" sz="2400" b="1" dirty="0" smtClean="0">
                  <a:solidFill>
                    <a:srgbClr val="00B050"/>
                  </a:solidFill>
                </a:rPr>
                <a:t> </a:t>
              </a:r>
              <a:r>
                <a:rPr lang="ar-SA" sz="2400" b="1" dirty="0" smtClean="0">
                  <a:solidFill>
                    <a:srgbClr val="00B050"/>
                  </a:solidFill>
                </a:rPr>
                <a:t>التأخيرِ </a:t>
              </a:r>
              <a:r>
                <a:rPr lang="ar-SA" sz="2400" b="1" dirty="0">
                  <a:solidFill>
                    <a:srgbClr val="00B050"/>
                  </a:solidFill>
                </a:rPr>
                <a:t>على أداءِ الصلاتينِ في وقتِ الصلاةِ الثانيةِ</a:t>
              </a:r>
              <a:r>
                <a:rPr lang="ar-SY" sz="2400" b="1" dirty="0" smtClean="0">
                  <a:solidFill>
                    <a:srgbClr val="00B050"/>
                  </a:solidFill>
                </a:rPr>
                <a:t> </a:t>
              </a:r>
              <a:endParaRPr lang="en-US" sz="24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72042" y="2696025"/>
            <a:ext cx="5297715" cy="2282375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=""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=""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74081" y="147247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=""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45223" y="1584611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chemeClr val="bg1"/>
                  </a:solidFill>
                </a:rPr>
                <a:t>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254347"/>
              <a:ext cx="23658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305265" y="1305816"/>
              <a:ext cx="4423291" cy="984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rgbClr val="FF0000"/>
                  </a:solidFill>
                </a:rPr>
                <a:t>يجوزُ للمسافرِ الجمعُ بين الظهرِ والعصرِ في وقتِ إحداهما، والجمعُ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بين</a:t>
              </a:r>
              <a:r>
                <a:rPr lang="ar-SY" sz="2400" b="1" dirty="0">
                  <a:solidFill>
                    <a:srgbClr val="FF0000"/>
                  </a:solidFill>
                </a:rPr>
                <a:t> المغربِ والعشاءِ في وقتِ إحداهما</a:t>
              </a:r>
              <a:endParaRPr lang="en-US" sz="2400" b="1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3008753" y="535933"/>
            <a:ext cx="6722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/>
              <a:t>جمعُ التقديمِ والتأخيرِ</a:t>
            </a:r>
            <a:endParaRPr lang="en-US" sz="2800" b="1" dirty="0"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27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3978</TotalTime>
  <Words>383</Words>
  <Application>Microsoft Office PowerPoint</Application>
  <PresentationFormat>مخصص</PresentationFormat>
  <Paragraphs>68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2826</cp:revision>
  <dcterms:created xsi:type="dcterms:W3CDTF">2020-10-10T04:32:51Z</dcterms:created>
  <dcterms:modified xsi:type="dcterms:W3CDTF">2021-02-21T22:09:58Z</dcterms:modified>
</cp:coreProperties>
</file>