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60" r:id="rId1"/>
  </p:sldMasterIdLst>
  <p:sldIdLst>
    <p:sldId id="291" r:id="rId2"/>
    <p:sldId id="312" r:id="rId3"/>
    <p:sldId id="292" r:id="rId4"/>
    <p:sldId id="305" r:id="rId5"/>
    <p:sldId id="306" r:id="rId6"/>
    <p:sldId id="317" r:id="rId7"/>
    <p:sldId id="313" r:id="rId8"/>
    <p:sldId id="324" r:id="rId9"/>
    <p:sldId id="293" r:id="rId10"/>
    <p:sldId id="325" r:id="rId11"/>
    <p:sldId id="309" r:id="rId12"/>
    <p:sldId id="328" r:id="rId13"/>
    <p:sldId id="329" r:id="rId14"/>
    <p:sldId id="310" r:id="rId15"/>
    <p:sldId id="294" r:id="rId16"/>
    <p:sldId id="304" r:id="rId17"/>
  </p:sldIdLst>
  <p:sldSz cx="9144000" cy="6858000" type="screen4x3"/>
  <p:notesSz cx="6858000" cy="9144000"/>
  <p:embeddedFontLst>
    <p:embeddedFont>
      <p:font typeface="Calibri" panose="020F0502020204030204" pitchFamily="34" charset="0"/>
      <p:regular r:id="rId18"/>
      <p:bold r:id="rId19"/>
    </p:embeddedFont>
    <p:embeddedFont>
      <p:font typeface="Calibri Light" panose="020F0302020204030204" pitchFamily="34" charset="0"/>
      <p:regular r:id="rId20"/>
    </p:embeddedFont>
    <p:embeddedFont>
      <p:font typeface="Comic Sans MS" panose="030F0702030302020204" pitchFamily="66"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579"/>
    <a:srgbClr val="E91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90" d="100"/>
          <a:sy n="90" d="100"/>
        </p:scale>
        <p:origin x="14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04/05/42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762142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04/05/42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025638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04/05/42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93590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04/05/42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06927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1DA1C14-F3D3-4A76-963A-798F5D590958}" type="datetimeFigureOut">
              <a:rPr lang="ar-SA" smtClean="0"/>
              <a:t>04/05/42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85151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1DA1C14-F3D3-4A76-963A-798F5D590958}" type="datetimeFigureOut">
              <a:rPr lang="ar-SA" smtClean="0"/>
              <a:t>04/05/42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27747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E1DA1C14-F3D3-4A76-963A-798F5D590958}" type="datetimeFigureOut">
              <a:rPr lang="ar-SA" smtClean="0"/>
              <a:t>04/05/42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98302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E1DA1C14-F3D3-4A76-963A-798F5D590958}" type="datetimeFigureOut">
              <a:rPr lang="ar-SA" smtClean="0"/>
              <a:t>04/05/42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13707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A1C14-F3D3-4A76-963A-798F5D590958}" type="datetimeFigureOut">
              <a:rPr lang="ar-SA" smtClean="0"/>
              <a:t>04/05/42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402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04/05/42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48553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04/05/42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35365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A1C14-F3D3-4A76-963A-798F5D590958}" type="datetimeFigureOut">
              <a:rPr lang="ar-SA" smtClean="0"/>
              <a:t>04/05/42</a:t>
            </a:fld>
            <a:endParaRPr lang="ar-S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6ACEA-0986-4011-9100-0425CFFAFFBE}" type="slidenum">
              <a:rPr lang="ar-SA" smtClean="0"/>
              <a:t>‹#›</a:t>
            </a:fld>
            <a:endParaRPr lang="ar-SA"/>
          </a:p>
        </p:txBody>
      </p:sp>
    </p:spTree>
    <p:extLst>
      <p:ext uri="{BB962C8B-B14F-4D97-AF65-F5344CB8AC3E}">
        <p14:creationId xmlns:p14="http://schemas.microsoft.com/office/powerpoint/2010/main" val="421203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5728">
            <a:off x="1156246" y="1557311"/>
            <a:ext cx="2896469" cy="221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6731" y="811129"/>
            <a:ext cx="4160315" cy="23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شكل بيضاوي 4"/>
          <p:cNvSpPr/>
          <p:nvPr/>
        </p:nvSpPr>
        <p:spPr>
          <a:xfrm>
            <a:off x="3269896" y="3315145"/>
            <a:ext cx="1728192" cy="1728192"/>
          </a:xfrm>
          <a:prstGeom prst="ellipse">
            <a:avLst/>
          </a:prstGeom>
          <a:gradFill flip="none" rotWithShape="1">
            <a:gsLst>
              <a:gs pos="41000">
                <a:srgbClr val="FF0000"/>
              </a:gs>
              <a:gs pos="100000">
                <a:schemeClr val="bg1"/>
              </a:gs>
            </a:gsLst>
            <a:path path="circle">
              <a:fillToRect l="100000" b="100000"/>
            </a:path>
            <a:tileRect t="-100000" r="-100000"/>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600" b="1" dirty="0">
                <a:ln w="22225">
                  <a:solidFill>
                    <a:schemeClr val="bg1">
                      <a:lumMod val="85000"/>
                    </a:schemeClr>
                  </a:solidFill>
                  <a:prstDash val="solid"/>
                </a:ln>
                <a:solidFill>
                  <a:schemeClr val="bg1"/>
                </a:solidFill>
              </a:rPr>
              <a:t>2</a:t>
            </a:r>
            <a:endParaRPr lang="ar-SA" sz="7200" b="1" dirty="0">
              <a:ln w="22225">
                <a:solidFill>
                  <a:schemeClr val="bg1">
                    <a:lumMod val="85000"/>
                  </a:schemeClr>
                </a:solidFill>
                <a:prstDash val="solid"/>
              </a:ln>
              <a:solidFill>
                <a:schemeClr val="bg1"/>
              </a:solidFill>
            </a:endParaRPr>
          </a:p>
        </p:txBody>
      </p:sp>
      <p:sp>
        <p:nvSpPr>
          <p:cNvPr id="6" name="مستطيل 5"/>
          <p:cNvSpPr/>
          <p:nvPr/>
        </p:nvSpPr>
        <p:spPr>
          <a:xfrm>
            <a:off x="1304774" y="4965656"/>
            <a:ext cx="2763898" cy="1323439"/>
          </a:xfrm>
          <a:prstGeom prst="rect">
            <a:avLst/>
          </a:prstGeom>
          <a:noFill/>
        </p:spPr>
        <p:txBody>
          <a:bodyPr wrap="non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r>
              <a:rPr lang="en-US"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rPr>
              <a:t>Unit 4</a:t>
            </a:r>
            <a:endParaRPr lang="ar-SA"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06757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903298" y="888451"/>
            <a:ext cx="5807687" cy="461665"/>
          </a:xfrm>
          <a:prstGeom prst="rect">
            <a:avLst/>
          </a:prstGeom>
          <a:noFill/>
        </p:spPr>
        <p:txBody>
          <a:bodyPr wrap="square" rtlCol="1">
            <a:spAutoFit/>
          </a:bodyPr>
          <a:lstStyle/>
          <a:p>
            <a:r>
              <a:rPr lang="en-US" sz="2000" dirty="0">
                <a:solidFill>
                  <a:srgbClr val="7030A0"/>
                </a:solidFill>
                <a:latin typeface="Comic Sans MS" panose="030F0702030302020204" pitchFamily="66" charset="0"/>
              </a:rPr>
              <a:t>Listen, point, and pronounce . </a:t>
            </a:r>
            <a:r>
              <a:rPr lang="ar-SA" sz="2400" dirty="0">
                <a:solidFill>
                  <a:srgbClr val="FF0000"/>
                </a:solidFill>
                <a:cs typeface="+mj-cs"/>
              </a:rPr>
              <a:t>استمع ، تبع ، ثم كرر </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1234557" y="823251"/>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2</a:t>
            </a:r>
            <a:endParaRPr lang="ar-SA" sz="3200" dirty="0"/>
          </a:p>
        </p:txBody>
      </p:sp>
      <p:pic>
        <p:nvPicPr>
          <p:cNvPr id="2" name="We Can 2 (2020) SB_CD 1_37">
            <a:hlinkClick r:id="" action="ppaction://media"/>
            <a:extLst>
              <a:ext uri="{FF2B5EF4-FFF2-40B4-BE49-F238E27FC236}">
                <a16:creationId xmlns:a16="http://schemas.microsoft.com/office/drawing/2014/main" id="{F8E5DE8F-218E-4D3D-8962-FEE78DABAAE9}"/>
              </a:ext>
            </a:extLst>
          </p:cNvPr>
          <p:cNvPicPr>
            <a:picLocks noChangeAspect="1"/>
          </p:cNvPicPr>
          <p:nvPr>
            <a:audioFile r:link="rId2"/>
            <p:extLst>
              <p:ext uri="{DAA4B4D4-6D71-4841-9C94-3DE7FCFB9230}">
                <p14:media xmlns:p14="http://schemas.microsoft.com/office/powerpoint/2010/main" r:embed="rId1"/>
              </p:ext>
            </p:extLst>
          </p:nvPr>
        </p:nvPicPr>
        <p:blipFill>
          <a:blip r:embed="rId4">
            <a:duotone>
              <a:prstClr val="black"/>
              <a:srgbClr val="552579">
                <a:tint val="45000"/>
                <a:satMod val="400000"/>
              </a:srgbClr>
            </a:duotone>
            <a:extLst>
              <a:ext uri="{BEBA8EAE-BF5A-486C-A8C5-ECC9F3942E4B}">
                <a14:imgProps xmlns:a14="http://schemas.microsoft.com/office/drawing/2010/main">
                  <a14:imgLayer r:embed="rId5">
                    <a14:imgEffect>
                      <a14:artisticTexturizer/>
                    </a14:imgEffect>
                  </a14:imgLayer>
                </a14:imgProps>
              </a:ext>
            </a:extLst>
          </a:blip>
          <a:stretch>
            <a:fillRect/>
          </a:stretch>
        </p:blipFill>
        <p:spPr>
          <a:xfrm>
            <a:off x="1327816" y="1513764"/>
            <a:ext cx="905301" cy="905301"/>
          </a:xfrm>
          <a:prstGeom prst="rect">
            <a:avLst/>
          </a:prstGeom>
        </p:spPr>
      </p:pic>
      <p:pic>
        <p:nvPicPr>
          <p:cNvPr id="3" name="صورة 2">
            <a:extLst>
              <a:ext uri="{FF2B5EF4-FFF2-40B4-BE49-F238E27FC236}">
                <a16:creationId xmlns:a16="http://schemas.microsoft.com/office/drawing/2014/main" id="{1F4E67AB-4BBC-4761-8F9D-F0A9F42B1B74}"/>
              </a:ext>
            </a:extLst>
          </p:cNvPr>
          <p:cNvPicPr>
            <a:picLocks noChangeAspect="1"/>
          </p:cNvPicPr>
          <p:nvPr/>
        </p:nvPicPr>
        <p:blipFill>
          <a:blip r:embed="rId6"/>
          <a:stretch>
            <a:fillRect/>
          </a:stretch>
        </p:blipFill>
        <p:spPr>
          <a:xfrm>
            <a:off x="1327816" y="2695219"/>
            <a:ext cx="3880638" cy="2649017"/>
          </a:xfrm>
          <a:prstGeom prst="rect">
            <a:avLst/>
          </a:prstGeom>
        </p:spPr>
      </p:pic>
      <p:pic>
        <p:nvPicPr>
          <p:cNvPr id="4" name="صورة 3">
            <a:extLst>
              <a:ext uri="{FF2B5EF4-FFF2-40B4-BE49-F238E27FC236}">
                <a16:creationId xmlns:a16="http://schemas.microsoft.com/office/drawing/2014/main" id="{C5954DB5-50A7-488D-94E7-8CAD7D992870}"/>
              </a:ext>
            </a:extLst>
          </p:cNvPr>
          <p:cNvPicPr>
            <a:picLocks noChangeAspect="1"/>
          </p:cNvPicPr>
          <p:nvPr/>
        </p:nvPicPr>
        <p:blipFill>
          <a:blip r:embed="rId7"/>
          <a:stretch>
            <a:fillRect/>
          </a:stretch>
        </p:blipFill>
        <p:spPr>
          <a:xfrm>
            <a:off x="5265914" y="1377284"/>
            <a:ext cx="3709976" cy="4937077"/>
          </a:xfrm>
          <a:prstGeom prst="rect">
            <a:avLst/>
          </a:prstGeom>
        </p:spPr>
      </p:pic>
    </p:spTree>
    <p:extLst>
      <p:ext uri="{BB962C8B-B14F-4D97-AF65-F5344CB8AC3E}">
        <p14:creationId xmlns:p14="http://schemas.microsoft.com/office/powerpoint/2010/main" val="520870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901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bldLst>
      <p:bldP spid="5"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3869CD2B-005D-4D56-BC00-731054CEEEB9}"/>
              </a:ext>
            </a:extLst>
          </p:cNvPr>
          <p:cNvSpPr txBox="1"/>
          <p:nvPr/>
        </p:nvSpPr>
        <p:spPr>
          <a:xfrm>
            <a:off x="3198330" y="3429000"/>
            <a:ext cx="3666493" cy="1107996"/>
          </a:xfrm>
          <a:prstGeom prst="rect">
            <a:avLst/>
          </a:prstGeom>
          <a:noFill/>
        </p:spPr>
        <p:txBody>
          <a:bodyPr wrap="square" rtlCol="1">
            <a:spAutoFit/>
          </a:bodyPr>
          <a:lstStyle/>
          <a:p>
            <a:pPr algn="ctr"/>
            <a:r>
              <a:rPr lang="ar-SA" sz="6600" dirty="0">
                <a:solidFill>
                  <a:srgbClr val="C00000"/>
                </a:solidFill>
                <a:cs typeface="+mj-cs"/>
              </a:rPr>
              <a:t>وقت المرح </a:t>
            </a:r>
          </a:p>
        </p:txBody>
      </p:sp>
      <p:pic>
        <p:nvPicPr>
          <p:cNvPr id="8" name="صورة 7">
            <a:extLst>
              <a:ext uri="{FF2B5EF4-FFF2-40B4-BE49-F238E27FC236}">
                <a16:creationId xmlns:a16="http://schemas.microsoft.com/office/drawing/2014/main" id="{C01676AA-FEE9-43D1-84B3-2FA645E86C0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559" b="89706" l="9893" r="94118">
                        <a14:foregroundMark x1="94118" y1="56618" x2="94118" y2="56618"/>
                        <a14:foregroundMark x1="47594" y1="72794" x2="47594" y2="72794"/>
                        <a14:foregroundMark x1="34225" y1="32353" x2="34225" y2="32353"/>
                        <a14:foregroundMark x1="21390" y1="27941" x2="21390" y2="27941"/>
                        <a14:foregroundMark x1="10428" y1="62500" x2="10428" y2="62500"/>
                      </a14:backgroundRemoval>
                    </a14:imgEffect>
                  </a14:imgLayer>
                </a14:imgProps>
              </a:ext>
            </a:extLst>
          </a:blip>
          <a:stretch>
            <a:fillRect/>
          </a:stretch>
        </p:blipFill>
        <p:spPr>
          <a:xfrm>
            <a:off x="1896509" y="1477374"/>
            <a:ext cx="5997030" cy="1951626"/>
          </a:xfrm>
          <a:prstGeom prst="rect">
            <a:avLst/>
          </a:prstGeom>
        </p:spPr>
      </p:pic>
    </p:spTree>
    <p:extLst>
      <p:ext uri="{BB962C8B-B14F-4D97-AF65-F5344CB8AC3E}">
        <p14:creationId xmlns:p14="http://schemas.microsoft.com/office/powerpoint/2010/main" val="1659096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1173F834-E4B5-4EEF-B69F-965139B91A97}"/>
              </a:ext>
            </a:extLst>
          </p:cNvPr>
          <p:cNvSpPr txBox="1"/>
          <p:nvPr/>
        </p:nvSpPr>
        <p:spPr>
          <a:xfrm>
            <a:off x="1400569" y="2570933"/>
            <a:ext cx="7470476" cy="2985433"/>
          </a:xfrm>
          <a:prstGeom prst="rect">
            <a:avLst/>
          </a:prstGeom>
          <a:noFill/>
        </p:spPr>
        <p:txBody>
          <a:bodyPr wrap="square" rtlCol="1">
            <a:spAutoFit/>
          </a:bodyPr>
          <a:lstStyle/>
          <a:p>
            <a:pPr algn="ctr">
              <a:lnSpc>
                <a:spcPct val="150000"/>
              </a:lnSpc>
            </a:pPr>
            <a:r>
              <a:rPr lang="en-US" sz="3200" dirty="0">
                <a:solidFill>
                  <a:srgbClr val="7030A0"/>
                </a:solidFill>
                <a:latin typeface="Comic Sans MS" panose="030F0702030302020204" pitchFamily="66" charset="0"/>
              </a:rPr>
              <a:t>Chant and do </a:t>
            </a:r>
          </a:p>
          <a:p>
            <a:pPr algn="ctr">
              <a:lnSpc>
                <a:spcPct val="150000"/>
              </a:lnSpc>
            </a:pPr>
            <a:r>
              <a:rPr lang="en-US" sz="3200" dirty="0">
                <a:solidFill>
                  <a:srgbClr val="7030A0"/>
                </a:solidFill>
                <a:latin typeface="Comic Sans MS" panose="030F0702030302020204" pitchFamily="66" charset="0"/>
                <a:cs typeface="+mj-cs"/>
              </a:rPr>
              <a:t> </a:t>
            </a:r>
            <a:r>
              <a:rPr lang="ar-SA" sz="3200" dirty="0">
                <a:solidFill>
                  <a:srgbClr val="C00000"/>
                </a:solidFill>
                <a:latin typeface="Comic Sans MS" panose="030F0702030302020204" pitchFamily="66" charset="0"/>
                <a:cs typeface="+mj-cs"/>
              </a:rPr>
              <a:t>ردد الأنشودة مع الحركات </a:t>
            </a:r>
            <a:endParaRPr lang="en-US" sz="3200" dirty="0">
              <a:solidFill>
                <a:srgbClr val="C00000"/>
              </a:solidFill>
              <a:latin typeface="Comic Sans MS" panose="030F0702030302020204" pitchFamily="66" charset="0"/>
              <a:cs typeface="+mj-cs"/>
            </a:endParaRPr>
          </a:p>
          <a:p>
            <a:pPr algn="ctr">
              <a:lnSpc>
                <a:spcPct val="150000"/>
              </a:lnSpc>
            </a:pPr>
            <a:r>
              <a:rPr lang="en-US" sz="3200" dirty="0">
                <a:solidFill>
                  <a:srgbClr val="7030A0"/>
                </a:solidFill>
                <a:latin typeface="Comic Sans MS" panose="030F0702030302020204" pitchFamily="66" charset="0"/>
                <a:cs typeface="AGA Dimnah Regular" pitchFamily="2" charset="-78"/>
              </a:rPr>
              <a:t>Make the letter shapes </a:t>
            </a:r>
          </a:p>
          <a:p>
            <a:pPr algn="ctr">
              <a:lnSpc>
                <a:spcPct val="150000"/>
              </a:lnSpc>
            </a:pPr>
            <a:r>
              <a:rPr lang="ar-SA" sz="3200" dirty="0">
                <a:solidFill>
                  <a:srgbClr val="C00000"/>
                </a:solidFill>
                <a:latin typeface="Comic Sans MS" panose="030F0702030302020204" pitchFamily="66" charset="0"/>
                <a:cs typeface="+mj-cs"/>
              </a:rPr>
              <a:t>ارسم أشكال الحروف </a:t>
            </a:r>
            <a:endParaRPr lang="ar-SA" sz="3200" dirty="0">
              <a:solidFill>
                <a:srgbClr val="C00000"/>
              </a:solidFill>
              <a:cs typeface="+mj-cs"/>
            </a:endParaRPr>
          </a:p>
        </p:txBody>
      </p:sp>
      <p:sp>
        <p:nvSpPr>
          <p:cNvPr id="7" name="شكل بيضاوي 6">
            <a:extLst>
              <a:ext uri="{FF2B5EF4-FFF2-40B4-BE49-F238E27FC236}">
                <a16:creationId xmlns:a16="http://schemas.microsoft.com/office/drawing/2014/main" id="{0A409734-E07F-4C54-875B-229303D7CA5A}"/>
              </a:ext>
            </a:extLst>
          </p:cNvPr>
          <p:cNvSpPr/>
          <p:nvPr/>
        </p:nvSpPr>
        <p:spPr>
          <a:xfrm>
            <a:off x="4862852" y="1554550"/>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3</a:t>
            </a:r>
            <a:endParaRPr lang="ar-SA" sz="3200" dirty="0"/>
          </a:p>
        </p:txBody>
      </p:sp>
    </p:spTree>
    <p:extLst>
      <p:ext uri="{BB962C8B-B14F-4D97-AF65-F5344CB8AC3E}">
        <p14:creationId xmlns:p14="http://schemas.microsoft.com/office/powerpoint/2010/main" val="3345793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B14BA1D3-95A1-461B-99B2-305DA7D922B4}"/>
              </a:ext>
            </a:extLst>
          </p:cNvPr>
          <p:cNvPicPr>
            <a:picLocks noChangeAspect="1"/>
          </p:cNvPicPr>
          <p:nvPr/>
        </p:nvPicPr>
        <p:blipFill>
          <a:blip r:embed="rId4"/>
          <a:stretch>
            <a:fillRect/>
          </a:stretch>
        </p:blipFill>
        <p:spPr>
          <a:xfrm>
            <a:off x="2210937" y="873457"/>
            <a:ext cx="6589382" cy="5366283"/>
          </a:xfrm>
          <a:prstGeom prst="rect">
            <a:avLst/>
          </a:prstGeom>
        </p:spPr>
      </p:pic>
      <p:pic>
        <p:nvPicPr>
          <p:cNvPr id="6" name="We Can 2 (2020) SB_CD 1_38">
            <a:hlinkClick r:id="" action="ppaction://media"/>
            <a:extLst>
              <a:ext uri="{FF2B5EF4-FFF2-40B4-BE49-F238E27FC236}">
                <a16:creationId xmlns:a16="http://schemas.microsoft.com/office/drawing/2014/main" id="{79711186-81CC-4FF6-8BFD-67D871588A26}"/>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PastelsSmooth/>
                    </a14:imgEffect>
                  </a14:imgLayer>
                </a14:imgProps>
              </a:ext>
            </a:extLst>
          </a:blip>
          <a:stretch>
            <a:fillRect/>
          </a:stretch>
        </p:blipFill>
        <p:spPr>
          <a:xfrm>
            <a:off x="1291987" y="1268103"/>
            <a:ext cx="918949" cy="918949"/>
          </a:xfrm>
          <a:prstGeom prst="rect">
            <a:avLst/>
          </a:prstGeom>
        </p:spPr>
      </p:pic>
    </p:spTree>
    <p:extLst>
      <p:ext uri="{BB962C8B-B14F-4D97-AF65-F5344CB8AC3E}">
        <p14:creationId xmlns:p14="http://schemas.microsoft.com/office/powerpoint/2010/main" val="182857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305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134BA9-B710-4D38-9D52-EC8F831FE143}"/>
              </a:ext>
            </a:extLst>
          </p:cNvPr>
          <p:cNvSpPr>
            <a:spLocks noGrp="1"/>
          </p:cNvSpPr>
          <p:nvPr>
            <p:ph idx="1"/>
          </p:nvPr>
        </p:nvSpPr>
        <p:spPr>
          <a:xfrm>
            <a:off x="3234949" y="1351363"/>
            <a:ext cx="4666681" cy="1927509"/>
          </a:xfrm>
        </p:spPr>
        <p:txBody>
          <a:bodyPr>
            <a:normAutofit/>
          </a:bodyPr>
          <a:lstStyle/>
          <a:p>
            <a:pPr marL="0" indent="0" algn="ctr">
              <a:buNone/>
            </a:pPr>
            <a:r>
              <a:rPr lang="en-US" sz="5400" dirty="0">
                <a:solidFill>
                  <a:srgbClr val="C00000"/>
                </a:solidFill>
                <a:latin typeface="Comic Sans MS" panose="030F0702030302020204" pitchFamily="66" charset="0"/>
                <a:cs typeface="AGA Dimnah Regular" pitchFamily="2" charset="-78"/>
              </a:rPr>
              <a:t>Goal Check </a:t>
            </a:r>
          </a:p>
          <a:p>
            <a:pPr marL="0" indent="0" algn="ctr">
              <a:buNone/>
            </a:pPr>
            <a:r>
              <a:rPr lang="ar-SA" sz="4800" dirty="0">
                <a:solidFill>
                  <a:srgbClr val="C00000"/>
                </a:solidFill>
                <a:latin typeface="Comic Sans MS" panose="030F0702030302020204" pitchFamily="66" charset="0"/>
                <a:cs typeface="+mj-cs"/>
              </a:rPr>
              <a:t>التحقق من الهدف </a:t>
            </a:r>
          </a:p>
        </p:txBody>
      </p:sp>
      <p:pic>
        <p:nvPicPr>
          <p:cNvPr id="4" name="صورة 3">
            <a:extLst>
              <a:ext uri="{FF2B5EF4-FFF2-40B4-BE49-F238E27FC236}">
                <a16:creationId xmlns:a16="http://schemas.microsoft.com/office/drawing/2014/main" id="{119FB601-2D19-4ABB-B87D-9E08F2C47484}"/>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Lst>
          </a:blip>
          <a:stretch>
            <a:fillRect/>
          </a:stretch>
        </p:blipFill>
        <p:spPr>
          <a:xfrm>
            <a:off x="1733197" y="3161636"/>
            <a:ext cx="3248239" cy="3165305"/>
          </a:xfrm>
          <a:prstGeom prst="rect">
            <a:avLst/>
          </a:prstGeom>
        </p:spPr>
      </p:pic>
    </p:spTree>
    <p:extLst>
      <p:ext uri="{BB962C8B-B14F-4D97-AF65-F5344CB8AC3E}">
        <p14:creationId xmlns:p14="http://schemas.microsoft.com/office/powerpoint/2010/main" val="714866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اوية مطوية 3">
            <a:extLst>
              <a:ext uri="{FF2B5EF4-FFF2-40B4-BE49-F238E27FC236}">
                <a16:creationId xmlns:a16="http://schemas.microsoft.com/office/drawing/2014/main" id="{BC73D175-2FE7-41F6-9129-67CF505DC199}"/>
              </a:ext>
            </a:extLst>
          </p:cNvPr>
          <p:cNvSpPr/>
          <p:nvPr/>
        </p:nvSpPr>
        <p:spPr>
          <a:xfrm>
            <a:off x="2292824" y="1160060"/>
            <a:ext cx="6605517" cy="1801505"/>
          </a:xfrm>
          <a:prstGeom prst="foldedCorne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cs typeface="+mj-cs"/>
              </a:rPr>
              <a:t>الهدف</a:t>
            </a:r>
            <a:endParaRPr lang="ar-SA" sz="4800" dirty="0">
              <a:cs typeface="+mj-cs"/>
            </a:endParaRPr>
          </a:p>
          <a:p>
            <a:pPr algn="ctr"/>
            <a:r>
              <a:rPr lang="ar-SA" sz="2800" dirty="0">
                <a:cs typeface="+mj-cs"/>
              </a:rPr>
              <a:t>أن يردد الطالب الأنشودة</a:t>
            </a:r>
          </a:p>
          <a:p>
            <a:pPr algn="ctr"/>
            <a:r>
              <a:rPr lang="ar-SA" sz="2800" dirty="0">
                <a:cs typeface="+mj-cs"/>
              </a:rPr>
              <a:t>أن يذكر الطالب الأيام من الأحد إلى السبت بشكل صحيح</a:t>
            </a:r>
          </a:p>
        </p:txBody>
      </p:sp>
      <p:pic>
        <p:nvPicPr>
          <p:cNvPr id="6" name="صورة 5">
            <a:extLst>
              <a:ext uri="{FF2B5EF4-FFF2-40B4-BE49-F238E27FC236}">
                <a16:creationId xmlns:a16="http://schemas.microsoft.com/office/drawing/2014/main" id="{B9BFE661-251E-44CC-94FC-71B125394AB7}"/>
              </a:ext>
            </a:extLst>
          </p:cNvPr>
          <p:cNvPicPr>
            <a:picLocks noChangeAspect="1"/>
          </p:cNvPicPr>
          <p:nvPr/>
        </p:nvPicPr>
        <p:blipFill>
          <a:blip r:embed="rId2"/>
          <a:stretch>
            <a:fillRect/>
          </a:stretch>
        </p:blipFill>
        <p:spPr>
          <a:xfrm>
            <a:off x="1344012" y="3361039"/>
            <a:ext cx="6743700" cy="2003379"/>
          </a:xfrm>
          <a:prstGeom prst="rect">
            <a:avLst/>
          </a:prstGeom>
        </p:spPr>
      </p:pic>
    </p:spTree>
    <p:extLst>
      <p:ext uri="{BB962C8B-B14F-4D97-AF65-F5344CB8AC3E}">
        <p14:creationId xmlns:p14="http://schemas.microsoft.com/office/powerpoint/2010/main" val="1231057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3871979A-0D84-413B-97C1-334931DF63AA}"/>
              </a:ext>
            </a:extLst>
          </p:cNvPr>
          <p:cNvSpPr>
            <a:spLocks noGrp="1"/>
          </p:cNvSpPr>
          <p:nvPr>
            <p:ph idx="1"/>
          </p:nvPr>
        </p:nvSpPr>
        <p:spPr>
          <a:xfrm>
            <a:off x="3583807" y="1096045"/>
            <a:ext cx="4805281" cy="2923061"/>
          </a:xfrm>
        </p:spPr>
        <p:txBody>
          <a:bodyPr>
            <a:noAutofit/>
          </a:bodyPr>
          <a:lstStyle/>
          <a:p>
            <a:pPr marL="0" indent="0" algn="ctr" rtl="0">
              <a:buNone/>
            </a:pPr>
            <a:r>
              <a:rPr lang="en-US" sz="4400" b="1" dirty="0">
                <a:solidFill>
                  <a:srgbClr val="7030A0"/>
                </a:solidFill>
                <a:latin typeface="Comic Sans MS" panose="030F0702030302020204" pitchFamily="66" charset="0"/>
              </a:rPr>
              <a:t>Have a nice day </a:t>
            </a:r>
          </a:p>
          <a:p>
            <a:pPr marL="0" indent="0" algn="ctr" rtl="0">
              <a:buNone/>
            </a:pPr>
            <a:endParaRPr lang="en-US" sz="4400" b="1" dirty="0">
              <a:solidFill>
                <a:srgbClr val="7030A0"/>
              </a:solidFill>
              <a:latin typeface="Comic Sans MS" panose="030F0702030302020204" pitchFamily="66" charset="0"/>
            </a:endParaRPr>
          </a:p>
          <a:p>
            <a:pPr marL="0" indent="0" algn="ctr" rtl="0">
              <a:buNone/>
            </a:pPr>
            <a:r>
              <a:rPr lang="en-US" sz="4400" b="1" dirty="0">
                <a:solidFill>
                  <a:srgbClr val="7030A0"/>
                </a:solidFill>
                <a:latin typeface="Comic Sans MS" panose="030F0702030302020204" pitchFamily="66" charset="0"/>
              </a:rPr>
              <a:t>See you next class </a:t>
            </a:r>
            <a:endParaRPr lang="ar-SA" sz="4400" b="1" dirty="0">
              <a:solidFill>
                <a:srgbClr val="7030A0"/>
              </a:solidFill>
              <a:latin typeface="Comic Sans MS" panose="030F0702030302020204" pitchFamily="66" charset="0"/>
            </a:endParaRPr>
          </a:p>
        </p:txBody>
      </p:sp>
      <p:pic>
        <p:nvPicPr>
          <p:cNvPr id="6" name="صورة 5" descr="صورة تحتوي على رسم&#10;&#10;تم إنشاء الوصف تلقائياً">
            <a:extLst>
              <a:ext uri="{FF2B5EF4-FFF2-40B4-BE49-F238E27FC236}">
                <a16:creationId xmlns:a16="http://schemas.microsoft.com/office/drawing/2014/main" id="{633AA4AC-8948-432D-99DD-4ED529134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43" y="2942028"/>
            <a:ext cx="2743200" cy="3291840"/>
          </a:xfrm>
          <a:prstGeom prst="rect">
            <a:avLst/>
          </a:prstGeom>
        </p:spPr>
      </p:pic>
    </p:spTree>
    <p:extLst>
      <p:ext uri="{BB962C8B-B14F-4D97-AF65-F5344CB8AC3E}">
        <p14:creationId xmlns:p14="http://schemas.microsoft.com/office/powerpoint/2010/main" val="2255767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1392072" y="2259449"/>
            <a:ext cx="7410734" cy="2123658"/>
          </a:xfrm>
          <a:prstGeom prst="rect">
            <a:avLst/>
          </a:prstGeom>
          <a:noFill/>
        </p:spPr>
        <p:txBody>
          <a:bodyPr wrap="square" rtlCol="1">
            <a:spAutoFit/>
          </a:bodyPr>
          <a:lstStyle/>
          <a:p>
            <a:pPr algn="ctr"/>
            <a:r>
              <a:rPr lang="en-US" sz="6000" b="1" dirty="0">
                <a:solidFill>
                  <a:srgbClr val="552579"/>
                </a:solidFill>
                <a:latin typeface="Comic Sans MS" panose="030F0702030302020204" pitchFamily="66" charset="0"/>
              </a:rPr>
              <a:t>Days and Weather</a:t>
            </a:r>
          </a:p>
          <a:p>
            <a:pPr algn="ctr"/>
            <a:r>
              <a:rPr lang="ar-SA" sz="7200" b="1" dirty="0">
                <a:solidFill>
                  <a:srgbClr val="552579"/>
                </a:solidFill>
                <a:latin typeface="Comic Sans MS" panose="030F0702030302020204" pitchFamily="66" charset="0"/>
                <a:cs typeface="+mj-cs"/>
              </a:rPr>
              <a:t>الأيام والطقس </a:t>
            </a:r>
            <a:endParaRPr lang="ar-SA" sz="72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3356186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1733266" y="2551837"/>
            <a:ext cx="6632812" cy="1661993"/>
          </a:xfrm>
          <a:prstGeom prst="rect">
            <a:avLst/>
          </a:prstGeom>
          <a:noFill/>
        </p:spPr>
        <p:txBody>
          <a:bodyPr wrap="square" rtlCol="1">
            <a:spAutoFit/>
          </a:bodyPr>
          <a:lstStyle/>
          <a:p>
            <a:pPr algn="ctr"/>
            <a:r>
              <a:rPr lang="en-US" sz="4800" b="1" dirty="0">
                <a:solidFill>
                  <a:srgbClr val="552579"/>
                </a:solidFill>
                <a:latin typeface="Comic Sans MS" panose="030F0702030302020204" pitchFamily="66" charset="0"/>
              </a:rPr>
              <a:t>Rhythms and Sounds</a:t>
            </a:r>
          </a:p>
          <a:p>
            <a:pPr algn="ctr"/>
            <a:r>
              <a:rPr lang="ar-SA" sz="5400" b="1" dirty="0">
                <a:solidFill>
                  <a:srgbClr val="552579"/>
                </a:solidFill>
                <a:latin typeface="Comic Sans MS" panose="030F0702030302020204" pitchFamily="66" charset="0"/>
                <a:cs typeface="+mj-cs"/>
              </a:rPr>
              <a:t>الايقاعات والأصوات</a:t>
            </a:r>
            <a:endParaRPr lang="ar-SA" sz="54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2231036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a16="http://schemas.microsoft.com/office/drawing/2014/main" id="{F1134614-78FA-4EAB-BE80-082E46C0E7CA}"/>
              </a:ext>
            </a:extLst>
          </p:cNvPr>
          <p:cNvSpPr/>
          <p:nvPr/>
        </p:nvSpPr>
        <p:spPr>
          <a:xfrm>
            <a:off x="2156346" y="1721324"/>
            <a:ext cx="5663821" cy="2864324"/>
          </a:xfrm>
          <a:prstGeom prst="snip2SameRect">
            <a:avLst/>
          </a:prstGeom>
          <a:solidFill>
            <a:srgbClr val="E91FD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latin typeface="Comic Sans MS" panose="030F0702030302020204" pitchFamily="66" charset="0"/>
              </a:rPr>
              <a:t>Materials :</a:t>
            </a:r>
          </a:p>
          <a:p>
            <a:pPr algn="ctr"/>
            <a:endParaRPr lang="en-US" sz="3200" dirty="0">
              <a:latin typeface="Comic Sans MS" panose="030F0702030302020204" pitchFamily="66" charset="0"/>
            </a:endParaRPr>
          </a:p>
          <a:p>
            <a:r>
              <a:rPr lang="en-US" sz="3200" dirty="0">
                <a:latin typeface="Comic Sans MS" panose="030F0702030302020204" pitchFamily="66" charset="0"/>
              </a:rPr>
              <a:t>Classroom English poster</a:t>
            </a:r>
          </a:p>
          <a:p>
            <a:r>
              <a:rPr lang="en-US" sz="3200" dirty="0">
                <a:latin typeface="Comic Sans MS" panose="030F0702030302020204" pitchFamily="66" charset="0"/>
              </a:rPr>
              <a:t>A calendar</a:t>
            </a:r>
          </a:p>
          <a:p>
            <a:r>
              <a:rPr lang="en-US" sz="3200" dirty="0">
                <a:latin typeface="Comic Sans MS" panose="030F0702030302020204" pitchFamily="66" charset="0"/>
              </a:rPr>
              <a:t>Shapes flashcards </a:t>
            </a:r>
          </a:p>
        </p:txBody>
      </p:sp>
    </p:spTree>
    <p:extLst>
      <p:ext uri="{BB962C8B-B14F-4D97-AF65-F5344CB8AC3E}">
        <p14:creationId xmlns:p14="http://schemas.microsoft.com/office/powerpoint/2010/main" val="79851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علوية مقصوصة 3">
            <a:extLst>
              <a:ext uri="{FF2B5EF4-FFF2-40B4-BE49-F238E27FC236}">
                <a16:creationId xmlns:a16="http://schemas.microsoft.com/office/drawing/2014/main" id="{CED91018-99B9-40A5-88ED-5D8E2F192A09}"/>
              </a:ext>
            </a:extLst>
          </p:cNvPr>
          <p:cNvSpPr/>
          <p:nvPr/>
        </p:nvSpPr>
        <p:spPr>
          <a:xfrm>
            <a:off x="1364776" y="873457"/>
            <a:ext cx="7547212" cy="5363570"/>
          </a:xfrm>
          <a:prstGeom prst="snip2Same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latin typeface="Comic Sans MS" panose="030F0702030302020204" pitchFamily="66" charset="0"/>
              </a:rPr>
              <a:t>Strategy</a:t>
            </a:r>
            <a:r>
              <a:rPr lang="en-US" dirty="0">
                <a:latin typeface="Comic Sans MS" panose="030F0702030302020204" pitchFamily="66" charset="0"/>
              </a:rPr>
              <a:t>  :</a:t>
            </a:r>
          </a:p>
          <a:p>
            <a:r>
              <a:rPr lang="en-US" sz="2000" dirty="0">
                <a:latin typeface="Comic Sans MS" panose="030F0702030302020204" pitchFamily="66" charset="0"/>
              </a:rPr>
              <a:t>Four Corners “I like” Relay : </a:t>
            </a:r>
          </a:p>
          <a:p>
            <a:r>
              <a:rPr lang="en-US" sz="2000" dirty="0">
                <a:latin typeface="Comic Sans MS" panose="030F0702030302020204" pitchFamily="66" charset="0"/>
              </a:rPr>
              <a:t>Place each set of cards in a different corner of the room. First, demonstrate the game by going to the first corner, choosing a card, showing it to the class, and saying, “I like (thing on card),” and then setting the card down. Go to the next corner and repeat the process. Do the same with the third and fourth corners. Have the students make a line. Send the first student to the first corner of the room. They must choose a card, show it to the class, and say, “I like (thing on card),” just like the teacher did. Then move on to the second card student after one another until all of the students have played and went through all of the cards . </a:t>
            </a:r>
            <a:endParaRPr lang="ar-SA" sz="2000" dirty="0">
              <a:latin typeface="Comic Sans MS" panose="030F0702030302020204" pitchFamily="66" charset="0"/>
            </a:endParaRPr>
          </a:p>
        </p:txBody>
      </p:sp>
    </p:spTree>
    <p:extLst>
      <p:ext uri="{BB962C8B-B14F-4D97-AF65-F5344CB8AC3E}">
        <p14:creationId xmlns:p14="http://schemas.microsoft.com/office/powerpoint/2010/main" val="2030902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523D7372-ABE3-4806-8377-EFFAA48DCBEE}"/>
              </a:ext>
            </a:extLst>
          </p:cNvPr>
          <p:cNvPicPr>
            <a:picLocks noChangeAspect="1"/>
          </p:cNvPicPr>
          <p:nvPr/>
        </p:nvPicPr>
        <p:blipFill>
          <a:blip r:embed="rId2"/>
          <a:stretch>
            <a:fillRect/>
          </a:stretch>
        </p:blipFill>
        <p:spPr>
          <a:xfrm>
            <a:off x="1624084" y="4219671"/>
            <a:ext cx="7335603" cy="2003379"/>
          </a:xfrm>
          <a:prstGeom prst="rect">
            <a:avLst/>
          </a:prstGeom>
        </p:spPr>
      </p:pic>
      <p:pic>
        <p:nvPicPr>
          <p:cNvPr id="4" name="Picture 2" descr="Target: Hitting or Missing the Bullseye? – Now Trending:">
            <a:extLst>
              <a:ext uri="{FF2B5EF4-FFF2-40B4-BE49-F238E27FC236}">
                <a16:creationId xmlns:a16="http://schemas.microsoft.com/office/drawing/2014/main" id="{6DC5562A-46AC-4213-8C5B-26A6E4219B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221180" y="857732"/>
            <a:ext cx="1098940" cy="1092617"/>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5">
            <a:extLst>
              <a:ext uri="{FF2B5EF4-FFF2-40B4-BE49-F238E27FC236}">
                <a16:creationId xmlns:a16="http://schemas.microsoft.com/office/drawing/2014/main" id="{F36988C8-564C-447F-A7FA-F7FE8414CB41}"/>
              </a:ext>
            </a:extLst>
          </p:cNvPr>
          <p:cNvSpPr txBox="1"/>
          <p:nvPr/>
        </p:nvSpPr>
        <p:spPr>
          <a:xfrm>
            <a:off x="6141495" y="4408227"/>
            <a:ext cx="1705970" cy="461665"/>
          </a:xfrm>
          <a:prstGeom prst="rect">
            <a:avLst/>
          </a:prstGeom>
          <a:noFill/>
        </p:spPr>
        <p:txBody>
          <a:bodyPr wrap="square" rtlCol="1">
            <a:spAutoFit/>
          </a:bodyPr>
          <a:lstStyle/>
          <a:p>
            <a:pPr algn="r" rtl="1"/>
            <a:r>
              <a:rPr lang="ar-SA" sz="2400" b="1" dirty="0">
                <a:solidFill>
                  <a:srgbClr val="002060"/>
                </a:solidFill>
              </a:rPr>
              <a:t>أنا أستطيع ...</a:t>
            </a:r>
          </a:p>
        </p:txBody>
      </p:sp>
      <p:sp>
        <p:nvSpPr>
          <p:cNvPr id="7" name="مربع نص 6">
            <a:extLst>
              <a:ext uri="{FF2B5EF4-FFF2-40B4-BE49-F238E27FC236}">
                <a16:creationId xmlns:a16="http://schemas.microsoft.com/office/drawing/2014/main" id="{55CFC949-9145-4D69-9559-044B4CA5F4E9}"/>
              </a:ext>
            </a:extLst>
          </p:cNvPr>
          <p:cNvSpPr txBox="1"/>
          <p:nvPr/>
        </p:nvSpPr>
        <p:spPr>
          <a:xfrm>
            <a:off x="2743201" y="4760708"/>
            <a:ext cx="5008728" cy="1131848"/>
          </a:xfrm>
          <a:prstGeom prst="rect">
            <a:avLst/>
          </a:prstGeom>
          <a:noFill/>
        </p:spPr>
        <p:txBody>
          <a:bodyPr wrap="square" rtlCol="1">
            <a:spAutoFit/>
          </a:bodyPr>
          <a:lstStyle/>
          <a:p>
            <a:pPr algn="r">
              <a:lnSpc>
                <a:spcPct val="150000"/>
              </a:lnSpc>
            </a:pPr>
            <a:r>
              <a:rPr lang="ar-SA" sz="2400" b="1" dirty="0"/>
              <a:t>ترديد الأنشودة باللحن الصحيح</a:t>
            </a:r>
          </a:p>
          <a:p>
            <a:pPr algn="r">
              <a:lnSpc>
                <a:spcPct val="150000"/>
              </a:lnSpc>
            </a:pPr>
            <a:r>
              <a:rPr lang="ar-SA" sz="2400" b="1" dirty="0"/>
              <a:t>أذكر الأيام من الأحد إلى السبت بالشكل الصحيح </a:t>
            </a:r>
          </a:p>
        </p:txBody>
      </p:sp>
      <p:pic>
        <p:nvPicPr>
          <p:cNvPr id="2" name="صورة 1">
            <a:extLst>
              <a:ext uri="{FF2B5EF4-FFF2-40B4-BE49-F238E27FC236}">
                <a16:creationId xmlns:a16="http://schemas.microsoft.com/office/drawing/2014/main" id="{2F7141B8-E68F-42FE-8449-798561CF5CEF}"/>
              </a:ext>
            </a:extLst>
          </p:cNvPr>
          <p:cNvPicPr>
            <a:picLocks noChangeAspect="1"/>
          </p:cNvPicPr>
          <p:nvPr/>
        </p:nvPicPr>
        <p:blipFill>
          <a:blip r:embed="rId4"/>
          <a:stretch>
            <a:fillRect/>
          </a:stretch>
        </p:blipFill>
        <p:spPr>
          <a:xfrm>
            <a:off x="1275772" y="2050852"/>
            <a:ext cx="6743700" cy="2003379"/>
          </a:xfrm>
          <a:prstGeom prst="rect">
            <a:avLst/>
          </a:prstGeom>
        </p:spPr>
      </p:pic>
    </p:spTree>
    <p:extLst>
      <p:ext uri="{BB962C8B-B14F-4D97-AF65-F5344CB8AC3E}">
        <p14:creationId xmlns:p14="http://schemas.microsoft.com/office/powerpoint/2010/main" val="348623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1269242" y="1674674"/>
            <a:ext cx="7390262" cy="1508105"/>
          </a:xfrm>
          <a:prstGeom prst="rect">
            <a:avLst/>
          </a:prstGeom>
          <a:noFill/>
        </p:spPr>
        <p:txBody>
          <a:bodyPr wrap="square" rtlCol="1">
            <a:spAutoFit/>
          </a:bodyPr>
          <a:lstStyle/>
          <a:p>
            <a:pPr algn="ctr"/>
            <a:r>
              <a:rPr lang="en-US" sz="4400" b="1" dirty="0">
                <a:solidFill>
                  <a:srgbClr val="552579"/>
                </a:solidFill>
                <a:latin typeface="Comic Sans MS" panose="030F0702030302020204" pitchFamily="66" charset="0"/>
              </a:rPr>
              <a:t>Review the previous lesson </a:t>
            </a:r>
          </a:p>
          <a:p>
            <a:pPr algn="ctr"/>
            <a:r>
              <a:rPr lang="ar-SA" sz="4800" b="1" dirty="0">
                <a:solidFill>
                  <a:srgbClr val="552579"/>
                </a:solidFill>
                <a:latin typeface="Comic Sans MS" panose="030F0702030302020204" pitchFamily="66" charset="0"/>
                <a:cs typeface="+mj-cs"/>
              </a:rPr>
              <a:t>مراجعة سريعة للدرس السابق</a:t>
            </a:r>
            <a:endParaRPr lang="ar-SA" sz="4800" dirty="0">
              <a:solidFill>
                <a:srgbClr val="552579"/>
              </a:solidFill>
              <a:latin typeface="Comic Sans MS" panose="030F0702030302020204" pitchFamily="66" charset="0"/>
              <a:cs typeface="+mj-cs"/>
            </a:endParaRPr>
          </a:p>
        </p:txBody>
      </p:sp>
      <p:pic>
        <p:nvPicPr>
          <p:cNvPr id="1026" name="Picture 2" descr="Countdown Timer by POWr App Reviews - Countdown Timer by POWr ...">
            <a:extLst>
              <a:ext uri="{FF2B5EF4-FFF2-40B4-BE49-F238E27FC236}">
                <a16:creationId xmlns:a16="http://schemas.microsoft.com/office/drawing/2014/main" id="{38EDE6DC-6EC7-4E11-9B29-C82521F3459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3917" y1="40750" x2="43917" y2="40750"/>
                        <a14:foregroundMark x1="44167" y1="37500" x2="44167" y2="37500"/>
                        <a14:foregroundMark x1="45000" y1="34250" x2="38250" y2="41000"/>
                        <a14:foregroundMark x1="38250" y1="41000" x2="40667" y2="44083"/>
                      </a14:backgroundRemoval>
                    </a14:imgEffect>
                  </a14:imgLayer>
                </a14:imgProps>
              </a:ext>
              <a:ext uri="{28A0092B-C50C-407E-A947-70E740481C1C}">
                <a14:useLocalDpi xmlns:a14="http://schemas.microsoft.com/office/drawing/2010/main" val="0"/>
              </a:ext>
            </a:extLst>
          </a:blip>
          <a:srcRect l="14675" t="10779" r="15196" b="14936"/>
          <a:stretch/>
        </p:blipFill>
        <p:spPr bwMode="auto">
          <a:xfrm>
            <a:off x="1269242" y="3429000"/>
            <a:ext cx="2647665" cy="280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04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B7517587-2008-48C3-9DC9-5577D6D8B356}"/>
              </a:ext>
            </a:extLst>
          </p:cNvPr>
          <p:cNvSpPr txBox="1"/>
          <p:nvPr/>
        </p:nvSpPr>
        <p:spPr>
          <a:xfrm>
            <a:off x="1310185" y="982639"/>
            <a:ext cx="4339988" cy="523220"/>
          </a:xfrm>
          <a:prstGeom prst="rect">
            <a:avLst/>
          </a:prstGeom>
          <a:solidFill>
            <a:schemeClr val="tx2">
              <a:lumMod val="20000"/>
              <a:lumOff val="80000"/>
            </a:schemeClr>
          </a:solidFill>
          <a:ln>
            <a:solidFill>
              <a:schemeClr val="tx2">
                <a:lumMod val="50000"/>
              </a:schemeClr>
            </a:solidFill>
          </a:ln>
        </p:spPr>
        <p:txBody>
          <a:bodyPr wrap="square" rtlCol="1">
            <a:spAutoFit/>
          </a:bodyPr>
          <a:lstStyle/>
          <a:p>
            <a:r>
              <a:rPr lang="en-US" sz="2800" b="1" i="1" dirty="0">
                <a:solidFill>
                  <a:srgbClr val="FF0000"/>
                </a:solidFill>
                <a:latin typeface="Comic Sans MS" panose="030F0702030302020204" pitchFamily="66" charset="0"/>
              </a:rPr>
              <a:t>What day do you like ? </a:t>
            </a:r>
            <a:endParaRPr lang="ar-SA" sz="2800" b="1" i="1" dirty="0">
              <a:solidFill>
                <a:srgbClr val="FF0000"/>
              </a:solidFill>
              <a:latin typeface="Comic Sans MS" panose="030F0702030302020204" pitchFamily="66" charset="0"/>
            </a:endParaRPr>
          </a:p>
        </p:txBody>
      </p:sp>
      <p:pic>
        <p:nvPicPr>
          <p:cNvPr id="8" name="Picture 2" descr="days of the week - English is fun with Ghada Bisharat - 4th grade">
            <a:extLst>
              <a:ext uri="{FF2B5EF4-FFF2-40B4-BE49-F238E27FC236}">
                <a16:creationId xmlns:a16="http://schemas.microsoft.com/office/drawing/2014/main" id="{45046878-C58D-4110-A372-CCBC882287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27" r="11314"/>
          <a:stretch/>
        </p:blipFill>
        <p:spPr bwMode="auto">
          <a:xfrm>
            <a:off x="4572000" y="1618456"/>
            <a:ext cx="417621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39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126949" y="2126775"/>
            <a:ext cx="1460305" cy="2123658"/>
          </a:xfrm>
          <a:prstGeom prst="rect">
            <a:avLst/>
          </a:prstGeom>
          <a:noFill/>
        </p:spPr>
        <p:txBody>
          <a:bodyPr wrap="square" rtlCol="1">
            <a:spAutoFit/>
          </a:bodyPr>
          <a:lstStyle/>
          <a:p>
            <a:pPr algn="ctr"/>
            <a:r>
              <a:rPr lang="en-US" sz="2800" dirty="0">
                <a:solidFill>
                  <a:srgbClr val="7030A0"/>
                </a:solidFill>
                <a:latin typeface="Comic Sans MS" panose="030F0702030302020204" pitchFamily="66" charset="0"/>
              </a:rPr>
              <a:t>Listen and chant</a:t>
            </a:r>
            <a:endParaRPr lang="en-US" sz="2000" dirty="0">
              <a:solidFill>
                <a:srgbClr val="7030A0"/>
              </a:solidFill>
            </a:endParaRPr>
          </a:p>
          <a:p>
            <a:pPr algn="ctr"/>
            <a:r>
              <a:rPr lang="ar-SA" sz="2400" dirty="0">
                <a:solidFill>
                  <a:srgbClr val="FF0000"/>
                </a:solidFill>
                <a:cs typeface="+mj-cs"/>
              </a:rPr>
              <a:t>استمع ثم ردد الأنشودة</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1584146" y="1444390"/>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1</a:t>
            </a:r>
            <a:endParaRPr lang="ar-SA" sz="3200" dirty="0"/>
          </a:p>
        </p:txBody>
      </p:sp>
      <p:pic>
        <p:nvPicPr>
          <p:cNvPr id="4" name="صورة 3">
            <a:extLst>
              <a:ext uri="{FF2B5EF4-FFF2-40B4-BE49-F238E27FC236}">
                <a16:creationId xmlns:a16="http://schemas.microsoft.com/office/drawing/2014/main" id="{9CA39637-EB4F-4FCF-AAF6-C072696BD96D}"/>
              </a:ext>
            </a:extLst>
          </p:cNvPr>
          <p:cNvPicPr>
            <a:picLocks noChangeAspect="1"/>
          </p:cNvPicPr>
          <p:nvPr/>
        </p:nvPicPr>
        <p:blipFill>
          <a:blip r:embed="rId4"/>
          <a:stretch>
            <a:fillRect/>
          </a:stretch>
        </p:blipFill>
        <p:spPr>
          <a:xfrm>
            <a:off x="2948484" y="914401"/>
            <a:ext cx="5942803" cy="5281684"/>
          </a:xfrm>
          <a:prstGeom prst="rect">
            <a:avLst/>
          </a:prstGeom>
        </p:spPr>
      </p:pic>
      <p:pic>
        <p:nvPicPr>
          <p:cNvPr id="7" name="We Can 2 (2020) SB_CD 1_36">
            <a:hlinkClick r:id="" action="ppaction://media"/>
            <a:extLst>
              <a:ext uri="{FF2B5EF4-FFF2-40B4-BE49-F238E27FC236}">
                <a16:creationId xmlns:a16="http://schemas.microsoft.com/office/drawing/2014/main" id="{E9A94C20-1A5A-4EC5-843B-F6962065E3F2}"/>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Cement/>
                    </a14:imgEffect>
                  </a14:imgLayer>
                </a14:imgProps>
              </a:ext>
            </a:extLst>
          </a:blip>
          <a:stretch>
            <a:fillRect/>
          </a:stretch>
        </p:blipFill>
        <p:spPr>
          <a:xfrm>
            <a:off x="1351565" y="4496371"/>
            <a:ext cx="1011072" cy="1011072"/>
          </a:xfrm>
          <a:prstGeom prst="rect">
            <a:avLst/>
          </a:prstGeom>
        </p:spPr>
      </p:pic>
    </p:spTree>
    <p:extLst>
      <p:ext uri="{BB962C8B-B14F-4D97-AF65-F5344CB8AC3E}">
        <p14:creationId xmlns:p14="http://schemas.microsoft.com/office/powerpoint/2010/main" val="2379999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2919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7"/>
                </p:tgtEl>
              </p:cMediaNode>
            </p:audio>
          </p:childTnLst>
        </p:cTn>
      </p:par>
    </p:tnLst>
    <p:bldLst>
      <p:bldP spid="5" grpId="0" build="p"/>
      <p:bldP spid="6" grpId="0" animBg="1"/>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879</TotalTime>
  <Words>276</Words>
  <Application>Microsoft Office PowerPoint</Application>
  <PresentationFormat>عرض على الشاشة (4:3)</PresentationFormat>
  <Paragraphs>39</Paragraphs>
  <Slides>16</Slides>
  <Notes>0</Notes>
  <HiddenSlides>0</HiddenSlides>
  <MMClips>3</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16</vt:i4>
      </vt:variant>
    </vt:vector>
  </HeadingPairs>
  <TitlesOfParts>
    <vt:vector size="21" baseType="lpstr">
      <vt:lpstr>Comic Sans MS</vt:lpstr>
      <vt:lpstr>Arial</vt:lpstr>
      <vt:lpstr>Calibri Light</vt:lpstr>
      <vt:lpstr>Calibri</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ڪپړۑآء اڷٲﻣير</dc:creator>
  <cp:lastModifiedBy>ڪپړۑآء اڷٲﻣير</cp:lastModifiedBy>
  <cp:revision>55</cp:revision>
  <dcterms:created xsi:type="dcterms:W3CDTF">2020-07-29T08:50:48Z</dcterms:created>
  <dcterms:modified xsi:type="dcterms:W3CDTF">2020-12-18T10:37:32Z</dcterms:modified>
</cp:coreProperties>
</file>