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75" r:id="rId3"/>
    <p:sldId id="269" r:id="rId4"/>
    <p:sldId id="287" r:id="rId5"/>
    <p:sldId id="288" r:id="rId6"/>
    <p:sldId id="289" r:id="rId7"/>
    <p:sldId id="290" r:id="rId8"/>
    <p:sldId id="274" r:id="rId9"/>
    <p:sldId id="264" r:id="rId10"/>
    <p:sldId id="265" r:id="rId11"/>
    <p:sldId id="283" r:id="rId12"/>
    <p:sldId id="267" r:id="rId13"/>
  </p:sldIdLst>
  <p:sldSz cx="12192000" cy="6858000"/>
  <p:notesSz cx="6858000" cy="9144000"/>
  <p:embeddedFontLst>
    <p:embeddedFont>
      <p:font typeface="Hacen Beirut" panose="020B0604020202020204" charset="-78"/>
      <p:regular r:id="rId14"/>
    </p:embeddedFont>
    <p:embeddedFont>
      <p:font typeface="Calibri" panose="020F0502020204030204" pitchFamily="34" charset="0"/>
      <p:regular r:id="rId15"/>
      <p:bold r:id="rId16"/>
      <p:italic r:id="rId17"/>
      <p:boldItalic r:id="rId18"/>
    </p:embeddedFont>
    <p:embeddedFont>
      <p:font typeface="Dante" panose="020B0604020202020204" charset="0"/>
      <p:regular r:id="rId19"/>
    </p:embeddedFont>
    <p:embeddedFont>
      <p:font typeface="Calibri Light" panose="020F0302020204030204" pitchFamily="34" charset="0"/>
      <p:regular r:id="rId20"/>
      <p:italic r:id="rId21"/>
    </p:embeddedFont>
    <p:embeddedFont>
      <p:font typeface="BoutrosNewsH1" panose="020B0604020202020204" charset="-78"/>
      <p:bold r:id="rId22"/>
    </p:embeddedFont>
    <p:embeddedFont>
      <p:font typeface="Hacen Tunisia Bold" panose="020B0604020202020204" charset="-78"/>
      <p:regular r:id="rId23"/>
    </p:embeddedFont>
    <p:embeddedFont>
      <p:font typeface="Dubai" panose="020B0604020202020204" charset="-78"/>
      <p:regular r:id="rId24"/>
      <p:bold r:id="rId25"/>
    </p:embeddedFont>
    <p:embeddedFont>
      <p:font typeface="Berkshire Swash" panose="020B0604020202020204" charset="0"/>
      <p:regular r:id="rId26"/>
    </p:embeddedFont>
    <p:embeddedFont>
      <p:font typeface="Hacen Liner XL" panose="020B0604020202020204" charset="-78"/>
      <p:regular r:id="rId27"/>
    </p:embeddedFont>
    <p:embeddedFont>
      <p:font typeface="Bahij Tanseek Pro" panose="020B0604020202020204" charset="-78"/>
      <p:bold r:id="rId2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Abozaid" initials="MA" lastIdx="1" clrIdx="0">
    <p:extLst>
      <p:ext uri="{19B8F6BF-5375-455C-9EA6-DF929625EA0E}">
        <p15:presenceInfo xmlns:p15="http://schemas.microsoft.com/office/powerpoint/2012/main" userId="5e7a11f8fa4c3d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3E"/>
    <a:srgbClr val="E5BA9D"/>
    <a:srgbClr val="FFEEB7"/>
    <a:srgbClr val="EE9900"/>
    <a:srgbClr val="EEB500"/>
    <a:srgbClr val="FEC200"/>
    <a:srgbClr val="E2AC00"/>
    <a:srgbClr val="CA7437"/>
    <a:srgbClr val="A24A0E"/>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47" autoAdjust="0"/>
    <p:restoredTop sz="94660"/>
  </p:normalViewPr>
  <p:slideViewPr>
    <p:cSldViewPr snapToGrid="0">
      <p:cViewPr>
        <p:scale>
          <a:sx n="54" d="100"/>
          <a:sy n="54"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A4BE73-D2A4-40FB-8618-54940C9D26E8}"/>
              </a:ext>
            </a:extLst>
          </p:cNvPr>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a:extLst>
              <a:ext uri="{FF2B5EF4-FFF2-40B4-BE49-F238E27FC236}">
                <a16:creationId xmlns:a16="http://schemas.microsoft.com/office/drawing/2014/main" id="{B023E425-5066-4257-82D8-30FD7C090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a:extLst>
              <a:ext uri="{FF2B5EF4-FFF2-40B4-BE49-F238E27FC236}">
                <a16:creationId xmlns:a16="http://schemas.microsoft.com/office/drawing/2014/main" id="{8AF1255E-AE20-4466-AC92-A9F45CC1B74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107EE0A0-B0AD-4B5A-B2E9-CA66D8B2F6A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52F131B-7B60-4DC3-B89A-E7F7F9A30A03}"/>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58574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1F9BCA-891E-4589-8B31-44BA6C84C2ED}"/>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ACB8426F-2940-4C7D-B56C-56AF0F982A1C}"/>
              </a:ext>
            </a:extLst>
          </p:cNvPr>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99DF61DE-3E58-4112-A47E-87A071956D3D}"/>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597DA9DF-A282-43D7-AB58-30DDBFC16EE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BD7CBB-C069-4DB6-BC49-FAF298FA8792}"/>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20946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08BD406-BB75-4E52-931B-C8D3638434BA}"/>
              </a:ext>
            </a:extLst>
          </p:cNvPr>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02A917B8-38A5-461A-9306-329F80F4CA0B}"/>
              </a:ext>
            </a:extLst>
          </p:cNvPr>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5ECDF15C-394C-4153-AF3B-9759CA363A24}"/>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FE32B42E-555A-4E10-8CA9-A4B6374B2D5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E9130A1-C221-4B91-92A3-4EDE6FCBF967}"/>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98106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8922BB-7BD6-48FA-A5BA-9B65766355B7}"/>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A5035FE5-2A66-455A-A159-CD2378145CD3}"/>
              </a:ext>
            </a:extLst>
          </p:cNvPr>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0D4296BD-76BA-4260-A140-2B89B535B089}"/>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BC638608-E94C-4A22-8EED-D8A06FEA8C4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C0775C7-80B8-4832-9015-F32239F4196B}"/>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892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86B644-641E-4AA6-A28F-D95DC26F04AB}"/>
              </a:ext>
            </a:extLst>
          </p:cNvPr>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25919798-665D-4F11-B9D9-8111938DF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a:extLst>
              <a:ext uri="{FF2B5EF4-FFF2-40B4-BE49-F238E27FC236}">
                <a16:creationId xmlns:a16="http://schemas.microsoft.com/office/drawing/2014/main" id="{57694277-1CCF-495E-A509-0CCADC782F2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2D1F8DFC-C936-423E-8A24-50E97F8EC29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0FEF20D-9972-49CF-9A57-942F64177A89}"/>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7224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D881F7-2DE5-4A7B-A532-9CB1D2CF6EF5}"/>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BD8C89C4-A011-4BDC-B0ED-E37549E88A9D}"/>
              </a:ext>
            </a:extLst>
          </p:cNvPr>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a:extLst>
              <a:ext uri="{FF2B5EF4-FFF2-40B4-BE49-F238E27FC236}">
                <a16:creationId xmlns:a16="http://schemas.microsoft.com/office/drawing/2014/main" id="{DF99CF7D-D084-4134-92E9-52345141FB58}"/>
              </a:ext>
            </a:extLst>
          </p:cNvPr>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a:extLst>
              <a:ext uri="{FF2B5EF4-FFF2-40B4-BE49-F238E27FC236}">
                <a16:creationId xmlns:a16="http://schemas.microsoft.com/office/drawing/2014/main" id="{E92BBCF4-97BF-475A-B148-62AE7B4DC61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6D550211-4B19-4FF5-A74B-292F79D3E6D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E513E70-10E9-47CF-A106-E7BB180E2A40}"/>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97340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48FC2C-BE9B-4319-8A43-98DDD5B931F2}"/>
              </a:ext>
            </a:extLst>
          </p:cNvPr>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C2A80EEA-9160-4486-82B8-72CE67EF9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a:extLst>
              <a:ext uri="{FF2B5EF4-FFF2-40B4-BE49-F238E27FC236}">
                <a16:creationId xmlns:a16="http://schemas.microsoft.com/office/drawing/2014/main" id="{43775D0B-ACC2-4658-B6DD-799F86C5DCDB}"/>
              </a:ext>
            </a:extLst>
          </p:cNvPr>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a:extLst>
              <a:ext uri="{FF2B5EF4-FFF2-40B4-BE49-F238E27FC236}">
                <a16:creationId xmlns:a16="http://schemas.microsoft.com/office/drawing/2014/main" id="{E68E0356-D383-4BF4-8DEB-02F66A761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a:extLst>
              <a:ext uri="{FF2B5EF4-FFF2-40B4-BE49-F238E27FC236}">
                <a16:creationId xmlns:a16="http://schemas.microsoft.com/office/drawing/2014/main" id="{31A35AE4-82E7-47C8-9DDB-BCA064550721}"/>
              </a:ext>
            </a:extLst>
          </p:cNvPr>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a:extLst>
              <a:ext uri="{FF2B5EF4-FFF2-40B4-BE49-F238E27FC236}">
                <a16:creationId xmlns:a16="http://schemas.microsoft.com/office/drawing/2014/main" id="{4CE8F0B8-DC46-4731-B2A7-58E6D9482858}"/>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8" name="عنصر نائب للتذييل 7">
            <a:extLst>
              <a:ext uri="{FF2B5EF4-FFF2-40B4-BE49-F238E27FC236}">
                <a16:creationId xmlns:a16="http://schemas.microsoft.com/office/drawing/2014/main" id="{D079BBEE-4D5F-4710-886F-BB4966E2D995}"/>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248B1D71-75FA-4BCB-B8CF-4566B5CE1DB4}"/>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322631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59DA47-A54C-4664-A04C-F1F3911C05A9}"/>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a:extLst>
              <a:ext uri="{FF2B5EF4-FFF2-40B4-BE49-F238E27FC236}">
                <a16:creationId xmlns:a16="http://schemas.microsoft.com/office/drawing/2014/main" id="{9E5EBADD-8F47-4DC0-9D94-BC6422E5B080}"/>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4" name="عنصر نائب للتذييل 3">
            <a:extLst>
              <a:ext uri="{FF2B5EF4-FFF2-40B4-BE49-F238E27FC236}">
                <a16:creationId xmlns:a16="http://schemas.microsoft.com/office/drawing/2014/main" id="{5B2EA1DA-6EE2-4964-B352-AD6B1D70B55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2D715381-9CB0-427F-88AE-DECD8CAAD9EC}"/>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428677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78F14CC-C866-4503-A790-FADBAF595D4E}"/>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3" name="عنصر نائب للتذييل 2">
            <a:extLst>
              <a:ext uri="{FF2B5EF4-FFF2-40B4-BE49-F238E27FC236}">
                <a16:creationId xmlns:a16="http://schemas.microsoft.com/office/drawing/2014/main" id="{3BA53888-09AC-4FC7-B852-E7AA96ACCAA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5A50457-B1A1-4279-B34C-31A94F96152D}"/>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86503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F414B7-075D-4626-81C2-DFB0E44E15A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2429A1CE-C424-48AF-80D9-1FC2930C9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a:extLst>
              <a:ext uri="{FF2B5EF4-FFF2-40B4-BE49-F238E27FC236}">
                <a16:creationId xmlns:a16="http://schemas.microsoft.com/office/drawing/2014/main" id="{321755DD-8F1A-400A-95DE-09B1E9C8F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F82BE782-630C-42BE-A9F2-FEA2EFDB5595}"/>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7BF58EFE-EE14-4C30-8A3A-90FFCB654F2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4136833-CCDD-4D96-8B9C-D28088AA1455}"/>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12076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47E44F-64A1-488B-83D4-F33647F7F1E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a:extLst>
              <a:ext uri="{FF2B5EF4-FFF2-40B4-BE49-F238E27FC236}">
                <a16:creationId xmlns:a16="http://schemas.microsoft.com/office/drawing/2014/main" id="{186E1A5F-C134-4786-AED3-E3F7DBE93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A"/>
          </a:p>
        </p:txBody>
      </p:sp>
      <p:sp>
        <p:nvSpPr>
          <p:cNvPr id="4" name="عنصر نائب للنص 3">
            <a:extLst>
              <a:ext uri="{FF2B5EF4-FFF2-40B4-BE49-F238E27FC236}">
                <a16:creationId xmlns:a16="http://schemas.microsoft.com/office/drawing/2014/main" id="{6D13B8A6-2B17-4FA9-BBA5-D7410F997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E25ED138-A02D-43B5-AB5A-FAFD8F08BD8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1B3C420B-CD8E-40A9-9788-AC5DFB64F48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8F1717B-7174-4742-A76D-8BAC7A50D25A}"/>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839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9C95458-AA06-46D3-BF16-8354756A121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021B005-4AF2-4545-8C90-632F647782B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8A192C8-F01B-426B-8F68-9CE3E116AA2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C05CC30E-8098-41AE-B575-2866A64C5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B8B482C-322D-443F-B58A-AB3D36E92FB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889101E-30DF-411B-8847-E9A36A859477}" type="slidenum">
              <a:rPr lang="ar-SA" smtClean="0"/>
              <a:t>‹#›</a:t>
            </a:fld>
            <a:endParaRPr lang="ar-SA"/>
          </a:p>
        </p:txBody>
      </p:sp>
    </p:spTree>
    <p:extLst>
      <p:ext uri="{BB962C8B-B14F-4D97-AF65-F5344CB8AC3E}">
        <p14:creationId xmlns:p14="http://schemas.microsoft.com/office/powerpoint/2010/main" val="176499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6A2B"/>
        </a:solid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1" y="-44620"/>
            <a:ext cx="12192000" cy="6902619"/>
          </a:xfrm>
          <a:prstGeom prst="rect">
            <a:avLst/>
          </a:prstGeom>
          <a:ln>
            <a:noFill/>
          </a:ln>
          <a:effectLst>
            <a:softEdge rad="112500"/>
          </a:effectLst>
        </p:spPr>
      </p:pic>
      <p:sp>
        <p:nvSpPr>
          <p:cNvPr id="12" name="مربع نص 11">
            <a:extLst>
              <a:ext uri="{FF2B5EF4-FFF2-40B4-BE49-F238E27FC236}">
                <a16:creationId xmlns:a16="http://schemas.microsoft.com/office/drawing/2014/main" id="{CDBC11C8-F2BF-43BF-B423-AE7D2FD79848}"/>
              </a:ext>
            </a:extLst>
          </p:cNvPr>
          <p:cNvSpPr txBox="1"/>
          <p:nvPr/>
        </p:nvSpPr>
        <p:spPr>
          <a:xfrm>
            <a:off x="3173413" y="328311"/>
            <a:ext cx="5858045" cy="1057275"/>
          </a:xfrm>
          <a:custGeom>
            <a:avLst/>
            <a:gdLst>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726769 w 5858045"/>
              <a:gd name="connsiteY7" fmla="*/ 0 h 1057275"/>
              <a:gd name="connsiteX8" fmla="*/ 1112164 w 5858045"/>
              <a:gd name="connsiteY8" fmla="*/ 0 h 1057275"/>
              <a:gd name="connsiteX9" fmla="*/ 1662727 w 5858045"/>
              <a:gd name="connsiteY9" fmla="*/ 0 h 1057275"/>
              <a:gd name="connsiteX10" fmla="*/ 2103178 w 5858045"/>
              <a:gd name="connsiteY10" fmla="*/ 0 h 1057275"/>
              <a:gd name="connsiteX11" fmla="*/ 2598685 w 5858045"/>
              <a:gd name="connsiteY11" fmla="*/ 0 h 1057275"/>
              <a:gd name="connsiteX12" fmla="*/ 3259361 w 5858045"/>
              <a:gd name="connsiteY12" fmla="*/ 0 h 1057275"/>
              <a:gd name="connsiteX13" fmla="*/ 3699812 w 5858045"/>
              <a:gd name="connsiteY13" fmla="*/ 0 h 1057275"/>
              <a:gd name="connsiteX14" fmla="*/ 4250375 w 5858045"/>
              <a:gd name="connsiteY14" fmla="*/ 0 h 1057275"/>
              <a:gd name="connsiteX15" fmla="*/ 4635770 w 5858045"/>
              <a:gd name="connsiteY15" fmla="*/ 0 h 1057275"/>
              <a:gd name="connsiteX16" fmla="*/ 5681840 w 5858045"/>
              <a:gd name="connsiteY16" fmla="*/ 0 h 1057275"/>
              <a:gd name="connsiteX17" fmla="*/ 5769943 w 5858045"/>
              <a:gd name="connsiteY17" fmla="*/ 88103 h 1057275"/>
              <a:gd name="connsiteX18" fmla="*/ 5769942 w 5858045"/>
              <a:gd name="connsiteY18" fmla="*/ 440535 h 1057275"/>
              <a:gd name="connsiteX19" fmla="*/ 5858045 w 5858045"/>
              <a:gd name="connsiteY19" fmla="*/ 528638 h 1057275"/>
              <a:gd name="connsiteX20" fmla="*/ 5769942 w 5858045"/>
              <a:gd name="connsiteY20" fmla="*/ 616741 h 1057275"/>
              <a:gd name="connsiteX21" fmla="*/ 5769942 w 5858045"/>
              <a:gd name="connsiteY21" fmla="*/ 969172 h 1057275"/>
              <a:gd name="connsiteX22" fmla="*/ 5681839 w 5858045"/>
              <a:gd name="connsiteY22" fmla="*/ 1057275 h 1057275"/>
              <a:gd name="connsiteX23" fmla="*/ 5076219 w 5858045"/>
              <a:gd name="connsiteY23" fmla="*/ 1057275 h 1057275"/>
              <a:gd name="connsiteX24" fmla="*/ 4635769 w 5858045"/>
              <a:gd name="connsiteY24" fmla="*/ 1057275 h 1057275"/>
              <a:gd name="connsiteX25" fmla="*/ 4085205 w 5858045"/>
              <a:gd name="connsiteY25" fmla="*/ 1057275 h 1057275"/>
              <a:gd name="connsiteX26" fmla="*/ 3699811 w 5858045"/>
              <a:gd name="connsiteY26" fmla="*/ 1057275 h 1057275"/>
              <a:gd name="connsiteX27" fmla="*/ 3259360 w 5858045"/>
              <a:gd name="connsiteY27" fmla="*/ 1057275 h 1057275"/>
              <a:gd name="connsiteX28" fmla="*/ 2763853 w 5858045"/>
              <a:gd name="connsiteY28" fmla="*/ 1057275 h 1057275"/>
              <a:gd name="connsiteX29" fmla="*/ 2158233 w 5858045"/>
              <a:gd name="connsiteY29" fmla="*/ 1057275 h 1057275"/>
              <a:gd name="connsiteX30" fmla="*/ 1772839 w 5858045"/>
              <a:gd name="connsiteY30" fmla="*/ 1057275 h 1057275"/>
              <a:gd name="connsiteX31" fmla="*/ 1387444 w 5858045"/>
              <a:gd name="connsiteY31" fmla="*/ 1057275 h 1057275"/>
              <a:gd name="connsiteX32" fmla="*/ 946994 w 5858045"/>
              <a:gd name="connsiteY32" fmla="*/ 1057275 h 1057275"/>
              <a:gd name="connsiteX33" fmla="*/ 176205 w 5858045"/>
              <a:gd name="connsiteY33" fmla="*/ 1057275 h 1057275"/>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5681840 w 5858045"/>
              <a:gd name="connsiteY7" fmla="*/ 0 h 1057275"/>
              <a:gd name="connsiteX8" fmla="*/ 5769943 w 5858045"/>
              <a:gd name="connsiteY8" fmla="*/ 88103 h 1057275"/>
              <a:gd name="connsiteX9" fmla="*/ 5769942 w 5858045"/>
              <a:gd name="connsiteY9" fmla="*/ 440535 h 1057275"/>
              <a:gd name="connsiteX10" fmla="*/ 5858045 w 5858045"/>
              <a:gd name="connsiteY10" fmla="*/ 528638 h 1057275"/>
              <a:gd name="connsiteX11" fmla="*/ 5769942 w 5858045"/>
              <a:gd name="connsiteY11" fmla="*/ 616741 h 1057275"/>
              <a:gd name="connsiteX12" fmla="*/ 5769942 w 5858045"/>
              <a:gd name="connsiteY12" fmla="*/ 969172 h 1057275"/>
              <a:gd name="connsiteX13" fmla="*/ 5681839 w 5858045"/>
              <a:gd name="connsiteY13"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58045" h="1057275" stroke="0" extrusionOk="0">
                <a:moveTo>
                  <a:pt x="176205" y="1057275"/>
                </a:moveTo>
                <a:cubicBezTo>
                  <a:pt x="128260" y="1063855"/>
                  <a:pt x="93269" y="1011383"/>
                  <a:pt x="88102" y="969172"/>
                </a:cubicBezTo>
                <a:cubicBezTo>
                  <a:pt x="82896" y="858224"/>
                  <a:pt x="85243" y="732697"/>
                  <a:pt x="88103" y="616740"/>
                </a:cubicBezTo>
                <a:cubicBezTo>
                  <a:pt x="77614" y="560289"/>
                  <a:pt x="55088" y="528972"/>
                  <a:pt x="0" y="528637"/>
                </a:cubicBezTo>
                <a:cubicBezTo>
                  <a:pt x="43848" y="525680"/>
                  <a:pt x="99655" y="488444"/>
                  <a:pt x="88103" y="440534"/>
                </a:cubicBezTo>
                <a:cubicBezTo>
                  <a:pt x="84195" y="297774"/>
                  <a:pt x="126989" y="220370"/>
                  <a:pt x="88103" y="88103"/>
                </a:cubicBezTo>
                <a:cubicBezTo>
                  <a:pt x="86221" y="52894"/>
                  <a:pt x="113766" y="-2714"/>
                  <a:pt x="176206" y="0"/>
                </a:cubicBezTo>
                <a:cubicBezTo>
                  <a:pt x="418467" y="-28377"/>
                  <a:pt x="484385" y="6439"/>
                  <a:pt x="726769" y="0"/>
                </a:cubicBezTo>
                <a:cubicBezTo>
                  <a:pt x="969153" y="-6439"/>
                  <a:pt x="962398" y="17497"/>
                  <a:pt x="1112164" y="0"/>
                </a:cubicBezTo>
                <a:cubicBezTo>
                  <a:pt x="1261931" y="-17497"/>
                  <a:pt x="1401555" y="42333"/>
                  <a:pt x="1662727" y="0"/>
                </a:cubicBezTo>
                <a:cubicBezTo>
                  <a:pt x="1923899" y="-42333"/>
                  <a:pt x="1925410" y="16431"/>
                  <a:pt x="2103178" y="0"/>
                </a:cubicBezTo>
                <a:cubicBezTo>
                  <a:pt x="2280946" y="-16431"/>
                  <a:pt x="2376856" y="53284"/>
                  <a:pt x="2598685" y="0"/>
                </a:cubicBezTo>
                <a:cubicBezTo>
                  <a:pt x="2820514" y="-53284"/>
                  <a:pt x="2935461" y="41196"/>
                  <a:pt x="3259361" y="0"/>
                </a:cubicBezTo>
                <a:cubicBezTo>
                  <a:pt x="3583261" y="-41196"/>
                  <a:pt x="3553028" y="33141"/>
                  <a:pt x="3699812" y="0"/>
                </a:cubicBezTo>
                <a:cubicBezTo>
                  <a:pt x="3846596" y="-33141"/>
                  <a:pt x="4054566" y="45941"/>
                  <a:pt x="4250375" y="0"/>
                </a:cubicBezTo>
                <a:cubicBezTo>
                  <a:pt x="4446184" y="-45941"/>
                  <a:pt x="4525051" y="25933"/>
                  <a:pt x="4635770" y="0"/>
                </a:cubicBezTo>
                <a:cubicBezTo>
                  <a:pt x="4746490" y="-25933"/>
                  <a:pt x="5235997" y="33813"/>
                  <a:pt x="5681840" y="0"/>
                </a:cubicBezTo>
                <a:cubicBezTo>
                  <a:pt x="5734572" y="11620"/>
                  <a:pt x="5773489" y="49584"/>
                  <a:pt x="5769943" y="88103"/>
                </a:cubicBezTo>
                <a:cubicBezTo>
                  <a:pt x="5753887" y="220545"/>
                  <a:pt x="5773412" y="352289"/>
                  <a:pt x="5769942" y="440535"/>
                </a:cubicBezTo>
                <a:cubicBezTo>
                  <a:pt x="5761081" y="494204"/>
                  <a:pt x="5801695" y="531214"/>
                  <a:pt x="5858045" y="528638"/>
                </a:cubicBezTo>
                <a:cubicBezTo>
                  <a:pt x="5808773" y="526214"/>
                  <a:pt x="5776852" y="578068"/>
                  <a:pt x="5769942" y="616741"/>
                </a:cubicBezTo>
                <a:cubicBezTo>
                  <a:pt x="5776742" y="764364"/>
                  <a:pt x="5754692" y="838260"/>
                  <a:pt x="5769942" y="969172"/>
                </a:cubicBezTo>
                <a:cubicBezTo>
                  <a:pt x="5770392" y="1019304"/>
                  <a:pt x="5723768" y="1064037"/>
                  <a:pt x="5681839" y="1057275"/>
                </a:cubicBezTo>
                <a:cubicBezTo>
                  <a:pt x="5419186" y="1090291"/>
                  <a:pt x="5340328" y="1044143"/>
                  <a:pt x="5076219" y="1057275"/>
                </a:cubicBezTo>
                <a:cubicBezTo>
                  <a:pt x="4812110" y="1070407"/>
                  <a:pt x="4823980" y="1027304"/>
                  <a:pt x="4635769" y="1057275"/>
                </a:cubicBezTo>
                <a:cubicBezTo>
                  <a:pt x="4447558" y="1087246"/>
                  <a:pt x="4288531" y="1018596"/>
                  <a:pt x="4085205" y="1057275"/>
                </a:cubicBezTo>
                <a:cubicBezTo>
                  <a:pt x="3881879" y="1095954"/>
                  <a:pt x="3820563" y="1022244"/>
                  <a:pt x="3699811" y="1057275"/>
                </a:cubicBezTo>
                <a:cubicBezTo>
                  <a:pt x="3579059" y="1092306"/>
                  <a:pt x="3466439" y="1050945"/>
                  <a:pt x="3259360" y="1057275"/>
                </a:cubicBezTo>
                <a:cubicBezTo>
                  <a:pt x="3052281" y="1063605"/>
                  <a:pt x="2893504" y="1020576"/>
                  <a:pt x="2763853" y="1057275"/>
                </a:cubicBezTo>
                <a:cubicBezTo>
                  <a:pt x="2634202" y="1093974"/>
                  <a:pt x="2308664" y="1013746"/>
                  <a:pt x="2158233" y="1057275"/>
                </a:cubicBezTo>
                <a:cubicBezTo>
                  <a:pt x="2007802" y="1100804"/>
                  <a:pt x="1858019" y="1056022"/>
                  <a:pt x="1772839" y="1057275"/>
                </a:cubicBezTo>
                <a:cubicBezTo>
                  <a:pt x="1687659" y="1058528"/>
                  <a:pt x="1518890" y="1023286"/>
                  <a:pt x="1387444" y="1057275"/>
                </a:cubicBezTo>
                <a:cubicBezTo>
                  <a:pt x="1255999" y="1091264"/>
                  <a:pt x="1071456" y="1047387"/>
                  <a:pt x="946994" y="1057275"/>
                </a:cubicBezTo>
                <a:cubicBezTo>
                  <a:pt x="822532" y="1067163"/>
                  <a:pt x="523931" y="1037225"/>
                  <a:pt x="176205" y="1057275"/>
                </a:cubicBezTo>
                <a:close/>
              </a:path>
              <a:path w="5858045" h="1057275" fill="none" extrusionOk="0">
                <a:moveTo>
                  <a:pt x="176205" y="1057275"/>
                </a:moveTo>
                <a:cubicBezTo>
                  <a:pt x="127520" y="1054401"/>
                  <a:pt x="85159" y="1017868"/>
                  <a:pt x="88102" y="969172"/>
                </a:cubicBezTo>
                <a:cubicBezTo>
                  <a:pt x="88511" y="842321"/>
                  <a:pt x="57975" y="720594"/>
                  <a:pt x="88103" y="616740"/>
                </a:cubicBezTo>
                <a:cubicBezTo>
                  <a:pt x="82283" y="555300"/>
                  <a:pt x="56659" y="521022"/>
                  <a:pt x="0" y="528637"/>
                </a:cubicBezTo>
                <a:cubicBezTo>
                  <a:pt x="50788" y="534468"/>
                  <a:pt x="90682" y="490060"/>
                  <a:pt x="88103" y="440534"/>
                </a:cubicBezTo>
                <a:cubicBezTo>
                  <a:pt x="86659" y="279905"/>
                  <a:pt x="102733" y="250763"/>
                  <a:pt x="88103" y="88103"/>
                </a:cubicBezTo>
                <a:cubicBezTo>
                  <a:pt x="90013" y="37914"/>
                  <a:pt x="122092" y="-2071"/>
                  <a:pt x="176206" y="0"/>
                </a:cubicBezTo>
                <a:moveTo>
                  <a:pt x="5681840" y="0"/>
                </a:moveTo>
                <a:cubicBezTo>
                  <a:pt x="5728959" y="1808"/>
                  <a:pt x="5766416" y="32980"/>
                  <a:pt x="5769943" y="88103"/>
                </a:cubicBezTo>
                <a:cubicBezTo>
                  <a:pt x="5777857" y="212043"/>
                  <a:pt x="5769771" y="326409"/>
                  <a:pt x="5769942" y="440535"/>
                </a:cubicBezTo>
                <a:cubicBezTo>
                  <a:pt x="5778879" y="484496"/>
                  <a:pt x="5812368" y="524801"/>
                  <a:pt x="5858045" y="528638"/>
                </a:cubicBezTo>
                <a:cubicBezTo>
                  <a:pt x="5817349" y="532778"/>
                  <a:pt x="5765477" y="578304"/>
                  <a:pt x="5769942" y="616741"/>
                </a:cubicBezTo>
                <a:cubicBezTo>
                  <a:pt x="5784102" y="728123"/>
                  <a:pt x="5754295" y="854229"/>
                  <a:pt x="5769942" y="969172"/>
                </a:cubicBezTo>
                <a:cubicBezTo>
                  <a:pt x="5772792" y="1018494"/>
                  <a:pt x="5735021" y="1061501"/>
                  <a:pt x="5681839" y="1057275"/>
                </a:cubicBezTo>
              </a:path>
              <a:path w="5858045" h="1057275" fill="none" stroke="0" extrusionOk="0">
                <a:moveTo>
                  <a:pt x="176205" y="1057275"/>
                </a:moveTo>
                <a:cubicBezTo>
                  <a:pt x="123244" y="1050868"/>
                  <a:pt x="88329" y="1026151"/>
                  <a:pt x="88102" y="969172"/>
                </a:cubicBezTo>
                <a:cubicBezTo>
                  <a:pt x="61774" y="858158"/>
                  <a:pt x="111390" y="708549"/>
                  <a:pt x="88103" y="616740"/>
                </a:cubicBezTo>
                <a:cubicBezTo>
                  <a:pt x="83926" y="566477"/>
                  <a:pt x="51496" y="527148"/>
                  <a:pt x="0" y="528637"/>
                </a:cubicBezTo>
                <a:cubicBezTo>
                  <a:pt x="51156" y="522609"/>
                  <a:pt x="81049" y="487582"/>
                  <a:pt x="88103" y="440534"/>
                </a:cubicBezTo>
                <a:cubicBezTo>
                  <a:pt x="59236" y="313180"/>
                  <a:pt x="117185" y="251049"/>
                  <a:pt x="88103" y="88103"/>
                </a:cubicBezTo>
                <a:cubicBezTo>
                  <a:pt x="92081" y="39116"/>
                  <a:pt x="124987" y="5208"/>
                  <a:pt x="176206" y="0"/>
                </a:cubicBezTo>
                <a:moveTo>
                  <a:pt x="5681840" y="0"/>
                </a:moveTo>
                <a:cubicBezTo>
                  <a:pt x="5727389" y="3284"/>
                  <a:pt x="5775976" y="48647"/>
                  <a:pt x="5769943" y="88103"/>
                </a:cubicBezTo>
                <a:cubicBezTo>
                  <a:pt x="5790419" y="191643"/>
                  <a:pt x="5774846" y="312636"/>
                  <a:pt x="5769942" y="440535"/>
                </a:cubicBezTo>
                <a:cubicBezTo>
                  <a:pt x="5767867" y="496440"/>
                  <a:pt x="5801806" y="517442"/>
                  <a:pt x="5858045" y="528638"/>
                </a:cubicBezTo>
                <a:cubicBezTo>
                  <a:pt x="5812463" y="518749"/>
                  <a:pt x="5773116" y="566273"/>
                  <a:pt x="5769942" y="616741"/>
                </a:cubicBezTo>
                <a:cubicBezTo>
                  <a:pt x="5801081" y="760423"/>
                  <a:pt x="5764719" y="806434"/>
                  <a:pt x="5769942" y="969172"/>
                </a:cubicBezTo>
                <a:cubicBezTo>
                  <a:pt x="5767292" y="1005029"/>
                  <a:pt x="5729681" y="1054937"/>
                  <a:pt x="5681839" y="1057275"/>
                </a:cubicBezTo>
              </a:path>
            </a:pathLst>
          </a:custGeom>
          <a:solidFill>
            <a:srgbClr val="FFE07D"/>
          </a:solidFill>
          <a:ln w="57150">
            <a:solidFill>
              <a:srgbClr val="A24A0E"/>
            </a:solidFill>
            <a:headEnd type="oval" w="med" len="med"/>
            <a:tailEnd type="oval" w="med" len="med"/>
            <a:extLst>
              <a:ext uri="{C807C97D-BFC1-408E-A445-0C87EB9F89A2}">
                <ask:lineSketchStyleProps xmlns:ask="http://schemas.microsoft.com/office/drawing/2018/sketchyshapes" xmlns="" sd="2586955100">
                  <a:prstGeom prst="brace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54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6" name="مربع نص 5">
            <a:extLst>
              <a:ext uri="{FF2B5EF4-FFF2-40B4-BE49-F238E27FC236}">
                <a16:creationId xmlns:a16="http://schemas.microsoft.com/office/drawing/2014/main" id="{E57505BA-593D-4DAF-98CA-8BB1BCD98B58}"/>
              </a:ext>
            </a:extLst>
          </p:cNvPr>
          <p:cNvSpPr txBox="1"/>
          <p:nvPr/>
        </p:nvSpPr>
        <p:spPr>
          <a:xfrm>
            <a:off x="2112646" y="395283"/>
            <a:ext cx="8088922" cy="923330"/>
          </a:xfrm>
          <a:prstGeom prst="rect">
            <a:avLst/>
          </a:prstGeom>
          <a:noFill/>
        </p:spPr>
        <p:txBody>
          <a:bodyPr wrap="square">
            <a:spAutoFit/>
          </a:bodyPr>
          <a:lstStyle/>
          <a:p>
            <a:pPr algn="ctr"/>
            <a:r>
              <a:rPr lang="ar-SA" sz="5400" b="1" dirty="0">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الحديث السادس</a:t>
            </a:r>
            <a:endParaRPr lang="ar-SA" sz="5400" dirty="0">
              <a:solidFill>
                <a:srgbClr val="FFCF37"/>
              </a:solidFill>
              <a:effectLst>
                <a:glow rad="88900">
                  <a:schemeClr val="tx1"/>
                </a:glow>
              </a:effectLst>
              <a:latin typeface="AbdoMaster-Bold" panose="02000500030000020004" pitchFamily="50" charset="-78"/>
              <a:cs typeface="AbdoMaster-Bold" panose="02000500030000020004" pitchFamily="50" charset="-78"/>
            </a:endParaRPr>
          </a:p>
        </p:txBody>
      </p:sp>
      <p:sp>
        <p:nvSpPr>
          <p:cNvPr id="4" name="مربع نص 3">
            <a:extLst>
              <a:ext uri="{FF2B5EF4-FFF2-40B4-BE49-F238E27FC236}">
                <a16:creationId xmlns:a16="http://schemas.microsoft.com/office/drawing/2014/main" id="{7AD6D391-D904-4F4E-9E47-EC51E38E6D20}"/>
              </a:ext>
            </a:extLst>
          </p:cNvPr>
          <p:cNvSpPr txBox="1"/>
          <p:nvPr/>
        </p:nvSpPr>
        <p:spPr>
          <a:xfrm>
            <a:off x="4331891" y="2812368"/>
            <a:ext cx="3563911" cy="769441"/>
          </a:xfrm>
          <a:custGeom>
            <a:avLst/>
            <a:gdLst>
              <a:gd name="connsiteX0" fmla="*/ 0 w 3563911"/>
              <a:gd name="connsiteY0" fmla="*/ 0 h 769441"/>
              <a:gd name="connsiteX1" fmla="*/ 665263 w 3563911"/>
              <a:gd name="connsiteY1" fmla="*/ 0 h 769441"/>
              <a:gd name="connsiteX2" fmla="*/ 1259249 w 3563911"/>
              <a:gd name="connsiteY2" fmla="*/ 0 h 769441"/>
              <a:gd name="connsiteX3" fmla="*/ 1853234 w 3563911"/>
              <a:gd name="connsiteY3" fmla="*/ 0 h 769441"/>
              <a:gd name="connsiteX4" fmla="*/ 2447219 w 3563911"/>
              <a:gd name="connsiteY4" fmla="*/ 0 h 769441"/>
              <a:gd name="connsiteX5" fmla="*/ 3041204 w 3563911"/>
              <a:gd name="connsiteY5" fmla="*/ 0 h 769441"/>
              <a:gd name="connsiteX6" fmla="*/ 3563911 w 3563911"/>
              <a:gd name="connsiteY6" fmla="*/ 0 h 769441"/>
              <a:gd name="connsiteX7" fmla="*/ 3563911 w 3563911"/>
              <a:gd name="connsiteY7" fmla="*/ 512532 h 769441"/>
              <a:gd name="connsiteX8" fmla="*/ 3307002 w 3563911"/>
              <a:gd name="connsiteY8" fmla="*/ 769441 h 769441"/>
              <a:gd name="connsiteX9" fmla="*/ 2579462 w 3563911"/>
              <a:gd name="connsiteY9" fmla="*/ 769441 h 769441"/>
              <a:gd name="connsiteX10" fmla="*/ 1951131 w 3563911"/>
              <a:gd name="connsiteY10" fmla="*/ 769441 h 769441"/>
              <a:gd name="connsiteX11" fmla="*/ 1223591 w 3563911"/>
              <a:gd name="connsiteY11" fmla="*/ 769441 h 769441"/>
              <a:gd name="connsiteX12" fmla="*/ 0 w 3563911"/>
              <a:gd name="connsiteY12" fmla="*/ 769441 h 769441"/>
              <a:gd name="connsiteX13" fmla="*/ 0 w 3563911"/>
              <a:gd name="connsiteY13" fmla="*/ 384721 h 769441"/>
              <a:gd name="connsiteX14" fmla="*/ 0 w 3563911"/>
              <a:gd name="connsiteY14" fmla="*/ 0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4" fmla="*/ 2711742 w 3563911"/>
              <a:gd name="connsiteY4" fmla="*/ 769441 h 769441"/>
              <a:gd name="connsiteX5" fmla="*/ 1984201 w 3563911"/>
              <a:gd name="connsiteY5" fmla="*/ 769441 h 769441"/>
              <a:gd name="connsiteX6" fmla="*/ 1388941 w 3563911"/>
              <a:gd name="connsiteY6" fmla="*/ 769441 h 769441"/>
              <a:gd name="connsiteX7" fmla="*/ 661400 w 3563911"/>
              <a:gd name="connsiteY7" fmla="*/ 769441 h 769441"/>
              <a:gd name="connsiteX8" fmla="*/ 0 w 3563911"/>
              <a:gd name="connsiteY8" fmla="*/ 769441 h 769441"/>
              <a:gd name="connsiteX9" fmla="*/ 0 w 3563911"/>
              <a:gd name="connsiteY9" fmla="*/ 407804 h 769441"/>
              <a:gd name="connsiteX10" fmla="*/ 0 w 3563911"/>
              <a:gd name="connsiteY10" fmla="*/ 0 h 769441"/>
              <a:gd name="connsiteX11" fmla="*/ 629624 w 3563911"/>
              <a:gd name="connsiteY11" fmla="*/ 0 h 769441"/>
              <a:gd name="connsiteX12" fmla="*/ 1259249 w 3563911"/>
              <a:gd name="connsiteY12" fmla="*/ 0 h 769441"/>
              <a:gd name="connsiteX13" fmla="*/ 1888873 w 3563911"/>
              <a:gd name="connsiteY13" fmla="*/ 0 h 769441"/>
              <a:gd name="connsiteX14" fmla="*/ 2375941 w 3563911"/>
              <a:gd name="connsiteY14" fmla="*/ 0 h 769441"/>
              <a:gd name="connsiteX15" fmla="*/ 2863009 w 3563911"/>
              <a:gd name="connsiteY15" fmla="*/ 0 h 769441"/>
              <a:gd name="connsiteX16" fmla="*/ 3563911 w 3563911"/>
              <a:gd name="connsiteY16" fmla="*/ 0 h 769441"/>
              <a:gd name="connsiteX17" fmla="*/ 3563911 w 3563911"/>
              <a:gd name="connsiteY17"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63911" h="769441" stroke="0" extrusionOk="0">
                <a:moveTo>
                  <a:pt x="0" y="0"/>
                </a:moveTo>
                <a:cubicBezTo>
                  <a:pt x="313276" y="-16892"/>
                  <a:pt x="463615" y="26182"/>
                  <a:pt x="665263" y="0"/>
                </a:cubicBezTo>
                <a:cubicBezTo>
                  <a:pt x="866911" y="-26182"/>
                  <a:pt x="1078970" y="2033"/>
                  <a:pt x="1259249" y="0"/>
                </a:cubicBezTo>
                <a:cubicBezTo>
                  <a:pt x="1439528" y="-2033"/>
                  <a:pt x="1583595" y="27461"/>
                  <a:pt x="1853234" y="0"/>
                </a:cubicBezTo>
                <a:cubicBezTo>
                  <a:pt x="2122874" y="-27461"/>
                  <a:pt x="2190099" y="12942"/>
                  <a:pt x="2447219" y="0"/>
                </a:cubicBezTo>
                <a:cubicBezTo>
                  <a:pt x="2704339" y="-12942"/>
                  <a:pt x="2771869" y="16614"/>
                  <a:pt x="3041204" y="0"/>
                </a:cubicBezTo>
                <a:cubicBezTo>
                  <a:pt x="3310540" y="-16614"/>
                  <a:pt x="3398796" y="18455"/>
                  <a:pt x="3563911" y="0"/>
                </a:cubicBezTo>
                <a:cubicBezTo>
                  <a:pt x="3545067" y="242591"/>
                  <a:pt x="3561944" y="394041"/>
                  <a:pt x="3563911" y="512532"/>
                </a:cubicBezTo>
                <a:cubicBezTo>
                  <a:pt x="3501461" y="556230"/>
                  <a:pt x="3418480" y="680011"/>
                  <a:pt x="3307002" y="769441"/>
                </a:cubicBezTo>
                <a:cubicBezTo>
                  <a:pt x="3109980" y="760242"/>
                  <a:pt x="2785350" y="802767"/>
                  <a:pt x="2579462" y="769441"/>
                </a:cubicBezTo>
                <a:cubicBezTo>
                  <a:pt x="2373574" y="736115"/>
                  <a:pt x="2083708" y="738593"/>
                  <a:pt x="1951131" y="769441"/>
                </a:cubicBezTo>
                <a:cubicBezTo>
                  <a:pt x="1818554" y="800289"/>
                  <a:pt x="1484530" y="796077"/>
                  <a:pt x="1223591" y="769441"/>
                </a:cubicBezTo>
                <a:cubicBezTo>
                  <a:pt x="962652" y="742805"/>
                  <a:pt x="354402" y="773837"/>
                  <a:pt x="0" y="769441"/>
                </a:cubicBezTo>
                <a:cubicBezTo>
                  <a:pt x="17827" y="684979"/>
                  <a:pt x="-8282" y="511981"/>
                  <a:pt x="0" y="384721"/>
                </a:cubicBezTo>
                <a:cubicBezTo>
                  <a:pt x="8282" y="257461"/>
                  <a:pt x="6636" y="187825"/>
                  <a:pt x="0" y="0"/>
                </a:cubicBezTo>
                <a:close/>
              </a:path>
              <a:path w="3563911" h="769441" fill="darkenLess" stroke="0" extrusionOk="0">
                <a:moveTo>
                  <a:pt x="3307002" y="769441"/>
                </a:moveTo>
                <a:cubicBezTo>
                  <a:pt x="3317355" y="726702"/>
                  <a:pt x="3346353" y="650384"/>
                  <a:pt x="3358384" y="563914"/>
                </a:cubicBezTo>
                <a:cubicBezTo>
                  <a:pt x="3400297" y="554464"/>
                  <a:pt x="3501098" y="535698"/>
                  <a:pt x="3563911" y="512532"/>
                </a:cubicBezTo>
                <a:cubicBezTo>
                  <a:pt x="3448794" y="632728"/>
                  <a:pt x="3409235" y="649254"/>
                  <a:pt x="3307002" y="769441"/>
                </a:cubicBezTo>
                <a:close/>
              </a:path>
              <a:path w="3563911" h="769441" fill="none" extrusionOk="0">
                <a:moveTo>
                  <a:pt x="3307002" y="769441"/>
                </a:moveTo>
                <a:cubicBezTo>
                  <a:pt x="3321432" y="688715"/>
                  <a:pt x="3330576" y="640051"/>
                  <a:pt x="3358384" y="563914"/>
                </a:cubicBezTo>
                <a:cubicBezTo>
                  <a:pt x="3436467" y="535570"/>
                  <a:pt x="3488361" y="534288"/>
                  <a:pt x="3563911" y="512532"/>
                </a:cubicBezTo>
                <a:cubicBezTo>
                  <a:pt x="3446196" y="625489"/>
                  <a:pt x="3431085" y="649798"/>
                  <a:pt x="3307002" y="769441"/>
                </a:cubicBezTo>
                <a:cubicBezTo>
                  <a:pt x="3054275" y="796255"/>
                  <a:pt x="2926933" y="785230"/>
                  <a:pt x="2711742" y="769441"/>
                </a:cubicBezTo>
                <a:cubicBezTo>
                  <a:pt x="2496551" y="753652"/>
                  <a:pt x="2345764" y="792117"/>
                  <a:pt x="1984201" y="769441"/>
                </a:cubicBezTo>
                <a:cubicBezTo>
                  <a:pt x="1622638" y="746765"/>
                  <a:pt x="1541938" y="748720"/>
                  <a:pt x="1388941" y="769441"/>
                </a:cubicBezTo>
                <a:cubicBezTo>
                  <a:pt x="1235944" y="790162"/>
                  <a:pt x="892260" y="797290"/>
                  <a:pt x="661400" y="769441"/>
                </a:cubicBezTo>
                <a:cubicBezTo>
                  <a:pt x="430540" y="741592"/>
                  <a:pt x="139851" y="772517"/>
                  <a:pt x="0" y="769441"/>
                </a:cubicBezTo>
                <a:cubicBezTo>
                  <a:pt x="14940" y="655284"/>
                  <a:pt x="-1594" y="500871"/>
                  <a:pt x="0" y="407804"/>
                </a:cubicBezTo>
                <a:cubicBezTo>
                  <a:pt x="1594" y="314737"/>
                  <a:pt x="14713" y="82966"/>
                  <a:pt x="0" y="0"/>
                </a:cubicBezTo>
                <a:cubicBezTo>
                  <a:pt x="313469" y="-8976"/>
                  <a:pt x="457652" y="-21536"/>
                  <a:pt x="629624" y="0"/>
                </a:cubicBezTo>
                <a:cubicBezTo>
                  <a:pt x="801596" y="21536"/>
                  <a:pt x="1024696" y="11929"/>
                  <a:pt x="1259249" y="0"/>
                </a:cubicBezTo>
                <a:cubicBezTo>
                  <a:pt x="1493803" y="-11929"/>
                  <a:pt x="1761796" y="-11285"/>
                  <a:pt x="1888873" y="0"/>
                </a:cubicBezTo>
                <a:cubicBezTo>
                  <a:pt x="2015950" y="11285"/>
                  <a:pt x="2174566" y="-131"/>
                  <a:pt x="2375941" y="0"/>
                </a:cubicBezTo>
                <a:cubicBezTo>
                  <a:pt x="2577316" y="131"/>
                  <a:pt x="2638091" y="-20100"/>
                  <a:pt x="2863009" y="0"/>
                </a:cubicBezTo>
                <a:cubicBezTo>
                  <a:pt x="3087927" y="20100"/>
                  <a:pt x="3304302" y="15251"/>
                  <a:pt x="3563911" y="0"/>
                </a:cubicBezTo>
                <a:cubicBezTo>
                  <a:pt x="3573636" y="245598"/>
                  <a:pt x="3577372" y="294840"/>
                  <a:pt x="3563911" y="512532"/>
                </a:cubicBezTo>
              </a:path>
              <a:path w="3563911" h="769441" fill="none" stroke="0" extrusionOk="0">
                <a:moveTo>
                  <a:pt x="3307002" y="769441"/>
                </a:moveTo>
                <a:cubicBezTo>
                  <a:pt x="3329558" y="711863"/>
                  <a:pt x="3337655" y="619039"/>
                  <a:pt x="3358384" y="563914"/>
                </a:cubicBezTo>
                <a:cubicBezTo>
                  <a:pt x="3439624" y="540933"/>
                  <a:pt x="3494011" y="530497"/>
                  <a:pt x="3563911" y="512532"/>
                </a:cubicBezTo>
                <a:cubicBezTo>
                  <a:pt x="3504957" y="578247"/>
                  <a:pt x="3412186" y="650797"/>
                  <a:pt x="3307002" y="769441"/>
                </a:cubicBezTo>
                <a:cubicBezTo>
                  <a:pt x="2980324" y="774885"/>
                  <a:pt x="2932527" y="773013"/>
                  <a:pt x="2579462" y="769441"/>
                </a:cubicBezTo>
                <a:cubicBezTo>
                  <a:pt x="2226397" y="765869"/>
                  <a:pt x="2200551" y="784241"/>
                  <a:pt x="1951131" y="769441"/>
                </a:cubicBezTo>
                <a:cubicBezTo>
                  <a:pt x="1701711" y="754641"/>
                  <a:pt x="1580027" y="765801"/>
                  <a:pt x="1388941" y="769441"/>
                </a:cubicBezTo>
                <a:cubicBezTo>
                  <a:pt x="1197855" y="773082"/>
                  <a:pt x="1096255" y="755738"/>
                  <a:pt x="826750" y="769441"/>
                </a:cubicBezTo>
                <a:cubicBezTo>
                  <a:pt x="557245" y="783144"/>
                  <a:pt x="232387" y="771961"/>
                  <a:pt x="0" y="769441"/>
                </a:cubicBezTo>
                <a:cubicBezTo>
                  <a:pt x="-14530" y="670067"/>
                  <a:pt x="-15276" y="459302"/>
                  <a:pt x="0" y="377026"/>
                </a:cubicBezTo>
                <a:cubicBezTo>
                  <a:pt x="15276" y="294751"/>
                  <a:pt x="10056" y="143237"/>
                  <a:pt x="0" y="0"/>
                </a:cubicBezTo>
                <a:cubicBezTo>
                  <a:pt x="117410" y="-20596"/>
                  <a:pt x="344895" y="-18397"/>
                  <a:pt x="487068" y="0"/>
                </a:cubicBezTo>
                <a:cubicBezTo>
                  <a:pt x="629241" y="18397"/>
                  <a:pt x="837354" y="5651"/>
                  <a:pt x="1009775" y="0"/>
                </a:cubicBezTo>
                <a:cubicBezTo>
                  <a:pt x="1182196" y="-5651"/>
                  <a:pt x="1345679" y="23225"/>
                  <a:pt x="1532482" y="0"/>
                </a:cubicBezTo>
                <a:cubicBezTo>
                  <a:pt x="1719285" y="-23225"/>
                  <a:pt x="1874416" y="1029"/>
                  <a:pt x="2162106" y="0"/>
                </a:cubicBezTo>
                <a:cubicBezTo>
                  <a:pt x="2449796" y="-1029"/>
                  <a:pt x="2586346" y="28276"/>
                  <a:pt x="2756091" y="0"/>
                </a:cubicBezTo>
                <a:cubicBezTo>
                  <a:pt x="2925836" y="-28276"/>
                  <a:pt x="3200314" y="-28457"/>
                  <a:pt x="3563911" y="0"/>
                </a:cubicBezTo>
                <a:cubicBezTo>
                  <a:pt x="3564116" y="229490"/>
                  <a:pt x="3548472" y="274367"/>
                  <a:pt x="3563911"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89E3E2A3-1FE8-4268-8DCE-576F5FF4E05B}"/>
              </a:ext>
            </a:extLst>
          </p:cNvPr>
          <p:cNvSpPr txBox="1"/>
          <p:nvPr/>
        </p:nvSpPr>
        <p:spPr>
          <a:xfrm>
            <a:off x="4375154" y="2812368"/>
            <a:ext cx="3563911"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الصفحة: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54</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pic>
        <p:nvPicPr>
          <p:cNvPr id="9" name="صورة 8">
            <a:extLst>
              <a:ext uri="{FF2B5EF4-FFF2-40B4-BE49-F238E27FC236}">
                <a16:creationId xmlns:a16="http://schemas.microsoft.com/office/drawing/2014/main" id="{082F8F54-C8BA-4BCD-8350-65899268693B}"/>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7130" y="1385586"/>
            <a:ext cx="3701575" cy="2196224"/>
          </a:xfrm>
          <a:prstGeom prst="rect">
            <a:avLst/>
          </a:prstGeom>
          <a:effectLst>
            <a:glow rad="25400">
              <a:srgbClr val="FFD966"/>
            </a:glow>
          </a:effectLst>
        </p:spPr>
      </p:pic>
      <p:pic>
        <p:nvPicPr>
          <p:cNvPr id="13" name="صورة 12" descr="صورة تحتوي على مصفاة, فرشاة&#10;&#10;تم إنشاء الوصف تلقائياً">
            <a:extLst>
              <a:ext uri="{FF2B5EF4-FFF2-40B4-BE49-F238E27FC236}">
                <a16:creationId xmlns:a16="http://schemas.microsoft.com/office/drawing/2014/main" id="{954ADE64-0D23-489C-95E0-60B79AE4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293" y="1537062"/>
            <a:ext cx="3529735" cy="1891938"/>
          </a:xfrm>
          <a:prstGeom prst="rect">
            <a:avLst/>
          </a:prstGeom>
          <a:effectLst>
            <a:glow rad="63500">
              <a:schemeClr val="accent3">
                <a:satMod val="175000"/>
                <a:alpha val="40000"/>
              </a:schemeClr>
            </a:glow>
          </a:effectLst>
        </p:spPr>
      </p:pic>
      <p:sp>
        <p:nvSpPr>
          <p:cNvPr id="15" name="مربع نص 14">
            <a:extLst>
              <a:ext uri="{FF2B5EF4-FFF2-40B4-BE49-F238E27FC236}">
                <a16:creationId xmlns:a16="http://schemas.microsoft.com/office/drawing/2014/main" id="{7E46FFC6-4BB3-405E-8F4B-2D6A2BA10F9D}"/>
              </a:ext>
            </a:extLst>
          </p:cNvPr>
          <p:cNvSpPr txBox="1"/>
          <p:nvPr/>
        </p:nvSpPr>
        <p:spPr>
          <a:xfrm>
            <a:off x="4128523" y="1705419"/>
            <a:ext cx="3893337" cy="769441"/>
          </a:xfrm>
          <a:custGeom>
            <a:avLst/>
            <a:gdLst>
              <a:gd name="connsiteX0" fmla="*/ 0 w 3893337"/>
              <a:gd name="connsiteY0" fmla="*/ 0 h 769441"/>
              <a:gd name="connsiteX1" fmla="*/ 726756 w 3893337"/>
              <a:gd name="connsiteY1" fmla="*/ 0 h 769441"/>
              <a:gd name="connsiteX2" fmla="*/ 1375646 w 3893337"/>
              <a:gd name="connsiteY2" fmla="*/ 0 h 769441"/>
              <a:gd name="connsiteX3" fmla="*/ 2024535 w 3893337"/>
              <a:gd name="connsiteY3" fmla="*/ 0 h 769441"/>
              <a:gd name="connsiteX4" fmla="*/ 2673425 w 3893337"/>
              <a:gd name="connsiteY4" fmla="*/ 0 h 769441"/>
              <a:gd name="connsiteX5" fmla="*/ 3322314 w 3893337"/>
              <a:gd name="connsiteY5" fmla="*/ 0 h 769441"/>
              <a:gd name="connsiteX6" fmla="*/ 3893337 w 3893337"/>
              <a:gd name="connsiteY6" fmla="*/ 0 h 769441"/>
              <a:gd name="connsiteX7" fmla="*/ 3893337 w 3893337"/>
              <a:gd name="connsiteY7" fmla="*/ 512532 h 769441"/>
              <a:gd name="connsiteX8" fmla="*/ 3636428 w 3893337"/>
              <a:gd name="connsiteY8" fmla="*/ 769441 h 769441"/>
              <a:gd name="connsiteX9" fmla="*/ 2957628 w 3893337"/>
              <a:gd name="connsiteY9" fmla="*/ 769441 h 769441"/>
              <a:gd name="connsiteX10" fmla="*/ 2387921 w 3893337"/>
              <a:gd name="connsiteY10" fmla="*/ 769441 h 769441"/>
              <a:gd name="connsiteX11" fmla="*/ 1709121 w 3893337"/>
              <a:gd name="connsiteY11" fmla="*/ 769441 h 769441"/>
              <a:gd name="connsiteX12" fmla="*/ 1030321 w 3893337"/>
              <a:gd name="connsiteY12" fmla="*/ 769441 h 769441"/>
              <a:gd name="connsiteX13" fmla="*/ 0 w 3893337"/>
              <a:gd name="connsiteY13" fmla="*/ 769441 h 769441"/>
              <a:gd name="connsiteX14" fmla="*/ 0 w 3893337"/>
              <a:gd name="connsiteY14" fmla="*/ 400109 h 769441"/>
              <a:gd name="connsiteX15" fmla="*/ 0 w 3893337"/>
              <a:gd name="connsiteY15" fmla="*/ 0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4" fmla="*/ 3103085 w 3893337"/>
              <a:gd name="connsiteY4" fmla="*/ 769441 h 769441"/>
              <a:gd name="connsiteX5" fmla="*/ 2424285 w 3893337"/>
              <a:gd name="connsiteY5" fmla="*/ 769441 h 769441"/>
              <a:gd name="connsiteX6" fmla="*/ 1854578 w 3893337"/>
              <a:gd name="connsiteY6" fmla="*/ 769441 h 769441"/>
              <a:gd name="connsiteX7" fmla="*/ 1357600 w 3893337"/>
              <a:gd name="connsiteY7" fmla="*/ 769441 h 769441"/>
              <a:gd name="connsiteX8" fmla="*/ 824257 w 3893337"/>
              <a:gd name="connsiteY8" fmla="*/ 769441 h 769441"/>
              <a:gd name="connsiteX9" fmla="*/ 0 w 3893337"/>
              <a:gd name="connsiteY9" fmla="*/ 769441 h 769441"/>
              <a:gd name="connsiteX10" fmla="*/ 0 w 3893337"/>
              <a:gd name="connsiteY10" fmla="*/ 400109 h 769441"/>
              <a:gd name="connsiteX11" fmla="*/ 0 w 3893337"/>
              <a:gd name="connsiteY11" fmla="*/ 0 h 769441"/>
              <a:gd name="connsiteX12" fmla="*/ 609956 w 3893337"/>
              <a:gd name="connsiteY12" fmla="*/ 0 h 769441"/>
              <a:gd name="connsiteX13" fmla="*/ 1142046 w 3893337"/>
              <a:gd name="connsiteY13" fmla="*/ 0 h 769441"/>
              <a:gd name="connsiteX14" fmla="*/ 1713068 w 3893337"/>
              <a:gd name="connsiteY14" fmla="*/ 0 h 769441"/>
              <a:gd name="connsiteX15" fmla="*/ 2361958 w 3893337"/>
              <a:gd name="connsiteY15" fmla="*/ 0 h 769441"/>
              <a:gd name="connsiteX16" fmla="*/ 3049781 w 3893337"/>
              <a:gd name="connsiteY16" fmla="*/ 0 h 769441"/>
              <a:gd name="connsiteX17" fmla="*/ 3893337 w 3893337"/>
              <a:gd name="connsiteY17" fmla="*/ 0 h 769441"/>
              <a:gd name="connsiteX18" fmla="*/ 3893337 w 3893337"/>
              <a:gd name="connsiteY18"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3337" h="769441" stroke="0" extrusionOk="0">
                <a:moveTo>
                  <a:pt x="0" y="0"/>
                </a:moveTo>
                <a:cubicBezTo>
                  <a:pt x="281101" y="-6931"/>
                  <a:pt x="521813" y="1935"/>
                  <a:pt x="726756" y="0"/>
                </a:cubicBezTo>
                <a:cubicBezTo>
                  <a:pt x="931699" y="-1935"/>
                  <a:pt x="1192617" y="20915"/>
                  <a:pt x="1375646" y="0"/>
                </a:cubicBezTo>
                <a:cubicBezTo>
                  <a:pt x="1558675" y="-20915"/>
                  <a:pt x="1831120" y="4301"/>
                  <a:pt x="2024535" y="0"/>
                </a:cubicBezTo>
                <a:cubicBezTo>
                  <a:pt x="2217950" y="-4301"/>
                  <a:pt x="2533744" y="-3211"/>
                  <a:pt x="2673425" y="0"/>
                </a:cubicBezTo>
                <a:cubicBezTo>
                  <a:pt x="2813106" y="3211"/>
                  <a:pt x="3186038" y="29106"/>
                  <a:pt x="3322314" y="0"/>
                </a:cubicBezTo>
                <a:cubicBezTo>
                  <a:pt x="3458590" y="-29106"/>
                  <a:pt x="3774938" y="-9180"/>
                  <a:pt x="3893337" y="0"/>
                </a:cubicBezTo>
                <a:cubicBezTo>
                  <a:pt x="3874493" y="242591"/>
                  <a:pt x="3891370" y="394041"/>
                  <a:pt x="3893337" y="512532"/>
                </a:cubicBezTo>
                <a:cubicBezTo>
                  <a:pt x="3830887" y="556230"/>
                  <a:pt x="3747906" y="680011"/>
                  <a:pt x="3636428" y="769441"/>
                </a:cubicBezTo>
                <a:cubicBezTo>
                  <a:pt x="3325821" y="776331"/>
                  <a:pt x="3149705" y="751034"/>
                  <a:pt x="2957628" y="769441"/>
                </a:cubicBezTo>
                <a:cubicBezTo>
                  <a:pt x="2765551" y="787848"/>
                  <a:pt x="2528395" y="797039"/>
                  <a:pt x="2387921" y="769441"/>
                </a:cubicBezTo>
                <a:cubicBezTo>
                  <a:pt x="2247447" y="741843"/>
                  <a:pt x="1853066" y="776180"/>
                  <a:pt x="1709121" y="769441"/>
                </a:cubicBezTo>
                <a:cubicBezTo>
                  <a:pt x="1565176" y="762702"/>
                  <a:pt x="1303077" y="787624"/>
                  <a:pt x="1030321" y="769441"/>
                </a:cubicBezTo>
                <a:cubicBezTo>
                  <a:pt x="757565" y="751258"/>
                  <a:pt x="441509" y="799337"/>
                  <a:pt x="0" y="769441"/>
                </a:cubicBezTo>
                <a:cubicBezTo>
                  <a:pt x="-6702" y="604480"/>
                  <a:pt x="-7901" y="520165"/>
                  <a:pt x="0" y="400109"/>
                </a:cubicBezTo>
                <a:cubicBezTo>
                  <a:pt x="7901" y="280053"/>
                  <a:pt x="7703" y="107723"/>
                  <a:pt x="0" y="0"/>
                </a:cubicBezTo>
                <a:close/>
              </a:path>
              <a:path w="3893337" h="769441" fill="darkenLess" stroke="0" extrusionOk="0">
                <a:moveTo>
                  <a:pt x="3636428" y="769441"/>
                </a:moveTo>
                <a:cubicBezTo>
                  <a:pt x="3645867" y="701939"/>
                  <a:pt x="3663228" y="666354"/>
                  <a:pt x="3687810" y="563914"/>
                </a:cubicBezTo>
                <a:cubicBezTo>
                  <a:pt x="3758587" y="550481"/>
                  <a:pt x="3805039" y="525248"/>
                  <a:pt x="3893337" y="512532"/>
                </a:cubicBezTo>
                <a:cubicBezTo>
                  <a:pt x="3763736" y="617075"/>
                  <a:pt x="3720086" y="694844"/>
                  <a:pt x="3636428" y="769441"/>
                </a:cubicBezTo>
                <a:close/>
              </a:path>
              <a:path w="3893337" h="769441" fill="none" extrusionOk="0">
                <a:moveTo>
                  <a:pt x="3636428" y="769441"/>
                </a:moveTo>
                <a:cubicBezTo>
                  <a:pt x="3654705" y="730253"/>
                  <a:pt x="3662504" y="626808"/>
                  <a:pt x="3687810" y="563914"/>
                </a:cubicBezTo>
                <a:cubicBezTo>
                  <a:pt x="3772002" y="543543"/>
                  <a:pt x="3843533" y="532584"/>
                  <a:pt x="3893337" y="512532"/>
                </a:cubicBezTo>
                <a:cubicBezTo>
                  <a:pt x="3805546" y="623159"/>
                  <a:pt x="3760733" y="658398"/>
                  <a:pt x="3636428" y="769441"/>
                </a:cubicBezTo>
                <a:cubicBezTo>
                  <a:pt x="3380727" y="747606"/>
                  <a:pt x="3329326" y="746301"/>
                  <a:pt x="3103085" y="769441"/>
                </a:cubicBezTo>
                <a:cubicBezTo>
                  <a:pt x="2876844" y="792581"/>
                  <a:pt x="2724622" y="769208"/>
                  <a:pt x="2424285" y="769441"/>
                </a:cubicBezTo>
                <a:cubicBezTo>
                  <a:pt x="2123948" y="769674"/>
                  <a:pt x="2018809" y="752358"/>
                  <a:pt x="1854578" y="769441"/>
                </a:cubicBezTo>
                <a:cubicBezTo>
                  <a:pt x="1690347" y="786524"/>
                  <a:pt x="1481146" y="792174"/>
                  <a:pt x="1357600" y="769441"/>
                </a:cubicBezTo>
                <a:cubicBezTo>
                  <a:pt x="1234054" y="746708"/>
                  <a:pt x="942179" y="792215"/>
                  <a:pt x="824257" y="769441"/>
                </a:cubicBezTo>
                <a:cubicBezTo>
                  <a:pt x="706335" y="746667"/>
                  <a:pt x="310350" y="799551"/>
                  <a:pt x="0" y="769441"/>
                </a:cubicBezTo>
                <a:cubicBezTo>
                  <a:pt x="-2023" y="607497"/>
                  <a:pt x="11209" y="496843"/>
                  <a:pt x="0" y="400109"/>
                </a:cubicBezTo>
                <a:cubicBezTo>
                  <a:pt x="-11209" y="303375"/>
                  <a:pt x="3339" y="179031"/>
                  <a:pt x="0" y="0"/>
                </a:cubicBezTo>
                <a:cubicBezTo>
                  <a:pt x="161892" y="30417"/>
                  <a:pt x="329471" y="-10203"/>
                  <a:pt x="609956" y="0"/>
                </a:cubicBezTo>
                <a:cubicBezTo>
                  <a:pt x="890441" y="10203"/>
                  <a:pt x="1024828" y="619"/>
                  <a:pt x="1142046" y="0"/>
                </a:cubicBezTo>
                <a:cubicBezTo>
                  <a:pt x="1259264" y="-619"/>
                  <a:pt x="1473185" y="26608"/>
                  <a:pt x="1713068" y="0"/>
                </a:cubicBezTo>
                <a:cubicBezTo>
                  <a:pt x="1952951" y="-26608"/>
                  <a:pt x="2040782" y="-23148"/>
                  <a:pt x="2361958" y="0"/>
                </a:cubicBezTo>
                <a:cubicBezTo>
                  <a:pt x="2683134" y="23148"/>
                  <a:pt x="2881102" y="-14066"/>
                  <a:pt x="3049781" y="0"/>
                </a:cubicBezTo>
                <a:cubicBezTo>
                  <a:pt x="3218460" y="14066"/>
                  <a:pt x="3664694" y="29337"/>
                  <a:pt x="3893337" y="0"/>
                </a:cubicBezTo>
                <a:cubicBezTo>
                  <a:pt x="3883567" y="223847"/>
                  <a:pt x="3912107" y="309994"/>
                  <a:pt x="3893337" y="512532"/>
                </a:cubicBezTo>
              </a:path>
              <a:path w="3893337" h="769441" fill="none" stroke="0" extrusionOk="0">
                <a:moveTo>
                  <a:pt x="3636428" y="769441"/>
                </a:moveTo>
                <a:cubicBezTo>
                  <a:pt x="3647909" y="698199"/>
                  <a:pt x="3669796" y="625286"/>
                  <a:pt x="3687810" y="563914"/>
                </a:cubicBezTo>
                <a:cubicBezTo>
                  <a:pt x="3743932" y="554769"/>
                  <a:pt x="3842437" y="527916"/>
                  <a:pt x="3893337" y="512532"/>
                </a:cubicBezTo>
                <a:cubicBezTo>
                  <a:pt x="3810672" y="617032"/>
                  <a:pt x="3696549" y="720459"/>
                  <a:pt x="3636428" y="769441"/>
                </a:cubicBezTo>
                <a:cubicBezTo>
                  <a:pt x="3469471" y="782864"/>
                  <a:pt x="3284153" y="764660"/>
                  <a:pt x="3066721" y="769441"/>
                </a:cubicBezTo>
                <a:cubicBezTo>
                  <a:pt x="2849289" y="774222"/>
                  <a:pt x="2677100" y="777853"/>
                  <a:pt x="2569742" y="769441"/>
                </a:cubicBezTo>
                <a:cubicBezTo>
                  <a:pt x="2462384" y="761029"/>
                  <a:pt x="2208013" y="764896"/>
                  <a:pt x="2072764" y="769441"/>
                </a:cubicBezTo>
                <a:cubicBezTo>
                  <a:pt x="1937515" y="773986"/>
                  <a:pt x="1680092" y="745441"/>
                  <a:pt x="1539421" y="769441"/>
                </a:cubicBezTo>
                <a:cubicBezTo>
                  <a:pt x="1398750" y="793441"/>
                  <a:pt x="1083088" y="750080"/>
                  <a:pt x="896986" y="769441"/>
                </a:cubicBezTo>
                <a:cubicBezTo>
                  <a:pt x="710884" y="788802"/>
                  <a:pt x="268025" y="774157"/>
                  <a:pt x="0" y="769441"/>
                </a:cubicBezTo>
                <a:cubicBezTo>
                  <a:pt x="9359" y="607379"/>
                  <a:pt x="1537" y="565442"/>
                  <a:pt x="0" y="392415"/>
                </a:cubicBezTo>
                <a:cubicBezTo>
                  <a:pt x="-1537" y="219388"/>
                  <a:pt x="6606" y="89894"/>
                  <a:pt x="0" y="0"/>
                </a:cubicBezTo>
                <a:cubicBezTo>
                  <a:pt x="317408" y="-7321"/>
                  <a:pt x="329101" y="17065"/>
                  <a:pt x="648890" y="0"/>
                </a:cubicBezTo>
                <a:cubicBezTo>
                  <a:pt x="968679" y="-17065"/>
                  <a:pt x="1125188" y="-12594"/>
                  <a:pt x="1336712" y="0"/>
                </a:cubicBezTo>
                <a:cubicBezTo>
                  <a:pt x="1548236" y="12594"/>
                  <a:pt x="1809412" y="16704"/>
                  <a:pt x="1985602" y="0"/>
                </a:cubicBezTo>
                <a:cubicBezTo>
                  <a:pt x="2161792" y="-16704"/>
                  <a:pt x="2304410" y="22579"/>
                  <a:pt x="2556625" y="0"/>
                </a:cubicBezTo>
                <a:cubicBezTo>
                  <a:pt x="2808840" y="-22579"/>
                  <a:pt x="2928459" y="-23705"/>
                  <a:pt x="3244448" y="0"/>
                </a:cubicBezTo>
                <a:cubicBezTo>
                  <a:pt x="3560437" y="23705"/>
                  <a:pt x="3761679" y="-18558"/>
                  <a:pt x="3893337" y="0"/>
                </a:cubicBezTo>
                <a:cubicBezTo>
                  <a:pt x="3874565" y="107032"/>
                  <a:pt x="3885534" y="326506"/>
                  <a:pt x="3893337"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16" name="مربع نص 15">
            <a:extLst>
              <a:ext uri="{FF2B5EF4-FFF2-40B4-BE49-F238E27FC236}">
                <a16:creationId xmlns:a16="http://schemas.microsoft.com/office/drawing/2014/main" id="{740F07D2-B95C-44A0-B1F4-E941FD92D434}"/>
              </a:ext>
            </a:extLst>
          </p:cNvPr>
          <p:cNvSpPr txBox="1"/>
          <p:nvPr/>
        </p:nvSpPr>
        <p:spPr>
          <a:xfrm>
            <a:off x="4170138" y="1705418"/>
            <a:ext cx="3893337"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الوحدة: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الثانية</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sp>
        <p:nvSpPr>
          <p:cNvPr id="17" name="مربع نص 16">
            <a:extLst>
              <a:ext uri="{FF2B5EF4-FFF2-40B4-BE49-F238E27FC236}">
                <a16:creationId xmlns:a16="http://schemas.microsoft.com/office/drawing/2014/main" id="{24F18056-A4C8-4755-86B7-CD237928F0E9}"/>
              </a:ext>
            </a:extLst>
          </p:cNvPr>
          <p:cNvSpPr txBox="1"/>
          <p:nvPr/>
        </p:nvSpPr>
        <p:spPr>
          <a:xfrm>
            <a:off x="3422295" y="5988531"/>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chemeClr val="tx1"/>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chemeClr val="tx1"/>
                  </a:glow>
                </a:effectLst>
                <a:latin typeface="BoutrosNewsH1" pitchFamily="2" charset="-78"/>
                <a:cs typeface="BoutrosNewsH1" pitchFamily="2" charset="-78"/>
              </a:rPr>
              <a:t>أ. أحمد جمعان الغامدي</a:t>
            </a:r>
          </a:p>
        </p:txBody>
      </p:sp>
    </p:spTree>
    <p:extLst>
      <p:ext uri="{BB962C8B-B14F-4D97-AF65-F5344CB8AC3E}">
        <p14:creationId xmlns:p14="http://schemas.microsoft.com/office/powerpoint/2010/main" val="2062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625" autoRev="1" fill="remove"/>
                                        <p:tgtEl>
                                          <p:spTgt spid="4"/>
                                        </p:tgtEl>
                                        <p:attrNameLst>
                                          <p:attrName>style.color</p:attrName>
                                        </p:attrNameLst>
                                      </p:cBhvr>
                                      <p:to>
                                        <a:srgbClr val="FEE599"/>
                                      </p:to>
                                    </p:animClr>
                                    <p:animClr clrSpc="rgb" dir="cw">
                                      <p:cBhvr>
                                        <p:cTn id="7" dur="625" autoRev="1" fill="remove"/>
                                        <p:tgtEl>
                                          <p:spTgt spid="4"/>
                                        </p:tgtEl>
                                        <p:attrNameLst>
                                          <p:attrName>fillcolor</p:attrName>
                                        </p:attrNameLst>
                                      </p:cBhvr>
                                      <p:to>
                                        <a:srgbClr val="FEE599"/>
                                      </p:to>
                                    </p:animClr>
                                    <p:set>
                                      <p:cBhvr>
                                        <p:cTn id="8" dur="625" autoRev="1" fill="remove"/>
                                        <p:tgtEl>
                                          <p:spTgt spid="4"/>
                                        </p:tgtEl>
                                        <p:attrNameLst>
                                          <p:attrName>fill.type</p:attrName>
                                        </p:attrNameLst>
                                      </p:cBhvr>
                                      <p:to>
                                        <p:strVal val="solid"/>
                                      </p:to>
                                    </p:set>
                                    <p:set>
                                      <p:cBhvr>
                                        <p:cTn id="9" dur="625" autoRev="1" fill="remove"/>
                                        <p:tgtEl>
                                          <p:spTgt spid="4"/>
                                        </p:tgtEl>
                                        <p:attrNameLst>
                                          <p:attrName>fill.on</p:attrName>
                                        </p:attrNameLst>
                                      </p:cBhvr>
                                      <p:to>
                                        <p:strVal val="true"/>
                                      </p:to>
                                    </p:set>
                                  </p:childTnLst>
                                </p:cTn>
                              </p:par>
                              <p:par>
                                <p:cTn id="10" presetID="36" presetClass="emph" presetSubtype="0" repeatCount="indefinite" fill="hold" grpId="0" nodeType="withEffect">
                                  <p:stCondLst>
                                    <p:cond delay="0"/>
                                  </p:stCondLst>
                                  <p:iterate type="lt">
                                    <p:tmPct val="10000"/>
                                  </p:iterate>
                                  <p:childTnLst>
                                    <p:animScale>
                                      <p:cBhvr>
                                        <p:cTn id="11" dur="500" autoRev="1" fill="hold">
                                          <p:stCondLst>
                                            <p:cond delay="0"/>
                                          </p:stCondLst>
                                        </p:cTn>
                                        <p:tgtEl>
                                          <p:spTgt spid="8"/>
                                        </p:tgtEl>
                                      </p:cBhvr>
                                      <p:to x="80000" y="100000"/>
                                    </p:animScale>
                                    <p:anim by="(#ppt_w*0.10)" calcmode="lin" valueType="num">
                                      <p:cBhvr>
                                        <p:cTn id="12" dur="500" autoRev="1" fill="hold">
                                          <p:stCondLst>
                                            <p:cond delay="0"/>
                                          </p:stCondLst>
                                        </p:cTn>
                                        <p:tgtEl>
                                          <p:spTgt spid="8"/>
                                        </p:tgtEl>
                                        <p:attrNameLst>
                                          <p:attrName>ppt_x</p:attrName>
                                        </p:attrNameLst>
                                      </p:cBhvr>
                                    </p:anim>
                                    <p:anim by="(-#ppt_w*0.10)" calcmode="lin" valueType="num">
                                      <p:cBhvr>
                                        <p:cTn id="13" dur="500" autoRev="1" fill="hold">
                                          <p:stCondLst>
                                            <p:cond delay="0"/>
                                          </p:stCondLst>
                                        </p:cTn>
                                        <p:tgtEl>
                                          <p:spTgt spid="8"/>
                                        </p:tgtEl>
                                        <p:attrNameLst>
                                          <p:attrName>ppt_y</p:attrName>
                                        </p:attrNameLst>
                                      </p:cBhvr>
                                    </p:anim>
                                    <p:animRot by="-480000">
                                      <p:cBhvr>
                                        <p:cTn id="14" dur="500" autoRev="1" fill="hold">
                                          <p:stCondLst>
                                            <p:cond delay="0"/>
                                          </p:stCondLst>
                                        </p:cTn>
                                        <p:tgtEl>
                                          <p:spTgt spid="8"/>
                                        </p:tgtEl>
                                        <p:attrNameLst>
                                          <p:attrName>r</p:attrName>
                                        </p:attrNameLst>
                                      </p:cBhvr>
                                    </p:animRot>
                                  </p:childTnLst>
                                </p:cTn>
                              </p:par>
                              <p:par>
                                <p:cTn id="15" presetID="27" presetClass="emph" presetSubtype="0" repeatCount="indefinite" fill="remove" grpId="0" nodeType="withEffect">
                                  <p:stCondLst>
                                    <p:cond delay="0"/>
                                  </p:stCondLst>
                                  <p:childTnLst>
                                    <p:animClr clrSpc="rgb" dir="cw">
                                      <p:cBhvr override="childStyle">
                                        <p:cTn id="16" dur="625" autoRev="1" fill="remove"/>
                                        <p:tgtEl>
                                          <p:spTgt spid="15"/>
                                        </p:tgtEl>
                                        <p:attrNameLst>
                                          <p:attrName>style.color</p:attrName>
                                        </p:attrNameLst>
                                      </p:cBhvr>
                                      <p:to>
                                        <a:srgbClr val="FEE599"/>
                                      </p:to>
                                    </p:animClr>
                                    <p:animClr clrSpc="rgb" dir="cw">
                                      <p:cBhvr>
                                        <p:cTn id="17" dur="625" autoRev="1" fill="remove"/>
                                        <p:tgtEl>
                                          <p:spTgt spid="15"/>
                                        </p:tgtEl>
                                        <p:attrNameLst>
                                          <p:attrName>fillcolor</p:attrName>
                                        </p:attrNameLst>
                                      </p:cBhvr>
                                      <p:to>
                                        <a:srgbClr val="FEE599"/>
                                      </p:to>
                                    </p:animClr>
                                    <p:set>
                                      <p:cBhvr>
                                        <p:cTn id="18" dur="625" autoRev="1" fill="remove"/>
                                        <p:tgtEl>
                                          <p:spTgt spid="15"/>
                                        </p:tgtEl>
                                        <p:attrNameLst>
                                          <p:attrName>fill.type</p:attrName>
                                        </p:attrNameLst>
                                      </p:cBhvr>
                                      <p:to>
                                        <p:strVal val="solid"/>
                                      </p:to>
                                    </p:set>
                                    <p:set>
                                      <p:cBhvr>
                                        <p:cTn id="19" dur="625" autoRev="1" fill="remove"/>
                                        <p:tgtEl>
                                          <p:spTgt spid="15"/>
                                        </p:tgtEl>
                                        <p:attrNameLst>
                                          <p:attrName>fill.on</p:attrName>
                                        </p:attrNameLst>
                                      </p:cBhvr>
                                      <p:to>
                                        <p:strVal val="true"/>
                                      </p:to>
                                    </p:set>
                                  </p:childTnLst>
                                </p:cTn>
                              </p:par>
                              <p:par>
                                <p:cTn id="20" presetID="36" presetClass="emph" presetSubtype="0" repeatCount="indefinite" fill="hold" grpId="0" nodeType="withEffect">
                                  <p:stCondLst>
                                    <p:cond delay="0"/>
                                  </p:stCondLst>
                                  <p:iterate type="lt">
                                    <p:tmPct val="10000"/>
                                  </p:iterate>
                                  <p:childTnLst>
                                    <p:animScale>
                                      <p:cBhvr>
                                        <p:cTn id="21" dur="500" autoRev="1" fill="hold">
                                          <p:stCondLst>
                                            <p:cond delay="0"/>
                                          </p:stCondLst>
                                        </p:cTn>
                                        <p:tgtEl>
                                          <p:spTgt spid="16"/>
                                        </p:tgtEl>
                                      </p:cBhvr>
                                      <p:to x="80000" y="100000"/>
                                    </p:animScale>
                                    <p:anim by="(#ppt_w*0.10)" calcmode="lin" valueType="num">
                                      <p:cBhvr>
                                        <p:cTn id="22" dur="500" autoRev="1" fill="hold">
                                          <p:stCondLst>
                                            <p:cond delay="0"/>
                                          </p:stCondLst>
                                        </p:cTn>
                                        <p:tgtEl>
                                          <p:spTgt spid="16"/>
                                        </p:tgtEl>
                                        <p:attrNameLst>
                                          <p:attrName>ppt_x</p:attrName>
                                        </p:attrNameLst>
                                      </p:cBhvr>
                                    </p:anim>
                                    <p:anim by="(-#ppt_w*0.10)" calcmode="lin" valueType="num">
                                      <p:cBhvr>
                                        <p:cTn id="23" dur="500" autoRev="1" fill="hold">
                                          <p:stCondLst>
                                            <p:cond delay="0"/>
                                          </p:stCondLst>
                                        </p:cTn>
                                        <p:tgtEl>
                                          <p:spTgt spid="16"/>
                                        </p:tgtEl>
                                        <p:attrNameLst>
                                          <p:attrName>ppt_y</p:attrName>
                                        </p:attrNameLst>
                                      </p:cBhvr>
                                    </p:anim>
                                    <p:animRot by="-480000">
                                      <p:cBhvr>
                                        <p:cTn id="24" dur="500" autoRev="1" fill="hold">
                                          <p:stCondLst>
                                            <p:cond delay="0"/>
                                          </p:stCondLst>
                                        </p:cTn>
                                        <p:tgtEl>
                                          <p:spTgt spid="16"/>
                                        </p:tgtEl>
                                        <p:attrNameLst>
                                          <p:attrName>r</p:attrName>
                                        </p:attrNameLst>
                                      </p:cBhvr>
                                    </p:animRot>
                                  </p:childTnLst>
                                </p:cTn>
                              </p:par>
                              <p:par>
                                <p:cTn id="25" presetID="36" presetClass="emph" presetSubtype="0" repeatCount="indefinite" fill="hold" grpId="0" nodeType="withEffect">
                                  <p:stCondLst>
                                    <p:cond delay="0"/>
                                  </p:stCondLst>
                                  <p:iterate type="lt">
                                    <p:tmPct val="10000"/>
                                  </p:iterate>
                                  <p:childTnLst>
                                    <p:animScale>
                                      <p:cBhvr>
                                        <p:cTn id="26" dur="375" autoRev="1" fill="hold">
                                          <p:stCondLst>
                                            <p:cond delay="0"/>
                                          </p:stCondLst>
                                        </p:cTn>
                                        <p:tgtEl>
                                          <p:spTgt spid="6"/>
                                        </p:tgtEl>
                                      </p:cBhvr>
                                      <p:to x="80000" y="100000"/>
                                    </p:animScale>
                                    <p:anim by="(#ppt_w*0.10)" calcmode="lin" valueType="num">
                                      <p:cBhvr>
                                        <p:cTn id="27" dur="375" autoRev="1" fill="hold">
                                          <p:stCondLst>
                                            <p:cond delay="0"/>
                                          </p:stCondLst>
                                        </p:cTn>
                                        <p:tgtEl>
                                          <p:spTgt spid="6"/>
                                        </p:tgtEl>
                                        <p:attrNameLst>
                                          <p:attrName>ppt_x</p:attrName>
                                        </p:attrNameLst>
                                      </p:cBhvr>
                                    </p:anim>
                                    <p:anim by="(-#ppt_w*0.10)" calcmode="lin" valueType="num">
                                      <p:cBhvr>
                                        <p:cTn id="28" dur="375" autoRev="1" fill="hold">
                                          <p:stCondLst>
                                            <p:cond delay="0"/>
                                          </p:stCondLst>
                                        </p:cTn>
                                        <p:tgtEl>
                                          <p:spTgt spid="6"/>
                                        </p:tgtEl>
                                        <p:attrNameLst>
                                          <p:attrName>ppt_y</p:attrName>
                                        </p:attrNameLst>
                                      </p:cBhvr>
                                    </p:anim>
                                    <p:animRot by="-480000">
                                      <p:cBhvr>
                                        <p:cTn id="29" dur="375"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8" name="زر الإجراء: فارغ 7">
            <a:hlinkClick r:id="" action="ppaction://noaction" highlightClick="1"/>
            <a:extLst>
              <a:ext uri="{FF2B5EF4-FFF2-40B4-BE49-F238E27FC236}">
                <a16:creationId xmlns:a16="http://schemas.microsoft.com/office/drawing/2014/main" id="{4D864CD0-57CB-46C1-8A22-FF19DBAC5A2D}"/>
              </a:ext>
            </a:extLst>
          </p:cNvPr>
          <p:cNvSpPr/>
          <p:nvPr/>
        </p:nvSpPr>
        <p:spPr>
          <a:xfrm>
            <a:off x="4514741" y="3428998"/>
            <a:ext cx="1705646"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80000"/>
              </a:lnSpc>
            </a:pPr>
            <a:r>
              <a:rPr lang="ar-SA" sz="6600" b="1" spc="50"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rPr>
              <a:t>صح</a:t>
            </a:r>
            <a:endParaRPr lang="ar-SA" sz="3200" b="1"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endParaRPr>
          </a:p>
        </p:txBody>
      </p:sp>
      <p:sp>
        <p:nvSpPr>
          <p:cNvPr id="9" name="زر الإجراء: فارغ 8">
            <a:hlinkClick r:id="" action="ppaction://noaction" highlightClick="1"/>
            <a:extLst>
              <a:ext uri="{FF2B5EF4-FFF2-40B4-BE49-F238E27FC236}">
                <a16:creationId xmlns:a16="http://schemas.microsoft.com/office/drawing/2014/main" id="{0612AECF-63FC-48F1-B96C-CCBC341F7C50}"/>
              </a:ext>
            </a:extLst>
          </p:cNvPr>
          <p:cNvSpPr/>
          <p:nvPr/>
        </p:nvSpPr>
        <p:spPr>
          <a:xfrm>
            <a:off x="1214203" y="3428999"/>
            <a:ext cx="1844957"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140000"/>
              </a:lnSpc>
            </a:pPr>
            <a:r>
              <a:rPr lang="ar-SA" sz="6000" b="1" spc="50" dirty="0">
                <a:ln w="9525" cmpd="sng">
                  <a:solidFill>
                    <a:schemeClr val="tx1"/>
                  </a:solidFill>
                  <a:prstDash val="solid"/>
                </a:ln>
                <a:solidFill>
                  <a:srgbClr val="FF0000"/>
                </a:solidFill>
                <a:effectLst/>
                <a:latin typeface="AbdoMaster-Bold" panose="02000500030000020004" pitchFamily="50" charset="-78"/>
                <a:cs typeface="AbdoMaster-Bold" panose="02000500030000020004" pitchFamily="50" charset="-78"/>
              </a:rPr>
              <a:t>خطأ</a:t>
            </a:r>
            <a:endParaRPr lang="ar-SA" sz="2800" b="1" dirty="0">
              <a:ln w="9525" cmpd="sng">
                <a:solidFill>
                  <a:schemeClr val="tx1"/>
                </a:solidFill>
                <a:prstDash val="solid"/>
              </a:ln>
              <a:solidFill>
                <a:srgbClr val="92D050"/>
              </a:solidFill>
              <a:effectLst/>
              <a:latin typeface="AbdoMaster-Bold" panose="02000500030000020004" pitchFamily="50" charset="-78"/>
              <a:cs typeface="AbdoMaster-Bold" panose="02000500030000020004" pitchFamily="50" charset="-78"/>
            </a:endParaRPr>
          </a:p>
        </p:txBody>
      </p:sp>
      <p:pic>
        <p:nvPicPr>
          <p:cNvPr id="6" name="Picture 2" descr="نتيجة بحث الصور عن ‪right answer‬‏">
            <a:hlinkClick r:id="rId4"/>
            <a:extLst>
              <a:ext uri="{FF2B5EF4-FFF2-40B4-BE49-F238E27FC236}">
                <a16:creationId xmlns:a16="http://schemas.microsoft.com/office/drawing/2014/main" id="{5C9CBCEE-7A4F-4666-97F3-DC6696543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692DBD76-E0BB-4E51-99B7-ECFA7F1A1B32}"/>
              </a:ext>
            </a:extLst>
          </p:cNvPr>
          <p:cNvSpPr txBox="1"/>
          <p:nvPr/>
        </p:nvSpPr>
        <p:spPr>
          <a:xfrm>
            <a:off x="180475" y="1005640"/>
            <a:ext cx="7365698" cy="1661993"/>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س2/ </a:t>
            </a:r>
            <a:r>
              <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السداد هو الوصول إلى حقيقة الاستقامة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a:t>
            </a:r>
          </a:p>
        </p:txBody>
      </p:sp>
    </p:spTree>
    <p:extLst>
      <p:ext uri="{BB962C8B-B14F-4D97-AF65-F5344CB8AC3E}">
        <p14:creationId xmlns:p14="http://schemas.microsoft.com/office/powerpoint/2010/main" val="111024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10"/>
                                        </p:tgtEl>
                                        <p:attrNameLst>
                                          <p:attrName>style.visibility</p:attrName>
                                        </p:attrNameLst>
                                      </p:cBhvr>
                                      <p:to>
                                        <p:strVal val="visible"/>
                                      </p:to>
                                    </p:set>
                                    <p:set>
                                      <p:cBhvr>
                                        <p:cTn id="7" dur="455" fill="hold">
                                          <p:stCondLst>
                                            <p:cond delay="0"/>
                                          </p:stCondLst>
                                        </p:cTn>
                                        <p:tgtEl>
                                          <p:spTgt spid="10"/>
                                        </p:tgtEl>
                                        <p:attrNameLst>
                                          <p:attrName>style.rotation</p:attrName>
                                        </p:attrNameLst>
                                      </p:cBhvr>
                                      <p:to>
                                        <p:strVal val="-45.0"/>
                                      </p:to>
                                    </p:set>
                                    <p:anim calcmode="lin" valueType="num">
                                      <p:cBhvr>
                                        <p:cTn id="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600"/>
                            </p:stCondLst>
                            <p:childTnLst>
                              <p:par>
                                <p:cTn id="13" presetID="23" presetClass="entr" presetSubtype="3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6*min(max(#ppt_w*#ppt_h,.3),1)-7.4)/-.7*#ppt_w"/>
                                          </p:val>
                                        </p:tav>
                                        <p:tav tm="100000">
                                          <p:val>
                                            <p:strVal val="#ppt_w"/>
                                          </p:val>
                                        </p:tav>
                                      </p:tavLst>
                                    </p:anim>
                                    <p:anim calcmode="lin" valueType="num">
                                      <p:cBhvr>
                                        <p:cTn id="16" dur="1000" fill="hold"/>
                                        <p:tgtEl>
                                          <p:spTgt spid="8"/>
                                        </p:tgtEl>
                                        <p:attrNameLst>
                                          <p:attrName>ppt_h</p:attrName>
                                        </p:attrNameLst>
                                      </p:cBhvr>
                                      <p:tavLst>
                                        <p:tav tm="0">
                                          <p:val>
                                            <p:strVal val="(6*min(max(#ppt_w*#ppt_h,.3),1)-7.4)/-.7*#ppt_h"/>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3600"/>
                            </p:stCondLst>
                            <p:childTnLst>
                              <p:par>
                                <p:cTn id="20" presetID="23" presetClass="entr" presetSubtype="3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6*min(max(#ppt_w*#ppt_h,.3),1)-7.4)/-.7*#ppt_w"/>
                                          </p:val>
                                        </p:tav>
                                        <p:tav tm="100000">
                                          <p:val>
                                            <p:strVal val="#ppt_w"/>
                                          </p:val>
                                        </p:tav>
                                      </p:tavLst>
                                    </p:anim>
                                    <p:anim calcmode="lin" valueType="num">
                                      <p:cBhvr>
                                        <p:cTn id="23" dur="1000" fill="hold"/>
                                        <p:tgtEl>
                                          <p:spTgt spid="9"/>
                                        </p:tgtEl>
                                        <p:attrNameLst>
                                          <p:attrName>ppt_h</p:attrName>
                                        </p:attrNameLst>
                                      </p:cBhvr>
                                      <p:tavLst>
                                        <p:tav tm="0">
                                          <p:val>
                                            <p:strVal val="(6*min(max(#ppt_w*#ppt_h,.3),1)-7.4)/-.7*#ppt_h"/>
                                          </p:val>
                                        </p:tav>
                                        <p:tav tm="100000">
                                          <p:val>
                                            <p:strVal val="#ppt_h"/>
                                          </p:val>
                                        </p:tav>
                                      </p:tavLst>
                                    </p:anim>
                                    <p:anim calcmode="lin" valueType="num">
                                      <p:cBhvr>
                                        <p:cTn id="24" dur="1000" fill="hold"/>
                                        <p:tgtEl>
                                          <p:spTgt spid="9"/>
                                        </p:tgtEl>
                                        <p:attrNameLst>
                                          <p:attrName>ppt_x</p:attrName>
                                        </p:attrNameLst>
                                      </p:cBhvr>
                                      <p:tavLst>
                                        <p:tav tm="0">
                                          <p:val>
                                            <p:fltVal val="0.5"/>
                                          </p:val>
                                        </p:tav>
                                        <p:tav tm="100000">
                                          <p:val>
                                            <p:strVal val="#ppt_x"/>
                                          </p:val>
                                        </p:tav>
                                      </p:tavLst>
                                    </p:anim>
                                    <p:anim calcmode="lin" valueType="num">
                                      <p:cBhvr>
                                        <p:cTn id="25"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1250"/>
                                        <p:tgtEl>
                                          <p:spTgt spid="6"/>
                                        </p:tgtEl>
                                      </p:cBhvr>
                                    </p:animEffect>
                                  </p:childTnLst>
                                </p:cTn>
                              </p:par>
                            </p:childTnLst>
                          </p:cTn>
                        </p:par>
                      </p:childTnLst>
                    </p:cTn>
                  </p:par>
                </p:childTnLst>
              </p:cTn>
              <p:nextCondLst>
                <p:cond evt="onClick" delay="0">
                  <p:tgtEl>
                    <p:spTgt spid="8"/>
                  </p:tgtEl>
                </p:cond>
              </p:nextCondLst>
            </p:seq>
          </p:childTnLst>
        </p:cTn>
      </p:par>
    </p:tnLst>
    <p:bldLst>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F7F49"/>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34737" y="1019427"/>
            <a:ext cx="7710706" cy="1538883"/>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س3/ </a:t>
            </a:r>
            <a:r>
              <a:rPr lang="ar-SA" sz="40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مما يشرع في وقت الدلجة من الأعمال هو ....... ؟</a:t>
            </a:r>
            <a:endPar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أ-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الفجر</a:t>
            </a:r>
            <a:endPar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ب-</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أذكار الصباح</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ج-</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قيام الليل</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د-</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أذكار المساء</a:t>
            </a:r>
          </a:p>
        </p:txBody>
      </p:sp>
    </p:spTree>
    <p:extLst>
      <p:ext uri="{BB962C8B-B14F-4D97-AF65-F5344CB8AC3E}">
        <p14:creationId xmlns:p14="http://schemas.microsoft.com/office/powerpoint/2010/main" val="2950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2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42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2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2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7"/>
                  </p:tgtEl>
                </p:cond>
              </p:nextCondLst>
            </p:seq>
          </p:childTnLst>
        </p:cTn>
      </p:par>
    </p:tnLst>
    <p:bldLst>
      <p:bldP spid="4" grpId="0"/>
      <p:bldP spid="5" grpId="0" animBg="1"/>
      <p:bldP spid="6" grpId="0" animBg="1"/>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مربع نص 1">
            <a:extLst>
              <a:ext uri="{FF2B5EF4-FFF2-40B4-BE49-F238E27FC236}">
                <a16:creationId xmlns:a16="http://schemas.microsoft.com/office/drawing/2014/main" id="{544B9E2F-2D58-4FFE-AF15-3F148017C973}"/>
              </a:ext>
            </a:extLst>
          </p:cNvPr>
          <p:cNvSpPr txBox="1"/>
          <p:nvPr/>
        </p:nvSpPr>
        <p:spPr>
          <a:xfrm>
            <a:off x="1649749" y="140118"/>
            <a:ext cx="8554878" cy="1569660"/>
          </a:xfrm>
          <a:prstGeom prst="rect">
            <a:avLst/>
          </a:prstGeom>
          <a:noFill/>
        </p:spPr>
        <p:txBody>
          <a:bodyPr wrap="square">
            <a:spAutoFit/>
          </a:bodyPr>
          <a:lstStyle/>
          <a:p>
            <a:pPr algn="ctr"/>
            <a:r>
              <a:rPr lang="ar-SA" sz="96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AbdoMaster-Bold" panose="02000500030000020004" pitchFamily="50" charset="-78"/>
                <a:cs typeface="AbdoMaster-Bold" panose="02000500030000020004" pitchFamily="50" charset="-78"/>
              </a:rPr>
              <a:t>انتهى الدرس</a:t>
            </a:r>
          </a:p>
        </p:txBody>
      </p:sp>
      <p:sp>
        <p:nvSpPr>
          <p:cNvPr id="6" name="Google Shape;189;p33">
            <a:extLst>
              <a:ext uri="{FF2B5EF4-FFF2-40B4-BE49-F238E27FC236}">
                <a16:creationId xmlns:a16="http://schemas.microsoft.com/office/drawing/2014/main" id="{0D11641C-8885-4793-B975-C39E7181A129}"/>
              </a:ext>
            </a:extLst>
          </p:cNvPr>
          <p:cNvSpPr/>
          <p:nvPr/>
        </p:nvSpPr>
        <p:spPr>
          <a:xfrm>
            <a:off x="10086536" y="273637"/>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مربع نص 11">
            <a:extLst>
              <a:ext uri="{FF2B5EF4-FFF2-40B4-BE49-F238E27FC236}">
                <a16:creationId xmlns:a16="http://schemas.microsoft.com/office/drawing/2014/main" id="{91EE6969-A900-4D9A-96E7-8CA27526621F}"/>
              </a:ext>
            </a:extLst>
          </p:cNvPr>
          <p:cNvSpPr txBox="1"/>
          <p:nvPr/>
        </p:nvSpPr>
        <p:spPr>
          <a:xfrm>
            <a:off x="8762223" y="3370080"/>
            <a:ext cx="3421705"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مازن إياد أبوزيد</a:t>
            </a:r>
          </a:p>
        </p:txBody>
      </p:sp>
      <p:sp>
        <p:nvSpPr>
          <p:cNvPr id="14" name="مربع نص 13">
            <a:extLst>
              <a:ext uri="{FF2B5EF4-FFF2-40B4-BE49-F238E27FC236}">
                <a16:creationId xmlns:a16="http://schemas.microsoft.com/office/drawing/2014/main" id="{5563D09D-90E6-418B-8E89-4203D8DE58F8}"/>
              </a:ext>
            </a:extLst>
          </p:cNvPr>
          <p:cNvSpPr txBox="1"/>
          <p:nvPr/>
        </p:nvSpPr>
        <p:spPr>
          <a:xfrm>
            <a:off x="-61615" y="3334543"/>
            <a:ext cx="4131004"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محمد علي باخشوين</a:t>
            </a:r>
          </a:p>
        </p:txBody>
      </p:sp>
      <p:sp>
        <p:nvSpPr>
          <p:cNvPr id="16" name="مربع نص 15">
            <a:extLst>
              <a:ext uri="{FF2B5EF4-FFF2-40B4-BE49-F238E27FC236}">
                <a16:creationId xmlns:a16="http://schemas.microsoft.com/office/drawing/2014/main" id="{3949F6AC-A8FF-41C1-AD49-01A8F3BF2DA6}"/>
              </a:ext>
            </a:extLst>
          </p:cNvPr>
          <p:cNvSpPr txBox="1"/>
          <p:nvPr/>
        </p:nvSpPr>
        <p:spPr>
          <a:xfrm>
            <a:off x="9039268" y="2434178"/>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sp>
        <p:nvSpPr>
          <p:cNvPr id="9" name="مربع نص 8">
            <a:extLst>
              <a:ext uri="{FF2B5EF4-FFF2-40B4-BE49-F238E27FC236}">
                <a16:creationId xmlns:a16="http://schemas.microsoft.com/office/drawing/2014/main" id="{D6E2F65C-6EFF-4D11-A323-81CAD65DC9D8}"/>
              </a:ext>
            </a:extLst>
          </p:cNvPr>
          <p:cNvSpPr txBox="1"/>
          <p:nvPr/>
        </p:nvSpPr>
        <p:spPr>
          <a:xfrm>
            <a:off x="560524" y="2469716"/>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pic>
        <p:nvPicPr>
          <p:cNvPr id="11" name="صورة 10">
            <a:extLst>
              <a:ext uri="{FF2B5EF4-FFF2-40B4-BE49-F238E27FC236}">
                <a16:creationId xmlns:a16="http://schemas.microsoft.com/office/drawing/2014/main" id="{B30097A5-C6DA-42B8-9586-89163B08BC4D}"/>
              </a:ext>
            </a:extLst>
          </p:cNvPr>
          <p:cNvPicPr>
            <a:picLocks noChangeAspect="1"/>
          </p:cNvPicPr>
          <p:nvPr/>
        </p:nvPicPr>
        <p:blipFill>
          <a:blip r:embed="rId3" cstate="hqprint">
            <a:alphaModFix/>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83333" y="2177728"/>
            <a:ext cx="5108587" cy="3031034"/>
          </a:xfrm>
          <a:prstGeom prst="rect">
            <a:avLst/>
          </a:prstGeom>
          <a:effectLst/>
        </p:spPr>
      </p:pic>
      <p:sp>
        <p:nvSpPr>
          <p:cNvPr id="18" name="مربع نص 17">
            <a:extLst>
              <a:ext uri="{FF2B5EF4-FFF2-40B4-BE49-F238E27FC236}">
                <a16:creationId xmlns:a16="http://schemas.microsoft.com/office/drawing/2014/main" id="{E0379DB4-5729-411A-9BD8-DE423F7C9090}"/>
              </a:ext>
            </a:extLst>
          </p:cNvPr>
          <p:cNvSpPr txBox="1"/>
          <p:nvPr/>
        </p:nvSpPr>
        <p:spPr>
          <a:xfrm>
            <a:off x="3602813" y="5933162"/>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rgbClr val="78230D"/>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rgbClr val="78230D"/>
                  </a:glow>
                </a:effectLst>
                <a:latin typeface="BoutrosNewsH1" pitchFamily="2" charset="-78"/>
                <a:cs typeface="BoutrosNewsH1" pitchFamily="2" charset="-78"/>
              </a:rPr>
              <a:t>أ. أحمد جمعان الغامدي</a:t>
            </a:r>
          </a:p>
        </p:txBody>
      </p:sp>
      <p:sp>
        <p:nvSpPr>
          <p:cNvPr id="20" name="Google Shape;189;p33">
            <a:extLst>
              <a:ext uri="{FF2B5EF4-FFF2-40B4-BE49-F238E27FC236}">
                <a16:creationId xmlns:a16="http://schemas.microsoft.com/office/drawing/2014/main" id="{185F90B9-3F82-40F9-A30D-D8B8179A2D7A}"/>
              </a:ext>
            </a:extLst>
          </p:cNvPr>
          <p:cNvSpPr/>
          <p:nvPr/>
        </p:nvSpPr>
        <p:spPr>
          <a:xfrm>
            <a:off x="410375" y="242894"/>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Tree>
    <p:extLst>
      <p:ext uri="{BB962C8B-B14F-4D97-AF65-F5344CB8AC3E}">
        <p14:creationId xmlns:p14="http://schemas.microsoft.com/office/powerpoint/2010/main" val="34403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543528"/>
            <a:ext cx="8554878" cy="2215991"/>
          </a:xfrm>
          <a:prstGeom prst="rect">
            <a:avLst/>
          </a:prstGeom>
          <a:noFill/>
        </p:spPr>
        <p:txBody>
          <a:bodyPr wrap="square" anchor="ctr">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الحديث</a:t>
            </a:r>
          </a:p>
        </p:txBody>
      </p:sp>
    </p:spTree>
    <p:extLst>
      <p:ext uri="{BB962C8B-B14F-4D97-AF65-F5344CB8AC3E}">
        <p14:creationId xmlns:p14="http://schemas.microsoft.com/office/powerpoint/2010/main" val="1644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6582"/>
            <a:ext cx="12192000" cy="6858000"/>
          </a:xfrm>
          <a:prstGeom prst="rect">
            <a:avLst/>
          </a:prstGeom>
        </p:spPr>
      </p:pic>
      <p:sp>
        <p:nvSpPr>
          <p:cNvPr id="7" name="مربع نص 6">
            <a:extLst>
              <a:ext uri="{FF2B5EF4-FFF2-40B4-BE49-F238E27FC236}">
                <a16:creationId xmlns:a16="http://schemas.microsoft.com/office/drawing/2014/main" id="{28CD5C4E-9CFC-4C9F-80A2-653F50F6196A}"/>
              </a:ext>
            </a:extLst>
          </p:cNvPr>
          <p:cNvSpPr txBox="1"/>
          <p:nvPr/>
        </p:nvSpPr>
        <p:spPr>
          <a:xfrm>
            <a:off x="1621478" y="2111192"/>
            <a:ext cx="8915960" cy="2635615"/>
          </a:xfrm>
          <a:custGeom>
            <a:avLst/>
            <a:gdLst>
              <a:gd name="connsiteX0" fmla="*/ 0 w 8915960"/>
              <a:gd name="connsiteY0" fmla="*/ 439269 h 2635615"/>
              <a:gd name="connsiteX1" fmla="*/ 439269 w 8915960"/>
              <a:gd name="connsiteY1" fmla="*/ 0 h 2635615"/>
              <a:gd name="connsiteX2" fmla="*/ 8476691 w 8915960"/>
              <a:gd name="connsiteY2" fmla="*/ 0 h 2635615"/>
              <a:gd name="connsiteX3" fmla="*/ 8915960 w 8915960"/>
              <a:gd name="connsiteY3" fmla="*/ 439269 h 2635615"/>
              <a:gd name="connsiteX4" fmla="*/ 8915960 w 8915960"/>
              <a:gd name="connsiteY4" fmla="*/ 2196346 h 2635615"/>
              <a:gd name="connsiteX5" fmla="*/ 8476691 w 8915960"/>
              <a:gd name="connsiteY5" fmla="*/ 2635615 h 2635615"/>
              <a:gd name="connsiteX6" fmla="*/ 439269 w 8915960"/>
              <a:gd name="connsiteY6" fmla="*/ 2635615 h 2635615"/>
              <a:gd name="connsiteX7" fmla="*/ 0 w 8915960"/>
              <a:gd name="connsiteY7" fmla="*/ 2196346 h 2635615"/>
              <a:gd name="connsiteX8" fmla="*/ 0 w 8915960"/>
              <a:gd name="connsiteY8" fmla="*/ 439269 h 263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960" h="2635615" fill="none" extrusionOk="0">
                <a:moveTo>
                  <a:pt x="0" y="439269"/>
                </a:moveTo>
                <a:cubicBezTo>
                  <a:pt x="-2994" y="178394"/>
                  <a:pt x="182067" y="-5598"/>
                  <a:pt x="439269" y="0"/>
                </a:cubicBezTo>
                <a:cubicBezTo>
                  <a:pt x="2103562" y="-31847"/>
                  <a:pt x="7534468" y="-23306"/>
                  <a:pt x="8476691" y="0"/>
                </a:cubicBezTo>
                <a:cubicBezTo>
                  <a:pt x="8715073" y="-35500"/>
                  <a:pt x="8921120" y="157630"/>
                  <a:pt x="8915960" y="439269"/>
                </a:cubicBezTo>
                <a:cubicBezTo>
                  <a:pt x="8991137" y="679559"/>
                  <a:pt x="8966712" y="1321068"/>
                  <a:pt x="8915960" y="2196346"/>
                </a:cubicBezTo>
                <a:cubicBezTo>
                  <a:pt x="8952263" y="2462927"/>
                  <a:pt x="8690322" y="2646798"/>
                  <a:pt x="8476691" y="2635615"/>
                </a:cubicBezTo>
                <a:cubicBezTo>
                  <a:pt x="6462522" y="2559978"/>
                  <a:pt x="2902793" y="2795558"/>
                  <a:pt x="439269" y="2635615"/>
                </a:cubicBezTo>
                <a:cubicBezTo>
                  <a:pt x="205635" y="2641337"/>
                  <a:pt x="32237" y="2472303"/>
                  <a:pt x="0" y="2196346"/>
                </a:cubicBezTo>
                <a:cubicBezTo>
                  <a:pt x="32928" y="1492547"/>
                  <a:pt x="-104878" y="935945"/>
                  <a:pt x="0" y="439269"/>
                </a:cubicBezTo>
                <a:close/>
              </a:path>
              <a:path w="8915960" h="2635615" stroke="0" extrusionOk="0">
                <a:moveTo>
                  <a:pt x="0" y="439269"/>
                </a:moveTo>
                <a:cubicBezTo>
                  <a:pt x="46860" y="193164"/>
                  <a:pt x="174193" y="-31254"/>
                  <a:pt x="439269" y="0"/>
                </a:cubicBezTo>
                <a:cubicBezTo>
                  <a:pt x="2366616" y="85385"/>
                  <a:pt x="6941330" y="-67325"/>
                  <a:pt x="8476691" y="0"/>
                </a:cubicBezTo>
                <a:cubicBezTo>
                  <a:pt x="8743364" y="-12230"/>
                  <a:pt x="8949160" y="192855"/>
                  <a:pt x="8915960" y="439269"/>
                </a:cubicBezTo>
                <a:cubicBezTo>
                  <a:pt x="9045005" y="1192908"/>
                  <a:pt x="8914809" y="1541313"/>
                  <a:pt x="8915960" y="2196346"/>
                </a:cubicBezTo>
                <a:cubicBezTo>
                  <a:pt x="8877421" y="2410686"/>
                  <a:pt x="8718834" y="2632503"/>
                  <a:pt x="8476691" y="2635615"/>
                </a:cubicBezTo>
                <a:cubicBezTo>
                  <a:pt x="7366475" y="2722985"/>
                  <a:pt x="3069710" y="2662811"/>
                  <a:pt x="439269" y="2635615"/>
                </a:cubicBezTo>
                <a:cubicBezTo>
                  <a:pt x="185400" y="2615333"/>
                  <a:pt x="-36925" y="2452338"/>
                  <a:pt x="0" y="2196346"/>
                </a:cubicBezTo>
                <a:cubicBezTo>
                  <a:pt x="-31154" y="1900682"/>
                  <a:pt x="140731" y="1250001"/>
                  <a:pt x="0" y="439269"/>
                </a:cubicBezTo>
                <a:close/>
              </a:path>
            </a:pathLst>
          </a:custGeom>
          <a:solidFill>
            <a:schemeClr val="accent4">
              <a:lumMod val="40000"/>
              <a:lumOff val="60000"/>
            </a:schemeClr>
          </a:solidFill>
          <a:ln w="28575">
            <a:solidFill>
              <a:schemeClr val="accent2">
                <a:lumMod val="50000"/>
              </a:schemeClr>
            </a:solidFill>
            <a:headEnd type="none" w="med" len="med"/>
            <a:tailEnd type="none" w="med" len="med"/>
            <a:extLst>
              <a:ext uri="{C807C97D-BFC1-408E-A445-0C87EB9F89A2}">
                <ask:lineSketchStyleProps xmlns:ask="http://schemas.microsoft.com/office/drawing/2018/sketchyshapes" xmlns="" sd="3500521541">
                  <a:prstGeom prst="flowChartAlternateProcess">
                    <a:avLst/>
                  </a:prstGeom>
                  <ask:type>
                    <ask:lineSketchCurved/>
                  </ask:type>
                </ask:lineSketchStyleProps>
              </a:ext>
            </a:extLst>
          </a:ln>
          <a:effectLst>
            <a:glow rad="635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1" anchor="ctr">
            <a:spAutoFit/>
            <a:scene3d>
              <a:camera prst="orthographicFront"/>
              <a:lightRig rig="soft" dir="t">
                <a:rot lat="0" lon="0" rev="15600000"/>
              </a:lightRig>
            </a:scene3d>
            <a:sp3d extrusionH="57150" prstMaterial="softEdge">
              <a:bevelT w="25400" h="38100"/>
            </a:sp3d>
          </a:bodyPr>
          <a:lstStyle/>
          <a:p>
            <a:pPr algn="ctr">
              <a:lnSpc>
                <a:spcPct val="120000"/>
              </a:lnSpc>
            </a:pPr>
            <a:r>
              <a:rPr lang="ar-SA" sz="3100" b="1" dirty="0">
                <a:solidFill>
                  <a:srgbClr val="EE9900"/>
                </a:solidFill>
                <a:latin typeface="Hacen Tunisia Bold" panose="02000000000000000000" pitchFamily="2" charset="-78"/>
                <a:ea typeface="Castile-Thin" pitchFamily="50" charset="-78"/>
                <a:cs typeface="Hacen Tunisia Bold" panose="02000000000000000000" pitchFamily="2" charset="-78"/>
              </a:rPr>
              <a:t>عَنْ أبي هريرة رضي الله عنه قال : قال رسول الله ﷺ :</a:t>
            </a:r>
            <a:r>
              <a:rPr lang="ar-SA" sz="3100" b="1" dirty="0">
                <a:latin typeface="Hacen Tunisia Bold" panose="02000000000000000000" pitchFamily="2" charset="-78"/>
                <a:ea typeface="Castile-Thin" pitchFamily="50" charset="-78"/>
                <a:cs typeface="Hacen Tunisia Bold" panose="02000000000000000000" pitchFamily="2" charset="-78"/>
              </a:rPr>
              <a:t> </a:t>
            </a:r>
            <a:r>
              <a:rPr lang="ar-SA" sz="31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لن ينجي أحدا منكم عمله ))</a:t>
            </a:r>
            <a:r>
              <a:rPr lang="ar-SA" sz="3100" b="1" dirty="0">
                <a:solidFill>
                  <a:srgbClr val="EE9900"/>
                </a:solidFill>
                <a:latin typeface="Hacen Tunisia Bold" panose="02000000000000000000" pitchFamily="2" charset="-78"/>
                <a:ea typeface="Castile-Thin" pitchFamily="50" charset="-78"/>
                <a:cs typeface="Hacen Tunisia Bold" panose="02000000000000000000" pitchFamily="2" charset="-78"/>
              </a:rPr>
              <a:t>، قالوا : ولا أنت يا رسول الله ؟ قال : </a:t>
            </a:r>
            <a:r>
              <a:rPr lang="ar-SA" sz="31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ولا أنا ؛ إلا أن يتغمدني الله برحمة، </a:t>
            </a:r>
            <a:r>
              <a:rPr lang="ar-SA" sz="31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سددوا</a:t>
            </a:r>
            <a:r>
              <a:rPr lang="ar-SA" sz="31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a:t>
            </a:r>
            <a:r>
              <a:rPr lang="ar-SA" sz="31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وقاربوا</a:t>
            </a:r>
            <a:r>
              <a:rPr lang="ar-SA" sz="31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a:t>
            </a:r>
            <a:r>
              <a:rPr lang="ar-SA" sz="31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واغدوا</a:t>
            </a:r>
            <a:r>
              <a:rPr lang="ar-SA" sz="31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a:t>
            </a:r>
            <a:r>
              <a:rPr lang="ar-SA" sz="31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وروحوا</a:t>
            </a:r>
            <a:r>
              <a:rPr lang="ar-SA" sz="31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وشيء من </a:t>
            </a:r>
            <a:r>
              <a:rPr lang="ar-SA" sz="31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الدلجة</a:t>
            </a:r>
            <a:r>
              <a:rPr lang="ar-SA" sz="31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a:t>
            </a:r>
            <a:r>
              <a:rPr lang="ar-SA" sz="31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والقصد القصد </a:t>
            </a:r>
            <a:r>
              <a:rPr lang="ar-SA" sz="31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تبلغوا )).</a:t>
            </a:r>
          </a:p>
        </p:txBody>
      </p:sp>
      <p:grpSp>
        <p:nvGrpSpPr>
          <p:cNvPr id="3" name="مجموعة 2"/>
          <p:cNvGrpSpPr/>
          <p:nvPr/>
        </p:nvGrpSpPr>
        <p:grpSpPr>
          <a:xfrm>
            <a:off x="154379" y="763723"/>
            <a:ext cx="2771854" cy="1340250"/>
            <a:chOff x="10861242" y="2370940"/>
            <a:chExt cx="1919711" cy="622780"/>
          </a:xfrm>
        </p:grpSpPr>
        <p:sp>
          <p:nvSpPr>
            <p:cNvPr id="9" name="وسيلة الشرح: خط منحني 8">
              <a:extLst>
                <a:ext uri="{FF2B5EF4-FFF2-40B4-BE49-F238E27FC236}">
                  <a16:creationId xmlns:a16="http://schemas.microsoft.com/office/drawing/2014/main" id="{175293B9-4DC5-4DCC-8150-4DE2BE89B97F}"/>
                </a:ext>
              </a:extLst>
            </p:cNvPr>
            <p:cNvSpPr/>
            <p:nvPr/>
          </p:nvSpPr>
          <p:spPr>
            <a:xfrm>
              <a:off x="10861242" y="2370940"/>
              <a:ext cx="1919711" cy="560886"/>
            </a:xfrm>
            <a:prstGeom prst="borderCallout2">
              <a:avLst>
                <a:gd name="adj1" fmla="val 100491"/>
                <a:gd name="adj2" fmla="val 45044"/>
                <a:gd name="adj3" fmla="val 197086"/>
                <a:gd name="adj4" fmla="val 51514"/>
                <a:gd name="adj5" fmla="val 232618"/>
                <a:gd name="adj6" fmla="val 102881"/>
              </a:avLst>
            </a:prstGeom>
            <a:solidFill>
              <a:srgbClr val="FFD96D"/>
            </a:solidFill>
            <a:ln w="28575" cap="flat" cmpd="sng" algn="ctr">
              <a:solidFill>
                <a:schemeClr val="dk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16" name="مربع نص 15">
              <a:extLst>
                <a:ext uri="{FF2B5EF4-FFF2-40B4-BE49-F238E27FC236}">
                  <a16:creationId xmlns:a16="http://schemas.microsoft.com/office/drawing/2014/main" id="{FE13E884-7CF9-4E1B-B19A-E892D5376061}"/>
                </a:ext>
              </a:extLst>
            </p:cNvPr>
            <p:cNvSpPr txBox="1"/>
            <p:nvPr/>
          </p:nvSpPr>
          <p:spPr>
            <a:xfrm>
              <a:off x="10874913" y="2371601"/>
              <a:ext cx="1906040" cy="622119"/>
            </a:xfrm>
            <a:prstGeom prst="rect">
              <a:avLst/>
            </a:prstGeom>
            <a:noFill/>
          </p:spPr>
          <p:txBody>
            <a:bodyPr wrap="square">
              <a:spAutoFit/>
            </a:bodyPr>
            <a:lstStyle/>
            <a:p>
              <a:pPr algn="ctr"/>
              <a:r>
                <a:rPr lang="ar-SA" sz="27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إذا لم تستطيعوا عمل الأكمل فاعملوا ما يقرب منه</a:t>
              </a:r>
            </a:p>
          </p:txBody>
        </p:sp>
      </p:grpSp>
      <p:grpSp>
        <p:nvGrpSpPr>
          <p:cNvPr id="5" name="مجموعة 4"/>
          <p:cNvGrpSpPr/>
          <p:nvPr/>
        </p:nvGrpSpPr>
        <p:grpSpPr>
          <a:xfrm>
            <a:off x="4354749" y="505326"/>
            <a:ext cx="3900288" cy="1308198"/>
            <a:chOff x="6985704" y="1234469"/>
            <a:chExt cx="2645819" cy="1308198"/>
          </a:xfrm>
        </p:grpSpPr>
        <p:sp>
          <p:nvSpPr>
            <p:cNvPr id="10" name="وسيلة الشرح: خط منحني 9">
              <a:extLst>
                <a:ext uri="{FF2B5EF4-FFF2-40B4-BE49-F238E27FC236}">
                  <a16:creationId xmlns:a16="http://schemas.microsoft.com/office/drawing/2014/main" id="{69158493-A5EE-4BD0-B239-FDA17C83B96A}"/>
                </a:ext>
              </a:extLst>
            </p:cNvPr>
            <p:cNvSpPr/>
            <p:nvPr/>
          </p:nvSpPr>
          <p:spPr>
            <a:xfrm>
              <a:off x="7068254" y="1234469"/>
              <a:ext cx="2480719" cy="1215961"/>
            </a:xfrm>
            <a:prstGeom prst="borderCallout2">
              <a:avLst>
                <a:gd name="adj1" fmla="val 100291"/>
                <a:gd name="adj2" fmla="val 54250"/>
                <a:gd name="adj3" fmla="val 128872"/>
                <a:gd name="adj4" fmla="val 30068"/>
                <a:gd name="adj5" fmla="val 255328"/>
                <a:gd name="adj6" fmla="val 11366"/>
              </a:avLst>
            </a:prstGeom>
            <a:solidFill>
              <a:srgbClr val="FFD96D"/>
            </a:solidFill>
            <a:ln w="28575" cap="flat" cmpd="sng" algn="ctr">
              <a:solidFill>
                <a:schemeClr val="dk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400" b="1" dirty="0">
                <a:solidFill>
                  <a:schemeClr val="tx1"/>
                </a:solidFill>
                <a:effectLst>
                  <a:outerShdw blurRad="38100" dist="38100" dir="2700000" algn="tl">
                    <a:srgbClr val="000000">
                      <a:alpha val="43137"/>
                    </a:srgbClr>
                  </a:outerShdw>
                </a:effectLst>
              </a:endParaRPr>
            </a:p>
          </p:txBody>
        </p:sp>
        <p:sp>
          <p:nvSpPr>
            <p:cNvPr id="8" name="مربع نص 7">
              <a:extLst>
                <a:ext uri="{FF2B5EF4-FFF2-40B4-BE49-F238E27FC236}">
                  <a16:creationId xmlns:a16="http://schemas.microsoft.com/office/drawing/2014/main" id="{0E0254C9-4518-432E-A9C5-EFFFCE98257B}"/>
                </a:ext>
              </a:extLst>
            </p:cNvPr>
            <p:cNvSpPr txBox="1"/>
            <p:nvPr/>
          </p:nvSpPr>
          <p:spPr>
            <a:xfrm>
              <a:off x="6985704" y="1250005"/>
              <a:ext cx="2645819" cy="1292662"/>
            </a:xfrm>
            <a:prstGeom prst="rect">
              <a:avLst/>
            </a:prstGeom>
            <a:noFill/>
          </p:spPr>
          <p:txBody>
            <a:bodyPr wrap="square">
              <a:spAutoFit/>
            </a:bodyPr>
            <a:lstStyle/>
            <a:p>
              <a:pPr algn="ctr"/>
              <a:r>
                <a:rPr lang="ar-SA" sz="26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الزموا السداد وهو الصواب والتوسط في العمل من غير إفراط ولا تفريط</a:t>
              </a:r>
            </a:p>
          </p:txBody>
        </p:sp>
      </p:grpSp>
      <p:grpSp>
        <p:nvGrpSpPr>
          <p:cNvPr id="14" name="مجموعة 13"/>
          <p:cNvGrpSpPr/>
          <p:nvPr/>
        </p:nvGrpSpPr>
        <p:grpSpPr>
          <a:xfrm>
            <a:off x="9688921" y="5114346"/>
            <a:ext cx="2390537" cy="954106"/>
            <a:chOff x="475459" y="4572894"/>
            <a:chExt cx="1451736" cy="467735"/>
          </a:xfrm>
        </p:grpSpPr>
        <p:sp>
          <p:nvSpPr>
            <p:cNvPr id="17" name="وسيلة الشرح: خط منحني 14">
              <a:extLst>
                <a:ext uri="{FF2B5EF4-FFF2-40B4-BE49-F238E27FC236}">
                  <a16:creationId xmlns:a16="http://schemas.microsoft.com/office/drawing/2014/main" id="{156A7866-AC4D-4D90-80F7-83EB19A8852C}"/>
                </a:ext>
              </a:extLst>
            </p:cNvPr>
            <p:cNvSpPr/>
            <p:nvPr/>
          </p:nvSpPr>
          <p:spPr>
            <a:xfrm>
              <a:off x="585101" y="4572894"/>
              <a:ext cx="1232452" cy="461666"/>
            </a:xfrm>
            <a:prstGeom prst="borderCallout2">
              <a:avLst>
                <a:gd name="adj1" fmla="val -165"/>
                <a:gd name="adj2" fmla="val 55991"/>
                <a:gd name="adj3" fmla="val -54482"/>
                <a:gd name="adj4" fmla="val 34546"/>
                <a:gd name="adj5" fmla="val -76477"/>
                <a:gd name="adj6" fmla="val -6307"/>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19" name="مربع نص 18">
              <a:extLst>
                <a:ext uri="{FF2B5EF4-FFF2-40B4-BE49-F238E27FC236}">
                  <a16:creationId xmlns:a16="http://schemas.microsoft.com/office/drawing/2014/main" id="{79611D2B-6A77-4864-8012-06FF98801BF0}"/>
                </a:ext>
              </a:extLst>
            </p:cNvPr>
            <p:cNvSpPr txBox="1"/>
            <p:nvPr/>
          </p:nvSpPr>
          <p:spPr>
            <a:xfrm>
              <a:off x="475459" y="4572894"/>
              <a:ext cx="1451736" cy="467735"/>
            </a:xfrm>
            <a:prstGeom prst="rect">
              <a:avLst/>
            </a:prstGeom>
            <a:noFill/>
          </p:spPr>
          <p:txBody>
            <a:bodyPr wrap="square">
              <a:spAutoFit/>
            </a:bodyPr>
            <a:lstStyle/>
            <a:p>
              <a:pPr algn="ctr"/>
              <a:r>
                <a:rPr lang="ar-SA" sz="28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الروحة : السير بعد الزوال</a:t>
              </a:r>
            </a:p>
          </p:txBody>
        </p:sp>
      </p:grpSp>
      <p:grpSp>
        <p:nvGrpSpPr>
          <p:cNvPr id="20" name="مجموعة 19"/>
          <p:cNvGrpSpPr/>
          <p:nvPr/>
        </p:nvGrpSpPr>
        <p:grpSpPr>
          <a:xfrm>
            <a:off x="693398" y="4962045"/>
            <a:ext cx="1733683" cy="1355707"/>
            <a:chOff x="519930" y="4572894"/>
            <a:chExt cx="1394869" cy="351078"/>
          </a:xfrm>
        </p:grpSpPr>
        <p:sp>
          <p:nvSpPr>
            <p:cNvPr id="21" name="وسيلة الشرح: خط منحني 14">
              <a:extLst>
                <a:ext uri="{FF2B5EF4-FFF2-40B4-BE49-F238E27FC236}">
                  <a16:creationId xmlns:a16="http://schemas.microsoft.com/office/drawing/2014/main" id="{156A7866-AC4D-4D90-80F7-83EB19A8852C}"/>
                </a:ext>
              </a:extLst>
            </p:cNvPr>
            <p:cNvSpPr/>
            <p:nvPr/>
          </p:nvSpPr>
          <p:spPr>
            <a:xfrm>
              <a:off x="585101" y="4572894"/>
              <a:ext cx="1232452" cy="325959"/>
            </a:xfrm>
            <a:prstGeom prst="borderCallout2">
              <a:avLst>
                <a:gd name="adj1" fmla="val -165"/>
                <a:gd name="adj2" fmla="val 55991"/>
                <a:gd name="adj3" fmla="val -30220"/>
                <a:gd name="adj4" fmla="val 56167"/>
                <a:gd name="adj5" fmla="val -79605"/>
                <a:gd name="adj6" fmla="val 83181"/>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22" name="مربع نص 21">
              <a:extLst>
                <a:ext uri="{FF2B5EF4-FFF2-40B4-BE49-F238E27FC236}">
                  <a16:creationId xmlns:a16="http://schemas.microsoft.com/office/drawing/2014/main" id="{79611D2B-6A77-4864-8012-06FF98801BF0}"/>
                </a:ext>
              </a:extLst>
            </p:cNvPr>
            <p:cNvSpPr txBox="1"/>
            <p:nvPr/>
          </p:nvSpPr>
          <p:spPr>
            <a:xfrm>
              <a:off x="519930" y="4577265"/>
              <a:ext cx="1394869" cy="346707"/>
            </a:xfrm>
            <a:prstGeom prst="rect">
              <a:avLst/>
            </a:prstGeom>
            <a:noFill/>
          </p:spPr>
          <p:txBody>
            <a:bodyPr wrap="square">
              <a:spAutoFit/>
            </a:bodyPr>
            <a:lstStyle/>
            <a:p>
              <a:pPr algn="ctr"/>
              <a:r>
                <a:rPr lang="ar-SA" sz="27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الغدوة : السير أول النهار</a:t>
              </a:r>
            </a:p>
          </p:txBody>
        </p:sp>
      </p:grpSp>
      <p:grpSp>
        <p:nvGrpSpPr>
          <p:cNvPr id="26" name="مجموعة 25"/>
          <p:cNvGrpSpPr/>
          <p:nvPr/>
        </p:nvGrpSpPr>
        <p:grpSpPr>
          <a:xfrm>
            <a:off x="2971110" y="5272888"/>
            <a:ext cx="2582557" cy="911350"/>
            <a:chOff x="579240" y="4578309"/>
            <a:chExt cx="1273088" cy="349896"/>
          </a:xfrm>
        </p:grpSpPr>
        <p:sp>
          <p:nvSpPr>
            <p:cNvPr id="27" name="وسيلة الشرح: خط منحني 14">
              <a:extLst>
                <a:ext uri="{FF2B5EF4-FFF2-40B4-BE49-F238E27FC236}">
                  <a16:creationId xmlns:a16="http://schemas.microsoft.com/office/drawing/2014/main" id="{156A7866-AC4D-4D90-80F7-83EB19A8852C}"/>
                </a:ext>
              </a:extLst>
            </p:cNvPr>
            <p:cNvSpPr/>
            <p:nvPr/>
          </p:nvSpPr>
          <p:spPr>
            <a:xfrm>
              <a:off x="585100" y="4578309"/>
              <a:ext cx="1232452" cy="349896"/>
            </a:xfrm>
            <a:prstGeom prst="borderCallout2">
              <a:avLst>
                <a:gd name="adj1" fmla="val -165"/>
                <a:gd name="adj2" fmla="val 55991"/>
                <a:gd name="adj3" fmla="val -22997"/>
                <a:gd name="adj4" fmla="val 69259"/>
                <a:gd name="adj5" fmla="val -88164"/>
                <a:gd name="adj6" fmla="val 74062"/>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400" b="1" dirty="0">
                <a:solidFill>
                  <a:schemeClr val="tx1"/>
                </a:solidFill>
                <a:effectLst>
                  <a:outerShdw blurRad="38100" dist="38100" dir="2700000" algn="tl">
                    <a:srgbClr val="000000">
                      <a:alpha val="43137"/>
                    </a:srgbClr>
                  </a:outerShdw>
                </a:effectLst>
              </a:endParaRPr>
            </a:p>
          </p:txBody>
        </p:sp>
        <p:sp>
          <p:nvSpPr>
            <p:cNvPr id="28" name="مربع نص 27">
              <a:extLst>
                <a:ext uri="{FF2B5EF4-FFF2-40B4-BE49-F238E27FC236}">
                  <a16:creationId xmlns:a16="http://schemas.microsoft.com/office/drawing/2014/main" id="{79611D2B-6A77-4864-8012-06FF98801BF0}"/>
                </a:ext>
              </a:extLst>
            </p:cNvPr>
            <p:cNvSpPr txBox="1"/>
            <p:nvPr/>
          </p:nvSpPr>
          <p:spPr>
            <a:xfrm>
              <a:off x="579240" y="4595959"/>
              <a:ext cx="1273088" cy="319046"/>
            </a:xfrm>
            <a:prstGeom prst="rect">
              <a:avLst/>
            </a:prstGeom>
            <a:noFill/>
          </p:spPr>
          <p:txBody>
            <a:bodyPr wrap="square">
              <a:spAutoFit/>
            </a:bodyPr>
            <a:lstStyle/>
            <a:p>
              <a:pPr algn="ctr"/>
              <a:r>
                <a:rPr lang="ar-SA" sz="24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الزموا الطريق الوسط المعتدل تبلغوا الجنة</a:t>
              </a:r>
            </a:p>
          </p:txBody>
        </p:sp>
      </p:grpSp>
      <p:grpSp>
        <p:nvGrpSpPr>
          <p:cNvPr id="23" name="مجموعة 22"/>
          <p:cNvGrpSpPr/>
          <p:nvPr/>
        </p:nvGrpSpPr>
        <p:grpSpPr>
          <a:xfrm>
            <a:off x="6878879" y="5240382"/>
            <a:ext cx="2458405" cy="547702"/>
            <a:chOff x="524475" y="4596729"/>
            <a:chExt cx="1492951" cy="268502"/>
          </a:xfrm>
        </p:grpSpPr>
        <p:sp>
          <p:nvSpPr>
            <p:cNvPr id="24" name="وسيلة الشرح: خط منحني 14">
              <a:extLst>
                <a:ext uri="{FF2B5EF4-FFF2-40B4-BE49-F238E27FC236}">
                  <a16:creationId xmlns:a16="http://schemas.microsoft.com/office/drawing/2014/main" id="{156A7866-AC4D-4D90-80F7-83EB19A8852C}"/>
                </a:ext>
              </a:extLst>
            </p:cNvPr>
            <p:cNvSpPr/>
            <p:nvPr/>
          </p:nvSpPr>
          <p:spPr>
            <a:xfrm>
              <a:off x="524475" y="4596729"/>
              <a:ext cx="1492951" cy="268502"/>
            </a:xfrm>
            <a:prstGeom prst="borderCallout2">
              <a:avLst>
                <a:gd name="adj1" fmla="val -165"/>
                <a:gd name="adj2" fmla="val 55991"/>
                <a:gd name="adj3" fmla="val -46504"/>
                <a:gd name="adj4" fmla="val 13975"/>
                <a:gd name="adj5" fmla="val -144218"/>
                <a:gd name="adj6" fmla="val -7548"/>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25" name="مربع نص 24">
              <a:extLst>
                <a:ext uri="{FF2B5EF4-FFF2-40B4-BE49-F238E27FC236}">
                  <a16:creationId xmlns:a16="http://schemas.microsoft.com/office/drawing/2014/main" id="{79611D2B-6A77-4864-8012-06FF98801BF0}"/>
                </a:ext>
              </a:extLst>
            </p:cNvPr>
            <p:cNvSpPr txBox="1"/>
            <p:nvPr/>
          </p:nvSpPr>
          <p:spPr>
            <a:xfrm>
              <a:off x="565690" y="4608731"/>
              <a:ext cx="1451736" cy="256500"/>
            </a:xfrm>
            <a:prstGeom prst="rect">
              <a:avLst/>
            </a:prstGeom>
            <a:noFill/>
          </p:spPr>
          <p:txBody>
            <a:bodyPr wrap="square">
              <a:spAutoFit/>
            </a:bodyPr>
            <a:lstStyle/>
            <a:p>
              <a:pPr algn="ctr"/>
              <a:r>
                <a:rPr lang="ar-SA" sz="28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الدلجة سير الليل</a:t>
              </a:r>
            </a:p>
          </p:txBody>
        </p:sp>
      </p:grpSp>
    </p:spTree>
    <p:extLst>
      <p:ext uri="{BB962C8B-B14F-4D97-AF65-F5344CB8AC3E}">
        <p14:creationId xmlns:p14="http://schemas.microsoft.com/office/powerpoint/2010/main" val="36602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750" fill="hold"/>
                                        <p:tgtEl>
                                          <p:spTgt spid="7">
                                            <p:bg/>
                                          </p:spTgt>
                                        </p:tgtEl>
                                        <p:attrNameLst>
                                          <p:attrName>ppt_w</p:attrName>
                                        </p:attrNameLst>
                                      </p:cBhvr>
                                      <p:tavLst>
                                        <p:tav tm="0">
                                          <p:val>
                                            <p:fltVal val="0"/>
                                          </p:val>
                                        </p:tav>
                                        <p:tav tm="100000">
                                          <p:val>
                                            <p:strVal val="#ppt_w"/>
                                          </p:val>
                                        </p:tav>
                                      </p:tavLst>
                                    </p:anim>
                                    <p:anim calcmode="lin" valueType="num">
                                      <p:cBhvr>
                                        <p:cTn id="8" dur="75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wd">
                                    <p:tmPct val="10000"/>
                                  </p:iterate>
                                  <p:childTnLst>
                                    <p:set>
                                      <p:cBhvr>
                                        <p:cTn id="12" dur="1" fill="hold">
                                          <p:stCondLst>
                                            <p:cond delay="0"/>
                                          </p:stCondLst>
                                        </p:cTn>
                                        <p:tgtEl>
                                          <p:spTgt spid="7">
                                            <p:txEl>
                                              <p:pRg st="0" end="0"/>
                                            </p:txEl>
                                          </p:spTgt>
                                        </p:tgtEl>
                                        <p:attrNameLst>
                                          <p:attrName>style.visibility</p:attrName>
                                        </p:attrNameLst>
                                      </p:cBhvr>
                                      <p:to>
                                        <p:strVal val="visible"/>
                                      </p:to>
                                    </p:set>
                                    <p:set>
                                      <p:cBhvr>
                                        <p:cTn id="13" dur="455" fill="hold">
                                          <p:stCondLst>
                                            <p:cond delay="0"/>
                                          </p:stCondLst>
                                        </p:cTn>
                                        <p:tgtEl>
                                          <p:spTgt spid="7">
                                            <p:txEl>
                                              <p:pRg st="0" end="0"/>
                                            </p:txEl>
                                          </p:spTgt>
                                        </p:tgtEl>
                                        <p:attrNameLst>
                                          <p:attrName>style.rotation</p:attrName>
                                        </p:attrNameLst>
                                      </p:cBhvr>
                                      <p:to>
                                        <p:strVal val="-45.0"/>
                                      </p:to>
                                    </p:set>
                                    <p:anim calcmode="lin" valueType="num">
                                      <p:cBhvr>
                                        <p:cTn id="14"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25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125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25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2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33036"/>
            <a:ext cx="8554878" cy="1862048"/>
          </a:xfrm>
          <a:prstGeom prst="rect">
            <a:avLst/>
          </a:prstGeom>
          <a:noFill/>
        </p:spPr>
        <p:txBody>
          <a:bodyPr wrap="square" anchor="ctr">
            <a:spAutoFit/>
          </a:bodyPr>
          <a:lstStyle/>
          <a:p>
            <a:pPr algn="ctr"/>
            <a:r>
              <a:rPr lang="ar-SA" sz="115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إرشادات الحديث</a:t>
            </a:r>
          </a:p>
        </p:txBody>
      </p:sp>
    </p:spTree>
    <p:extLst>
      <p:ext uri="{BB962C8B-B14F-4D97-AF65-F5344CB8AC3E}">
        <p14:creationId xmlns:p14="http://schemas.microsoft.com/office/powerpoint/2010/main" val="41446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9050" y="-38100"/>
            <a:ext cx="12192000" cy="6858000"/>
          </a:xfrm>
          <a:prstGeom prst="rect">
            <a:avLst/>
          </a:prstGeom>
        </p:spPr>
      </p:pic>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11746"/>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22" name="مجموعة 21">
            <a:extLst>
              <a:ext uri="{FF2B5EF4-FFF2-40B4-BE49-F238E27FC236}">
                <a16:creationId xmlns:a16="http://schemas.microsoft.com/office/drawing/2014/main" id="{B0FCA29C-45D8-45C0-A82D-BE1A187F0BC3}"/>
              </a:ext>
            </a:extLst>
          </p:cNvPr>
          <p:cNvGrpSpPr/>
          <p:nvPr/>
        </p:nvGrpSpPr>
        <p:grpSpPr>
          <a:xfrm>
            <a:off x="11478247" y="2269355"/>
            <a:ext cx="630535" cy="607731"/>
            <a:chOff x="196011" y="2031213"/>
            <a:chExt cx="687370" cy="669871"/>
          </a:xfrm>
        </p:grpSpPr>
        <p:sp>
          <p:nvSpPr>
            <p:cNvPr id="23" name="شكل بيضاوي 22">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C5EAF2C0-3FEB-4072-B8F7-F521578E35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117521" y="1695977"/>
            <a:ext cx="7360053" cy="400110"/>
          </a:xfrm>
          <a:prstGeom prst="rect">
            <a:avLst/>
          </a:prstGeom>
          <a:noFill/>
        </p:spPr>
        <p:txBody>
          <a:bodyPr wrap="square" rtlCol="1">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عمل الإنسان مجرداً لا ينجيه من النار ولا يدخله الجنة، وإنما يحصل له ذلك برحمة الله تعالى.</a:t>
            </a:r>
          </a:p>
        </p:txBody>
      </p:sp>
      <p:sp>
        <p:nvSpPr>
          <p:cNvPr id="46" name="مربع نص 45">
            <a:extLst>
              <a:ext uri="{FF2B5EF4-FFF2-40B4-BE49-F238E27FC236}">
                <a16:creationId xmlns:a16="http://schemas.microsoft.com/office/drawing/2014/main" id="{52D543C6-398C-482B-BEC7-F022424B2D6C}"/>
              </a:ext>
            </a:extLst>
          </p:cNvPr>
          <p:cNvSpPr txBox="1"/>
          <p:nvPr/>
        </p:nvSpPr>
        <p:spPr>
          <a:xfrm>
            <a:off x="4515523" y="2269355"/>
            <a:ext cx="6943218" cy="1015663"/>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ليس لأحد من العباد أن يمن على الله تعالى بعمل صالح عمله ؛ بل يجب عليه أن يتواضع لربه جل وعلا، وينسب الفضل كله إليه، وقد عتب الله تعالى على قوم من الأعراب امتنانهم على رسوله ﷺ بإسلامهم، وبين لهم أن المنة لله تعالى عليهم في ذلك.</a:t>
            </a:r>
          </a:p>
        </p:txBody>
      </p:sp>
      <p:grpSp>
        <p:nvGrpSpPr>
          <p:cNvPr id="47" name="مجموعة 46">
            <a:extLst>
              <a:ext uri="{FF2B5EF4-FFF2-40B4-BE49-F238E27FC236}">
                <a16:creationId xmlns:a16="http://schemas.microsoft.com/office/drawing/2014/main" id="{783FDD69-8489-4B1E-A060-7DA592916676}"/>
              </a:ext>
            </a:extLst>
          </p:cNvPr>
          <p:cNvGrpSpPr/>
          <p:nvPr/>
        </p:nvGrpSpPr>
        <p:grpSpPr>
          <a:xfrm>
            <a:off x="11469995" y="3349680"/>
            <a:ext cx="631088" cy="607731"/>
            <a:chOff x="196011" y="2031213"/>
            <a:chExt cx="687370" cy="669871"/>
          </a:xfrm>
        </p:grpSpPr>
        <p:sp>
          <p:nvSpPr>
            <p:cNvPr id="48" name="شكل بيضاوي 47">
              <a:extLst>
                <a:ext uri="{FF2B5EF4-FFF2-40B4-BE49-F238E27FC236}">
                  <a16:creationId xmlns:a16="http://schemas.microsoft.com/office/drawing/2014/main" id="{EA1BE4F7-1E87-486B-891E-F5FBDFC3A43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9" name="Google Shape;556;p52">
              <a:extLst>
                <a:ext uri="{FF2B5EF4-FFF2-40B4-BE49-F238E27FC236}">
                  <a16:creationId xmlns:a16="http://schemas.microsoft.com/office/drawing/2014/main" id="{CD674D70-8597-479F-96C6-CE864DC5F7A4}"/>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50" name="مربع نص 49">
            <a:extLst>
              <a:ext uri="{FF2B5EF4-FFF2-40B4-BE49-F238E27FC236}">
                <a16:creationId xmlns:a16="http://schemas.microsoft.com/office/drawing/2014/main" id="{4C197772-20B9-4A80-88A4-AAC87082E0E4}"/>
              </a:ext>
            </a:extLst>
          </p:cNvPr>
          <p:cNvSpPr txBox="1"/>
          <p:nvPr/>
        </p:nvSpPr>
        <p:spPr>
          <a:xfrm>
            <a:off x="4800600" y="3363488"/>
            <a:ext cx="6658141" cy="707886"/>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المراد بالنجاة في الحديث : النجاة من النار ودخول الجنة ، وهي النجاة الحقيقية والفوز الحقيقي، وقد أخبر الله تعالى أنه إنما ينجي المتقين دون غيرهم.</a:t>
            </a:r>
          </a:p>
        </p:txBody>
      </p:sp>
      <p:grpSp>
        <p:nvGrpSpPr>
          <p:cNvPr id="59" name="مجموعة 58">
            <a:extLst>
              <a:ext uri="{FF2B5EF4-FFF2-40B4-BE49-F238E27FC236}">
                <a16:creationId xmlns:a16="http://schemas.microsoft.com/office/drawing/2014/main" id="{95245E3F-7CEC-4FB4-8EBD-AD4D6041AB33}"/>
              </a:ext>
            </a:extLst>
          </p:cNvPr>
          <p:cNvGrpSpPr/>
          <p:nvPr/>
        </p:nvGrpSpPr>
        <p:grpSpPr>
          <a:xfrm>
            <a:off x="11478247" y="4178933"/>
            <a:ext cx="630535" cy="607731"/>
            <a:chOff x="196011" y="2031213"/>
            <a:chExt cx="687370" cy="669871"/>
          </a:xfrm>
        </p:grpSpPr>
        <p:sp>
          <p:nvSpPr>
            <p:cNvPr id="60" name="شكل بيضاوي 59">
              <a:extLst>
                <a:ext uri="{FF2B5EF4-FFF2-40B4-BE49-F238E27FC236}">
                  <a16:creationId xmlns:a16="http://schemas.microsoft.com/office/drawing/2014/main" id="{9160B26F-C49C-4ADE-9E14-62FFB4E60C8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1" name="Google Shape;556;p52">
              <a:extLst>
                <a:ext uri="{FF2B5EF4-FFF2-40B4-BE49-F238E27FC236}">
                  <a16:creationId xmlns:a16="http://schemas.microsoft.com/office/drawing/2014/main" id="{3458A2ED-E437-45AB-A542-6FDE8523630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
        <p:nvSpPr>
          <p:cNvPr id="62" name="مربع نص 61">
            <a:extLst>
              <a:ext uri="{FF2B5EF4-FFF2-40B4-BE49-F238E27FC236}">
                <a16:creationId xmlns:a16="http://schemas.microsoft.com/office/drawing/2014/main" id="{44F65FB5-06D2-467D-86A5-A057825EBC02}"/>
              </a:ext>
            </a:extLst>
          </p:cNvPr>
          <p:cNvSpPr txBox="1"/>
          <p:nvPr/>
        </p:nvSpPr>
        <p:spPr>
          <a:xfrm>
            <a:off x="3973111" y="4171708"/>
            <a:ext cx="7493967" cy="1015663"/>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على المسلم أن يفعل السباب الموصلة إلى رحمة الله تعالى ومغفرته، وهذه  الأسباب قد الأسباب قد بينها الله تعالى في كتابه وبينها رسوله ﷺ في سننه، وهي في الجملة إلى اتباع شرع الله تعالى.</a:t>
            </a:r>
          </a:p>
        </p:txBody>
      </p:sp>
      <p:sp>
        <p:nvSpPr>
          <p:cNvPr id="63" name="مربع نص 62">
            <a:extLst>
              <a:ext uri="{FF2B5EF4-FFF2-40B4-BE49-F238E27FC236}">
                <a16:creationId xmlns:a16="http://schemas.microsoft.com/office/drawing/2014/main" id="{FD3BF374-B9D7-4C61-B14F-CE94311BCDEE}"/>
              </a:ext>
            </a:extLst>
          </p:cNvPr>
          <p:cNvSpPr txBox="1"/>
          <p:nvPr/>
        </p:nvSpPr>
        <p:spPr>
          <a:xfrm>
            <a:off x="3771900" y="5225277"/>
            <a:ext cx="7737204" cy="1015663"/>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دل الحديث على أن أفضل الأعمال عند الله تعالى ما كان على وجه السداد والاقتصاد والتيسير ؛ دون ما يكون على وجه التكلف التعسير، وقد تواترت الأدلة الشرعية على تأكيد هذا الأصل العظيم : وهو مراعاة التوسط والاعتدال دون الإفراط والتفريط.</a:t>
            </a:r>
          </a:p>
        </p:txBody>
      </p:sp>
      <p:grpSp>
        <p:nvGrpSpPr>
          <p:cNvPr id="64" name="مجموعة 63">
            <a:extLst>
              <a:ext uri="{FF2B5EF4-FFF2-40B4-BE49-F238E27FC236}">
                <a16:creationId xmlns:a16="http://schemas.microsoft.com/office/drawing/2014/main" id="{813ACFB4-1D27-48D6-B856-11320BB6F553}"/>
              </a:ext>
            </a:extLst>
          </p:cNvPr>
          <p:cNvGrpSpPr/>
          <p:nvPr/>
        </p:nvGrpSpPr>
        <p:grpSpPr>
          <a:xfrm>
            <a:off x="11478247" y="5239562"/>
            <a:ext cx="630535" cy="607731"/>
            <a:chOff x="196011" y="2031213"/>
            <a:chExt cx="687370" cy="669871"/>
          </a:xfrm>
        </p:grpSpPr>
        <p:sp>
          <p:nvSpPr>
            <p:cNvPr id="65" name="شكل بيضاوي 64">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6" name="Google Shape;556;p52">
              <a:extLst>
                <a:ext uri="{FF2B5EF4-FFF2-40B4-BE49-F238E27FC236}">
                  <a16:creationId xmlns:a16="http://schemas.microsoft.com/office/drawing/2014/main" id="{978D191E-1A8A-490C-9579-6023602C6398}"/>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5</a:t>
              </a:r>
            </a:p>
          </p:txBody>
        </p:sp>
      </p:grpSp>
    </p:spTree>
    <p:extLst>
      <p:ext uri="{BB962C8B-B14F-4D97-AF65-F5344CB8AC3E}">
        <p14:creationId xmlns:p14="http://schemas.microsoft.com/office/powerpoint/2010/main" val="401463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iterate type="wd">
                                    <p:tmPct val="10000"/>
                                  </p:iterate>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ppt_x</p:attrName>
                                        </p:attrNameLst>
                                      </p:cBhvr>
                                      <p:tavLst>
                                        <p:tav tm="0">
                                          <p:val>
                                            <p:strVal val="#ppt_x+#ppt_w*1.125000"/>
                                          </p:val>
                                        </p:tav>
                                        <p:tav tm="100000">
                                          <p:val>
                                            <p:strVal val="#ppt_x"/>
                                          </p:val>
                                        </p:tav>
                                      </p:tavLst>
                                    </p:anim>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iterate type="wd">
                                    <p:tmPct val="10000"/>
                                  </p:iterate>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p:tgtEl>
                                          <p:spTgt spid="46"/>
                                        </p:tgtEl>
                                        <p:attrNameLst>
                                          <p:attrName>ppt_x</p:attrName>
                                        </p:attrNameLst>
                                      </p:cBhvr>
                                      <p:tavLst>
                                        <p:tav tm="0">
                                          <p:val>
                                            <p:strVal val="#ppt_x+#ppt_w*1.125000"/>
                                          </p:val>
                                        </p:tav>
                                        <p:tav tm="100000">
                                          <p:val>
                                            <p:strVal val="#ppt_x"/>
                                          </p:val>
                                        </p:tav>
                                      </p:tavLst>
                                    </p:anim>
                                    <p:animEffect transition="in" filter="wipe(left)">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2" fill="hold" grpId="0" nodeType="clickEffect">
                                  <p:stCondLst>
                                    <p:cond delay="0"/>
                                  </p:stCondLst>
                                  <p:iterate type="wd">
                                    <p:tmPct val="10000"/>
                                  </p:iterate>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left)">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2" fill="hold" grpId="0" nodeType="clickEffect">
                                  <p:stCondLst>
                                    <p:cond delay="0"/>
                                  </p:stCondLst>
                                  <p:iterate type="wd">
                                    <p:tmPct val="10000"/>
                                  </p:iterate>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p:tgtEl>
                                          <p:spTgt spid="62"/>
                                        </p:tgtEl>
                                        <p:attrNameLst>
                                          <p:attrName>ppt_x</p:attrName>
                                        </p:attrNameLst>
                                      </p:cBhvr>
                                      <p:tavLst>
                                        <p:tav tm="0">
                                          <p:val>
                                            <p:strVal val="#ppt_x+#ppt_w*1.125000"/>
                                          </p:val>
                                        </p:tav>
                                        <p:tav tm="100000">
                                          <p:val>
                                            <p:strVal val="#ppt_x"/>
                                          </p:val>
                                        </p:tav>
                                      </p:tavLst>
                                    </p:anim>
                                    <p:animEffect transition="in" filter="wipe(left)">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ppt_w</p:attrName>
                                        </p:attrNameLst>
                                      </p:cBhvr>
                                      <p:tavLst>
                                        <p:tav tm="0">
                                          <p:val>
                                            <p:fltVal val="0"/>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grpId="0" nodeType="clickEffect">
                                  <p:stCondLst>
                                    <p:cond delay="0"/>
                                  </p:stCondLst>
                                  <p:iterate type="wd">
                                    <p:tmPct val="10000"/>
                                  </p:iterate>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500"/>
                                        <p:tgtEl>
                                          <p:spTgt spid="63"/>
                                        </p:tgtEl>
                                        <p:attrNameLst>
                                          <p:attrName>ppt_x</p:attrName>
                                        </p:attrNameLst>
                                      </p:cBhvr>
                                      <p:tavLst>
                                        <p:tav tm="0">
                                          <p:val>
                                            <p:strVal val="#ppt_x+#ppt_w*1.125000"/>
                                          </p:val>
                                        </p:tav>
                                        <p:tav tm="100000">
                                          <p:val>
                                            <p:strVal val="#ppt_x"/>
                                          </p:val>
                                        </p:tav>
                                      </p:tavLst>
                                    </p:anim>
                                    <p:animEffect transition="in" filter="wipe(left)">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grpId="1" nodeType="withEffect">
                                  <p:stCondLst>
                                    <p:cond delay="0"/>
                                  </p:stCondLst>
                                  <p:iterate type="wd">
                                    <p:tmPct val="0"/>
                                  </p:iterate>
                                  <p:childTnLst>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xit" presetSubtype="0" fill="hold" grpId="1" nodeType="withEffect">
                                  <p:stCondLst>
                                    <p:cond delay="0"/>
                                  </p:stCondLst>
                                  <p:iterate type="wd">
                                    <p:tmPct val="0"/>
                                  </p:iterate>
                                  <p:childTnLst>
                                    <p:animEffect transition="out" filter="fade">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7"/>
                                        </p:tgtEl>
                                      </p:cBhvr>
                                    </p:animEffect>
                                    <p:set>
                                      <p:cBhvr>
                                        <p:cTn id="86" dur="1" fill="hold">
                                          <p:stCondLst>
                                            <p:cond delay="499"/>
                                          </p:stCondLst>
                                        </p:cTn>
                                        <p:tgtEl>
                                          <p:spTgt spid="47"/>
                                        </p:tgtEl>
                                        <p:attrNameLst>
                                          <p:attrName>style.visibility</p:attrName>
                                        </p:attrNameLst>
                                      </p:cBhvr>
                                      <p:to>
                                        <p:strVal val="hidden"/>
                                      </p:to>
                                    </p:set>
                                  </p:childTnLst>
                                </p:cTn>
                              </p:par>
                              <p:par>
                                <p:cTn id="87" presetID="10" presetClass="exit" presetSubtype="0" fill="hold" grpId="1" nodeType="withEffect">
                                  <p:stCondLst>
                                    <p:cond delay="0"/>
                                  </p:stCondLst>
                                  <p:iterate type="wd">
                                    <p:tmPct val="0"/>
                                  </p:iterate>
                                  <p:childTnLst>
                                    <p:animEffect transition="out" filter="fade">
                                      <p:cBhvr>
                                        <p:cTn id="88" dur="500"/>
                                        <p:tgtEl>
                                          <p:spTgt spid="50"/>
                                        </p:tgtEl>
                                      </p:cBhvr>
                                    </p:animEffect>
                                    <p:set>
                                      <p:cBhvr>
                                        <p:cTn id="89" dur="1" fill="hold">
                                          <p:stCondLst>
                                            <p:cond delay="499"/>
                                          </p:stCondLst>
                                        </p:cTn>
                                        <p:tgtEl>
                                          <p:spTgt spid="5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9"/>
                                        </p:tgtEl>
                                      </p:cBhvr>
                                    </p:animEffect>
                                    <p:set>
                                      <p:cBhvr>
                                        <p:cTn id="92" dur="1" fill="hold">
                                          <p:stCondLst>
                                            <p:cond delay="499"/>
                                          </p:stCondLst>
                                        </p:cTn>
                                        <p:tgtEl>
                                          <p:spTgt spid="59"/>
                                        </p:tgtEl>
                                        <p:attrNameLst>
                                          <p:attrName>style.visibility</p:attrName>
                                        </p:attrNameLst>
                                      </p:cBhvr>
                                      <p:to>
                                        <p:strVal val="hidden"/>
                                      </p:to>
                                    </p:set>
                                  </p:childTnLst>
                                </p:cTn>
                              </p:par>
                              <p:par>
                                <p:cTn id="93" presetID="10" presetClass="exit" presetSubtype="0" fill="hold" grpId="1" nodeType="withEffect">
                                  <p:stCondLst>
                                    <p:cond delay="0"/>
                                  </p:stCondLst>
                                  <p:iterate type="wd">
                                    <p:tmPct val="0"/>
                                  </p:iterate>
                                  <p:childTnLst>
                                    <p:animEffect transition="out" filter="fade">
                                      <p:cBhvr>
                                        <p:cTn id="94" dur="500"/>
                                        <p:tgtEl>
                                          <p:spTgt spid="62"/>
                                        </p:tgtEl>
                                      </p:cBhvr>
                                    </p:animEffect>
                                    <p:set>
                                      <p:cBhvr>
                                        <p:cTn id="95" dur="1" fill="hold">
                                          <p:stCondLst>
                                            <p:cond delay="499"/>
                                          </p:stCondLst>
                                        </p:cTn>
                                        <p:tgtEl>
                                          <p:spTgt spid="62"/>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64"/>
                                        </p:tgtEl>
                                      </p:cBhvr>
                                    </p:animEffect>
                                    <p:set>
                                      <p:cBhvr>
                                        <p:cTn id="98" dur="1" fill="hold">
                                          <p:stCondLst>
                                            <p:cond delay="499"/>
                                          </p:stCondLst>
                                        </p:cTn>
                                        <p:tgtEl>
                                          <p:spTgt spid="64"/>
                                        </p:tgtEl>
                                        <p:attrNameLst>
                                          <p:attrName>style.visibility</p:attrName>
                                        </p:attrNameLst>
                                      </p:cBhvr>
                                      <p:to>
                                        <p:strVal val="hidden"/>
                                      </p:to>
                                    </p:set>
                                  </p:childTnLst>
                                </p:cTn>
                              </p:par>
                              <p:par>
                                <p:cTn id="99" presetID="10" presetClass="exit" presetSubtype="0" fill="hold" grpId="1" nodeType="withEffect">
                                  <p:stCondLst>
                                    <p:cond delay="0"/>
                                  </p:stCondLst>
                                  <p:iterate type="wd">
                                    <p:tmPct val="0"/>
                                  </p:iterate>
                                  <p:childTnLst>
                                    <p:animEffect transition="out" filter="fade">
                                      <p:cBhvr>
                                        <p:cTn id="100" dur="500"/>
                                        <p:tgtEl>
                                          <p:spTgt spid="63"/>
                                        </p:tgtEl>
                                      </p:cBhvr>
                                    </p:animEffect>
                                    <p:set>
                                      <p:cBhvr>
                                        <p:cTn id="101"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2" grpId="1"/>
      <p:bldP spid="46" grpId="0"/>
      <p:bldP spid="46" grpId="1"/>
      <p:bldP spid="50" grpId="0"/>
      <p:bldP spid="50" grpId="1"/>
      <p:bldP spid="62" grpId="0"/>
      <p:bldP spid="62" grpId="1"/>
      <p:bldP spid="63" grpId="0"/>
      <p:bldP spid="6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صورة 54">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9050" y="-3810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3848100" y="1593711"/>
            <a:ext cx="7582123" cy="1015663"/>
          </a:xfrm>
          <a:prstGeom prst="rect">
            <a:avLst/>
          </a:prstGeom>
          <a:noFill/>
        </p:spPr>
        <p:txBody>
          <a:bodyPr wrap="square" rtlCol="1">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السداد هو الوصول إلى حقيقة الاستقامة، والإصابة في جميع الأقوال والأعمال والمقاصد، والتوسط في العمل من غير إفراط ولا تفريط، والمؤمن مطالب بالوصول إلى مطالب بالوصول إلى هذه المرتبة العالية والاجتهاد في بلوغها والتمسك بها.</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421097" y="1573285"/>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6</a:t>
              </a:r>
            </a:p>
          </p:txBody>
        </p:sp>
      </p:grpSp>
      <p:grpSp>
        <p:nvGrpSpPr>
          <p:cNvPr id="33" name="مجموعة 32">
            <a:extLst>
              <a:ext uri="{FF2B5EF4-FFF2-40B4-BE49-F238E27FC236}">
                <a16:creationId xmlns:a16="http://schemas.microsoft.com/office/drawing/2014/main" id="{4A77B9E0-FEB8-416A-A353-0F124F10DCEE}"/>
              </a:ext>
            </a:extLst>
          </p:cNvPr>
          <p:cNvGrpSpPr/>
          <p:nvPr/>
        </p:nvGrpSpPr>
        <p:grpSpPr>
          <a:xfrm>
            <a:off x="11418276" y="2632023"/>
            <a:ext cx="630535" cy="607731"/>
            <a:chOff x="196011" y="2031213"/>
            <a:chExt cx="687370" cy="669871"/>
          </a:xfrm>
        </p:grpSpPr>
        <p:sp>
          <p:nvSpPr>
            <p:cNvPr id="34" name="شكل بيضاوي 33">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7</a:t>
              </a:r>
            </a:p>
          </p:txBody>
        </p:sp>
      </p:grpSp>
      <p:sp>
        <p:nvSpPr>
          <p:cNvPr id="36" name="مربع نص 35">
            <a:extLst>
              <a:ext uri="{FF2B5EF4-FFF2-40B4-BE49-F238E27FC236}">
                <a16:creationId xmlns:a16="http://schemas.microsoft.com/office/drawing/2014/main" id="{6E5EE520-8DD7-4797-9446-D49FD89CDD46}"/>
              </a:ext>
            </a:extLst>
          </p:cNvPr>
          <p:cNvSpPr txBox="1"/>
          <p:nvPr/>
        </p:nvSpPr>
        <p:spPr>
          <a:xfrm>
            <a:off x="4838520" y="2696481"/>
            <a:ext cx="6572653" cy="707886"/>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المقارنة مرتبة دون السداد، والمعنى أن المؤمن مطالب بالوصول إلى أحسن الأمور ؛ فإذا ضعف عن السداد، فلا يفوتنه أن يكون قريباً منه.</a:t>
            </a:r>
            <a:endParaRPr lang="ar-SA" sz="20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56" name="مجموعة 55">
            <a:extLst>
              <a:ext uri="{FF2B5EF4-FFF2-40B4-BE49-F238E27FC236}">
                <a16:creationId xmlns:a16="http://schemas.microsoft.com/office/drawing/2014/main" id="{4A77B9E0-FEB8-416A-A353-0F124F10DCEE}"/>
              </a:ext>
            </a:extLst>
          </p:cNvPr>
          <p:cNvGrpSpPr/>
          <p:nvPr/>
        </p:nvGrpSpPr>
        <p:grpSpPr>
          <a:xfrm>
            <a:off x="11448992" y="3428974"/>
            <a:ext cx="630535" cy="607731"/>
            <a:chOff x="196011" y="2031213"/>
            <a:chExt cx="687370" cy="669871"/>
          </a:xfrm>
        </p:grpSpPr>
        <p:sp>
          <p:nvSpPr>
            <p:cNvPr id="57" name="شكل بيضاوي 56">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0"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8</a:t>
              </a:r>
            </a:p>
          </p:txBody>
        </p:sp>
      </p:grpSp>
      <p:sp>
        <p:nvSpPr>
          <p:cNvPr id="61" name="مربع نص 60">
            <a:extLst>
              <a:ext uri="{FF2B5EF4-FFF2-40B4-BE49-F238E27FC236}">
                <a16:creationId xmlns:a16="http://schemas.microsoft.com/office/drawing/2014/main" id="{6E5EE520-8DD7-4797-9446-D49FD89CDD46}"/>
              </a:ext>
            </a:extLst>
          </p:cNvPr>
          <p:cNvSpPr txBox="1"/>
          <p:nvPr/>
        </p:nvSpPr>
        <p:spPr>
          <a:xfrm>
            <a:off x="4552950" y="3493432"/>
            <a:ext cx="6888939" cy="461665"/>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ذكر النبي ﷺ في هذا الحديث ثلاثة أوقات حاثاً على العمل الصالح فهين :</a:t>
            </a:r>
            <a:endParaRPr lang="ar-SA" sz="24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62" name="مجموعة 61">
            <a:extLst>
              <a:ext uri="{FF2B5EF4-FFF2-40B4-BE49-F238E27FC236}">
                <a16:creationId xmlns:a16="http://schemas.microsoft.com/office/drawing/2014/main" id="{0950217B-5CA8-4AF9-A4CB-77B44CB65319}"/>
              </a:ext>
            </a:extLst>
          </p:cNvPr>
          <p:cNvGrpSpPr/>
          <p:nvPr/>
        </p:nvGrpSpPr>
        <p:grpSpPr>
          <a:xfrm>
            <a:off x="11418059" y="4166143"/>
            <a:ext cx="531623" cy="523904"/>
            <a:chOff x="141722" y="2031213"/>
            <a:chExt cx="741659" cy="739012"/>
          </a:xfrm>
        </p:grpSpPr>
        <p:sp>
          <p:nvSpPr>
            <p:cNvPr id="63" name="شكل بيضاوي 62">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4"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65" name="مجموعة 64">
            <a:extLst>
              <a:ext uri="{FF2B5EF4-FFF2-40B4-BE49-F238E27FC236}">
                <a16:creationId xmlns:a16="http://schemas.microsoft.com/office/drawing/2014/main" id="{AA29D67D-845D-49DA-987E-654FB163FCD9}"/>
              </a:ext>
            </a:extLst>
          </p:cNvPr>
          <p:cNvGrpSpPr/>
          <p:nvPr/>
        </p:nvGrpSpPr>
        <p:grpSpPr>
          <a:xfrm>
            <a:off x="11477201" y="4823397"/>
            <a:ext cx="474257" cy="456632"/>
            <a:chOff x="221752" y="2010723"/>
            <a:chExt cx="661629" cy="644119"/>
          </a:xfrm>
        </p:grpSpPr>
        <p:sp>
          <p:nvSpPr>
            <p:cNvPr id="66" name="شكل بيضاوي 65">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72"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73" name="مربع نص 72">
            <a:extLst>
              <a:ext uri="{FF2B5EF4-FFF2-40B4-BE49-F238E27FC236}">
                <a16:creationId xmlns:a16="http://schemas.microsoft.com/office/drawing/2014/main" id="{77C3FCCF-B295-4583-9B60-D5CEC0161C6C}"/>
              </a:ext>
            </a:extLst>
          </p:cNvPr>
          <p:cNvSpPr txBox="1"/>
          <p:nvPr/>
        </p:nvSpPr>
        <p:spPr>
          <a:xfrm>
            <a:off x="4171950" y="4206008"/>
            <a:ext cx="7303476" cy="625556"/>
          </a:xfrm>
          <a:prstGeom prst="rect">
            <a:avLst/>
          </a:prstGeom>
          <a:noFill/>
        </p:spPr>
        <p:txBody>
          <a:bodyPr wrap="square">
            <a:spAutoFit/>
          </a:bodyPr>
          <a:lstStyle/>
          <a:p>
            <a:pPr>
              <a:lnSpc>
                <a:spcPct val="80000"/>
              </a:lnSpc>
            </a:pPr>
            <a:r>
              <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واغدوا )) </a:t>
            </a: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الغدوة، </a:t>
            </a:r>
            <a:r>
              <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والمراد : </a:t>
            </a: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سير أول النهار، ومما يشرع في هذا الوقت : صلاة الفجر، وذكر الله تعالى بأذكار الصباح.</a:t>
            </a:r>
          </a:p>
        </p:txBody>
      </p:sp>
      <p:sp>
        <p:nvSpPr>
          <p:cNvPr id="74" name="مربع نص 73">
            <a:extLst>
              <a:ext uri="{FF2B5EF4-FFF2-40B4-BE49-F238E27FC236}">
                <a16:creationId xmlns:a16="http://schemas.microsoft.com/office/drawing/2014/main" id="{D03D9C78-D289-40E3-A3F4-D166BB45389E}"/>
              </a:ext>
            </a:extLst>
          </p:cNvPr>
          <p:cNvSpPr txBox="1"/>
          <p:nvPr/>
        </p:nvSpPr>
        <p:spPr>
          <a:xfrm>
            <a:off x="3848100" y="4854964"/>
            <a:ext cx="7651092" cy="738664"/>
          </a:xfrm>
          <a:prstGeom prst="rect">
            <a:avLst/>
          </a:prstGeom>
          <a:noFill/>
        </p:spPr>
        <p:txBody>
          <a:bodyPr wrap="square">
            <a:spAutoFit/>
          </a:bodyPr>
          <a:lstStyle/>
          <a:p>
            <a:r>
              <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وروحوا )) </a:t>
            </a: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الروحة، </a:t>
            </a:r>
            <a:r>
              <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المراد : </a:t>
            </a: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سير آخر النهار، ومما يشرع في هذا الوقت : صلاة العصر، وذكر الله تعالى بأذكار المساء.</a:t>
            </a:r>
          </a:p>
        </p:txBody>
      </p:sp>
      <p:grpSp>
        <p:nvGrpSpPr>
          <p:cNvPr id="75" name="مجموعة 74">
            <a:extLst>
              <a:ext uri="{FF2B5EF4-FFF2-40B4-BE49-F238E27FC236}">
                <a16:creationId xmlns:a16="http://schemas.microsoft.com/office/drawing/2014/main" id="{AA29D67D-845D-49DA-987E-654FB163FCD9}"/>
              </a:ext>
            </a:extLst>
          </p:cNvPr>
          <p:cNvGrpSpPr/>
          <p:nvPr/>
        </p:nvGrpSpPr>
        <p:grpSpPr>
          <a:xfrm>
            <a:off x="11494667" y="5543709"/>
            <a:ext cx="474257" cy="456632"/>
            <a:chOff x="221752" y="2010723"/>
            <a:chExt cx="661629" cy="644119"/>
          </a:xfrm>
        </p:grpSpPr>
        <p:sp>
          <p:nvSpPr>
            <p:cNvPr id="76" name="شكل بيضاوي 75">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77"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ج</a:t>
              </a:r>
            </a:p>
          </p:txBody>
        </p:sp>
      </p:grpSp>
      <p:sp>
        <p:nvSpPr>
          <p:cNvPr id="78" name="مربع نص 77">
            <a:extLst>
              <a:ext uri="{FF2B5EF4-FFF2-40B4-BE49-F238E27FC236}">
                <a16:creationId xmlns:a16="http://schemas.microsoft.com/office/drawing/2014/main" id="{D03D9C78-D289-40E3-A3F4-D166BB45389E}"/>
              </a:ext>
            </a:extLst>
          </p:cNvPr>
          <p:cNvSpPr txBox="1"/>
          <p:nvPr/>
        </p:nvSpPr>
        <p:spPr>
          <a:xfrm>
            <a:off x="3536792" y="5575276"/>
            <a:ext cx="7979866" cy="738664"/>
          </a:xfrm>
          <a:prstGeom prst="rect">
            <a:avLst/>
          </a:prstGeom>
          <a:noFill/>
        </p:spPr>
        <p:txBody>
          <a:bodyPr wrap="square">
            <a:spAutoFit/>
          </a:bodyPr>
          <a:lstStyle/>
          <a:p>
            <a:r>
              <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وشيء من الدلجة )) والمراد بالدلجة : </a:t>
            </a: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سير الليل ومما يشرع في هذا الوقت : قيام الليل والدعاء فيه، والاستغفار بالأسحار.</a:t>
            </a:r>
          </a:p>
        </p:txBody>
      </p:sp>
    </p:spTree>
    <p:extLst>
      <p:ext uri="{BB962C8B-B14F-4D97-AF65-F5344CB8AC3E}">
        <p14:creationId xmlns:p14="http://schemas.microsoft.com/office/powerpoint/2010/main" val="12716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ppt_x</p:attrName>
                                        </p:attrNameLst>
                                      </p:cBhvr>
                                      <p:tavLst>
                                        <p:tav tm="0">
                                          <p:val>
                                            <p:strVal val="#ppt_x+#ppt_w*1.125000"/>
                                          </p:val>
                                        </p:tav>
                                        <p:tav tm="100000">
                                          <p:val>
                                            <p:strVal val="#ppt_x"/>
                                          </p:val>
                                        </p:tav>
                                      </p:tavLst>
                                    </p:anim>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iterate type="wd">
                                    <p:tmPct val="10000"/>
                                  </p:iterate>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p:tgtEl>
                                          <p:spTgt spid="61"/>
                                        </p:tgtEl>
                                        <p:attrNameLst>
                                          <p:attrName>ppt_x</p:attrName>
                                        </p:attrNameLst>
                                      </p:cBhvr>
                                      <p:tavLst>
                                        <p:tav tm="0">
                                          <p:val>
                                            <p:strVal val="#ppt_x+#ppt_w*1.125000"/>
                                          </p:val>
                                        </p:tav>
                                        <p:tav tm="100000">
                                          <p:val>
                                            <p:strVal val="#ppt_x"/>
                                          </p:val>
                                        </p:tav>
                                      </p:tavLst>
                                    </p:anim>
                                    <p:animEffect transition="in" filter="wipe(left)">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iterate type="wd">
                                    <p:tmPct val="10000"/>
                                  </p:iterate>
                                  <p:childTnLst>
                                    <p:set>
                                      <p:cBhvr>
                                        <p:cTn id="48" dur="1" fill="hold">
                                          <p:stCondLst>
                                            <p:cond delay="0"/>
                                          </p:stCondLst>
                                        </p:cTn>
                                        <p:tgtEl>
                                          <p:spTgt spid="73"/>
                                        </p:tgtEl>
                                        <p:attrNameLst>
                                          <p:attrName>style.visibility</p:attrName>
                                        </p:attrNameLst>
                                      </p:cBhvr>
                                      <p:to>
                                        <p:strVal val="visible"/>
                                      </p:to>
                                    </p:set>
                                    <p:anim calcmode="lin" valueType="num">
                                      <p:cBhvr additive="base">
                                        <p:cTn id="49" dur="500"/>
                                        <p:tgtEl>
                                          <p:spTgt spid="73"/>
                                        </p:tgtEl>
                                        <p:attrNameLst>
                                          <p:attrName>ppt_y</p:attrName>
                                        </p:attrNameLst>
                                      </p:cBhvr>
                                      <p:tavLst>
                                        <p:tav tm="0">
                                          <p:val>
                                            <p:strVal val="#ppt_y-#ppt_h*1.125000"/>
                                          </p:val>
                                        </p:tav>
                                        <p:tav tm="100000">
                                          <p:val>
                                            <p:strVal val="#ppt_y"/>
                                          </p:val>
                                        </p:tav>
                                      </p:tavLst>
                                    </p:anim>
                                    <p:animEffect transition="in" filter="wipe(down)">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500" fill="hold"/>
                                        <p:tgtEl>
                                          <p:spTgt spid="65"/>
                                        </p:tgtEl>
                                        <p:attrNameLst>
                                          <p:attrName>ppt_w</p:attrName>
                                        </p:attrNameLst>
                                      </p:cBhvr>
                                      <p:tavLst>
                                        <p:tav tm="0">
                                          <p:val>
                                            <p:fltVal val="0"/>
                                          </p:val>
                                        </p:tav>
                                        <p:tav tm="100000">
                                          <p:val>
                                            <p:strVal val="#ppt_w"/>
                                          </p:val>
                                        </p:tav>
                                      </p:tavLst>
                                    </p:anim>
                                    <p:anim calcmode="lin" valueType="num">
                                      <p:cBhvr>
                                        <p:cTn id="56" dur="500" fill="hold"/>
                                        <p:tgtEl>
                                          <p:spTgt spid="65"/>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iterate type="wd">
                                    <p:tmPct val="10000"/>
                                  </p:iterate>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p:tgtEl>
                                          <p:spTgt spid="74"/>
                                        </p:tgtEl>
                                        <p:attrNameLst>
                                          <p:attrName>ppt_y</p:attrName>
                                        </p:attrNameLst>
                                      </p:cBhvr>
                                      <p:tavLst>
                                        <p:tav tm="0">
                                          <p:val>
                                            <p:strVal val="#ppt_y-#ppt_h*1.125000"/>
                                          </p:val>
                                        </p:tav>
                                        <p:tav tm="100000">
                                          <p:val>
                                            <p:strVal val="#ppt_y"/>
                                          </p:val>
                                        </p:tav>
                                      </p:tavLst>
                                    </p:anim>
                                    <p:animEffect transition="in" filter="wipe(down)">
                                      <p:cBhvr>
                                        <p:cTn id="62" dur="500"/>
                                        <p:tgtEl>
                                          <p:spTgt spid="74"/>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nodeType="click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p:cTn id="67" dur="500" fill="hold"/>
                                        <p:tgtEl>
                                          <p:spTgt spid="75"/>
                                        </p:tgtEl>
                                        <p:attrNameLst>
                                          <p:attrName>ppt_w</p:attrName>
                                        </p:attrNameLst>
                                      </p:cBhvr>
                                      <p:tavLst>
                                        <p:tav tm="0">
                                          <p:val>
                                            <p:fltVal val="0"/>
                                          </p:val>
                                        </p:tav>
                                        <p:tav tm="100000">
                                          <p:val>
                                            <p:strVal val="#ppt_w"/>
                                          </p:val>
                                        </p:tav>
                                      </p:tavLst>
                                    </p:anim>
                                    <p:anim calcmode="lin" valueType="num">
                                      <p:cBhvr>
                                        <p:cTn id="68" dur="5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grpId="0" nodeType="clickEffect">
                                  <p:stCondLst>
                                    <p:cond delay="0"/>
                                  </p:stCondLst>
                                  <p:iterate type="wd">
                                    <p:tmPct val="10000"/>
                                  </p:iterate>
                                  <p:childTnLst>
                                    <p:set>
                                      <p:cBhvr>
                                        <p:cTn id="72" dur="1" fill="hold">
                                          <p:stCondLst>
                                            <p:cond delay="0"/>
                                          </p:stCondLst>
                                        </p:cTn>
                                        <p:tgtEl>
                                          <p:spTgt spid="78"/>
                                        </p:tgtEl>
                                        <p:attrNameLst>
                                          <p:attrName>style.visibility</p:attrName>
                                        </p:attrNameLst>
                                      </p:cBhvr>
                                      <p:to>
                                        <p:strVal val="visible"/>
                                      </p:to>
                                    </p:set>
                                    <p:anim calcmode="lin" valueType="num">
                                      <p:cBhvr additive="base">
                                        <p:cTn id="73" dur="500"/>
                                        <p:tgtEl>
                                          <p:spTgt spid="78"/>
                                        </p:tgtEl>
                                        <p:attrNameLst>
                                          <p:attrName>ppt_y</p:attrName>
                                        </p:attrNameLst>
                                      </p:cBhvr>
                                      <p:tavLst>
                                        <p:tav tm="0">
                                          <p:val>
                                            <p:strVal val="#ppt_y-#ppt_h*1.125000"/>
                                          </p:val>
                                        </p:tav>
                                        <p:tav tm="100000">
                                          <p:val>
                                            <p:strVal val="#ppt_y"/>
                                          </p:val>
                                        </p:tav>
                                      </p:tavLst>
                                    </p:anim>
                                    <p:animEffect transition="in" filter="wipe(down)">
                                      <p:cBhvr>
                                        <p:cTn id="74" dur="500"/>
                                        <p:tgtEl>
                                          <p:spTgt spid="7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grpId="1" nodeType="withEffect">
                                  <p:stCondLst>
                                    <p:cond delay="0"/>
                                  </p:stCondLst>
                                  <p:iterate type="wd">
                                    <p:tmPct val="0"/>
                                  </p:iterate>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par>
                                <p:cTn id="86" presetID="10" presetClass="exit" presetSubtype="0" fill="hold" grpId="1" nodeType="withEffect">
                                  <p:stCondLst>
                                    <p:cond delay="0"/>
                                  </p:stCondLst>
                                  <p:iterate type="wd">
                                    <p:tmPct val="0"/>
                                  </p:iterate>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6"/>
                                        </p:tgtEl>
                                      </p:cBhvr>
                                    </p:animEffect>
                                    <p:set>
                                      <p:cBhvr>
                                        <p:cTn id="91" dur="1" fill="hold">
                                          <p:stCondLst>
                                            <p:cond delay="499"/>
                                          </p:stCondLst>
                                        </p:cTn>
                                        <p:tgtEl>
                                          <p:spTgt spid="56"/>
                                        </p:tgtEl>
                                        <p:attrNameLst>
                                          <p:attrName>style.visibility</p:attrName>
                                        </p:attrNameLst>
                                      </p:cBhvr>
                                      <p:to>
                                        <p:strVal val="hidden"/>
                                      </p:to>
                                    </p:set>
                                  </p:childTnLst>
                                </p:cTn>
                              </p:par>
                              <p:par>
                                <p:cTn id="92" presetID="10" presetClass="exit" presetSubtype="0" fill="hold" grpId="1" nodeType="withEffect">
                                  <p:stCondLst>
                                    <p:cond delay="0"/>
                                  </p:stCondLst>
                                  <p:iterate type="wd">
                                    <p:tmPct val="0"/>
                                  </p:iterate>
                                  <p:childTnLst>
                                    <p:animEffect transition="out" filter="fade">
                                      <p:cBhvr>
                                        <p:cTn id="93" dur="500"/>
                                        <p:tgtEl>
                                          <p:spTgt spid="61"/>
                                        </p:tgtEl>
                                      </p:cBhvr>
                                    </p:animEffect>
                                    <p:set>
                                      <p:cBhvr>
                                        <p:cTn id="94" dur="1" fill="hold">
                                          <p:stCondLst>
                                            <p:cond delay="499"/>
                                          </p:stCondLst>
                                        </p:cTn>
                                        <p:tgtEl>
                                          <p:spTgt spid="6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62"/>
                                        </p:tgtEl>
                                      </p:cBhvr>
                                    </p:animEffect>
                                    <p:set>
                                      <p:cBhvr>
                                        <p:cTn id="97" dur="1" fill="hold">
                                          <p:stCondLst>
                                            <p:cond delay="499"/>
                                          </p:stCondLst>
                                        </p:cTn>
                                        <p:tgtEl>
                                          <p:spTgt spid="62"/>
                                        </p:tgtEl>
                                        <p:attrNameLst>
                                          <p:attrName>style.visibility</p:attrName>
                                        </p:attrNameLst>
                                      </p:cBhvr>
                                      <p:to>
                                        <p:strVal val="hidden"/>
                                      </p:to>
                                    </p:set>
                                  </p:childTnLst>
                                </p:cTn>
                              </p:par>
                              <p:par>
                                <p:cTn id="98" presetID="10" presetClass="exit" presetSubtype="0" fill="hold" grpId="1" nodeType="withEffect">
                                  <p:stCondLst>
                                    <p:cond delay="0"/>
                                  </p:stCondLst>
                                  <p:iterate type="wd">
                                    <p:tmPct val="0"/>
                                  </p:iterate>
                                  <p:childTnLst>
                                    <p:animEffect transition="out" filter="fade">
                                      <p:cBhvr>
                                        <p:cTn id="99" dur="500"/>
                                        <p:tgtEl>
                                          <p:spTgt spid="73"/>
                                        </p:tgtEl>
                                      </p:cBhvr>
                                    </p:animEffect>
                                    <p:set>
                                      <p:cBhvr>
                                        <p:cTn id="100" dur="1" fill="hold">
                                          <p:stCondLst>
                                            <p:cond delay="499"/>
                                          </p:stCondLst>
                                        </p:cTn>
                                        <p:tgtEl>
                                          <p:spTgt spid="7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5"/>
                                        </p:tgtEl>
                                      </p:cBhvr>
                                    </p:animEffect>
                                    <p:set>
                                      <p:cBhvr>
                                        <p:cTn id="103" dur="1" fill="hold">
                                          <p:stCondLst>
                                            <p:cond delay="499"/>
                                          </p:stCondLst>
                                        </p:cTn>
                                        <p:tgtEl>
                                          <p:spTgt spid="65"/>
                                        </p:tgtEl>
                                        <p:attrNameLst>
                                          <p:attrName>style.visibility</p:attrName>
                                        </p:attrNameLst>
                                      </p:cBhvr>
                                      <p:to>
                                        <p:strVal val="hidden"/>
                                      </p:to>
                                    </p:set>
                                  </p:childTnLst>
                                </p:cTn>
                              </p:par>
                              <p:par>
                                <p:cTn id="104" presetID="10" presetClass="exit" presetSubtype="0" fill="hold" grpId="1" nodeType="withEffect">
                                  <p:stCondLst>
                                    <p:cond delay="0"/>
                                  </p:stCondLst>
                                  <p:iterate type="wd">
                                    <p:tmPct val="0"/>
                                  </p:iterate>
                                  <p:childTnLst>
                                    <p:animEffect transition="out" filter="fade">
                                      <p:cBhvr>
                                        <p:cTn id="105" dur="500"/>
                                        <p:tgtEl>
                                          <p:spTgt spid="74"/>
                                        </p:tgtEl>
                                      </p:cBhvr>
                                    </p:animEffect>
                                    <p:set>
                                      <p:cBhvr>
                                        <p:cTn id="106" dur="1" fill="hold">
                                          <p:stCondLst>
                                            <p:cond delay="499"/>
                                          </p:stCondLst>
                                        </p:cTn>
                                        <p:tgtEl>
                                          <p:spTgt spid="7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75"/>
                                        </p:tgtEl>
                                      </p:cBhvr>
                                    </p:animEffect>
                                    <p:set>
                                      <p:cBhvr>
                                        <p:cTn id="109" dur="1" fill="hold">
                                          <p:stCondLst>
                                            <p:cond delay="499"/>
                                          </p:stCondLst>
                                        </p:cTn>
                                        <p:tgtEl>
                                          <p:spTgt spid="75"/>
                                        </p:tgtEl>
                                        <p:attrNameLst>
                                          <p:attrName>style.visibility</p:attrName>
                                        </p:attrNameLst>
                                      </p:cBhvr>
                                      <p:to>
                                        <p:strVal val="hidden"/>
                                      </p:to>
                                    </p:set>
                                  </p:childTnLst>
                                </p:cTn>
                              </p:par>
                              <p:par>
                                <p:cTn id="110" presetID="10" presetClass="exit" presetSubtype="0" fill="hold" grpId="1" nodeType="withEffect">
                                  <p:stCondLst>
                                    <p:cond delay="0"/>
                                  </p:stCondLst>
                                  <p:iterate type="wd">
                                    <p:tmPct val="0"/>
                                  </p:iterate>
                                  <p:childTnLst>
                                    <p:animEffect transition="out" filter="fade">
                                      <p:cBhvr>
                                        <p:cTn id="111" dur="500"/>
                                        <p:tgtEl>
                                          <p:spTgt spid="78"/>
                                        </p:tgtEl>
                                      </p:cBhvr>
                                    </p:animEffect>
                                    <p:set>
                                      <p:cBhvr>
                                        <p:cTn id="112"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6" grpId="0"/>
      <p:bldP spid="36" grpId="1"/>
      <p:bldP spid="61" grpId="0"/>
      <p:bldP spid="61" grpId="1"/>
      <p:bldP spid="73" grpId="0"/>
      <p:bldP spid="73" grpId="1"/>
      <p:bldP spid="74" grpId="0"/>
      <p:bldP spid="74" grpId="1"/>
      <p:bldP spid="78" grpId="0"/>
      <p:bldP spid="7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9050" y="-38100"/>
            <a:ext cx="12192000" cy="6858000"/>
          </a:xfrm>
          <a:prstGeom prst="rect">
            <a:avLst/>
          </a:prstGeom>
        </p:spPr>
      </p:pic>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11746"/>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9</a:t>
              </a:r>
            </a:p>
          </p:txBody>
        </p:sp>
      </p:grpSp>
      <p:grpSp>
        <p:nvGrpSpPr>
          <p:cNvPr id="22" name="مجموعة 21">
            <a:extLst>
              <a:ext uri="{FF2B5EF4-FFF2-40B4-BE49-F238E27FC236}">
                <a16:creationId xmlns:a16="http://schemas.microsoft.com/office/drawing/2014/main" id="{B0FCA29C-45D8-45C0-A82D-BE1A187F0BC3}"/>
              </a:ext>
            </a:extLst>
          </p:cNvPr>
          <p:cNvGrpSpPr/>
          <p:nvPr/>
        </p:nvGrpSpPr>
        <p:grpSpPr>
          <a:xfrm>
            <a:off x="11431894" y="2650355"/>
            <a:ext cx="722005" cy="607731"/>
            <a:chOff x="145480" y="2031213"/>
            <a:chExt cx="787085" cy="669871"/>
          </a:xfrm>
        </p:grpSpPr>
        <p:sp>
          <p:nvSpPr>
            <p:cNvPr id="23" name="شكل بيضاوي 22">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C5EAF2C0-3FEB-4072-B8F7-F521578E3551}"/>
                </a:ext>
              </a:extLst>
            </p:cNvPr>
            <p:cNvSpPr txBox="1">
              <a:spLocks/>
            </p:cNvSpPr>
            <p:nvPr/>
          </p:nvSpPr>
          <p:spPr>
            <a:xfrm>
              <a:off x="145480" y="2056965"/>
              <a:ext cx="787085"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10</a:t>
              </a:r>
            </a:p>
          </p:txBody>
        </p:sp>
      </p:grpSp>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117521" y="1657877"/>
            <a:ext cx="7360053" cy="830997"/>
          </a:xfrm>
          <a:prstGeom prst="rect">
            <a:avLst/>
          </a:prstGeom>
          <a:noFill/>
        </p:spPr>
        <p:txBody>
          <a:bodyPr wrap="square" rtlCol="1">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أمر النبي ﷺ بالقصد في العبادة وهو التوسط والاعتدال، وكرره للتأكيد، وإشارة إلى أنه ينبغي المداومة على ذلك في جميع الأوقات والأحوال.</a:t>
            </a:r>
          </a:p>
        </p:txBody>
      </p:sp>
      <p:sp>
        <p:nvSpPr>
          <p:cNvPr id="46" name="مربع نص 45">
            <a:extLst>
              <a:ext uri="{FF2B5EF4-FFF2-40B4-BE49-F238E27FC236}">
                <a16:creationId xmlns:a16="http://schemas.microsoft.com/office/drawing/2014/main" id="{52D543C6-398C-482B-BEC7-F022424B2D6C}"/>
              </a:ext>
            </a:extLst>
          </p:cNvPr>
          <p:cNvSpPr txBox="1"/>
          <p:nvPr/>
        </p:nvSpPr>
        <p:spPr>
          <a:xfrm>
            <a:off x="4515523" y="2650355"/>
            <a:ext cx="6943218" cy="1200329"/>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القصد والاعتدال يكون بأتباع السنة وترك البدعة، وأما التقصير في الواجبات وفعل المحرمات فليس من الاعتدال في شيء، بل هو اتباع للهوى.</a:t>
            </a:r>
          </a:p>
        </p:txBody>
      </p:sp>
      <p:grpSp>
        <p:nvGrpSpPr>
          <p:cNvPr id="47" name="مجموعة 46">
            <a:extLst>
              <a:ext uri="{FF2B5EF4-FFF2-40B4-BE49-F238E27FC236}">
                <a16:creationId xmlns:a16="http://schemas.microsoft.com/office/drawing/2014/main" id="{783FDD69-8489-4B1E-A060-7DA592916676}"/>
              </a:ext>
            </a:extLst>
          </p:cNvPr>
          <p:cNvGrpSpPr/>
          <p:nvPr/>
        </p:nvGrpSpPr>
        <p:grpSpPr>
          <a:xfrm>
            <a:off x="11469995" y="3883080"/>
            <a:ext cx="683904" cy="607731"/>
            <a:chOff x="196011" y="2031213"/>
            <a:chExt cx="744896" cy="669871"/>
          </a:xfrm>
        </p:grpSpPr>
        <p:sp>
          <p:nvSpPr>
            <p:cNvPr id="48" name="شكل بيضاوي 47">
              <a:extLst>
                <a:ext uri="{FF2B5EF4-FFF2-40B4-BE49-F238E27FC236}">
                  <a16:creationId xmlns:a16="http://schemas.microsoft.com/office/drawing/2014/main" id="{EA1BE4F7-1E87-486B-891E-F5FBDFC3A43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9" name="Google Shape;556;p52">
              <a:extLst>
                <a:ext uri="{FF2B5EF4-FFF2-40B4-BE49-F238E27FC236}">
                  <a16:creationId xmlns:a16="http://schemas.microsoft.com/office/drawing/2014/main" id="{CD674D70-8597-479F-96C6-CE864DC5F7A4}"/>
                </a:ext>
              </a:extLst>
            </p:cNvPr>
            <p:cNvSpPr txBox="1">
              <a:spLocks/>
            </p:cNvSpPr>
            <p:nvPr/>
          </p:nvSpPr>
          <p:spPr>
            <a:xfrm>
              <a:off x="196011" y="2056965"/>
              <a:ext cx="744896"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11</a:t>
              </a:r>
            </a:p>
          </p:txBody>
        </p:sp>
      </p:grpSp>
      <p:sp>
        <p:nvSpPr>
          <p:cNvPr id="50" name="مربع نص 49">
            <a:extLst>
              <a:ext uri="{FF2B5EF4-FFF2-40B4-BE49-F238E27FC236}">
                <a16:creationId xmlns:a16="http://schemas.microsoft.com/office/drawing/2014/main" id="{4C197772-20B9-4A80-88A4-AAC87082E0E4}"/>
              </a:ext>
            </a:extLst>
          </p:cNvPr>
          <p:cNvSpPr txBox="1"/>
          <p:nvPr/>
        </p:nvSpPr>
        <p:spPr>
          <a:xfrm>
            <a:off x="4136571" y="3934988"/>
            <a:ext cx="7341221" cy="461665"/>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هذا الحديث لا يتعارض مع الآيات الدالة على أن الأعمال تدخل صاحبها الجنة.</a:t>
            </a:r>
          </a:p>
        </p:txBody>
      </p:sp>
    </p:spTree>
    <p:extLst>
      <p:ext uri="{BB962C8B-B14F-4D97-AF65-F5344CB8AC3E}">
        <p14:creationId xmlns:p14="http://schemas.microsoft.com/office/powerpoint/2010/main" val="148419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p:tgtEl>
                                          <p:spTgt spid="46"/>
                                        </p:tgtEl>
                                        <p:attrNameLst>
                                          <p:attrName>ppt_x</p:attrName>
                                        </p:attrNameLst>
                                      </p:cBhvr>
                                      <p:tavLst>
                                        <p:tav tm="0">
                                          <p:val>
                                            <p:strVal val="#ppt_x+#ppt_w*1.125000"/>
                                          </p:val>
                                        </p:tav>
                                        <p:tav tm="100000">
                                          <p:val>
                                            <p:strVal val="#ppt_x"/>
                                          </p:val>
                                        </p:tav>
                                      </p:tavLst>
                                    </p:anim>
                                    <p:animEffect transition="in" filter="wipe(left)">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iterate type="wd">
                                    <p:tmPct val="10000"/>
                                  </p:iterate>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ppt_x</p:attrName>
                                        </p:attrNameLst>
                                      </p:cBhvr>
                                      <p:tavLst>
                                        <p:tav tm="0">
                                          <p:val>
                                            <p:strVal val="#ppt_x+#ppt_w*1.125000"/>
                                          </p:val>
                                        </p:tav>
                                        <p:tav tm="100000">
                                          <p:val>
                                            <p:strVal val="#ppt_x"/>
                                          </p:val>
                                        </p:tav>
                                      </p:tavLst>
                                    </p:anim>
                                    <p:animEffect transition="in" filter="wipe(left)">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10" presetClass="exit" presetSubtype="0" fill="hold" grpId="1" nodeType="withEffect">
                                  <p:stCondLst>
                                    <p:cond delay="0"/>
                                  </p:stCondLst>
                                  <p:iterate type="wd">
                                    <p:tmPct val="0"/>
                                  </p:iterate>
                                  <p:childTnLst>
                                    <p:animEffect transition="out" filter="fade">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10" presetClass="exit" presetSubtype="0" fill="hold" grpId="1" nodeType="withEffect">
                                  <p:stCondLst>
                                    <p:cond delay="0"/>
                                  </p:stCondLst>
                                  <p:iterate type="wd">
                                    <p:tmPct val="0"/>
                                  </p:iterate>
                                  <p:childTnLst>
                                    <p:animEffect transition="out" filter="fade">
                                      <p:cBhvr>
                                        <p:cTn id="51" dur="500"/>
                                        <p:tgtEl>
                                          <p:spTgt spid="46"/>
                                        </p:tgtEl>
                                      </p:cBhvr>
                                    </p:animEffect>
                                    <p:set>
                                      <p:cBhvr>
                                        <p:cTn id="52" dur="1" fill="hold">
                                          <p:stCondLst>
                                            <p:cond delay="499"/>
                                          </p:stCondLst>
                                        </p:cTn>
                                        <p:tgtEl>
                                          <p:spTgt spid="4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0" presetClass="exit" presetSubtype="0" fill="hold" grpId="1" nodeType="withEffect">
                                  <p:stCondLst>
                                    <p:cond delay="0"/>
                                  </p:stCondLst>
                                  <p:iterate type="wd">
                                    <p:tmPct val="0"/>
                                  </p:iterate>
                                  <p:childTnLst>
                                    <p:animEffect transition="out" filter="fade">
                                      <p:cBhvr>
                                        <p:cTn id="57" dur="500"/>
                                        <p:tgtEl>
                                          <p:spTgt spid="50"/>
                                        </p:tgtEl>
                                      </p:cBhvr>
                                    </p:animEffect>
                                    <p:set>
                                      <p:cBhvr>
                                        <p:cTn id="5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46" grpId="0"/>
      <p:bldP spid="46" grpId="1"/>
      <p:bldP spid="50" grpId="0"/>
      <p:bldP spid="5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58235"/>
            <a:ext cx="8554878" cy="2215991"/>
          </a:xfrm>
          <a:prstGeom prst="rect">
            <a:avLst/>
          </a:prstGeom>
          <a:noFill/>
        </p:spPr>
        <p:txBody>
          <a:bodyPr wrap="square">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أسئلة</a:t>
            </a:r>
          </a:p>
        </p:txBody>
      </p:sp>
    </p:spTree>
    <p:extLst>
      <p:ext uri="{BB962C8B-B14F-4D97-AF65-F5344CB8AC3E}">
        <p14:creationId xmlns:p14="http://schemas.microsoft.com/office/powerpoint/2010/main" val="38478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34737" y="1010731"/>
            <a:ext cx="7710706" cy="1015663"/>
          </a:xfrm>
          <a:prstGeom prst="rect">
            <a:avLst/>
          </a:prstGeom>
          <a:noFill/>
        </p:spPr>
        <p:txBody>
          <a:bodyPr wrap="square" rtlCol="1">
            <a:spAutoFit/>
          </a:bodyPr>
          <a:lstStyle/>
          <a:p>
            <a:r>
              <a:rPr lang="ar-SA" sz="60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س1/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 وهو السير أول النهار ؟</a:t>
            </a:r>
            <a:endParaRPr lang="ar-SA" sz="5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أ-</a:t>
            </a:r>
            <a:r>
              <a:rPr lang="ar-SA" sz="3200" dirty="0">
                <a:solidFill>
                  <a:srgbClr val="C00000"/>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الغدوة</a:t>
            </a:r>
            <a:endPar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ب-</a:t>
            </a:r>
            <a:r>
              <a:rPr lang="ar-SA" sz="4000" dirty="0">
                <a:solidFill>
                  <a:schemeClr val="tx1"/>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الروحة</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ج-</a:t>
            </a:r>
            <a:r>
              <a:rPr lang="ar-SA" sz="4000" dirty="0">
                <a:solidFill>
                  <a:schemeClr val="tx1"/>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الدلجة</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د-</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لا شيء مما سبق</a:t>
            </a:r>
          </a:p>
        </p:txBody>
      </p:sp>
    </p:spTree>
    <p:extLst>
      <p:ext uri="{BB962C8B-B14F-4D97-AF65-F5344CB8AC3E}">
        <p14:creationId xmlns:p14="http://schemas.microsoft.com/office/powerpoint/2010/main" val="353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4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34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44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54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5"/>
                  </p:tgtEl>
                </p:cond>
              </p:nextCondLst>
            </p:seq>
          </p:childTnLst>
        </p:cTn>
      </p:par>
    </p:tnLst>
    <p:bldLst>
      <p:bldP spid="4" grpId="0"/>
      <p:bldP spid="5" grpId="0" animBg="1"/>
      <p:bldP spid="6" grpId="0" animBg="1"/>
      <p:bldP spid="7" grpId="0" animBg="1"/>
      <p:bldP spid="14"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الحديث السادس</Template>
  <TotalTime>3</TotalTime>
  <Words>567</Words>
  <Application>Microsoft Office PowerPoint</Application>
  <PresentationFormat>شاشة عريضة</PresentationFormat>
  <Paragraphs>64</Paragraphs>
  <Slides>12</Slides>
  <Notes>0</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12</vt:i4>
      </vt:variant>
    </vt:vector>
  </HeadingPairs>
  <TitlesOfParts>
    <vt:vector size="28" baseType="lpstr">
      <vt:lpstr>AbdoMaster-Bold</vt:lpstr>
      <vt:lpstr>Hacen Beirut</vt:lpstr>
      <vt:lpstr>Calibri</vt:lpstr>
      <vt:lpstr>Dante</vt:lpstr>
      <vt:lpstr>Times New Roman</vt:lpstr>
      <vt:lpstr>Calibri Light</vt:lpstr>
      <vt:lpstr>BoutrosNewsH1</vt:lpstr>
      <vt:lpstr>Hacen Tunisia Bold</vt:lpstr>
      <vt:lpstr>HSIshraq-Medium</vt:lpstr>
      <vt:lpstr>Arial</vt:lpstr>
      <vt:lpstr>Dubai</vt:lpstr>
      <vt:lpstr>Berkshire Swash</vt:lpstr>
      <vt:lpstr>Hacen Liner XL</vt:lpstr>
      <vt:lpstr>Bahij Tanseek Pro</vt:lpstr>
      <vt:lpstr>Castile-Thin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cp:revision>
  <dcterms:created xsi:type="dcterms:W3CDTF">2021-01-07T14:46:07Z</dcterms:created>
  <dcterms:modified xsi:type="dcterms:W3CDTF">2021-01-07T14:49:33Z</dcterms:modified>
</cp:coreProperties>
</file>