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3" r:id="rId2"/>
    <p:sldId id="372" r:id="rId3"/>
    <p:sldId id="258" r:id="rId4"/>
    <p:sldId id="364" r:id="rId5"/>
    <p:sldId id="377" r:id="rId6"/>
    <p:sldId id="335" r:id="rId7"/>
    <p:sldId id="378" r:id="rId8"/>
    <p:sldId id="369" r:id="rId9"/>
    <p:sldId id="334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61"/>
    <a:srgbClr val="9FC91E"/>
    <a:srgbClr val="FCC500"/>
    <a:srgbClr val="F75D26"/>
    <a:srgbClr val="A21AB4"/>
    <a:srgbClr val="7844C2"/>
    <a:srgbClr val="009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58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1374"/>
      </p:cViewPr>
      <p:guideLst>
        <p:guide orient="horz" pos="2160"/>
        <p:guide pos="38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5324-4A4B-4111-825E-6A15E803B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DB9CD-418F-4E90-B422-028EBB531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BF659-1574-44A8-BDFC-91429CC0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95587-78D0-4BD3-8D47-4049FF32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CCF2D-7735-457B-B57A-62DF8795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CDE0C-42DE-4362-8212-AD25650E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6AEFB-7810-46AC-BBC6-094D7594F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97E13-CCD3-4D84-AE8C-DD0E7A77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5C5AA-1A49-4A72-9882-F906CB8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7DBFD-3A4C-4488-8867-E745CFC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0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F2C8B-EF93-41A4-A724-748073256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2A984-868F-4887-BD3B-6494E2A7A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86B80-29BD-476C-B5D8-DBEF251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2CBDD-CC95-4E8F-92B4-3079FE7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68CE-5061-46B1-9B69-6734191B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F224-963F-40AF-B0D3-3DA14336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D7E4-586E-4976-A30E-1F40A06E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C46A-3052-4DA4-B32D-D3C60392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7874B-536B-4A10-82A2-8B90BC91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55734-459D-4183-A082-5E4EBB99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3704-FFD4-4E2B-AB3F-0EE4571E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29EC5-0CC6-45D5-98BB-48935578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43EDA-0D42-41BC-A81D-863B639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493C3-80B3-4198-A84A-6076F8C1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F403F-95E6-4B4E-8D73-20AA6DC5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1F2DE-85ED-4CF7-BA2F-5428CE34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18E28-CAE9-45CD-B841-2707A5AD9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AF64E-C6D3-40D1-B36D-050AC7BC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7C87C-EAB6-4A35-904D-969BC6B6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33834-260B-4816-B6A5-B970BBFD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87C20-3D4D-4433-95C5-AFBB8A4B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41B7-847F-4B60-992F-ECDD92E6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5B16E-21BB-493E-8395-B529C090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CCA84-1124-4F43-AA71-36145CFAA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70F5A-3AF6-48CA-B49E-4DB193EF9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66AD5-D769-402E-8D04-F3CAF1B37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C0AE0E-D6BD-45DF-8C66-1EE6279C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13D00A-D4EF-4946-B6B7-3EBC7463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B308B-42B0-48EA-B9A6-A24BFE1C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FB6A-8B3C-400D-BE17-CA55570D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89DD1-9F93-483A-995F-4CA51658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39AE2-3ED7-42FB-B58F-21D4769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E1D5F-E5CB-4E06-A4E3-9285650C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57826-4EC8-4319-BB88-0FC3F934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D2653-8E51-40E3-872A-08BF8B6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8406E-EE22-4E8E-8B4E-B3DF4127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5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35B4-C41B-46FC-B4D2-90C0D417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1D79C-5FC9-400A-AF2C-741EB8BC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2E074-A494-40B8-9F1C-D1584B099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1042C-D898-4411-88C3-238BF611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807AA-C9FA-4B10-840D-FE55F2E7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B2352-7B39-4D78-8F05-9A6649BE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566F-1025-4476-B344-9FB9EF64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55062-4A30-45E7-9406-995B82EC8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8D978-255C-4144-BD90-CA1950E3A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3E44E-D9F3-445C-B49C-6BC97D6B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2FA18-B72F-4928-927E-2D8BAF02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4C611-6C3C-4C61-B1D3-26F45C7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E78FE-BAEF-425E-A9F0-92671070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5678B-CFF9-4A4B-B347-00E35DFA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EEFB5-A043-4EDE-AD71-CB516B3BC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624F0-592E-4447-9BDE-4E9875C98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FC0C0-0E49-4A9C-AF69-4D944FB7B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17" Type="http://schemas.openxmlformats.org/officeDocument/2006/relationships/image" Target="../media/image23.sv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3384360" y="3075057"/>
            <a:ext cx="54232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برنامج تعزيز الشخصية الوطنية</a:t>
            </a: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7" y="-78628"/>
            <a:ext cx="759656" cy="6635548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6761" y="796447"/>
            <a:ext cx="6347547" cy="1735147"/>
            <a:chOff x="2398487" y="739333"/>
            <a:chExt cx="5233525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3313608" y="1113366"/>
              <a:ext cx="4318404" cy="589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kumimoji="0" lang="ar-SY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برنامج تعزيز الشخصية الوطنية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0F8AA7-3541-4B6C-A2C9-D5AF3C93465D}"/>
              </a:ext>
            </a:extLst>
          </p:cNvPr>
          <p:cNvGrpSpPr/>
          <p:nvPr/>
        </p:nvGrpSpPr>
        <p:grpSpPr>
          <a:xfrm>
            <a:off x="3469784" y="2858334"/>
            <a:ext cx="6116234" cy="1735144"/>
            <a:chOff x="2244533" y="2800534"/>
            <a:chExt cx="5303058" cy="17500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88E973-E747-492B-BB65-1C254B005B2C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750082"/>
              <a:chOff x="2244533" y="2800534"/>
              <a:chExt cx="5303058" cy="1750082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2511CCB-44C3-44D0-92B5-937D69E7A2B1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2ADCF25-7E98-4730-9ED8-FCAB72426CB5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2464746" y="3106123"/>
              <a:ext cx="4922137" cy="102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خصـــص برنامـــج تعزيـــز الشـــخصية الوطنيـــة ضمـــن</a:t>
              </a:r>
            </a:p>
            <a:p>
              <a:pPr algn="ct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برامــج رؤيــة 2030؛ </a:t>
              </a:r>
              <a:r>
                <a:rPr lang="ar-SY" sz="2000" b="1" dirty="0">
                  <a:solidFill>
                    <a:prstClr val="white"/>
                  </a:solidFill>
                </a:rPr>
                <a:t>لتعميــق الانتمــاء </a:t>
              </a:r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الوطنــي وتعزيــز</a:t>
              </a:r>
            </a:p>
            <a:p>
              <a:pPr algn="ct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قيـــم الوســـطية </a:t>
              </a:r>
              <a:r>
                <a:rPr lang="ar-SY" sz="2000" b="1" dirty="0">
                  <a:solidFill>
                    <a:prstClr val="white"/>
                  </a:solidFill>
                </a:rPr>
                <a:t>والمثابـــرة والإيجابيـــة</a:t>
              </a:r>
              <a:endParaRPr kumimoji="0" lang="ar-SY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</p:grp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49838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أولا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D706D3-5055-4296-9750-EC8C0C5A438C}"/>
              </a:ext>
            </a:extLst>
          </p:cNvPr>
          <p:cNvGrpSpPr/>
          <p:nvPr/>
        </p:nvGrpSpPr>
        <p:grpSpPr>
          <a:xfrm>
            <a:off x="9132910" y="2598036"/>
            <a:ext cx="2473590" cy="1727752"/>
            <a:chOff x="7179578" y="2539502"/>
            <a:chExt cx="2481547" cy="174262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1616" y="2428591"/>
            <a:ext cx="1023929" cy="111007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11509" y="1481634"/>
            <a:ext cx="2233342" cy="995210"/>
            <a:chOff x="711509" y="1481634"/>
            <a:chExt cx="2233342" cy="995210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11509" y="1830513"/>
              <a:ext cx="2233342" cy="646331"/>
              <a:chOff x="3223148" y="5288304"/>
              <a:chExt cx="2233342" cy="646331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223148" y="5288304"/>
                <a:ext cx="22333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برنامج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 تعزيز الشخصية الوطنية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B3DA9073-3627-4023-9264-D556BB70752A}"/>
              </a:ext>
            </a:extLst>
          </p:cNvPr>
          <p:cNvSpPr/>
          <p:nvPr/>
        </p:nvSpPr>
        <p:spPr>
          <a:xfrm rot="5400000">
            <a:off x="903500" y="3809289"/>
            <a:ext cx="2998466" cy="283219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2174" t="8720" r="2174" b="872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754AA86-DEC5-418C-B5F1-971A8FE2B830}"/>
              </a:ext>
            </a:extLst>
          </p:cNvPr>
          <p:cNvGrpSpPr/>
          <p:nvPr/>
        </p:nvGrpSpPr>
        <p:grpSpPr>
          <a:xfrm>
            <a:off x="2238321" y="3864122"/>
            <a:ext cx="328823" cy="496579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566FC63-963D-43A2-AD3C-B16DAF2182C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">
              <a:extLst>
                <a:ext uri="{FF2B5EF4-FFF2-40B4-BE49-F238E27FC236}">
                  <a16:creationId xmlns:a16="http://schemas.microsoft.com/office/drawing/2014/main" id="{B3A238A7-50BF-47F6-AD61-D3F5BE1FDBE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1853673-4172-4139-B96D-4A6A1676897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095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45" dur="200" fill="hold"/>
                                        <p:tgtEl>
                                          <p:spTgt spid="8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>
            <a:extLst>
              <a:ext uri="{FF2B5EF4-FFF2-40B4-BE49-F238E27FC236}">
                <a16:creationId xmlns:a16="http://schemas.microsoft.com/office/drawing/2014/main" id="{1D858072-31E4-4D29-B83B-73069B991AD2}"/>
              </a:ext>
            </a:extLst>
          </p:cNvPr>
          <p:cNvSpPr txBox="1"/>
          <p:nvPr/>
        </p:nvSpPr>
        <p:spPr>
          <a:xfrm>
            <a:off x="4476479" y="6181842"/>
            <a:ext cx="3155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نحافظ على لغتنا العربية ونتمسك بها.</a:t>
            </a:r>
            <a:endParaRPr lang="en-US" sz="2400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99F124B-0685-41CC-8157-44F5F98077E3}"/>
              </a:ext>
            </a:extLst>
          </p:cNvPr>
          <p:cNvSpPr/>
          <p:nvPr/>
        </p:nvSpPr>
        <p:spPr>
          <a:xfrm>
            <a:off x="3749040" y="1082040"/>
            <a:ext cx="4693919" cy="4693919"/>
          </a:xfrm>
          <a:custGeom>
            <a:avLst/>
            <a:gdLst>
              <a:gd name="connsiteX0" fmla="*/ 1690293 w 3882683"/>
              <a:gd name="connsiteY0" fmla="*/ 0 h 3882683"/>
              <a:gd name="connsiteX1" fmla="*/ 2192390 w 3882683"/>
              <a:gd name="connsiteY1" fmla="*/ 0 h 3882683"/>
              <a:gd name="connsiteX2" fmla="*/ 2350990 w 3882683"/>
              <a:gd name="connsiteY2" fmla="*/ 158600 h 3882683"/>
              <a:gd name="connsiteX3" fmla="*/ 2350990 w 3882683"/>
              <a:gd name="connsiteY3" fmla="*/ 523031 h 3882683"/>
              <a:gd name="connsiteX4" fmla="*/ 2380589 w 3882683"/>
              <a:gd name="connsiteY4" fmla="*/ 530642 h 3882683"/>
              <a:gd name="connsiteX5" fmla="*/ 2645420 w 3882683"/>
              <a:gd name="connsiteY5" fmla="*/ 642513 h 3882683"/>
              <a:gd name="connsiteX6" fmla="*/ 2655012 w 3882683"/>
              <a:gd name="connsiteY6" fmla="*/ 648341 h 3882683"/>
              <a:gd name="connsiteX7" fmla="*/ 2912265 w 3882683"/>
              <a:gd name="connsiteY7" fmla="*/ 391088 h 3882683"/>
              <a:gd name="connsiteX8" fmla="*/ 3136559 w 3882683"/>
              <a:gd name="connsiteY8" fmla="*/ 391088 h 3882683"/>
              <a:gd name="connsiteX9" fmla="*/ 3491596 w 3882683"/>
              <a:gd name="connsiteY9" fmla="*/ 746124 h 3882683"/>
              <a:gd name="connsiteX10" fmla="*/ 3491596 w 3882683"/>
              <a:gd name="connsiteY10" fmla="*/ 970418 h 3882683"/>
              <a:gd name="connsiteX11" fmla="*/ 3234343 w 3882683"/>
              <a:gd name="connsiteY11" fmla="*/ 1227671 h 3882683"/>
              <a:gd name="connsiteX12" fmla="*/ 3240171 w 3882683"/>
              <a:gd name="connsiteY12" fmla="*/ 1237265 h 3882683"/>
              <a:gd name="connsiteX13" fmla="*/ 3352042 w 3882683"/>
              <a:gd name="connsiteY13" fmla="*/ 1502096 h 3882683"/>
              <a:gd name="connsiteX14" fmla="*/ 3359653 w 3882683"/>
              <a:gd name="connsiteY14" fmla="*/ 1531693 h 3882683"/>
              <a:gd name="connsiteX15" fmla="*/ 3724083 w 3882683"/>
              <a:gd name="connsiteY15" fmla="*/ 1531693 h 3882683"/>
              <a:gd name="connsiteX16" fmla="*/ 3882683 w 3882683"/>
              <a:gd name="connsiteY16" fmla="*/ 1690293 h 3882683"/>
              <a:gd name="connsiteX17" fmla="*/ 3882683 w 3882683"/>
              <a:gd name="connsiteY17" fmla="*/ 2192390 h 3882683"/>
              <a:gd name="connsiteX18" fmla="*/ 3724083 w 3882683"/>
              <a:gd name="connsiteY18" fmla="*/ 2350990 h 3882683"/>
              <a:gd name="connsiteX19" fmla="*/ 3359653 w 3882683"/>
              <a:gd name="connsiteY19" fmla="*/ 2350990 h 3882683"/>
              <a:gd name="connsiteX20" fmla="*/ 3352042 w 3882683"/>
              <a:gd name="connsiteY20" fmla="*/ 2380589 h 3882683"/>
              <a:gd name="connsiteX21" fmla="*/ 3240171 w 3882683"/>
              <a:gd name="connsiteY21" fmla="*/ 2645419 h 3882683"/>
              <a:gd name="connsiteX22" fmla="*/ 3234343 w 3882683"/>
              <a:gd name="connsiteY22" fmla="*/ 2655013 h 3882683"/>
              <a:gd name="connsiteX23" fmla="*/ 3491596 w 3882683"/>
              <a:gd name="connsiteY23" fmla="*/ 2912265 h 3882683"/>
              <a:gd name="connsiteX24" fmla="*/ 3491596 w 3882683"/>
              <a:gd name="connsiteY24" fmla="*/ 3136559 h 3882683"/>
              <a:gd name="connsiteX25" fmla="*/ 3136559 w 3882683"/>
              <a:gd name="connsiteY25" fmla="*/ 3491596 h 3882683"/>
              <a:gd name="connsiteX26" fmla="*/ 2912265 w 3882683"/>
              <a:gd name="connsiteY26" fmla="*/ 3491596 h 3882683"/>
              <a:gd name="connsiteX27" fmla="*/ 2655013 w 3882683"/>
              <a:gd name="connsiteY27" fmla="*/ 3234343 h 3882683"/>
              <a:gd name="connsiteX28" fmla="*/ 2645420 w 3882683"/>
              <a:gd name="connsiteY28" fmla="*/ 3240171 h 3882683"/>
              <a:gd name="connsiteX29" fmla="*/ 2380589 w 3882683"/>
              <a:gd name="connsiteY29" fmla="*/ 3352042 h 3882683"/>
              <a:gd name="connsiteX30" fmla="*/ 2350990 w 3882683"/>
              <a:gd name="connsiteY30" fmla="*/ 3359653 h 3882683"/>
              <a:gd name="connsiteX31" fmla="*/ 2350990 w 3882683"/>
              <a:gd name="connsiteY31" fmla="*/ 3724083 h 3882683"/>
              <a:gd name="connsiteX32" fmla="*/ 2192390 w 3882683"/>
              <a:gd name="connsiteY32" fmla="*/ 3882683 h 3882683"/>
              <a:gd name="connsiteX33" fmla="*/ 1690293 w 3882683"/>
              <a:gd name="connsiteY33" fmla="*/ 3882683 h 3882683"/>
              <a:gd name="connsiteX34" fmla="*/ 1531694 w 3882683"/>
              <a:gd name="connsiteY34" fmla="*/ 3724083 h 3882683"/>
              <a:gd name="connsiteX35" fmla="*/ 1531694 w 3882683"/>
              <a:gd name="connsiteY35" fmla="*/ 3359653 h 3882683"/>
              <a:gd name="connsiteX36" fmla="*/ 1502096 w 3882683"/>
              <a:gd name="connsiteY36" fmla="*/ 3352042 h 3882683"/>
              <a:gd name="connsiteX37" fmla="*/ 1237265 w 3882683"/>
              <a:gd name="connsiteY37" fmla="*/ 3240171 h 3882683"/>
              <a:gd name="connsiteX38" fmla="*/ 1227671 w 3882683"/>
              <a:gd name="connsiteY38" fmla="*/ 3234343 h 3882683"/>
              <a:gd name="connsiteX39" fmla="*/ 970418 w 3882683"/>
              <a:gd name="connsiteY39" fmla="*/ 3491596 h 3882683"/>
              <a:gd name="connsiteX40" fmla="*/ 746124 w 3882683"/>
              <a:gd name="connsiteY40" fmla="*/ 3491596 h 3882683"/>
              <a:gd name="connsiteX41" fmla="*/ 391087 w 3882683"/>
              <a:gd name="connsiteY41" fmla="*/ 3136559 h 3882683"/>
              <a:gd name="connsiteX42" fmla="*/ 391087 w 3882683"/>
              <a:gd name="connsiteY42" fmla="*/ 2912265 h 3882683"/>
              <a:gd name="connsiteX43" fmla="*/ 648341 w 3882683"/>
              <a:gd name="connsiteY43" fmla="*/ 2655012 h 3882683"/>
              <a:gd name="connsiteX44" fmla="*/ 642513 w 3882683"/>
              <a:gd name="connsiteY44" fmla="*/ 2645419 h 3882683"/>
              <a:gd name="connsiteX45" fmla="*/ 530642 w 3882683"/>
              <a:gd name="connsiteY45" fmla="*/ 2380589 h 3882683"/>
              <a:gd name="connsiteX46" fmla="*/ 523031 w 3882683"/>
              <a:gd name="connsiteY46" fmla="*/ 2350990 h 3882683"/>
              <a:gd name="connsiteX47" fmla="*/ 158600 w 3882683"/>
              <a:gd name="connsiteY47" fmla="*/ 2350990 h 3882683"/>
              <a:gd name="connsiteX48" fmla="*/ 0 w 3882683"/>
              <a:gd name="connsiteY48" fmla="*/ 2192390 h 3882683"/>
              <a:gd name="connsiteX49" fmla="*/ 0 w 3882683"/>
              <a:gd name="connsiteY49" fmla="*/ 1690293 h 3882683"/>
              <a:gd name="connsiteX50" fmla="*/ 158600 w 3882683"/>
              <a:gd name="connsiteY50" fmla="*/ 1531693 h 3882683"/>
              <a:gd name="connsiteX51" fmla="*/ 523032 w 3882683"/>
              <a:gd name="connsiteY51" fmla="*/ 1531693 h 3882683"/>
              <a:gd name="connsiteX52" fmla="*/ 530642 w 3882683"/>
              <a:gd name="connsiteY52" fmla="*/ 1502096 h 3882683"/>
              <a:gd name="connsiteX53" fmla="*/ 642513 w 3882683"/>
              <a:gd name="connsiteY53" fmla="*/ 1237265 h 3882683"/>
              <a:gd name="connsiteX54" fmla="*/ 648341 w 3882683"/>
              <a:gd name="connsiteY54" fmla="*/ 1227672 h 3882683"/>
              <a:gd name="connsiteX55" fmla="*/ 391087 w 3882683"/>
              <a:gd name="connsiteY55" fmla="*/ 970418 h 3882683"/>
              <a:gd name="connsiteX56" fmla="*/ 391087 w 3882683"/>
              <a:gd name="connsiteY56" fmla="*/ 746124 h 3882683"/>
              <a:gd name="connsiteX57" fmla="*/ 746124 w 3882683"/>
              <a:gd name="connsiteY57" fmla="*/ 391088 h 3882683"/>
              <a:gd name="connsiteX58" fmla="*/ 970418 w 3882683"/>
              <a:gd name="connsiteY58" fmla="*/ 391088 h 3882683"/>
              <a:gd name="connsiteX59" fmla="*/ 1227672 w 3882683"/>
              <a:gd name="connsiteY59" fmla="*/ 648341 h 3882683"/>
              <a:gd name="connsiteX60" fmla="*/ 1237265 w 3882683"/>
              <a:gd name="connsiteY60" fmla="*/ 642513 h 3882683"/>
              <a:gd name="connsiteX61" fmla="*/ 1502096 w 3882683"/>
              <a:gd name="connsiteY61" fmla="*/ 530642 h 3882683"/>
              <a:gd name="connsiteX62" fmla="*/ 1531694 w 3882683"/>
              <a:gd name="connsiteY62" fmla="*/ 523032 h 3882683"/>
              <a:gd name="connsiteX63" fmla="*/ 1531694 w 3882683"/>
              <a:gd name="connsiteY63" fmla="*/ 158600 h 3882683"/>
              <a:gd name="connsiteX64" fmla="*/ 1690293 w 3882683"/>
              <a:gd name="connsiteY64" fmla="*/ 0 h 388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882683" h="3882683">
                <a:moveTo>
                  <a:pt x="1690293" y="0"/>
                </a:moveTo>
                <a:lnTo>
                  <a:pt x="2192390" y="0"/>
                </a:lnTo>
                <a:cubicBezTo>
                  <a:pt x="2279982" y="0"/>
                  <a:pt x="2350990" y="71008"/>
                  <a:pt x="2350990" y="158600"/>
                </a:cubicBezTo>
                <a:lnTo>
                  <a:pt x="2350990" y="523031"/>
                </a:lnTo>
                <a:lnTo>
                  <a:pt x="2380589" y="530642"/>
                </a:lnTo>
                <a:cubicBezTo>
                  <a:pt x="2473094" y="559414"/>
                  <a:pt x="2561701" y="597034"/>
                  <a:pt x="2645420" y="642513"/>
                </a:cubicBezTo>
                <a:lnTo>
                  <a:pt x="2655012" y="648341"/>
                </a:lnTo>
                <a:lnTo>
                  <a:pt x="2912265" y="391088"/>
                </a:lnTo>
                <a:cubicBezTo>
                  <a:pt x="2974202" y="329151"/>
                  <a:pt x="3074622" y="329151"/>
                  <a:pt x="3136559" y="391088"/>
                </a:cubicBezTo>
                <a:lnTo>
                  <a:pt x="3491596" y="746124"/>
                </a:lnTo>
                <a:cubicBezTo>
                  <a:pt x="3553532" y="808061"/>
                  <a:pt x="3553532" y="908481"/>
                  <a:pt x="3491596" y="970418"/>
                </a:cubicBezTo>
                <a:lnTo>
                  <a:pt x="3234343" y="1227671"/>
                </a:lnTo>
                <a:lnTo>
                  <a:pt x="3240171" y="1237265"/>
                </a:lnTo>
                <a:cubicBezTo>
                  <a:pt x="3285650" y="1320983"/>
                  <a:pt x="3323270" y="1409590"/>
                  <a:pt x="3352042" y="1502096"/>
                </a:cubicBezTo>
                <a:lnTo>
                  <a:pt x="3359653" y="1531693"/>
                </a:lnTo>
                <a:lnTo>
                  <a:pt x="3724083" y="1531693"/>
                </a:lnTo>
                <a:cubicBezTo>
                  <a:pt x="3811675" y="1531693"/>
                  <a:pt x="3882683" y="1602701"/>
                  <a:pt x="3882683" y="1690293"/>
                </a:cubicBezTo>
                <a:lnTo>
                  <a:pt x="3882683" y="2192390"/>
                </a:lnTo>
                <a:cubicBezTo>
                  <a:pt x="3882683" y="2279982"/>
                  <a:pt x="3811675" y="2350990"/>
                  <a:pt x="3724083" y="2350990"/>
                </a:cubicBezTo>
                <a:lnTo>
                  <a:pt x="3359653" y="2350990"/>
                </a:lnTo>
                <a:lnTo>
                  <a:pt x="3352042" y="2380589"/>
                </a:lnTo>
                <a:cubicBezTo>
                  <a:pt x="3323270" y="2473094"/>
                  <a:pt x="3285650" y="2561701"/>
                  <a:pt x="3240171" y="2645419"/>
                </a:cubicBezTo>
                <a:lnTo>
                  <a:pt x="3234343" y="2655013"/>
                </a:lnTo>
                <a:lnTo>
                  <a:pt x="3491596" y="2912265"/>
                </a:lnTo>
                <a:cubicBezTo>
                  <a:pt x="3553532" y="2974202"/>
                  <a:pt x="3553532" y="3074622"/>
                  <a:pt x="3491596" y="3136559"/>
                </a:cubicBezTo>
                <a:lnTo>
                  <a:pt x="3136559" y="3491596"/>
                </a:lnTo>
                <a:cubicBezTo>
                  <a:pt x="3074622" y="3553532"/>
                  <a:pt x="2974202" y="3553532"/>
                  <a:pt x="2912265" y="3491596"/>
                </a:cubicBezTo>
                <a:lnTo>
                  <a:pt x="2655013" y="3234343"/>
                </a:lnTo>
                <a:lnTo>
                  <a:pt x="2645420" y="3240171"/>
                </a:lnTo>
                <a:cubicBezTo>
                  <a:pt x="2561701" y="3285650"/>
                  <a:pt x="2473094" y="3323270"/>
                  <a:pt x="2380589" y="3352042"/>
                </a:cubicBezTo>
                <a:lnTo>
                  <a:pt x="2350990" y="3359653"/>
                </a:lnTo>
                <a:lnTo>
                  <a:pt x="2350990" y="3724083"/>
                </a:lnTo>
                <a:cubicBezTo>
                  <a:pt x="2350990" y="3811675"/>
                  <a:pt x="2279982" y="3882683"/>
                  <a:pt x="2192390" y="3882683"/>
                </a:cubicBezTo>
                <a:lnTo>
                  <a:pt x="1690293" y="3882683"/>
                </a:lnTo>
                <a:cubicBezTo>
                  <a:pt x="1602701" y="3882683"/>
                  <a:pt x="1531694" y="3811675"/>
                  <a:pt x="1531694" y="3724083"/>
                </a:cubicBezTo>
                <a:lnTo>
                  <a:pt x="1531694" y="3359653"/>
                </a:lnTo>
                <a:lnTo>
                  <a:pt x="1502096" y="3352042"/>
                </a:lnTo>
                <a:cubicBezTo>
                  <a:pt x="1409590" y="3323270"/>
                  <a:pt x="1320984" y="3285650"/>
                  <a:pt x="1237265" y="3240171"/>
                </a:cubicBezTo>
                <a:lnTo>
                  <a:pt x="1227671" y="3234343"/>
                </a:lnTo>
                <a:lnTo>
                  <a:pt x="970418" y="3491596"/>
                </a:lnTo>
                <a:cubicBezTo>
                  <a:pt x="908481" y="3553532"/>
                  <a:pt x="808061" y="3553532"/>
                  <a:pt x="746124" y="3491596"/>
                </a:cubicBezTo>
                <a:lnTo>
                  <a:pt x="391087" y="3136559"/>
                </a:lnTo>
                <a:cubicBezTo>
                  <a:pt x="329151" y="3074622"/>
                  <a:pt x="329151" y="2974202"/>
                  <a:pt x="391087" y="2912265"/>
                </a:cubicBezTo>
                <a:lnTo>
                  <a:pt x="648341" y="2655012"/>
                </a:lnTo>
                <a:lnTo>
                  <a:pt x="642513" y="2645419"/>
                </a:lnTo>
                <a:cubicBezTo>
                  <a:pt x="597035" y="2561701"/>
                  <a:pt x="559414" y="2473094"/>
                  <a:pt x="530642" y="2380589"/>
                </a:cubicBezTo>
                <a:lnTo>
                  <a:pt x="523031" y="2350990"/>
                </a:lnTo>
                <a:lnTo>
                  <a:pt x="158600" y="2350990"/>
                </a:lnTo>
                <a:cubicBezTo>
                  <a:pt x="71008" y="2350990"/>
                  <a:pt x="0" y="2279982"/>
                  <a:pt x="0" y="2192390"/>
                </a:cubicBezTo>
                <a:lnTo>
                  <a:pt x="0" y="1690293"/>
                </a:lnTo>
                <a:cubicBezTo>
                  <a:pt x="0" y="1602701"/>
                  <a:pt x="71008" y="1531693"/>
                  <a:pt x="158600" y="1531693"/>
                </a:cubicBezTo>
                <a:lnTo>
                  <a:pt x="523032" y="1531693"/>
                </a:lnTo>
                <a:lnTo>
                  <a:pt x="530642" y="1502096"/>
                </a:lnTo>
                <a:cubicBezTo>
                  <a:pt x="559414" y="1409590"/>
                  <a:pt x="597035" y="1320983"/>
                  <a:pt x="642513" y="1237265"/>
                </a:cubicBezTo>
                <a:lnTo>
                  <a:pt x="648341" y="1227672"/>
                </a:lnTo>
                <a:lnTo>
                  <a:pt x="391087" y="970418"/>
                </a:lnTo>
                <a:cubicBezTo>
                  <a:pt x="329151" y="908481"/>
                  <a:pt x="329151" y="808061"/>
                  <a:pt x="391087" y="746124"/>
                </a:cubicBezTo>
                <a:lnTo>
                  <a:pt x="746124" y="391088"/>
                </a:lnTo>
                <a:cubicBezTo>
                  <a:pt x="808061" y="329151"/>
                  <a:pt x="908481" y="329151"/>
                  <a:pt x="970418" y="391088"/>
                </a:cubicBezTo>
                <a:lnTo>
                  <a:pt x="1227672" y="648341"/>
                </a:lnTo>
                <a:lnTo>
                  <a:pt x="1237265" y="642513"/>
                </a:lnTo>
                <a:cubicBezTo>
                  <a:pt x="1320984" y="597034"/>
                  <a:pt x="1409590" y="559414"/>
                  <a:pt x="1502096" y="530642"/>
                </a:cubicBezTo>
                <a:lnTo>
                  <a:pt x="1531694" y="523032"/>
                </a:lnTo>
                <a:lnTo>
                  <a:pt x="1531694" y="158600"/>
                </a:lnTo>
                <a:cubicBezTo>
                  <a:pt x="1531694" y="71008"/>
                  <a:pt x="1602701" y="0"/>
                  <a:pt x="1690293" y="0"/>
                </a:cubicBezTo>
                <a:close/>
              </a:path>
            </a:pathLst>
          </a:custGeom>
          <a:gradFill flip="none" rotWithShape="1">
            <a:gsLst>
              <a:gs pos="0">
                <a:srgbClr val="CC99FF"/>
              </a:gs>
              <a:gs pos="100000">
                <a:srgbClr val="FF9999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52EBDE6-200A-404F-B4A6-FC2C8E5A55AA}"/>
              </a:ext>
            </a:extLst>
          </p:cNvPr>
          <p:cNvGrpSpPr/>
          <p:nvPr/>
        </p:nvGrpSpPr>
        <p:grpSpPr>
          <a:xfrm>
            <a:off x="5503454" y="818606"/>
            <a:ext cx="1185090" cy="1249773"/>
            <a:chOff x="5503454" y="818606"/>
            <a:chExt cx="1185090" cy="1249773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E8F232-433D-4B03-A265-32CD58DA542B}"/>
                </a:ext>
              </a:extLst>
            </p:cNvPr>
            <p:cNvSpPr/>
            <p:nvPr/>
          </p:nvSpPr>
          <p:spPr>
            <a:xfrm>
              <a:off x="5503454" y="883289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A187AD9-EF0C-49DF-9D72-82EE32B27BED}"/>
                </a:ext>
              </a:extLst>
            </p:cNvPr>
            <p:cNvSpPr/>
            <p:nvPr/>
          </p:nvSpPr>
          <p:spPr>
            <a:xfrm>
              <a:off x="5709194" y="818606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Graphic 23" descr="Bullseye">
              <a:extLst>
                <a:ext uri="{FF2B5EF4-FFF2-40B4-BE49-F238E27FC236}">
                  <a16:creationId xmlns:a16="http://schemas.microsoft.com/office/drawing/2014/main" id="{86DEAFA1-8F8C-4EF1-AE95-6A30461A88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30176" y="989150"/>
              <a:ext cx="365760" cy="36576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2F560A2-33D3-46D0-AD52-7A764AFE6A39}"/>
              </a:ext>
            </a:extLst>
          </p:cNvPr>
          <p:cNvGrpSpPr/>
          <p:nvPr/>
        </p:nvGrpSpPr>
        <p:grpSpPr>
          <a:xfrm>
            <a:off x="7677286" y="3013914"/>
            <a:ext cx="1185090" cy="1185090"/>
            <a:chOff x="7677286" y="3013914"/>
            <a:chExt cx="1185090" cy="118509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761810D-986A-4C93-A23A-10CBD284A368}"/>
                </a:ext>
              </a:extLst>
            </p:cNvPr>
            <p:cNvSpPr/>
            <p:nvPr/>
          </p:nvSpPr>
          <p:spPr>
            <a:xfrm>
              <a:off x="7677286" y="3013914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3E473F4-BF17-4A45-B8F4-16747FE5AA75}"/>
                </a:ext>
              </a:extLst>
            </p:cNvPr>
            <p:cNvSpPr/>
            <p:nvPr/>
          </p:nvSpPr>
          <p:spPr>
            <a:xfrm>
              <a:off x="8036559" y="303711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00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Graphic 25" descr="Bar graph with upward trend">
              <a:extLst>
                <a:ext uri="{FF2B5EF4-FFF2-40B4-BE49-F238E27FC236}">
                  <a16:creationId xmlns:a16="http://schemas.microsoft.com/office/drawing/2014/main" id="{344EEEB6-7B0F-43B6-A4F9-FBA24B3D4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260079" y="3246119"/>
              <a:ext cx="365760" cy="36576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09C639A-8A53-4283-AB6F-60C2E16356EE}"/>
              </a:ext>
            </a:extLst>
          </p:cNvPr>
          <p:cNvGrpSpPr/>
          <p:nvPr/>
        </p:nvGrpSpPr>
        <p:grpSpPr>
          <a:xfrm>
            <a:off x="6952706" y="1338944"/>
            <a:ext cx="1204323" cy="1197753"/>
            <a:chOff x="6952706" y="1338944"/>
            <a:chExt cx="1204323" cy="119775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DCF97D1-DA0F-43BD-8F5E-26B2CE4BDD85}"/>
                </a:ext>
              </a:extLst>
            </p:cNvPr>
            <p:cNvSpPr/>
            <p:nvPr/>
          </p:nvSpPr>
          <p:spPr>
            <a:xfrm>
              <a:off x="6952706" y="1351607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C6FB9CD-78CC-49B1-9DF1-697D6B2F5F34}"/>
                </a:ext>
              </a:extLst>
            </p:cNvPr>
            <p:cNvSpPr/>
            <p:nvPr/>
          </p:nvSpPr>
          <p:spPr>
            <a:xfrm>
              <a:off x="7373258" y="1338944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ign Language">
              <a:extLst>
                <a:ext uri="{FF2B5EF4-FFF2-40B4-BE49-F238E27FC236}">
                  <a16:creationId xmlns:a16="http://schemas.microsoft.com/office/drawing/2014/main" id="{7828A715-4DAA-4631-A53A-B61906AB5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582263" y="1547949"/>
              <a:ext cx="365760" cy="36576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5CBF563-E563-4360-9DAF-6EAD048736BE}"/>
              </a:ext>
            </a:extLst>
          </p:cNvPr>
          <p:cNvGrpSpPr/>
          <p:nvPr/>
        </p:nvGrpSpPr>
        <p:grpSpPr>
          <a:xfrm>
            <a:off x="7315742" y="4735285"/>
            <a:ext cx="1185090" cy="1185090"/>
            <a:chOff x="7315742" y="4735285"/>
            <a:chExt cx="1185090" cy="118509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E42496F-CA13-4E18-B812-13B56E93B72A}"/>
                </a:ext>
              </a:extLst>
            </p:cNvPr>
            <p:cNvSpPr/>
            <p:nvPr/>
          </p:nvSpPr>
          <p:spPr>
            <a:xfrm>
              <a:off x="7315742" y="4735285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4B58B09-6A92-4631-ADDA-40A9C20291EE}"/>
                </a:ext>
              </a:extLst>
            </p:cNvPr>
            <p:cNvSpPr/>
            <p:nvPr/>
          </p:nvSpPr>
          <p:spPr>
            <a:xfrm>
              <a:off x="7373258" y="473528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Bank">
              <a:extLst>
                <a:ext uri="{FF2B5EF4-FFF2-40B4-BE49-F238E27FC236}">
                  <a16:creationId xmlns:a16="http://schemas.microsoft.com/office/drawing/2014/main" id="{4AD58DA2-4EA0-4848-AD6B-2DBEE733B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582263" y="4940052"/>
              <a:ext cx="365760" cy="36576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2D2C594-D20D-4C74-8118-5E7ECD68D780}"/>
              </a:ext>
            </a:extLst>
          </p:cNvPr>
          <p:cNvGrpSpPr/>
          <p:nvPr/>
        </p:nvGrpSpPr>
        <p:grpSpPr>
          <a:xfrm>
            <a:off x="3707496" y="4598308"/>
            <a:ext cx="1185090" cy="1185090"/>
            <a:chOff x="3707496" y="4598308"/>
            <a:chExt cx="1185090" cy="118509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17C9869-29E0-4CD7-A6C5-7B6AF0A76507}"/>
                </a:ext>
              </a:extLst>
            </p:cNvPr>
            <p:cNvSpPr/>
            <p:nvPr/>
          </p:nvSpPr>
          <p:spPr>
            <a:xfrm>
              <a:off x="3707496" y="4598308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E192143-78C8-49CD-9A38-DE77C916F183}"/>
                </a:ext>
              </a:extLst>
            </p:cNvPr>
            <p:cNvSpPr/>
            <p:nvPr/>
          </p:nvSpPr>
          <p:spPr>
            <a:xfrm>
              <a:off x="4108815" y="4606834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Graphic 31" descr="Open folder">
              <a:extLst>
                <a:ext uri="{FF2B5EF4-FFF2-40B4-BE49-F238E27FC236}">
                  <a16:creationId xmlns:a16="http://schemas.microsoft.com/office/drawing/2014/main" id="{C4CBDED0-E2D5-44E1-B156-94E9E7198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330341" y="4815839"/>
              <a:ext cx="365760" cy="36576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57D02B7-9002-49E5-A1BD-7CFA9B2ED292}"/>
              </a:ext>
            </a:extLst>
          </p:cNvPr>
          <p:cNvGrpSpPr/>
          <p:nvPr/>
        </p:nvGrpSpPr>
        <p:grpSpPr>
          <a:xfrm>
            <a:off x="3856720" y="1354945"/>
            <a:ext cx="1185090" cy="1193529"/>
            <a:chOff x="3925299" y="1467395"/>
            <a:chExt cx="1185090" cy="119352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751732-3E1A-40B7-AE88-55553CF98E88}"/>
                </a:ext>
              </a:extLst>
            </p:cNvPr>
            <p:cNvSpPr/>
            <p:nvPr/>
          </p:nvSpPr>
          <p:spPr>
            <a:xfrm>
              <a:off x="3925299" y="1475834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6EAE447-2B5E-47D7-AE2C-953BCBFFDE79}"/>
                </a:ext>
              </a:extLst>
            </p:cNvPr>
            <p:cNvSpPr/>
            <p:nvPr/>
          </p:nvSpPr>
          <p:spPr>
            <a:xfrm>
              <a:off x="4125959" y="146739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Graphic 33" descr="Business Growth">
              <a:extLst>
                <a:ext uri="{FF2B5EF4-FFF2-40B4-BE49-F238E27FC236}">
                  <a16:creationId xmlns:a16="http://schemas.microsoft.com/office/drawing/2014/main" id="{1A35272B-B64B-4F2B-865B-1CA52B3DE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335743" y="1676400"/>
              <a:ext cx="365760" cy="36576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B378006-160D-4264-BD15-6E216EBDC139}"/>
              </a:ext>
            </a:extLst>
          </p:cNvPr>
          <p:cNvGrpSpPr/>
          <p:nvPr/>
        </p:nvGrpSpPr>
        <p:grpSpPr>
          <a:xfrm>
            <a:off x="3332754" y="3037115"/>
            <a:ext cx="1185090" cy="1204504"/>
            <a:chOff x="3332754" y="3037115"/>
            <a:chExt cx="1185090" cy="120450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AAFF0EA-04D3-4F67-82D5-6F2C6542F98C}"/>
                </a:ext>
              </a:extLst>
            </p:cNvPr>
            <p:cNvSpPr/>
            <p:nvPr/>
          </p:nvSpPr>
          <p:spPr>
            <a:xfrm>
              <a:off x="3332754" y="3056529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9A71B8E-48AC-4F44-849F-D6A183F4C691}"/>
                </a:ext>
              </a:extLst>
            </p:cNvPr>
            <p:cNvSpPr/>
            <p:nvPr/>
          </p:nvSpPr>
          <p:spPr>
            <a:xfrm>
              <a:off x="3505747" y="303711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66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 descr="Handshake">
              <a:extLst>
                <a:ext uri="{FF2B5EF4-FFF2-40B4-BE49-F238E27FC236}">
                  <a16:creationId xmlns:a16="http://schemas.microsoft.com/office/drawing/2014/main" id="{6F314ED9-9E44-4074-AAB7-A6C477EBC6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742419" y="3268210"/>
              <a:ext cx="365760" cy="36576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BEFC0B8-1659-41CC-88EC-C41C1F752909}"/>
              </a:ext>
            </a:extLst>
          </p:cNvPr>
          <p:cNvGrpSpPr/>
          <p:nvPr/>
        </p:nvGrpSpPr>
        <p:grpSpPr>
          <a:xfrm>
            <a:off x="5488939" y="5383620"/>
            <a:ext cx="1185090" cy="1233805"/>
            <a:chOff x="5488939" y="5383620"/>
            <a:chExt cx="1185090" cy="123380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7617C6F-478C-41F6-9247-66CFD57DC462}"/>
                </a:ext>
              </a:extLst>
            </p:cNvPr>
            <p:cNvSpPr/>
            <p:nvPr/>
          </p:nvSpPr>
          <p:spPr>
            <a:xfrm>
              <a:off x="5488939" y="5432335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73810BB-B40C-4CD1-B9A4-59BCA7793624}"/>
                </a:ext>
              </a:extLst>
            </p:cNvPr>
            <p:cNvSpPr/>
            <p:nvPr/>
          </p:nvSpPr>
          <p:spPr>
            <a:xfrm>
              <a:off x="5689601" y="5383620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CC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37" descr="Podium">
              <a:extLst>
                <a:ext uri="{FF2B5EF4-FFF2-40B4-BE49-F238E27FC236}">
                  <a16:creationId xmlns:a16="http://schemas.microsoft.com/office/drawing/2014/main" id="{098345C0-E5FC-41C5-8C76-4D93A7524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5898604" y="5554085"/>
              <a:ext cx="365760" cy="36576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10B1322-5108-402D-A2B5-694F2E9F7C67}"/>
              </a:ext>
            </a:extLst>
          </p:cNvPr>
          <p:cNvGrpSpPr/>
          <p:nvPr/>
        </p:nvGrpSpPr>
        <p:grpSpPr>
          <a:xfrm>
            <a:off x="4789715" y="2122715"/>
            <a:ext cx="2612571" cy="2612571"/>
            <a:chOff x="4789715" y="2122715"/>
            <a:chExt cx="2612571" cy="26125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3F0B07A-6E51-46EA-B200-A066EC9EA800}"/>
                </a:ext>
              </a:extLst>
            </p:cNvPr>
            <p:cNvSpPr/>
            <p:nvPr/>
          </p:nvSpPr>
          <p:spPr>
            <a:xfrm>
              <a:off x="4789715" y="2122715"/>
              <a:ext cx="2612571" cy="261257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651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9797013-5966-43FF-9854-BD98052B0398}"/>
                </a:ext>
              </a:extLst>
            </p:cNvPr>
            <p:cNvSpPr/>
            <p:nvPr/>
          </p:nvSpPr>
          <p:spPr>
            <a:xfrm>
              <a:off x="4977494" y="2310494"/>
              <a:ext cx="2237013" cy="2237013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F331A15-3A3B-4E22-974E-F067C5957513}"/>
                </a:ext>
              </a:extLst>
            </p:cNvPr>
            <p:cNvSpPr txBox="1"/>
            <p:nvPr/>
          </p:nvSpPr>
          <p:spPr>
            <a:xfrm>
              <a:off x="4833849" y="3105833"/>
              <a:ext cx="25584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ماذا نعمل للوفاء لوطننا العظيم؟</a:t>
              </a:r>
              <a:endPara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AF5C7CBD-17BF-44B2-9ED2-1F851B39369E}"/>
              </a:ext>
            </a:extLst>
          </p:cNvPr>
          <p:cNvSpPr txBox="1"/>
          <p:nvPr/>
        </p:nvSpPr>
        <p:spPr>
          <a:xfrm>
            <a:off x="5081724" y="43909"/>
            <a:ext cx="2104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نحافظ على إرثنا وتاريخنا ونفخر به.</a:t>
            </a:r>
            <a:endParaRPr lang="en-US" sz="2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41DE4B-C427-4439-ABAF-15AE42097DCB}"/>
              </a:ext>
            </a:extLst>
          </p:cNvPr>
          <p:cNvSpPr txBox="1"/>
          <p:nvPr/>
        </p:nvSpPr>
        <p:spPr>
          <a:xfrm>
            <a:off x="8180703" y="1286929"/>
            <a:ext cx="2559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dirty="0">
                <a:solidFill>
                  <a:schemeClr val="bg1"/>
                </a:solidFill>
              </a:rPr>
              <a:t>نطبق ديننا بكل تسامح ووسطية واعتدال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EAA9378-FE9C-4659-B9D0-6716D9ED2680}"/>
              </a:ext>
            </a:extLst>
          </p:cNvPr>
          <p:cNvSpPr txBox="1"/>
          <p:nvPr/>
        </p:nvSpPr>
        <p:spPr>
          <a:xfrm>
            <a:off x="8859245" y="3062155"/>
            <a:ext cx="2104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dirty="0"/>
              <a:t>نحافظ على مكتسبات وطننا</a:t>
            </a:r>
            <a:endParaRPr lang="en-US" sz="2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8F39F96-33AF-42EE-A710-9896CFD4E762}"/>
              </a:ext>
            </a:extLst>
          </p:cNvPr>
          <p:cNvSpPr txBox="1"/>
          <p:nvPr/>
        </p:nvSpPr>
        <p:spPr>
          <a:xfrm>
            <a:off x="8260079" y="4921091"/>
            <a:ext cx="2104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dirty="0">
                <a:solidFill>
                  <a:schemeClr val="bg1"/>
                </a:solidFill>
              </a:rPr>
              <a:t>نتقن العمل ونبذل قصارى الجهد بعزيمة ومثابرة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5B16976-6BA0-4220-87CA-C85D87A90376}"/>
              </a:ext>
            </a:extLst>
          </p:cNvPr>
          <p:cNvSpPr txBox="1"/>
          <p:nvPr/>
        </p:nvSpPr>
        <p:spPr>
          <a:xfrm>
            <a:off x="1952267" y="4844252"/>
            <a:ext cx="2104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dirty="0">
                <a:solidFill>
                  <a:schemeClr val="bg1"/>
                </a:solidFill>
              </a:rPr>
              <a:t>نفخر بالوطن وننتمي إليه بصدق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2CB3B17-DF7B-4236-94D2-FEF4C39D3B99}"/>
              </a:ext>
            </a:extLst>
          </p:cNvPr>
          <p:cNvSpPr txBox="1"/>
          <p:nvPr/>
        </p:nvSpPr>
        <p:spPr>
          <a:xfrm>
            <a:off x="1323114" y="3105833"/>
            <a:ext cx="2104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dirty="0"/>
              <a:t>نسعى للعلم المفيد لنا وللوطن</a:t>
            </a:r>
            <a:endParaRPr lang="en-US" sz="24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D424FB1-2A9D-4E1F-8CD8-5955C22565ED}"/>
              </a:ext>
            </a:extLst>
          </p:cNvPr>
          <p:cNvSpPr txBox="1"/>
          <p:nvPr/>
        </p:nvSpPr>
        <p:spPr>
          <a:xfrm>
            <a:off x="1942985" y="1353274"/>
            <a:ext cx="2104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dirty="0">
                <a:solidFill>
                  <a:schemeClr val="bg1"/>
                </a:solidFill>
              </a:rPr>
              <a:t>نحب العمل ونتطلع إلى النجاح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7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" grpId="0" animBg="1"/>
      <p:bldP spid="41" grpId="0"/>
      <p:bldP spid="42" grpId="0"/>
      <p:bldP spid="43" grpId="0"/>
      <p:bldP spid="44" grpId="0"/>
      <p:bldP spid="46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08E38E8-BF88-480F-9890-2884F85532A6}"/>
              </a:ext>
            </a:extLst>
          </p:cNvPr>
          <p:cNvGrpSpPr/>
          <p:nvPr/>
        </p:nvGrpSpPr>
        <p:grpSpPr>
          <a:xfrm>
            <a:off x="9327674" y="3800859"/>
            <a:ext cx="2259826" cy="1985910"/>
            <a:chOff x="9454660" y="4872090"/>
            <a:chExt cx="2219988" cy="198591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BE45EDD-7CB1-4341-BD2F-9E3DA2C9FF12}"/>
                </a:ext>
              </a:extLst>
            </p:cNvPr>
            <p:cNvSpPr/>
            <p:nvPr/>
          </p:nvSpPr>
          <p:spPr>
            <a:xfrm flipH="1">
              <a:off x="9454660" y="4872090"/>
              <a:ext cx="2219988" cy="1985910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D32A0D9-218A-41F0-A9EF-5BC33B5683B2}"/>
                </a:ext>
              </a:extLst>
            </p:cNvPr>
            <p:cNvSpPr txBox="1"/>
            <p:nvPr/>
          </p:nvSpPr>
          <p:spPr>
            <a:xfrm>
              <a:off x="9471531" y="6354026"/>
              <a:ext cx="9441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55D0A21-2E03-4AA6-AECE-8363BB851898}"/>
              </a:ext>
            </a:extLst>
          </p:cNvPr>
          <p:cNvGrpSpPr/>
          <p:nvPr/>
        </p:nvGrpSpPr>
        <p:grpSpPr>
          <a:xfrm>
            <a:off x="658947" y="3863304"/>
            <a:ext cx="8850867" cy="1966564"/>
            <a:chOff x="746095" y="4934535"/>
            <a:chExt cx="8850867" cy="1966564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A23F34B-28D9-4391-8EEC-D7258E21FCED}"/>
                </a:ext>
              </a:extLst>
            </p:cNvPr>
            <p:cNvSpPr/>
            <p:nvPr/>
          </p:nvSpPr>
          <p:spPr>
            <a:xfrm>
              <a:off x="746095" y="4934535"/>
              <a:ext cx="8850867" cy="196656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07625 w 4996069"/>
                <a:gd name="connsiteY5" fmla="*/ 1095444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07625" y="1095444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2FBE7D7-CD5C-4E1A-901D-59A266A9815A}"/>
                </a:ext>
              </a:extLst>
            </p:cNvPr>
            <p:cNvSpPr txBox="1"/>
            <p:nvPr/>
          </p:nvSpPr>
          <p:spPr>
            <a:xfrm>
              <a:off x="3047388" y="6375129"/>
              <a:ext cx="639127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مستقبل زاخر بالتقدم و التطور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51B8622-F348-471A-97A8-AF6F07316725}"/>
              </a:ext>
            </a:extLst>
          </p:cNvPr>
          <p:cNvGrpSpPr/>
          <p:nvPr/>
        </p:nvGrpSpPr>
        <p:grpSpPr>
          <a:xfrm>
            <a:off x="137377" y="3121130"/>
            <a:ext cx="9303054" cy="2180160"/>
            <a:chOff x="3200377" y="2852253"/>
            <a:chExt cx="6432778" cy="218016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511CCB-44C3-44D0-92B5-937D69E7A2B1}"/>
                </a:ext>
              </a:extLst>
            </p:cNvPr>
            <p:cNvSpPr/>
            <p:nvPr/>
          </p:nvSpPr>
          <p:spPr>
            <a:xfrm>
              <a:off x="3621287" y="2852253"/>
              <a:ext cx="6011868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023A8BC-19CD-4726-8D66-C80635C4AE27}"/>
                </a:ext>
              </a:extLst>
            </p:cNvPr>
            <p:cNvSpPr txBox="1"/>
            <p:nvPr/>
          </p:nvSpPr>
          <p:spPr>
            <a:xfrm>
              <a:off x="3200377" y="4174394"/>
              <a:ext cx="63783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طموحنا عال لا حدود له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3AA9FF5-5E96-4007-B3B4-93D6718BBB5E}"/>
              </a:ext>
            </a:extLst>
          </p:cNvPr>
          <p:cNvGrpSpPr/>
          <p:nvPr/>
        </p:nvGrpSpPr>
        <p:grpSpPr>
          <a:xfrm>
            <a:off x="3675426" y="2669604"/>
            <a:ext cx="5877670" cy="1476344"/>
            <a:chOff x="3675426" y="2669604"/>
            <a:chExt cx="5877670" cy="14763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2ADCF25-7E98-4730-9ED8-FCAB72426CB5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4075134" y="3111337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ماذا يعني لك هذا؟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6" y="58533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3655" y="799179"/>
            <a:ext cx="6181005" cy="1954963"/>
            <a:chOff x="2398487" y="739333"/>
            <a:chExt cx="5096212" cy="197179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2930812" y="1065867"/>
              <a:ext cx="4318404" cy="164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مـن قيـم برنامـج تعزيـز الشـخصية الوطنيـة (الطمـوح) الــذي وصفــه صاحــب الســمو الملكــي األميــر محمــد بـن سـلمان بـن عبدالعزيـز بطمـوح فـوق ُّ هـام السحب.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solidFill>
                  <a:schemeClr val="bg1"/>
                </a:solidFill>
              </a:endParaRPr>
            </a:p>
            <a:p>
              <a:pPr algn="r"/>
              <a:endParaRPr lang="ar-SY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207" y="2368309"/>
            <a:ext cx="2244048" cy="1669805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535863" y="6465949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46095" y="1481634"/>
            <a:ext cx="2140050" cy="1037584"/>
            <a:chOff x="746095" y="1481634"/>
            <a:chExt cx="2140050" cy="1037584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148001" y="1872887"/>
              <a:ext cx="1473786" cy="646331"/>
              <a:chOff x="3659640" y="5330678"/>
              <a:chExt cx="1473786" cy="646331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59640" y="5330678"/>
                <a:ext cx="13022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latin typeface="Century Gothic" panose="020B0502020202020204" pitchFamily="34" charset="0"/>
                  </a:rPr>
                  <a:t>رؤية المملكة 2030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200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DCCA6F-7897-42CE-AA1F-293273CD5DA3}"/>
              </a:ext>
            </a:extLst>
          </p:cNvPr>
          <p:cNvGrpSpPr/>
          <p:nvPr/>
        </p:nvGrpSpPr>
        <p:grpSpPr>
          <a:xfrm>
            <a:off x="9373576" y="2583828"/>
            <a:ext cx="2301072" cy="2231506"/>
            <a:chOff x="9373576" y="2583828"/>
            <a:chExt cx="2301072" cy="223150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7D881E-3DC9-4285-81B6-8DBFC92574D0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AD27E4-547D-4656-849B-98C9696051BB}"/>
              </a:ext>
            </a:extLst>
          </p:cNvPr>
          <p:cNvGrpSpPr/>
          <p:nvPr/>
        </p:nvGrpSpPr>
        <p:grpSpPr>
          <a:xfrm>
            <a:off x="9040100" y="2408573"/>
            <a:ext cx="2402089" cy="1552497"/>
            <a:chOff x="9040100" y="2408573"/>
            <a:chExt cx="2402089" cy="155249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3F0DB4-D963-4110-B4B4-BC3726FC31B7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3A2590-2B5F-4E18-B0C0-99F11174A81F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449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B5FBFE6-7FFA-4CA7-BD1C-8460BC45853F}"/>
              </a:ext>
            </a:extLst>
          </p:cNvPr>
          <p:cNvSpPr/>
          <p:nvPr/>
        </p:nvSpPr>
        <p:spPr>
          <a:xfrm>
            <a:off x="0" y="1311965"/>
            <a:ext cx="12192000" cy="245478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5031C7F-00D1-4A09-8C2E-11806600740E}"/>
              </a:ext>
            </a:extLst>
          </p:cNvPr>
          <p:cNvGrpSpPr/>
          <p:nvPr/>
        </p:nvGrpSpPr>
        <p:grpSpPr>
          <a:xfrm>
            <a:off x="1010178" y="1199182"/>
            <a:ext cx="1690447" cy="3718704"/>
            <a:chOff x="2345493" y="1198275"/>
            <a:chExt cx="1690447" cy="3718704"/>
          </a:xfrm>
          <a:effectLst/>
        </p:grpSpPr>
        <p:sp>
          <p:nvSpPr>
            <p:cNvPr id="18" name="Rectangle: Top Corners Rounded 17">
              <a:extLst>
                <a:ext uri="{FF2B5EF4-FFF2-40B4-BE49-F238E27FC236}">
                  <a16:creationId xmlns:a16="http://schemas.microsoft.com/office/drawing/2014/main" id="{F76ADAC5-E4BD-4D9B-9FF6-2ECD52D6CAA6}"/>
                </a:ext>
              </a:extLst>
            </p:cNvPr>
            <p:cNvSpPr/>
            <p:nvPr/>
          </p:nvSpPr>
          <p:spPr>
            <a:xfrm>
              <a:off x="3400214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Top Corners Rounded 18">
              <a:extLst>
                <a:ext uri="{FF2B5EF4-FFF2-40B4-BE49-F238E27FC236}">
                  <a16:creationId xmlns:a16="http://schemas.microsoft.com/office/drawing/2014/main" id="{3800D314-C332-4C1E-BB90-F8E5BF89392A}"/>
                </a:ext>
              </a:extLst>
            </p:cNvPr>
            <p:cNvSpPr/>
            <p:nvPr/>
          </p:nvSpPr>
          <p:spPr>
            <a:xfrm>
              <a:off x="2797708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0DCDFF2-CE1A-40C4-A1B4-831F956564A5}"/>
                </a:ext>
              </a:extLst>
            </p:cNvPr>
            <p:cNvSpPr/>
            <p:nvPr/>
          </p:nvSpPr>
          <p:spPr>
            <a:xfrm rot="5400000">
              <a:off x="2833259" y="1600459"/>
              <a:ext cx="734260" cy="44882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Arrow: Pentagon 20">
              <a:extLst>
                <a:ext uri="{FF2B5EF4-FFF2-40B4-BE49-F238E27FC236}">
                  <a16:creationId xmlns:a16="http://schemas.microsoft.com/office/drawing/2014/main" id="{F81E39E0-57C8-4662-89AF-A693990DF95D}"/>
                </a:ext>
              </a:extLst>
            </p:cNvPr>
            <p:cNvSpPr/>
            <p:nvPr/>
          </p:nvSpPr>
          <p:spPr>
            <a:xfrm rot="5400000">
              <a:off x="1735361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CC3300"/>
                </a:gs>
                <a:gs pos="47000">
                  <a:srgbClr val="FF9900"/>
                </a:gs>
                <a:gs pos="100000">
                  <a:srgbClr val="FFCC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row: Pentagon 21">
              <a:extLst>
                <a:ext uri="{FF2B5EF4-FFF2-40B4-BE49-F238E27FC236}">
                  <a16:creationId xmlns:a16="http://schemas.microsoft.com/office/drawing/2014/main" id="{A92117CC-DD25-457F-A712-43CF14AF7DAE}"/>
                </a:ext>
              </a:extLst>
            </p:cNvPr>
            <p:cNvSpPr/>
            <p:nvPr/>
          </p:nvSpPr>
          <p:spPr>
            <a:xfrm rot="5400000">
              <a:off x="1868548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row: Pentagon 22">
              <a:extLst>
                <a:ext uri="{FF2B5EF4-FFF2-40B4-BE49-F238E27FC236}">
                  <a16:creationId xmlns:a16="http://schemas.microsoft.com/office/drawing/2014/main" id="{D462B00C-2DDC-47EB-B513-2CE646E760E6}"/>
                </a:ext>
              </a:extLst>
            </p:cNvPr>
            <p:cNvSpPr/>
            <p:nvPr/>
          </p:nvSpPr>
          <p:spPr>
            <a:xfrm rot="5400000">
              <a:off x="2869260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CC3300"/>
                </a:gs>
                <a:gs pos="100000">
                  <a:srgbClr val="FF9900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205A22E-5894-47BF-91E1-1903AF4F85AC}"/>
                </a:ext>
              </a:extLst>
            </p:cNvPr>
            <p:cNvSpPr txBox="1"/>
            <p:nvPr/>
          </p:nvSpPr>
          <p:spPr>
            <a:xfrm>
              <a:off x="2808999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BF1DB60-8EAB-4198-8B98-9369F37D2921}"/>
                </a:ext>
              </a:extLst>
            </p:cNvPr>
            <p:cNvSpPr txBox="1"/>
            <p:nvPr/>
          </p:nvSpPr>
          <p:spPr>
            <a:xfrm>
              <a:off x="2345493" y="2381682"/>
              <a:ext cx="1633189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/>
                <a:t>اشتراك 30%مـــن الشـــباب والشـــابات فـــي أعمـــال مبكـــرة قبـــل التخـــرج مـــن المرحلـــة</a:t>
              </a:r>
            </a:p>
            <a:p>
              <a:pPr algn="ctr"/>
              <a:r>
                <a:rPr lang="ar-SY" dirty="0"/>
                <a:t>الثانوية</a:t>
              </a:r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186FC58-FEB3-4C88-B816-4D1DEAB5D71B}"/>
              </a:ext>
            </a:extLst>
          </p:cNvPr>
          <p:cNvGrpSpPr/>
          <p:nvPr/>
        </p:nvGrpSpPr>
        <p:grpSpPr>
          <a:xfrm>
            <a:off x="2978632" y="1199182"/>
            <a:ext cx="1671101" cy="3718704"/>
            <a:chOff x="4313947" y="1198275"/>
            <a:chExt cx="1671101" cy="3718704"/>
          </a:xfrm>
          <a:effectLst/>
        </p:grpSpPr>
        <p:sp>
          <p:nvSpPr>
            <p:cNvPr id="28" name="Rectangle: Top Corners Rounded 27">
              <a:extLst>
                <a:ext uri="{FF2B5EF4-FFF2-40B4-BE49-F238E27FC236}">
                  <a16:creationId xmlns:a16="http://schemas.microsoft.com/office/drawing/2014/main" id="{8F4F6020-80E4-46D5-AC9E-087987BCEBAE}"/>
                </a:ext>
              </a:extLst>
            </p:cNvPr>
            <p:cNvSpPr/>
            <p:nvPr/>
          </p:nvSpPr>
          <p:spPr>
            <a:xfrm>
              <a:off x="5349322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: Top Corners Rounded 28">
              <a:extLst>
                <a:ext uri="{FF2B5EF4-FFF2-40B4-BE49-F238E27FC236}">
                  <a16:creationId xmlns:a16="http://schemas.microsoft.com/office/drawing/2014/main" id="{71F040EC-DAA8-4BB6-BD3F-CD5A0B112629}"/>
                </a:ext>
              </a:extLst>
            </p:cNvPr>
            <p:cNvSpPr/>
            <p:nvPr/>
          </p:nvSpPr>
          <p:spPr>
            <a:xfrm>
              <a:off x="4746816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E82FF95-AF23-4AA3-8F93-5CAC05A2BA35}"/>
                </a:ext>
              </a:extLst>
            </p:cNvPr>
            <p:cNvSpPr/>
            <p:nvPr/>
          </p:nvSpPr>
          <p:spPr>
            <a:xfrm rot="5400000">
              <a:off x="4782367" y="1600459"/>
              <a:ext cx="734260" cy="44882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Arrow: Pentagon 30">
              <a:extLst>
                <a:ext uri="{FF2B5EF4-FFF2-40B4-BE49-F238E27FC236}">
                  <a16:creationId xmlns:a16="http://schemas.microsoft.com/office/drawing/2014/main" id="{27EA1AAE-9ACF-479B-BD6C-AD5F06DE468B}"/>
                </a:ext>
              </a:extLst>
            </p:cNvPr>
            <p:cNvSpPr/>
            <p:nvPr/>
          </p:nvSpPr>
          <p:spPr>
            <a:xfrm rot="5400000">
              <a:off x="3684469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0033CC"/>
                </a:gs>
                <a:gs pos="47000">
                  <a:srgbClr val="0000FF"/>
                </a:gs>
                <a:gs pos="100000">
                  <a:srgbClr val="3366FF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row: Pentagon 31">
              <a:extLst>
                <a:ext uri="{FF2B5EF4-FFF2-40B4-BE49-F238E27FC236}">
                  <a16:creationId xmlns:a16="http://schemas.microsoft.com/office/drawing/2014/main" id="{BBB3EFD2-AE9F-45BC-9EE1-96A3C7235109}"/>
                </a:ext>
              </a:extLst>
            </p:cNvPr>
            <p:cNvSpPr/>
            <p:nvPr/>
          </p:nvSpPr>
          <p:spPr>
            <a:xfrm rot="5400000">
              <a:off x="3817656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row: Pentagon 32">
              <a:extLst>
                <a:ext uri="{FF2B5EF4-FFF2-40B4-BE49-F238E27FC236}">
                  <a16:creationId xmlns:a16="http://schemas.microsoft.com/office/drawing/2014/main" id="{FFC46002-54F3-4E52-B986-7DB0A659ACB9}"/>
                </a:ext>
              </a:extLst>
            </p:cNvPr>
            <p:cNvSpPr/>
            <p:nvPr/>
          </p:nvSpPr>
          <p:spPr>
            <a:xfrm rot="5400000">
              <a:off x="4818368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0000FF"/>
                </a:gs>
                <a:gs pos="100000">
                  <a:srgbClr val="0033CC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A5E014D-3C02-409D-9BB9-AE515C013AA6}"/>
                </a:ext>
              </a:extLst>
            </p:cNvPr>
            <p:cNvSpPr txBox="1"/>
            <p:nvPr/>
          </p:nvSpPr>
          <p:spPr>
            <a:xfrm>
              <a:off x="4758107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50B6B15-5436-4B62-AC8F-A6E024D2246C}"/>
                </a:ext>
              </a:extLst>
            </p:cNvPr>
            <p:cNvSpPr txBox="1"/>
            <p:nvPr/>
          </p:nvSpPr>
          <p:spPr>
            <a:xfrm>
              <a:off x="4313947" y="2394083"/>
              <a:ext cx="1616526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/>
                <a:t>المملكـة العربيـة السـعودية مـن بيـن الـدول العشـرين التـي هـي أقـل فسـادا في العالم</a:t>
              </a:r>
            </a:p>
            <a:p>
              <a:pPr algn="ctr"/>
              <a:r>
                <a:rPr lang="ar-SY" dirty="0"/>
                <a:t>والتي هي أفضل أمانة ونزاهة</a:t>
              </a:r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FFD7C4E-9210-4DAF-8D60-5C528992284A}"/>
              </a:ext>
            </a:extLst>
          </p:cNvPr>
          <p:cNvGrpSpPr/>
          <p:nvPr/>
        </p:nvGrpSpPr>
        <p:grpSpPr>
          <a:xfrm>
            <a:off x="4927740" y="1199182"/>
            <a:ext cx="1671101" cy="3718704"/>
            <a:chOff x="6263055" y="1198275"/>
            <a:chExt cx="1671101" cy="3718704"/>
          </a:xfrm>
          <a:effectLst/>
        </p:grpSpPr>
        <p:sp>
          <p:nvSpPr>
            <p:cNvPr id="38" name="Rectangle: Top Corners Rounded 37">
              <a:extLst>
                <a:ext uri="{FF2B5EF4-FFF2-40B4-BE49-F238E27FC236}">
                  <a16:creationId xmlns:a16="http://schemas.microsoft.com/office/drawing/2014/main" id="{66E38BD2-5042-4616-9379-CA9361332CE2}"/>
                </a:ext>
              </a:extLst>
            </p:cNvPr>
            <p:cNvSpPr/>
            <p:nvPr/>
          </p:nvSpPr>
          <p:spPr>
            <a:xfrm>
              <a:off x="7298430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: Top Corners Rounded 38">
              <a:extLst>
                <a:ext uri="{FF2B5EF4-FFF2-40B4-BE49-F238E27FC236}">
                  <a16:creationId xmlns:a16="http://schemas.microsoft.com/office/drawing/2014/main" id="{615A7297-D1EF-4E27-952E-D8E6EEF5E095}"/>
                </a:ext>
              </a:extLst>
            </p:cNvPr>
            <p:cNvSpPr/>
            <p:nvPr/>
          </p:nvSpPr>
          <p:spPr>
            <a:xfrm>
              <a:off x="6695924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832344B-E0B2-41BE-8C73-904C4DEEAE23}"/>
                </a:ext>
              </a:extLst>
            </p:cNvPr>
            <p:cNvSpPr/>
            <p:nvPr/>
          </p:nvSpPr>
          <p:spPr>
            <a:xfrm rot="5400000">
              <a:off x="6731475" y="1600459"/>
              <a:ext cx="734260" cy="448821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:a16="http://schemas.microsoft.com/office/drawing/2014/main" id="{D08B20D6-8EAC-469B-9AC3-EC6391D6D2B1}"/>
                </a:ext>
              </a:extLst>
            </p:cNvPr>
            <p:cNvSpPr/>
            <p:nvPr/>
          </p:nvSpPr>
          <p:spPr>
            <a:xfrm rot="5400000">
              <a:off x="5633577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006666"/>
                </a:gs>
                <a:gs pos="47000">
                  <a:srgbClr val="008080"/>
                </a:gs>
                <a:gs pos="100000">
                  <a:srgbClr val="00CC99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:a16="http://schemas.microsoft.com/office/drawing/2014/main" id="{C04D3C31-11D5-4322-8203-C2F496493A0C}"/>
                </a:ext>
              </a:extLst>
            </p:cNvPr>
            <p:cNvSpPr/>
            <p:nvPr/>
          </p:nvSpPr>
          <p:spPr>
            <a:xfrm rot="5400000">
              <a:off x="5766764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row: Pentagon 42">
              <a:extLst>
                <a:ext uri="{FF2B5EF4-FFF2-40B4-BE49-F238E27FC236}">
                  <a16:creationId xmlns:a16="http://schemas.microsoft.com/office/drawing/2014/main" id="{6D399962-D6C5-4C68-A9AE-EF8B66E3F9A7}"/>
                </a:ext>
              </a:extLst>
            </p:cNvPr>
            <p:cNvSpPr/>
            <p:nvPr/>
          </p:nvSpPr>
          <p:spPr>
            <a:xfrm rot="5400000">
              <a:off x="6767476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006666"/>
                </a:gs>
                <a:gs pos="100000">
                  <a:srgbClr val="00CC99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0AB3964-C6BB-4C52-836C-C49E59FA461D}"/>
                </a:ext>
              </a:extLst>
            </p:cNvPr>
            <p:cNvSpPr txBox="1"/>
            <p:nvPr/>
          </p:nvSpPr>
          <p:spPr>
            <a:xfrm>
              <a:off x="6707215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D46C59-CB53-43AC-A45F-93AB98C3E6D2}"/>
                </a:ext>
              </a:extLst>
            </p:cNvPr>
            <p:cNvSpPr txBox="1"/>
            <p:nvPr/>
          </p:nvSpPr>
          <p:spPr>
            <a:xfrm>
              <a:off x="6421540" y="2394083"/>
              <a:ext cx="13914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/>
                <a:t> المملكة العربية السعودية المرجع العالمي للغة العربية.</a:t>
              </a:r>
              <a:endParaRPr lang="en-US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00EE0F4-9E19-4097-9929-CA7480FBE28F}"/>
              </a:ext>
            </a:extLst>
          </p:cNvPr>
          <p:cNvGrpSpPr/>
          <p:nvPr/>
        </p:nvGrpSpPr>
        <p:grpSpPr>
          <a:xfrm>
            <a:off x="6876848" y="1199182"/>
            <a:ext cx="1671101" cy="3718704"/>
            <a:chOff x="8212163" y="1198275"/>
            <a:chExt cx="1671101" cy="3718704"/>
          </a:xfrm>
          <a:effectLst/>
        </p:grpSpPr>
        <p:sp>
          <p:nvSpPr>
            <p:cNvPr id="48" name="Rectangle: Top Corners Rounded 47">
              <a:extLst>
                <a:ext uri="{FF2B5EF4-FFF2-40B4-BE49-F238E27FC236}">
                  <a16:creationId xmlns:a16="http://schemas.microsoft.com/office/drawing/2014/main" id="{2223E9A6-9DC8-4E16-80FD-73133CBE338D}"/>
                </a:ext>
              </a:extLst>
            </p:cNvPr>
            <p:cNvSpPr/>
            <p:nvPr/>
          </p:nvSpPr>
          <p:spPr>
            <a:xfrm>
              <a:off x="9247538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: Top Corners Rounded 48">
              <a:extLst>
                <a:ext uri="{FF2B5EF4-FFF2-40B4-BE49-F238E27FC236}">
                  <a16:creationId xmlns:a16="http://schemas.microsoft.com/office/drawing/2014/main" id="{10972DAE-71E8-4B65-8C4C-A98C1C53D386}"/>
                </a:ext>
              </a:extLst>
            </p:cNvPr>
            <p:cNvSpPr/>
            <p:nvPr/>
          </p:nvSpPr>
          <p:spPr>
            <a:xfrm>
              <a:off x="8645032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9C82F61-77FC-4F7A-A7DC-C872EE549F8C}"/>
                </a:ext>
              </a:extLst>
            </p:cNvPr>
            <p:cNvSpPr/>
            <p:nvPr/>
          </p:nvSpPr>
          <p:spPr>
            <a:xfrm rot="5400000">
              <a:off x="8680583" y="1600459"/>
              <a:ext cx="734260" cy="448821"/>
            </a:xfrm>
            <a:prstGeom prst="rect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Arrow: Pentagon 50">
              <a:extLst>
                <a:ext uri="{FF2B5EF4-FFF2-40B4-BE49-F238E27FC236}">
                  <a16:creationId xmlns:a16="http://schemas.microsoft.com/office/drawing/2014/main" id="{B6B13E48-F50F-40EB-A6C3-A61EA5A5C1F8}"/>
                </a:ext>
              </a:extLst>
            </p:cNvPr>
            <p:cNvSpPr/>
            <p:nvPr/>
          </p:nvSpPr>
          <p:spPr>
            <a:xfrm rot="5400000">
              <a:off x="7582685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006600"/>
                </a:gs>
                <a:gs pos="47000">
                  <a:srgbClr val="00CC00"/>
                </a:gs>
                <a:gs pos="100000">
                  <a:srgbClr val="00CC66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:a16="http://schemas.microsoft.com/office/drawing/2014/main" id="{B6202EAC-A41F-4A4F-84CB-12D6BADA34D5}"/>
                </a:ext>
              </a:extLst>
            </p:cNvPr>
            <p:cNvSpPr/>
            <p:nvPr/>
          </p:nvSpPr>
          <p:spPr>
            <a:xfrm rot="5400000">
              <a:off x="7715872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row: Pentagon 52">
              <a:extLst>
                <a:ext uri="{FF2B5EF4-FFF2-40B4-BE49-F238E27FC236}">
                  <a16:creationId xmlns:a16="http://schemas.microsoft.com/office/drawing/2014/main" id="{D2BB27BE-95F5-4E3C-9E96-EC8DE6ED49C0}"/>
                </a:ext>
              </a:extLst>
            </p:cNvPr>
            <p:cNvSpPr/>
            <p:nvPr/>
          </p:nvSpPr>
          <p:spPr>
            <a:xfrm rot="5400000">
              <a:off x="8716584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006600"/>
                </a:gs>
                <a:gs pos="100000">
                  <a:srgbClr val="00CC00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7B51917-A9FA-41BB-90C2-1CEA4E99482B}"/>
                </a:ext>
              </a:extLst>
            </p:cNvPr>
            <p:cNvSpPr txBox="1"/>
            <p:nvPr/>
          </p:nvSpPr>
          <p:spPr>
            <a:xfrm>
              <a:off x="8656323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3484671-82E5-4FDA-9A56-3C93AAA42BC6}"/>
                </a:ext>
              </a:extLst>
            </p:cNvPr>
            <p:cNvSpPr txBox="1"/>
            <p:nvPr/>
          </p:nvSpPr>
          <p:spPr>
            <a:xfrm>
              <a:off x="8349296" y="2318051"/>
              <a:ext cx="137481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/>
                <a:t>المملكة العربية السعودية من بين أفضل 10 دول ترحيبا في العالم</a:t>
              </a:r>
              <a:endParaRPr lang="en-US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A713FED-C5FB-4175-9BB9-32B95F445263}"/>
              </a:ext>
            </a:extLst>
          </p:cNvPr>
          <p:cNvGrpSpPr/>
          <p:nvPr/>
        </p:nvGrpSpPr>
        <p:grpSpPr>
          <a:xfrm>
            <a:off x="8825956" y="1199182"/>
            <a:ext cx="1671101" cy="3718704"/>
            <a:chOff x="10161271" y="1198275"/>
            <a:chExt cx="1671101" cy="3718704"/>
          </a:xfrm>
          <a:effectLst/>
        </p:grpSpPr>
        <p:sp>
          <p:nvSpPr>
            <p:cNvPr id="58" name="Rectangle: Top Corners Rounded 57">
              <a:extLst>
                <a:ext uri="{FF2B5EF4-FFF2-40B4-BE49-F238E27FC236}">
                  <a16:creationId xmlns:a16="http://schemas.microsoft.com/office/drawing/2014/main" id="{4F05FD65-A26F-429C-ACC0-5D0CDECE0324}"/>
                </a:ext>
              </a:extLst>
            </p:cNvPr>
            <p:cNvSpPr/>
            <p:nvPr/>
          </p:nvSpPr>
          <p:spPr>
            <a:xfrm>
              <a:off x="11196646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: Top Corners Rounded 58">
              <a:extLst>
                <a:ext uri="{FF2B5EF4-FFF2-40B4-BE49-F238E27FC236}">
                  <a16:creationId xmlns:a16="http://schemas.microsoft.com/office/drawing/2014/main" id="{4C9D4162-64D1-466F-B18C-73F03B47E948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F94FA4E-C290-4982-B3DB-2FB3DE579224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Arrow: Pentagon 60">
              <a:extLst>
                <a:ext uri="{FF2B5EF4-FFF2-40B4-BE49-F238E27FC236}">
                  <a16:creationId xmlns:a16="http://schemas.microsoft.com/office/drawing/2014/main" id="{910A3C52-26C3-4E2D-90DF-8139EDE559F6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row: Pentagon 61">
              <a:extLst>
                <a:ext uri="{FF2B5EF4-FFF2-40B4-BE49-F238E27FC236}">
                  <a16:creationId xmlns:a16="http://schemas.microsoft.com/office/drawing/2014/main" id="{1C935F6B-05B8-4020-8A51-4F5EACD8F721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row: Pentagon 62">
              <a:extLst>
                <a:ext uri="{FF2B5EF4-FFF2-40B4-BE49-F238E27FC236}">
                  <a16:creationId xmlns:a16="http://schemas.microsoft.com/office/drawing/2014/main" id="{3BD2911A-2A72-4015-9E22-DF4000E004DF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8943599-9751-48F9-8BC4-B3DBB11BB75D}"/>
                </a:ext>
              </a:extLst>
            </p:cNvPr>
            <p:cNvSpPr txBox="1"/>
            <p:nvPr/>
          </p:nvSpPr>
          <p:spPr>
            <a:xfrm>
              <a:off x="10605431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928F7F6-6AF5-411D-83AD-9E394911A394}"/>
                </a:ext>
              </a:extLst>
            </p:cNvPr>
            <p:cNvSpPr txBox="1"/>
            <p:nvPr/>
          </p:nvSpPr>
          <p:spPr>
            <a:xfrm>
              <a:off x="10407373" y="2337774"/>
              <a:ext cx="1178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/>
                <a:t> 500 مليون ساعة عمل تطوع من المواطنين</a:t>
              </a:r>
            </a:p>
          </p:txBody>
        </p:sp>
      </p:grpSp>
      <p:sp>
        <p:nvSpPr>
          <p:cNvPr id="68" name="Oval 67">
            <a:extLst>
              <a:ext uri="{FF2B5EF4-FFF2-40B4-BE49-F238E27FC236}">
                <a16:creationId xmlns:a16="http://schemas.microsoft.com/office/drawing/2014/main" id="{D87127C6-75B2-4C79-9162-C6AEA4D49606}"/>
              </a:ext>
            </a:extLst>
          </p:cNvPr>
          <p:cNvSpPr/>
          <p:nvPr/>
        </p:nvSpPr>
        <p:spPr>
          <a:xfrm>
            <a:off x="871969" y="5347363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0E38495-0202-4A00-9C31-D750211A8150}"/>
              </a:ext>
            </a:extLst>
          </p:cNvPr>
          <p:cNvSpPr/>
          <p:nvPr/>
        </p:nvSpPr>
        <p:spPr>
          <a:xfrm>
            <a:off x="2802526" y="5347363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12AE342-9958-497F-9D94-A221A9D46ABA}"/>
              </a:ext>
            </a:extLst>
          </p:cNvPr>
          <p:cNvSpPr/>
          <p:nvPr/>
        </p:nvSpPr>
        <p:spPr>
          <a:xfrm>
            <a:off x="4733083" y="5347363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EB08C1D-F03F-48F9-AAC8-7F32B6810453}"/>
              </a:ext>
            </a:extLst>
          </p:cNvPr>
          <p:cNvSpPr/>
          <p:nvPr/>
        </p:nvSpPr>
        <p:spPr>
          <a:xfrm>
            <a:off x="6663640" y="5347363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A82B879-D7EE-4677-8C3B-A481A11F6252}"/>
              </a:ext>
            </a:extLst>
          </p:cNvPr>
          <p:cNvSpPr/>
          <p:nvPr/>
        </p:nvSpPr>
        <p:spPr>
          <a:xfrm>
            <a:off x="8594197" y="5347363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252BEF8-F389-4D1D-ADC3-6308D13503B4}"/>
              </a:ext>
            </a:extLst>
          </p:cNvPr>
          <p:cNvSpPr txBox="1"/>
          <p:nvPr/>
        </p:nvSpPr>
        <p:spPr>
          <a:xfrm>
            <a:off x="0" y="16759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ســيحقق - إن شــاء الله - برنامــج تعزيــز الشــخصية الوطنيــة قبــل نهايــة عــام 2030 ً م عــددا</a:t>
            </a:r>
          </a:p>
          <a:p>
            <a:pPr algn="ct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مــن النتائــج، منهــا: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23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8" grpId="0" animBg="1"/>
          <p:bldP spid="69" grpId="0" animBg="1"/>
          <p:bldP spid="70" grpId="0" animBg="1"/>
          <p:bldP spid="71" grpId="0" animBg="1"/>
          <p:bldP spid="7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8" grpId="0" animBg="1"/>
          <p:bldP spid="69" grpId="0" animBg="1"/>
          <p:bldP spid="70" grpId="0" animBg="1"/>
          <p:bldP spid="71" grpId="0" animBg="1"/>
          <p:bldP spid="72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78ED659-DDE5-4225-805F-BF0D38637F5F}"/>
              </a:ext>
            </a:extLst>
          </p:cNvPr>
          <p:cNvGrpSpPr/>
          <p:nvPr/>
        </p:nvGrpSpPr>
        <p:grpSpPr>
          <a:xfrm>
            <a:off x="9437993" y="4921592"/>
            <a:ext cx="1778805" cy="1985910"/>
            <a:chOff x="9414141" y="4872090"/>
            <a:chExt cx="1747447" cy="198591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1CAF9C0-156B-4D54-A1AB-BBC2EC663A70}"/>
                </a:ext>
              </a:extLst>
            </p:cNvPr>
            <p:cNvSpPr/>
            <p:nvPr/>
          </p:nvSpPr>
          <p:spPr>
            <a:xfrm flipH="1">
              <a:off x="9414141" y="4872090"/>
              <a:ext cx="1747447" cy="1985910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740054F-609E-42C5-BC1E-9D2591ADF17D}"/>
                </a:ext>
              </a:extLst>
            </p:cNvPr>
            <p:cNvSpPr txBox="1"/>
            <p:nvPr/>
          </p:nvSpPr>
          <p:spPr>
            <a:xfrm>
              <a:off x="9471531" y="6354026"/>
              <a:ext cx="9441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BE3DD20-C3BB-4B45-8158-6DB3B0E3D1C6}"/>
              </a:ext>
            </a:extLst>
          </p:cNvPr>
          <p:cNvGrpSpPr/>
          <p:nvPr/>
        </p:nvGrpSpPr>
        <p:grpSpPr>
          <a:xfrm>
            <a:off x="617555" y="4985828"/>
            <a:ext cx="11057093" cy="1966564"/>
            <a:chOff x="553137" y="4936326"/>
            <a:chExt cx="11057093" cy="1966564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4F70FD2-4710-4332-8127-72846B7B2B8B}"/>
                </a:ext>
              </a:extLst>
            </p:cNvPr>
            <p:cNvSpPr/>
            <p:nvPr/>
          </p:nvSpPr>
          <p:spPr>
            <a:xfrm>
              <a:off x="553137" y="4936326"/>
              <a:ext cx="8850867" cy="196656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07625 w 4996069"/>
                <a:gd name="connsiteY5" fmla="*/ 1095444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07625" y="1095444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402034D-2F40-475F-9716-024CCC3252ED}"/>
                </a:ext>
              </a:extLst>
            </p:cNvPr>
            <p:cNvSpPr txBox="1"/>
            <p:nvPr/>
          </p:nvSpPr>
          <p:spPr>
            <a:xfrm>
              <a:off x="5218956" y="6118007"/>
              <a:ext cx="639127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دعم ثقافة الابتكار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55D0A21-2E03-4AA6-AECE-8363BB851898}"/>
              </a:ext>
            </a:extLst>
          </p:cNvPr>
          <p:cNvGrpSpPr/>
          <p:nvPr/>
        </p:nvGrpSpPr>
        <p:grpSpPr>
          <a:xfrm>
            <a:off x="658947" y="3863304"/>
            <a:ext cx="10148386" cy="1966564"/>
            <a:chOff x="746095" y="4934535"/>
            <a:chExt cx="10148386" cy="1966564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A23F34B-28D9-4391-8EEC-D7258E21FCED}"/>
                </a:ext>
              </a:extLst>
            </p:cNvPr>
            <p:cNvSpPr/>
            <p:nvPr/>
          </p:nvSpPr>
          <p:spPr>
            <a:xfrm>
              <a:off x="746095" y="4934535"/>
              <a:ext cx="8850867" cy="196656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07625 w 4996069"/>
                <a:gd name="connsiteY5" fmla="*/ 1095444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07625" y="1095444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2FBE7D7-CD5C-4E1A-901D-59A266A9815A}"/>
                </a:ext>
              </a:extLst>
            </p:cNvPr>
            <p:cNvSpPr txBox="1"/>
            <p:nvPr/>
          </p:nvSpPr>
          <p:spPr>
            <a:xfrm>
              <a:off x="4503207" y="6414781"/>
              <a:ext cx="639127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تعزيز قيم الايجابية و ثقافة العمل الجاد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51B8622-F348-471A-97A8-AF6F07316725}"/>
              </a:ext>
            </a:extLst>
          </p:cNvPr>
          <p:cNvGrpSpPr/>
          <p:nvPr/>
        </p:nvGrpSpPr>
        <p:grpSpPr>
          <a:xfrm>
            <a:off x="76731" y="3111337"/>
            <a:ext cx="9363701" cy="2180160"/>
            <a:chOff x="3158442" y="2852253"/>
            <a:chExt cx="6474713" cy="218016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511CCB-44C3-44D0-92B5-937D69E7A2B1}"/>
                </a:ext>
              </a:extLst>
            </p:cNvPr>
            <p:cNvSpPr/>
            <p:nvPr/>
          </p:nvSpPr>
          <p:spPr>
            <a:xfrm>
              <a:off x="3621287" y="2852253"/>
              <a:ext cx="6011868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023A8BC-19CD-4726-8D66-C80635C4AE27}"/>
                </a:ext>
              </a:extLst>
            </p:cNvPr>
            <p:cNvSpPr txBox="1"/>
            <p:nvPr/>
          </p:nvSpPr>
          <p:spPr>
            <a:xfrm>
              <a:off x="3158442" y="4181484"/>
              <a:ext cx="63783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تحسين مخرجات التعليم الأساسية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3AA9FF5-5E96-4007-B3B4-93D6718BBB5E}"/>
              </a:ext>
            </a:extLst>
          </p:cNvPr>
          <p:cNvGrpSpPr/>
          <p:nvPr/>
        </p:nvGrpSpPr>
        <p:grpSpPr>
          <a:xfrm>
            <a:off x="3675426" y="2669604"/>
            <a:ext cx="5877670" cy="1476344"/>
            <a:chOff x="3675426" y="2669604"/>
            <a:chExt cx="5877670" cy="14763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2ADCF25-7E98-4730-9ED8-FCAB72426CB5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4075134" y="3111337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ماذا يتوقع الطلبة أيضا؟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6" y="58533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3655" y="799179"/>
            <a:ext cx="6181005" cy="1735147"/>
            <a:chOff x="2398487" y="739333"/>
            <a:chExt cx="5096212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2930812" y="1065867"/>
              <a:ext cx="4318404" cy="1024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ســيحقق - إن شــاء الله - برنامــج تعزيــز الشــخصية الوطنيــة قبــل نهايــة عــام 2030 ً م عــددا</a:t>
              </a:r>
            </a:p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مــن النتائــج،ذكرنا عددا منهــا سابقا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207" y="2368309"/>
            <a:ext cx="2244048" cy="1669805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535863" y="6465949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46095" y="1481634"/>
            <a:ext cx="2140050" cy="1037584"/>
            <a:chOff x="746095" y="1481634"/>
            <a:chExt cx="2140050" cy="1037584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148001" y="1872887"/>
              <a:ext cx="1473786" cy="646331"/>
              <a:chOff x="3659640" y="5330678"/>
              <a:chExt cx="1473786" cy="646331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59640" y="5330678"/>
                <a:ext cx="13022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latin typeface="Century Gothic" panose="020B0502020202020204" pitchFamily="34" charset="0"/>
                  </a:rPr>
                  <a:t>رؤية المملكة 2030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200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08E38E8-BF88-480F-9890-2884F85532A6}"/>
              </a:ext>
            </a:extLst>
          </p:cNvPr>
          <p:cNvGrpSpPr/>
          <p:nvPr/>
        </p:nvGrpSpPr>
        <p:grpSpPr>
          <a:xfrm>
            <a:off x="9344847" y="3800859"/>
            <a:ext cx="2242651" cy="1985910"/>
            <a:chOff x="9471531" y="4872090"/>
            <a:chExt cx="2203116" cy="198591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BE45EDD-7CB1-4341-BD2F-9E3DA2C9FF12}"/>
                </a:ext>
              </a:extLst>
            </p:cNvPr>
            <p:cNvSpPr/>
            <p:nvPr/>
          </p:nvSpPr>
          <p:spPr>
            <a:xfrm flipH="1">
              <a:off x="9563033" y="4872090"/>
              <a:ext cx="2111614" cy="1985910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D32A0D9-218A-41F0-A9EF-5BC33B5683B2}"/>
                </a:ext>
              </a:extLst>
            </p:cNvPr>
            <p:cNvSpPr txBox="1"/>
            <p:nvPr/>
          </p:nvSpPr>
          <p:spPr>
            <a:xfrm>
              <a:off x="9471531" y="6354026"/>
              <a:ext cx="9441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DCCA6F-7897-42CE-AA1F-293273CD5DA3}"/>
              </a:ext>
            </a:extLst>
          </p:cNvPr>
          <p:cNvGrpSpPr/>
          <p:nvPr/>
        </p:nvGrpSpPr>
        <p:grpSpPr>
          <a:xfrm>
            <a:off x="9373576" y="2583828"/>
            <a:ext cx="2301072" cy="2231506"/>
            <a:chOff x="9373576" y="2583828"/>
            <a:chExt cx="2301072" cy="223150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7D881E-3DC9-4285-81B6-8DBFC92574D0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AD27E4-547D-4656-849B-98C9696051BB}"/>
              </a:ext>
            </a:extLst>
          </p:cNvPr>
          <p:cNvGrpSpPr/>
          <p:nvPr/>
        </p:nvGrpSpPr>
        <p:grpSpPr>
          <a:xfrm>
            <a:off x="9040100" y="2408573"/>
            <a:ext cx="2402089" cy="1552497"/>
            <a:chOff x="9040100" y="2408573"/>
            <a:chExt cx="2402089" cy="155249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3F0DB4-D963-4110-B4B4-BC3726FC31B7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3A2590-2B5F-4E18-B0C0-99F11174A81F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36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chemeClr val="bg1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chemeClr val="bg1"/>
                </a:solidFill>
              </a:rPr>
              <a:t>او نشرها في المواقع الاخرى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307</Words>
  <Application>Microsoft Office PowerPoint</Application>
  <PresentationFormat>شاشة عريضة</PresentationFormat>
  <Paragraphs>63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Economica</vt:lpstr>
      <vt:lpstr>Oswald</vt:lpstr>
      <vt:lpstr>4_Office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342</cp:revision>
  <dcterms:created xsi:type="dcterms:W3CDTF">2020-10-10T04:32:51Z</dcterms:created>
  <dcterms:modified xsi:type="dcterms:W3CDTF">2021-01-16T10:28:31Z</dcterms:modified>
</cp:coreProperties>
</file>