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6" r:id="rId4"/>
    <p:sldId id="262" r:id="rId5"/>
    <p:sldId id="263" r:id="rId6"/>
    <p:sldId id="261" r:id="rId7"/>
    <p:sldId id="270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59" r:id="rId16"/>
    <p:sldId id="260" r:id="rId1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831"/>
    <a:srgbClr val="FF0066"/>
    <a:srgbClr val="E8E2E5"/>
    <a:srgbClr val="CE2E60"/>
    <a:srgbClr val="EE6BF4"/>
    <a:srgbClr val="752E08"/>
    <a:srgbClr val="341B0C"/>
    <a:srgbClr val="FBCE4F"/>
    <a:srgbClr val="BE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50" d="100"/>
          <a:sy n="50" d="100"/>
        </p:scale>
        <p:origin x="6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D7FE-CAD8-4BA7-BBD2-8F8D5C046BE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4096-6A34-468E-9408-A1CDEC0C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0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D7FE-CAD8-4BA7-BBD2-8F8D5C046BE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4096-6A34-468E-9408-A1CDEC0C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D7FE-CAD8-4BA7-BBD2-8F8D5C046BE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4096-6A34-468E-9408-A1CDEC0C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8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D7FE-CAD8-4BA7-BBD2-8F8D5C046BE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4096-6A34-468E-9408-A1CDEC0C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D7FE-CAD8-4BA7-BBD2-8F8D5C046BE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4096-6A34-468E-9408-A1CDEC0C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7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D7FE-CAD8-4BA7-BBD2-8F8D5C046BE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4096-6A34-468E-9408-A1CDEC0C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3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D7FE-CAD8-4BA7-BBD2-8F8D5C046BE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4096-6A34-468E-9408-A1CDEC0C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1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D7FE-CAD8-4BA7-BBD2-8F8D5C046BE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4096-6A34-468E-9408-A1CDEC0C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D7FE-CAD8-4BA7-BBD2-8F8D5C046BE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4096-6A34-468E-9408-A1CDEC0C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D7FE-CAD8-4BA7-BBD2-8F8D5C046BE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4096-6A34-468E-9408-A1CDEC0C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5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D7FE-CAD8-4BA7-BBD2-8F8D5C046BE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4096-6A34-468E-9408-A1CDEC0C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6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4D7FE-CAD8-4BA7-BBD2-8F8D5C046BE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44096-6A34-468E-9408-A1CDEC0C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9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>
            <a:off x="3283527" y="3491345"/>
            <a:ext cx="8286181" cy="1597490"/>
          </a:xfrm>
          <a:prstGeom prst="snip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6000" dirty="0" smtClean="0"/>
              <a:t>الخصائص العامة للمغناطيس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5581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48916" t="33428" r="24977" b="26231"/>
          <a:stretch/>
        </p:blipFill>
        <p:spPr>
          <a:xfrm>
            <a:off x="4067188" y="934191"/>
            <a:ext cx="2706177" cy="2500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ستطيل مستدير الزوايا 3"/>
          <p:cNvSpPr/>
          <p:nvPr/>
        </p:nvSpPr>
        <p:spPr>
          <a:xfrm>
            <a:off x="6733309" y="290946"/>
            <a:ext cx="5001491" cy="609600"/>
          </a:xfrm>
          <a:prstGeom prst="roundRect">
            <a:avLst/>
          </a:prstGeom>
          <a:solidFill>
            <a:srgbClr val="CE2E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المجال </a:t>
            </a:r>
            <a:r>
              <a:rPr lang="ar-SY" sz="3600" dirty="0" smtClean="0"/>
              <a:t>المغناطيسي للأرض</a:t>
            </a:r>
            <a:endParaRPr lang="en-US" sz="36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4"/>
          <a:srcRect l="13749" t="25149" r="45083" b="26777"/>
          <a:stretch/>
        </p:blipFill>
        <p:spPr>
          <a:xfrm>
            <a:off x="7235966" y="3434937"/>
            <a:ext cx="4498834" cy="2953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5"/>
          <a:srcRect l="20550" t="29514" r="45315" b="33780"/>
          <a:stretch/>
        </p:blipFill>
        <p:spPr>
          <a:xfrm>
            <a:off x="156908" y="934191"/>
            <a:ext cx="3631321" cy="2500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مستطيل مستدير الزوايا 11"/>
          <p:cNvSpPr/>
          <p:nvPr/>
        </p:nvSpPr>
        <p:spPr>
          <a:xfrm>
            <a:off x="7052325" y="1222828"/>
            <a:ext cx="4779818" cy="1623205"/>
          </a:xfrm>
          <a:prstGeom prst="roundRect">
            <a:avLst/>
          </a:prstGeom>
          <a:solidFill>
            <a:srgbClr val="E8E2E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>
                <a:solidFill>
                  <a:schemeClr val="tx1"/>
                </a:solidFill>
              </a:rPr>
              <a:t>الغلاف المغناطيسي للكرة الأرضية هو المنطقة المحيطة بالأرض و التي تتأثر بالمجال المغناطيسي لها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538306" y="3789298"/>
            <a:ext cx="4466360" cy="2244933"/>
          </a:xfrm>
          <a:prstGeom prst="roundRect">
            <a:avLst/>
          </a:prstGeom>
          <a:solidFill>
            <a:srgbClr val="E8E2E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>
                <a:solidFill>
                  <a:schemeClr val="tx1"/>
                </a:solidFill>
              </a:rPr>
              <a:t>المجال المغناطيسي للأرض ينتج من حركة الحديد المنصهر الدائمة في لب الأرض الخارجي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2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4977" t="25095" r="26042" b="11648"/>
          <a:stretch/>
        </p:blipFill>
        <p:spPr>
          <a:xfrm>
            <a:off x="4489217" y="566057"/>
            <a:ext cx="7165755" cy="4397169"/>
          </a:xfrm>
          <a:prstGeom prst="rect">
            <a:avLst/>
          </a:prstGeom>
          <a:ln w="57150">
            <a:solidFill>
              <a:srgbClr val="FF0066"/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0" y="2066697"/>
            <a:ext cx="2971800" cy="479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904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9990" t="18467" r="22847" b="48841"/>
          <a:stretch/>
        </p:blipFill>
        <p:spPr>
          <a:xfrm>
            <a:off x="5251470" y="166255"/>
            <a:ext cx="6677293" cy="3302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22001" t="30109" r="46653" b="26835"/>
          <a:stretch/>
        </p:blipFill>
        <p:spPr>
          <a:xfrm>
            <a:off x="799573" y="3272313"/>
            <a:ext cx="4078516" cy="3149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3" y="275772"/>
            <a:ext cx="3770676" cy="2414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599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3167" t="30210" r="36796" b="24337"/>
          <a:stretch/>
        </p:blipFill>
        <p:spPr>
          <a:xfrm>
            <a:off x="816099" y="303481"/>
            <a:ext cx="5105729" cy="3258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39990" t="49831" r="22847" b="5776"/>
          <a:stretch/>
        </p:blipFill>
        <p:spPr>
          <a:xfrm>
            <a:off x="6317356" y="1306286"/>
            <a:ext cx="5415464" cy="3637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0" y="3124860"/>
            <a:ext cx="3562350" cy="37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94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1782" t="60257" r="40736" b="10511"/>
          <a:stretch/>
        </p:blipFill>
        <p:spPr>
          <a:xfrm>
            <a:off x="6436562" y="1059543"/>
            <a:ext cx="4965068" cy="2177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9474" t="28919" r="54350" b="28621"/>
          <a:stretch/>
        </p:blipFill>
        <p:spPr>
          <a:xfrm>
            <a:off x="304799" y="284479"/>
            <a:ext cx="2713151" cy="3373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11" y="3962399"/>
            <a:ext cx="3794103" cy="2380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3962400"/>
            <a:ext cx="2611551" cy="2380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مستطيل مستدير الزوايا 5"/>
          <p:cNvSpPr/>
          <p:nvPr/>
        </p:nvSpPr>
        <p:spPr>
          <a:xfrm>
            <a:off x="9144000" y="174171"/>
            <a:ext cx="2061029" cy="62411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البوصلة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352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الخلاصة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50106" t="27368" r="24551" b="13542"/>
          <a:stretch/>
        </p:blipFill>
        <p:spPr>
          <a:xfrm>
            <a:off x="7656557" y="1233055"/>
            <a:ext cx="3994904" cy="5237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2" y="3965864"/>
            <a:ext cx="3608738" cy="2414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9" y="183573"/>
            <a:ext cx="2783967" cy="3153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EE6BF4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/>
          <a:srcRect l="48916" t="33428" r="24977" b="26231"/>
          <a:stretch/>
        </p:blipFill>
        <p:spPr>
          <a:xfrm>
            <a:off x="3630843" y="152400"/>
            <a:ext cx="3363723" cy="3108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7"/>
          <a:srcRect l="17843" t="34565" r="58518" b="26230"/>
          <a:stretch/>
        </p:blipFill>
        <p:spPr>
          <a:xfrm>
            <a:off x="4156276" y="3463353"/>
            <a:ext cx="3169285" cy="2955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62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اختبر نفسي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431760" y="2721203"/>
            <a:ext cx="4953000" cy="997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/>
                </a:solidFill>
              </a:rPr>
              <a:t>مناطق المجال القوية تكون عند القطبين بينما مناطق المجال الضعيفة تكون بعيدة عن القطبين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1949" y="2721203"/>
            <a:ext cx="4953000" cy="17031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/>
                </a:solidFill>
              </a:rPr>
              <a:t>لأن الذرات تحتوي على الإلكترونات السالبة الشحنة و التي تتحرك حول النواة حركة دائرية و تدور حول نفسها فيتولد عن هاتين الحركتين مجال مغناطيسي</a:t>
            </a:r>
            <a:endParaRPr lang="ar-SY" sz="2400" b="1" dirty="0">
              <a:solidFill>
                <a:schemeClr val="tx1"/>
              </a:solidFill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6012660" y="1480454"/>
            <a:ext cx="6179340" cy="951582"/>
            <a:chOff x="6012660" y="1480454"/>
            <a:chExt cx="6179340" cy="951582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6012660" y="1480454"/>
              <a:ext cx="5474490" cy="9515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حدد مناطق الضعف و مناطق القوة في المجال المحيط بالمغناطيس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11487150" y="1535341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-1" y="1480454"/>
            <a:ext cx="5696282" cy="951582"/>
            <a:chOff x="16341" y="1807843"/>
            <a:chExt cx="5696282" cy="537045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6341" y="1807843"/>
              <a:ext cx="4947890" cy="53704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/>
                  </a:solidFill>
                </a:rPr>
                <a:t>لماذا تسلك الذرات سلوك المغناطيس؟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5007773" y="1874381"/>
              <a:ext cx="704850" cy="3735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0" y="4362450"/>
            <a:ext cx="2210624" cy="24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1230"/>
            <a:ext cx="2553931" cy="433878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57560" t="17329" r="27320" b="17709"/>
          <a:stretch/>
        </p:blipFill>
        <p:spPr>
          <a:xfrm>
            <a:off x="3449782" y="526472"/>
            <a:ext cx="3269674" cy="5555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0797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26361" t="20955" r="43185" b="49527"/>
          <a:stretch/>
        </p:blipFill>
        <p:spPr>
          <a:xfrm>
            <a:off x="5555673" y="1745240"/>
            <a:ext cx="5957455" cy="3561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BE59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6289964" y="526473"/>
            <a:ext cx="4849091" cy="775854"/>
          </a:xfrm>
          <a:prstGeom prst="roundRect">
            <a:avLst/>
          </a:prstGeom>
          <a:solidFill>
            <a:srgbClr val="752E0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استعمالات المغناطيس قديما</a:t>
            </a:r>
            <a:endParaRPr lang="en-US" sz="36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32" y="526473"/>
            <a:ext cx="3770676" cy="270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BE59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32" y="3841172"/>
            <a:ext cx="3770676" cy="2414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BE59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306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6361" t="52367" r="43078" b="23391"/>
          <a:stretch/>
        </p:blipFill>
        <p:spPr>
          <a:xfrm>
            <a:off x="5617154" y="1316181"/>
            <a:ext cx="5715863" cy="2743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EE6BF4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8783782" y="166254"/>
            <a:ext cx="2549235" cy="803563"/>
          </a:xfrm>
          <a:prstGeom prst="roundRect">
            <a:avLst/>
          </a:prstGeom>
          <a:solidFill>
            <a:srgbClr val="CE2E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6000" dirty="0" err="1" smtClean="0"/>
              <a:t>المغانط</a:t>
            </a:r>
            <a:endParaRPr lang="en-US" sz="6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50" y="394524"/>
            <a:ext cx="3360161" cy="3806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EE6BF4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54" y="4405746"/>
            <a:ext cx="3340677" cy="2343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EE6BF4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-68138" y="2774038"/>
            <a:ext cx="2941967" cy="423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9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312727" y="290946"/>
            <a:ext cx="3422073" cy="609600"/>
          </a:xfrm>
          <a:prstGeom prst="roundRect">
            <a:avLst/>
          </a:prstGeom>
          <a:solidFill>
            <a:srgbClr val="CE2E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المجال المغناطيسي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17843" t="34565" r="58518" b="26230"/>
          <a:stretch/>
        </p:blipFill>
        <p:spPr>
          <a:xfrm>
            <a:off x="3686629" y="2635089"/>
            <a:ext cx="3657600" cy="3410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43079" t="30208" r="20079" b="28882"/>
          <a:stretch/>
        </p:blipFill>
        <p:spPr>
          <a:xfrm>
            <a:off x="192015" y="290946"/>
            <a:ext cx="3494614" cy="2793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7" y="3600203"/>
            <a:ext cx="3422073" cy="2156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مستطيل مستدير الزوايا 7"/>
          <p:cNvSpPr/>
          <p:nvPr/>
        </p:nvSpPr>
        <p:spPr>
          <a:xfrm>
            <a:off x="6954982" y="1369377"/>
            <a:ext cx="4779818" cy="1623205"/>
          </a:xfrm>
          <a:prstGeom prst="roundRect">
            <a:avLst/>
          </a:prstGeom>
          <a:solidFill>
            <a:srgbClr val="E8E2E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>
                <a:solidFill>
                  <a:schemeClr val="tx1"/>
                </a:solidFill>
              </a:rPr>
              <a:t>هو المنطقة المحيطة بالمغناطيس ولو وضع فيها مغناطيس أو جسم قابل للتمغنط سيتأثر بقوة مغناطيسية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1230"/>
            <a:ext cx="2553931" cy="43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9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83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10069" t="30966" r="65547" b="28314"/>
          <a:stretch/>
        </p:blipFill>
        <p:spPr>
          <a:xfrm>
            <a:off x="540327" y="1343890"/>
            <a:ext cx="4835237" cy="4142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7883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40949" t="31155" r="34240" b="28504"/>
          <a:stretch/>
        </p:blipFill>
        <p:spPr>
          <a:xfrm>
            <a:off x="6026727" y="1343890"/>
            <a:ext cx="5403273" cy="4142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7883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236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60755" t="16950" r="17416" b="35133"/>
          <a:stretch/>
        </p:blipFill>
        <p:spPr>
          <a:xfrm>
            <a:off x="1445080" y="285751"/>
            <a:ext cx="2840182" cy="3241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وسيلة شرح على شكل سحابة 3"/>
          <p:cNvSpPr/>
          <p:nvPr/>
        </p:nvSpPr>
        <p:spPr>
          <a:xfrm>
            <a:off x="5999424" y="1"/>
            <a:ext cx="4596005" cy="1457324"/>
          </a:xfrm>
          <a:prstGeom prst="cloudCallout">
            <a:avLst>
              <a:gd name="adj1" fmla="val -61408"/>
              <a:gd name="adj2" fmla="val 393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هي المنطقة المغناطيسية</a:t>
            </a:r>
            <a:r>
              <a:rPr lang="ar-SY" sz="3600" dirty="0" smtClean="0"/>
              <a:t>؟</a:t>
            </a:r>
            <a:endParaRPr lang="en-US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4677148" y="113763"/>
            <a:ext cx="1500274" cy="181201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/>
          <a:srcRect l="10282" t="22443" r="54579" b="27367"/>
          <a:stretch/>
        </p:blipFill>
        <p:spPr>
          <a:xfrm>
            <a:off x="536369" y="3698343"/>
            <a:ext cx="3748893" cy="2783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/>
          <a:srcRect l="52981" t="22254" r="13051" b="25476"/>
          <a:stretch/>
        </p:blipFill>
        <p:spPr>
          <a:xfrm>
            <a:off x="4677148" y="3643087"/>
            <a:ext cx="3847239" cy="2834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مستطيل مستدير الزوايا 8"/>
          <p:cNvSpPr/>
          <p:nvPr/>
        </p:nvSpPr>
        <p:spPr>
          <a:xfrm>
            <a:off x="6843253" y="1629312"/>
            <a:ext cx="4779818" cy="1623205"/>
          </a:xfrm>
          <a:prstGeom prst="roundRect">
            <a:avLst/>
          </a:prstGeom>
          <a:solidFill>
            <a:srgbClr val="E8E2E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>
                <a:solidFill>
                  <a:schemeClr val="tx1"/>
                </a:solidFill>
              </a:rPr>
              <a:t>هي مجموعة من الذرات تتوافق في اتجاه مجالاتها المغناطيسية و هذا ما يجعل مادة كالحديد قابلة للمغنطة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7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13689" t="29799" r="38543" b="29526"/>
          <a:stretch/>
        </p:blipFill>
        <p:spPr>
          <a:xfrm>
            <a:off x="5629275" y="124279"/>
            <a:ext cx="6215064" cy="2975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/>
          <a:srcRect l="13799" t="27734" r="38434" b="29883"/>
          <a:stretch/>
        </p:blipFill>
        <p:spPr>
          <a:xfrm>
            <a:off x="5629275" y="3497943"/>
            <a:ext cx="6215064" cy="2872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95876"/>
            <a:ext cx="3257551" cy="55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2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139</Words>
  <Application>Microsoft Office PowerPoint</Application>
  <PresentationFormat>شاشة عريضة</PresentationFormat>
  <Paragraphs>20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16</cp:revision>
  <dcterms:created xsi:type="dcterms:W3CDTF">2021-01-31T10:04:11Z</dcterms:created>
  <dcterms:modified xsi:type="dcterms:W3CDTF">2021-01-31T22:17:31Z</dcterms:modified>
</cp:coreProperties>
</file>