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62" r:id="rId2"/>
    <p:sldId id="261" r:id="rId3"/>
    <p:sldId id="263" r:id="rId4"/>
    <p:sldId id="278" r:id="rId5"/>
    <p:sldId id="265" r:id="rId6"/>
    <p:sldId id="264" r:id="rId7"/>
    <p:sldId id="335" r:id="rId8"/>
    <p:sldId id="266" r:id="rId9"/>
    <p:sldId id="268" r:id="rId10"/>
    <p:sldId id="281" r:id="rId11"/>
    <p:sldId id="269" r:id="rId12"/>
    <p:sldId id="271" r:id="rId13"/>
    <p:sldId id="272" r:id="rId14"/>
    <p:sldId id="276" r:id="rId15"/>
    <p:sldId id="280" r:id="rId16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D5"/>
    <a:srgbClr val="FFD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223A7D-7D1D-4758-B4FF-FCF28E2E0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5CFAB8C-280E-4C17-AEB1-FD167D645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FDAC1F-96A2-4514-B3C8-A4272C34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07FF29-4023-450E-9ECE-1E9868C13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FB7812-87CD-4464-9A4E-48590ACB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854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67FB76-A981-4509-90B3-6DC26D95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32ADBE1-159A-4C44-B806-200C330D2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9432B0-09F5-4E45-A021-B132DFCA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F99CAC-D6B0-46B5-A98D-65AD3030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AA01AF-7955-4E55-9201-F5749D2C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01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1CFC6E7-2639-4C91-BC64-061BE9458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E1F3F8D-4C2D-4A5E-B2CD-EBE3074B8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DECF95-4072-48D8-8383-0CB64A4C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39DD5A-6A91-40E8-B75E-5DD158F9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DDB9385-9725-4005-839C-FDD6C2E8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71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E220F3-A807-4ACA-9455-7E238BA9A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B79697B-2905-4230-B0BE-0B2783E5B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72CABA-ABEB-4415-8058-72C18A436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4E34AE-C319-4A3E-8AE1-AD04DB8F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F076A1-83D7-4B81-9D14-9D2B6AAF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79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B9E0F0-B770-4320-A541-BE9F5BF7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3D771A-0F82-4E36-BFFA-821F42A94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FEA0E1-B4ED-44A3-A7D4-E2DCE007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5189AE-0514-4F18-AB70-77035195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E46958-4E6B-415E-88E0-853EE5C3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15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E7A03D-E157-47FE-B440-A8A025A5B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88E12D-FAB4-4519-B243-104D5BC72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0646911-7400-4FCA-B385-1EAD6E61C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F5D00C7-3414-45BA-AB11-5985F1848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41227D6-70C7-410B-9012-8A55D747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2BB041C-08C7-43C9-9F97-3C186FA1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69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7EF97C-6945-4A14-89AF-480D5F5C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43E45DC-E27C-43B1-8C8A-8891A85CE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B7F2ACA-EEBB-4D31-B855-BD5864E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FE4A0E5-27CD-4E1A-93CE-DE9AB5DAB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0ECDB57-B723-4E1B-8118-E139102B5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860485F-097A-4BD2-AC1C-5BBF8D5F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BA46619-152D-4688-A906-DA9F0382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10E1D3D-D49A-4D91-AE9D-4B45BBB9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40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5FDD43-9D1E-4E4F-9F45-5DC99A36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694AF2A-63D3-4E5B-9E81-6675CCCB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7A87CF0-09FB-4D53-AABF-BCD434461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C289FDF-56FD-47DD-8F99-7547BFA0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638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080AF65-1DCF-4A70-B5A7-7FCF4CEA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D15FFB4-B2A7-43DC-9F83-0E1A99A1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CF5D37B-64F1-4B30-AE28-3486A9FD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949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3354FD-340A-40C6-B299-6ACE12643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BBA581A-9FAF-4BF1-AEE1-C7C97A9FC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E0A1CCA-FE4F-4E21-96C0-F49D31BD4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9354EE0-443F-4DE9-B892-5D45A03E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5E1DB2-78BD-406D-9E57-E17B07BE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B3A5CE5-E89D-41B1-AB30-AF787DBC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86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A88246-F80A-45F4-8DC6-44360F37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49ACE98-03E7-4125-85DA-FBD120B04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F3D228D-9E29-4906-A241-93042693F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E835F3C-96C2-45C5-873D-4A79ABF4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D0E8BD4-078A-4B1F-BB4E-C1FC0CA1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9D55B33-20A4-4884-AC57-A16BCB04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98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A702FED-818C-4847-8E3E-A8F9FE72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4E4933B-82BC-4CA0-943F-5C3D0508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2D6695-454F-4F44-AC26-8161B1A45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FB5A636-ADD5-4EE5-A0EE-CEB72C084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4B84FB-70EA-4BAD-B785-DAD3D4F91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081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400ACFF-BA0A-4568-838A-7A22A868A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739"/>
            <a:ext cx="12191999" cy="6858000"/>
          </a:xfrm>
          <a:prstGeom prst="rect">
            <a:avLst/>
          </a:prstGeom>
        </p:spPr>
      </p:pic>
      <p:sp>
        <p:nvSpPr>
          <p:cNvPr id="5" name="تمرير: أفقي 4">
            <a:extLst>
              <a:ext uri="{FF2B5EF4-FFF2-40B4-BE49-F238E27FC236}">
                <a16:creationId xmlns:a16="http://schemas.microsoft.com/office/drawing/2014/main" id="{6EDA548A-C9BB-43ED-9C78-ED7A5772593D}"/>
              </a:ext>
            </a:extLst>
          </p:cNvPr>
          <p:cNvSpPr/>
          <p:nvPr/>
        </p:nvSpPr>
        <p:spPr>
          <a:xfrm>
            <a:off x="2808514" y="2129159"/>
            <a:ext cx="6652043" cy="2286000"/>
          </a:xfrm>
          <a:prstGeom prst="horizontalScroll">
            <a:avLst/>
          </a:prstGeom>
          <a:solidFill>
            <a:srgbClr val="FFEA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</a:rPr>
              <a:t>( إني لأعلم كلمة لو قالها ذهب عنه ما يجد...)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2C6D4A62-1F2F-4AD9-A6B0-753CCE20C74A}"/>
              </a:ext>
            </a:extLst>
          </p:cNvPr>
          <p:cNvSpPr/>
          <p:nvPr/>
        </p:nvSpPr>
        <p:spPr>
          <a:xfrm rot="18700972">
            <a:off x="212261" y="679065"/>
            <a:ext cx="3163149" cy="1866679"/>
          </a:xfrm>
          <a:prstGeom prst="ellipse">
            <a:avLst/>
          </a:prstGeom>
          <a:solidFill>
            <a:srgbClr val="FFEA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الوحدة الثانية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637A62B-5301-4ED4-8060-28741677461D}"/>
              </a:ext>
            </a:extLst>
          </p:cNvPr>
          <p:cNvSpPr/>
          <p:nvPr/>
        </p:nvSpPr>
        <p:spPr>
          <a:xfrm>
            <a:off x="4049486" y="822960"/>
            <a:ext cx="4872445" cy="1018903"/>
          </a:xfrm>
          <a:prstGeom prst="roundRect">
            <a:avLst/>
          </a:prstGeom>
          <a:solidFill>
            <a:srgbClr val="FFEA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أخلاق و سلوك نهى عنها الإسلام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تمرير: أفقي 2">
            <a:extLst>
              <a:ext uri="{FF2B5EF4-FFF2-40B4-BE49-F238E27FC236}">
                <a16:creationId xmlns:a16="http://schemas.microsoft.com/office/drawing/2014/main" id="{BAF4AF10-1D7A-4EF0-8452-22D30FB65C40}"/>
              </a:ext>
            </a:extLst>
          </p:cNvPr>
          <p:cNvSpPr/>
          <p:nvPr/>
        </p:nvSpPr>
        <p:spPr>
          <a:xfrm>
            <a:off x="3043646" y="4573566"/>
            <a:ext cx="6416911" cy="1592103"/>
          </a:xfrm>
          <a:prstGeom prst="horizontalScroll">
            <a:avLst/>
          </a:prstGeom>
          <a:solidFill>
            <a:srgbClr val="FFEA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>
                <a:solidFill>
                  <a:srgbClr val="C00000"/>
                </a:solidFill>
              </a:rPr>
              <a:t>( ليس الشديد بالصرعة إنما الشديد الذي ...)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1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34E3AD03-CCFC-4FDD-8BA3-A418B52E7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0" y="191094"/>
            <a:ext cx="11959044" cy="647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dirty="0"/>
              <a:t>4- الغضب خلق مذموم تستطيع التخلص منه واجتنابه بالطرق الآتية: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سؤال الله تعالى أن يذهبه عنك كما جاء في دعاء النبي : .........................................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الاستعاذة من الشيطان الرجيم أثناء الغضب فإنه هو الذي يوقد نار الغضب.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الوضوء أثناء الغضب.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تَغْيِيرُ الحال أثناء الغضب، فإن كان واقفاً فليجلس، وإن كان 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تعويد النفس على الحلم وتذكيرها بفوائده، وتذكر مفاسد الغضب.........................................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حينما تسيطر عليك مشاعر الغضب فإنك تكون ضعيفًا بيد الشيطان والنفس الأمارة بالسوء، منقاداً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لتصرفات غير مقصودة، وهذا غاية الضعف والهزيمة.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6 عندما تسيطر على غضبك وتَتحَكَّم فِي تصرفاتك وتَنْظُر في عواقب الأمور ولا تَجْعَل الغضب يتلاعب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بك ف إن هذا هو الانتصار والقوة الحقيقية.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F497475-E9E9-45D6-B45F-52285ECAE021}"/>
              </a:ext>
            </a:extLst>
          </p:cNvPr>
          <p:cNvSpPr txBox="1"/>
          <p:nvPr/>
        </p:nvSpPr>
        <p:spPr>
          <a:xfrm>
            <a:off x="974361" y="969670"/>
            <a:ext cx="4722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اللهم اغفر لي ذنبي و أذهب غيظ قلبي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F9734C8-A8F7-4AF2-9529-488F1F354B3A}"/>
              </a:ext>
            </a:extLst>
          </p:cNvPr>
          <p:cNvSpPr txBox="1"/>
          <p:nvPr/>
        </p:nvSpPr>
        <p:spPr>
          <a:xfrm>
            <a:off x="3162924" y="2905780"/>
            <a:ext cx="1978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جالساً فليقف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FEFD5EE-5BFF-41E2-B104-E1EABF36DB52}"/>
              </a:ext>
            </a:extLst>
          </p:cNvPr>
          <p:cNvSpPr txBox="1"/>
          <p:nvPr/>
        </p:nvSpPr>
        <p:spPr>
          <a:xfrm>
            <a:off x="202975" y="3556678"/>
            <a:ext cx="4722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الخروج من المكان لتهدئة النفس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B5AB753-DA71-4863-943A-4EDCCA4BA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0460BCF-4960-4DE3-90A6-5EBB669A7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6" y="3356249"/>
            <a:ext cx="2143125" cy="2143125"/>
          </a:xfrm>
          <a:prstGeom prst="rect">
            <a:avLst/>
          </a:prstGeom>
        </p:spPr>
      </p:pic>
      <p:sp>
        <p:nvSpPr>
          <p:cNvPr id="12" name="فقاعة التفكير: على شكل سحابة 11">
            <a:extLst>
              <a:ext uri="{FF2B5EF4-FFF2-40B4-BE49-F238E27FC236}">
                <a16:creationId xmlns:a16="http://schemas.microsoft.com/office/drawing/2014/main" id="{FA8B5E10-AEE1-445F-A465-FA72AB85CD95}"/>
              </a:ext>
            </a:extLst>
          </p:cNvPr>
          <p:cNvSpPr/>
          <p:nvPr/>
        </p:nvSpPr>
        <p:spPr>
          <a:xfrm>
            <a:off x="1012886" y="1728384"/>
            <a:ext cx="1794569" cy="1700616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فكر</a:t>
            </a:r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مستطيل: زوايا قطرية مستديرة 12">
            <a:extLst>
              <a:ext uri="{FF2B5EF4-FFF2-40B4-BE49-F238E27FC236}">
                <a16:creationId xmlns:a16="http://schemas.microsoft.com/office/drawing/2014/main" id="{F2E63812-16AC-47C0-99D7-B6403328E9F0}"/>
              </a:ext>
            </a:extLst>
          </p:cNvPr>
          <p:cNvSpPr/>
          <p:nvPr/>
        </p:nvSpPr>
        <p:spPr>
          <a:xfrm>
            <a:off x="3820341" y="1299215"/>
            <a:ext cx="7460779" cy="1700617"/>
          </a:xfrm>
          <a:prstGeom prst="round2DiagRect">
            <a:avLst/>
          </a:prstGeom>
          <a:solidFill>
            <a:srgbClr val="FFD9B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لماذا كان الشديد هو الذي يملك نفسه عند الغضب؟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71BCD83-6FA3-463D-B864-5A3A933768DB}"/>
              </a:ext>
            </a:extLst>
          </p:cNvPr>
          <p:cNvSpPr txBox="1"/>
          <p:nvPr/>
        </p:nvSpPr>
        <p:spPr>
          <a:xfrm>
            <a:off x="2969421" y="3858169"/>
            <a:ext cx="8117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/>
              <a:t>لأنه عندما تسيطر على غضبك و تتحكم في تصرفاتك و تنظر في عواقب الأمور و لا تجعل الغضب يتلاعب بك فإن هذا هو الانتصار و القوة الحقيقية.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237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58AA8FD6-0B6A-4AC7-A37A-EF46919E1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9833838-4665-445A-81FE-CA9E4EADB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924" y="1048774"/>
            <a:ext cx="3523793" cy="4340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375D9DF-41DD-431B-BF12-D28ABF01B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0534" y="675949"/>
            <a:ext cx="1853345" cy="1585097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431B7E3-D906-46BB-B10F-C51909033021}"/>
              </a:ext>
            </a:extLst>
          </p:cNvPr>
          <p:cNvSpPr/>
          <p:nvPr/>
        </p:nvSpPr>
        <p:spPr>
          <a:xfrm>
            <a:off x="3942414" y="2065749"/>
            <a:ext cx="8064662" cy="4057947"/>
          </a:xfrm>
          <a:prstGeom prst="roundRect">
            <a:avLst/>
          </a:prstGeom>
          <a:solidFill>
            <a:srgbClr val="FFD9B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أجتنب الأسباب المؤدية للغضب و أعمل الأعمال التي تزيله إذا غضبت.</a:t>
            </a:r>
          </a:p>
          <a:p>
            <a:pPr algn="ctr"/>
            <a:r>
              <a:rPr lang="ar-SA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أ سيطر على تصرفاتي عند الغضب ولا أبطش بالآخرين.</a:t>
            </a:r>
            <a:endParaRPr lang="en-US" sz="3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49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0BD5F315-378C-473C-BC80-48EA106A9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07080D5-9576-48E0-9278-79016BE73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55" y="1382298"/>
            <a:ext cx="2737341" cy="432853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8D1D0C9-C3EE-48FC-8211-AD8A892FD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996" y="1510145"/>
            <a:ext cx="8469640" cy="42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5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93986A7-541E-4FFB-8282-0E70479CD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43CD2ED-6F7F-45E9-AD79-51FA0A5CA195}"/>
              </a:ext>
            </a:extLst>
          </p:cNvPr>
          <p:cNvSpPr txBox="1"/>
          <p:nvPr/>
        </p:nvSpPr>
        <p:spPr>
          <a:xfrm>
            <a:off x="443345" y="135254"/>
            <a:ext cx="11472752" cy="390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ضع علامة (✓ )عند الإجابة الصحيحة وعلامة (×) عند الإجابة غير الصحيحة مما يأتي: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أ. الغضب خلق لا يمكن التخلص منه.</a:t>
            </a:r>
            <a:r>
              <a:rPr lang="en-US" sz="2800" b="1" dirty="0"/>
              <a:t>                                                                  </a:t>
            </a:r>
            <a:r>
              <a:rPr lang="ar-SA" sz="2800" b="1" dirty="0"/>
              <a:t> (    )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ب . من طرق التخلص من الغضب الاستعاذة بالله من الشيطان الرجيم.</a:t>
            </a:r>
            <a:r>
              <a:rPr lang="en-US" sz="2800" b="1" dirty="0"/>
              <a:t>                     </a:t>
            </a:r>
            <a:r>
              <a:rPr lang="ar-SA" sz="2800" b="1" dirty="0"/>
              <a:t>(    )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ج. عندما تسيطر عليك مشاعر الغضب فهذا دليل على قوتك.</a:t>
            </a:r>
            <a:r>
              <a:rPr lang="en-US" sz="2800" b="1" dirty="0"/>
              <a:t>                                   </a:t>
            </a:r>
            <a:r>
              <a:rPr lang="ar-SA" sz="2800" b="1" dirty="0"/>
              <a:t>(    )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د. من الآثار التي تنتج عن الغضب ظلم الآخرين والاعتداء عليهم.</a:t>
            </a:r>
            <a:r>
              <a:rPr lang="en-US" sz="2800" b="1" dirty="0"/>
              <a:t>                            </a:t>
            </a:r>
            <a:r>
              <a:rPr lang="ar-SA" sz="2800" b="1" dirty="0"/>
              <a:t>(    )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ه . توفي الصحابي الجليل سليمان بن</a:t>
            </a:r>
            <a:r>
              <a:rPr lang="en-US" sz="2800" b="1" dirty="0"/>
              <a:t> </a:t>
            </a:r>
            <a:r>
              <a:rPr lang="ar-SA" sz="2800" b="1" dirty="0"/>
              <a:t>صرد (رضي الله عنه)  سنة خمس وخمسين.   (    )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A7170E1-5E68-4674-B93A-77DA5C254D0E}"/>
              </a:ext>
            </a:extLst>
          </p:cNvPr>
          <p:cNvSpPr txBox="1"/>
          <p:nvPr/>
        </p:nvSpPr>
        <p:spPr>
          <a:xfrm>
            <a:off x="1336962" y="925735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×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7B64D9F-3D1E-4690-A345-7F32354BA43B}"/>
              </a:ext>
            </a:extLst>
          </p:cNvPr>
          <p:cNvSpPr txBox="1"/>
          <p:nvPr/>
        </p:nvSpPr>
        <p:spPr>
          <a:xfrm>
            <a:off x="1496288" y="1591731"/>
            <a:ext cx="623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0794440-46B3-4938-A3D7-BD6DFE0C0DC2}"/>
              </a:ext>
            </a:extLst>
          </p:cNvPr>
          <p:cNvSpPr txBox="1"/>
          <p:nvPr/>
        </p:nvSpPr>
        <p:spPr>
          <a:xfrm>
            <a:off x="1489362" y="2153732"/>
            <a:ext cx="637309" cy="65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×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1E1532D-45C6-4F89-A6EB-5BA23DF00838}"/>
              </a:ext>
            </a:extLst>
          </p:cNvPr>
          <p:cNvSpPr txBox="1"/>
          <p:nvPr/>
        </p:nvSpPr>
        <p:spPr>
          <a:xfrm>
            <a:off x="1336962" y="3429000"/>
            <a:ext cx="78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×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76585EF-1E75-496D-9FAF-2F30599CA6ED}"/>
              </a:ext>
            </a:extLst>
          </p:cNvPr>
          <p:cNvSpPr txBox="1"/>
          <p:nvPr/>
        </p:nvSpPr>
        <p:spPr>
          <a:xfrm>
            <a:off x="1447799" y="2844225"/>
            <a:ext cx="581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✓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D94FC44-58D4-438B-8223-2910C91A1571}"/>
              </a:ext>
            </a:extLst>
          </p:cNvPr>
          <p:cNvSpPr/>
          <p:nvPr/>
        </p:nvSpPr>
        <p:spPr>
          <a:xfrm>
            <a:off x="837772" y="4525198"/>
            <a:ext cx="10683898" cy="949036"/>
          </a:xfrm>
          <a:prstGeom prst="roundRect">
            <a:avLst/>
          </a:prstGeom>
          <a:solidFill>
            <a:srgbClr val="FFD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مدح الله سبحانه وتعالى من يتحلى بالحلم وكظم الغيظ عند الغضب، ما الآية التي تدل على</a:t>
            </a:r>
          </a:p>
          <a:p>
            <a:pPr algn="ctr"/>
            <a:r>
              <a:rPr lang="ar-SA" sz="2800" b="1" dirty="0">
                <a:solidFill>
                  <a:srgbClr val="C00000"/>
                </a:solidFill>
              </a:rPr>
              <a:t>ذلك؟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AF7726C-BE4E-4B4C-AB68-EAAAD6E7997D}"/>
              </a:ext>
            </a:extLst>
          </p:cNvPr>
          <p:cNvSpPr txBox="1"/>
          <p:nvPr/>
        </p:nvSpPr>
        <p:spPr>
          <a:xfrm>
            <a:off x="359623" y="5772075"/>
            <a:ext cx="1147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/>
              <a:t> قال تعالى </a:t>
            </a:r>
            <a:r>
              <a:rPr lang="ar-SA" sz="3600" b="1" dirty="0">
                <a:sym typeface="Wingdings" panose="05000000000000000000" pitchFamily="2" charset="2"/>
              </a:rPr>
              <a:t>:  ((وَالْكَاظِمِينَ الْغَيْظَ وَالْعَافِينَ عَنِ النَّاسِ ۗ وَاللَّهُ يُحِبُّ الْمُحْسِنِينَ))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640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3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21665F2-1853-4423-8607-E9A36BFE4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200026" y="157744"/>
            <a:ext cx="11562484" cy="964475"/>
          </a:xfrm>
          <a:prstGeom prst="roundRect">
            <a:avLst/>
          </a:prstGeom>
          <a:solidFill>
            <a:srgbClr val="FFEAD5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هل الغضب مذموم دائماً، وضح ذلك.</a:t>
            </a: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C93C4AB-CC26-4DF6-BC82-C89197E935D2}"/>
              </a:ext>
            </a:extLst>
          </p:cNvPr>
          <p:cNvSpPr txBox="1"/>
          <p:nvPr/>
        </p:nvSpPr>
        <p:spPr>
          <a:xfrm>
            <a:off x="1071563" y="1440873"/>
            <a:ext cx="1069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لا يكون الغضب مذموم دائماً عندما تغضب لله كما كان الرسول يغضب لذلك.</a:t>
            </a:r>
            <a:endParaRPr lang="en-US" sz="2800" b="1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FD395B2C-21C1-45D6-A364-356ACE447F92}"/>
              </a:ext>
            </a:extLst>
          </p:cNvPr>
          <p:cNvSpPr/>
          <p:nvPr/>
        </p:nvSpPr>
        <p:spPr>
          <a:xfrm>
            <a:off x="200026" y="2282747"/>
            <a:ext cx="11562484" cy="824345"/>
          </a:xfrm>
          <a:prstGeom prst="roundRect">
            <a:avLst/>
          </a:prstGeom>
          <a:solidFill>
            <a:srgbClr val="FFD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2"/>
                </a:solidFill>
              </a:rPr>
              <a:t>ماذا كان اسم الصحابي الجليل سليمان بن صرد في الجاهلية وبماذا سماه </a:t>
            </a:r>
            <a:r>
              <a:rPr lang="ar-SA" sz="3200" b="1" dirty="0" err="1">
                <a:solidFill>
                  <a:schemeClr val="tx2"/>
                </a:solidFill>
              </a:rPr>
              <a:t>الرسولﷺ</a:t>
            </a:r>
            <a:r>
              <a:rPr lang="ar-SA" sz="3200" b="1" dirty="0">
                <a:solidFill>
                  <a:schemeClr val="tx2"/>
                </a:solidFill>
              </a:rPr>
              <a:t> ؟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D8267BF-96CA-47CF-B5BA-8B6320DEC5D5}"/>
              </a:ext>
            </a:extLst>
          </p:cNvPr>
          <p:cNvSpPr txBox="1"/>
          <p:nvPr/>
        </p:nvSpPr>
        <p:spPr>
          <a:xfrm>
            <a:off x="642938" y="3425746"/>
            <a:ext cx="1111957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/>
              <a:t>كان اسمه بالجاهلية يساراً فسماه الرسول ﷺ سليمان.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3575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C569A7A-6322-40CB-A053-32C1CC352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644537" y="2899954"/>
            <a:ext cx="6209139" cy="2991394"/>
          </a:xfrm>
          <a:prstGeom prst="roundRect">
            <a:avLst/>
          </a:prstGeom>
          <a:solidFill>
            <a:srgbClr val="FFEAD5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ما النتيجة إذا لم تطفأ هذه النار؟</a:t>
            </a: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وكذلك يفعل الغضب</a:t>
            </a:r>
          </a:p>
        </p:txBody>
      </p:sp>
    </p:spTree>
    <p:extLst>
      <p:ext uri="{BB962C8B-B14F-4D97-AF65-F5344CB8AC3E}">
        <p14:creationId xmlns:p14="http://schemas.microsoft.com/office/powerpoint/2010/main" val="28670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B03C1E0-A917-416A-AEA6-B9FADBC5B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2233749" y="1227909"/>
            <a:ext cx="7968342" cy="4114800"/>
          </a:xfrm>
          <a:prstGeom prst="roundRect">
            <a:avLst/>
          </a:prstGeom>
          <a:solidFill>
            <a:srgbClr val="FFEAD5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عن سليمان بن صُرَد ( رضي الله عنهما) قال: كنت جالساً مع النبي ﷺ ورجلان يستبّان، وأحدهما قد احمر وجهه، وانتفخت أوداجه، فقال رسول الله ﷺ</a:t>
            </a: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((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إني لأعلم كلمة لو قالها لذهب عنه ما يجد، لو قال: أعوذ بالله من الشيطان الرجيم ذهب عنه ما يجد))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8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B03C1E0-A917-416A-AEA6-B9FADBC5B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2233749" y="1227909"/>
            <a:ext cx="7968342" cy="4114800"/>
          </a:xfrm>
          <a:prstGeom prst="roundRect">
            <a:avLst/>
          </a:prstGeom>
          <a:solidFill>
            <a:srgbClr val="FFEAD5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أبي هريرة ( رضي الله عنه) أن رسول الله ﷺ قال: ((ليس الشديد بالصُّرَعة، إنما الشديد الذي يملك نفسه عند الغضب))</a:t>
            </a:r>
          </a:p>
        </p:txBody>
      </p:sp>
    </p:spTree>
    <p:extLst>
      <p:ext uri="{BB962C8B-B14F-4D97-AF65-F5344CB8AC3E}">
        <p14:creationId xmlns:p14="http://schemas.microsoft.com/office/powerpoint/2010/main" val="190321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2B5B9905-6D44-48AC-B401-AC347EDD8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757646" y="1227909"/>
            <a:ext cx="10868297" cy="4036422"/>
          </a:xfrm>
          <a:prstGeom prst="roundRect">
            <a:avLst/>
          </a:prstGeom>
          <a:solidFill>
            <a:srgbClr val="FFD9B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بعد قراءتك للحديثين السابقين، اختر أي الموضوعات الآتية أنسب ليكون عنواناً للدرس: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فضل الحلم. من أدعية الصلاة. 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التحذير من الغضب. 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تحريم السب والشتم.</a:t>
            </a: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AB9F637-1219-4363-B918-84AFAAD4742C}"/>
              </a:ext>
            </a:extLst>
          </p:cNvPr>
          <p:cNvSpPr txBox="1"/>
          <p:nvPr/>
        </p:nvSpPr>
        <p:spPr>
          <a:xfrm>
            <a:off x="8634549" y="3429000"/>
            <a:ext cx="2799805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21665F2-1853-4423-8607-E9A36BFE4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930603" y="1566820"/>
            <a:ext cx="4545081" cy="728947"/>
          </a:xfrm>
          <a:prstGeom prst="roundRect">
            <a:avLst/>
          </a:prstGeom>
          <a:solidFill>
            <a:srgbClr val="FFEAD5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سليمان بصرَد( رضي الله عنه)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DCB4608-2B35-4E67-99DB-4815FC2CBA21}"/>
              </a:ext>
            </a:extLst>
          </p:cNvPr>
          <p:cNvSpPr txBox="1"/>
          <p:nvPr/>
        </p:nvSpPr>
        <p:spPr>
          <a:xfrm>
            <a:off x="1789734" y="2888224"/>
            <a:ext cx="8612529" cy="222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/>
              <a:t>سليمان بن صرَد الخزاعي، أبو مطرف، كان اسمه في الجاهلية يساراً فسماه رسول الله ﷺ سليمان ، كان خَيِّراً فاضًلاً صاحب عبادة، وكان له شرف في قومه، مات سنة (65 ه).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674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2EA8515-7DC4-4C47-8524-A5A3822719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3D22FBA6-400E-4456-8CA8-8A58BA847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B201B865-34C9-4659-AE1A-A35F5478E615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9978010B-205E-4B07-AD2B-52B1DEA3152A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8B740F5B-7D01-4FBB-B170-0592AF71CB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6C6059B2-71B2-4771-9B8E-FFB86F423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D75C2735-7AEC-4BBF-A2C2-28AC2D80B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757367"/>
              </p:ext>
            </p:extLst>
          </p:nvPr>
        </p:nvGraphicFramePr>
        <p:xfrm>
          <a:off x="749508" y="2710067"/>
          <a:ext cx="10257662" cy="258644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8304551">
                  <a:extLst>
                    <a:ext uri="{9D8B030D-6E8A-4147-A177-3AD203B41FA5}">
                      <a16:colId xmlns:a16="http://schemas.microsoft.com/office/drawing/2014/main" val="3319535902"/>
                    </a:ext>
                  </a:extLst>
                </a:gridCol>
                <a:gridCol w="1953111">
                  <a:extLst>
                    <a:ext uri="{9D8B030D-6E8A-4147-A177-3AD203B41FA5}">
                      <a16:colId xmlns:a16="http://schemas.microsoft.com/office/drawing/2014/main" val="2365825709"/>
                    </a:ext>
                  </a:extLst>
                </a:gridCol>
              </a:tblGrid>
              <a:tr h="646612">
                <a:tc>
                  <a:txBody>
                    <a:bodyPr/>
                    <a:lstStyle/>
                    <a:p>
                      <a:r>
                        <a:rPr lang="ar-SA" sz="2800" b="1" dirty="0">
                          <a:solidFill>
                            <a:schemeClr val="accent1"/>
                          </a:solidFill>
                        </a:rPr>
                        <a:t>معناها 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>
                          <a:solidFill>
                            <a:schemeClr val="accent1"/>
                          </a:solidFill>
                        </a:rPr>
                        <a:t>الكلمة 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197347"/>
                  </a:ext>
                </a:extLst>
              </a:tr>
              <a:tr h="646612">
                <a:tc>
                  <a:txBody>
                    <a:bodyPr/>
                    <a:lstStyle/>
                    <a:p>
                      <a:r>
                        <a:rPr lang="ar-SA" sz="2800" b="1" dirty="0"/>
                        <a:t>الوَدْج: عرق في العنق، ينتفخ بسبب الغضب لفوران دم الغاضب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أوداجه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436985"/>
                  </a:ext>
                </a:extLst>
              </a:tr>
              <a:tr h="646612">
                <a:tc>
                  <a:txBody>
                    <a:bodyPr/>
                    <a:lstStyle/>
                    <a:p>
                      <a:r>
                        <a:rPr lang="ar-SA" sz="2800" b="1" dirty="0"/>
                        <a:t>القوي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الشديد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009383"/>
                  </a:ext>
                </a:extLst>
              </a:tr>
              <a:tr h="646612">
                <a:tc>
                  <a:txBody>
                    <a:bodyPr/>
                    <a:lstStyle/>
                    <a:p>
                      <a:r>
                        <a:rPr lang="ar-SA" sz="2800" b="1" dirty="0"/>
                        <a:t>الذي يغلب كل من صارعه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الصَرعة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960660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18B84368-2A50-40E8-9C3F-A95C0683C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136" y="931558"/>
            <a:ext cx="3285309" cy="846952"/>
          </a:xfrm>
          <a:prstGeom prst="rect">
            <a:avLst/>
          </a:prstGeom>
          <a:solidFill>
            <a:srgbClr val="FFEAD5"/>
          </a:solidFill>
        </p:spPr>
      </p:pic>
    </p:spTree>
    <p:extLst>
      <p:ext uri="{BB962C8B-B14F-4D97-AF65-F5344CB8AC3E}">
        <p14:creationId xmlns:p14="http://schemas.microsoft.com/office/powerpoint/2010/main" val="123462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34E3AD03-CCFC-4FDD-8BA3-A418B52E7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715314" y="91056"/>
            <a:ext cx="5281748" cy="809897"/>
          </a:xfrm>
          <a:prstGeom prst="roundRect">
            <a:avLst/>
          </a:prstGeom>
          <a:solidFill>
            <a:srgbClr val="FFD9B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من معاني الحديث و ارشاداته 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674435" y="964736"/>
            <a:ext cx="11423466" cy="5829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dirty="0"/>
              <a:t>1- يحرص الشيطان على إغوائك وتعريضك للعقوبة من خلال إيقاعك في الذنوب والمعاصي.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2- مداخل الشيطان على الإنسان كثيرة، ومن أعظمها دخوله عليه في حال الغضب، فيعمل أعمالاً،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ويتكلم بكلمات وهو غضبان، يندم عليها عند ذهاب الغضب عنه.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3- مما يترتب على الأعمال والأقوال التي يعملها الإن </a:t>
            </a:r>
            <a:r>
              <a:rPr lang="en-US" sz="2800" dirty="0"/>
              <a:t>ù</a:t>
            </a:r>
            <a:r>
              <a:rPr lang="ar-SA" sz="2800" dirty="0"/>
              <a:t>سان حال غضبه: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الظلم والاعتداء على الآخرين بغير حق.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إفساد العلاقات وذهاب المودة بين الأقارب والأصدقاء.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.................................................................................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.................................................................................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..................................................................................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F2136FC-B7A5-4BAB-AECC-1D09428E9C25}"/>
              </a:ext>
            </a:extLst>
          </p:cNvPr>
          <p:cNvSpPr txBox="1"/>
          <p:nvPr/>
        </p:nvSpPr>
        <p:spPr>
          <a:xfrm>
            <a:off x="7450111" y="6123562"/>
            <a:ext cx="430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الخلافات بين الأسرة و أفرادها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20498E4-E385-494E-B3DC-FAF31F75E0BC}"/>
              </a:ext>
            </a:extLst>
          </p:cNvPr>
          <p:cNvSpPr txBox="1"/>
          <p:nvPr/>
        </p:nvSpPr>
        <p:spPr>
          <a:xfrm>
            <a:off x="7075357" y="5452908"/>
            <a:ext cx="4682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الأقوال الفظيعة  كالسب و الشتم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F497475-E9E9-45D6-B45F-52285ECAE021}"/>
              </a:ext>
            </a:extLst>
          </p:cNvPr>
          <p:cNvSpPr txBox="1"/>
          <p:nvPr/>
        </p:nvSpPr>
        <p:spPr>
          <a:xfrm>
            <a:off x="8784236" y="4755412"/>
            <a:ext cx="2973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الحقد و النزاع المستمر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/>
      <p:bldP spid="7" grpId="0"/>
      <p:bldP spid="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681</Words>
  <Application>Microsoft Office PowerPoint</Application>
  <PresentationFormat>شاشة عريضة</PresentationFormat>
  <Paragraphs>73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 Light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ادركها بوربوينت</dc:creator>
  <cp:lastModifiedBy>حمود حاتم الناصر</cp:lastModifiedBy>
  <cp:revision>142</cp:revision>
  <dcterms:created xsi:type="dcterms:W3CDTF">2019-10-26T22:01:45Z</dcterms:created>
  <dcterms:modified xsi:type="dcterms:W3CDTF">2021-02-02T13:33:18Z</dcterms:modified>
</cp:coreProperties>
</file>