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505" r:id="rId3"/>
    <p:sldId id="557" r:id="rId4"/>
    <p:sldId id="552" r:id="rId5"/>
    <p:sldId id="558" r:id="rId6"/>
    <p:sldId id="560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-168" y="48"/>
      </p:cViewPr>
      <p:guideLst>
        <p:guide orient="horz" pos="153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303460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45358" y="3139473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نبوته صلى الله عليه وسلم ورسالته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التاسع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النبي الكريم نبوته و رسالته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30397" y="297488"/>
            <a:ext cx="644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latin typeface="Century Gothic" panose="020B0502020202020204" pitchFamily="34" charset="0"/>
              </a:rPr>
              <a:t>نبوته </a:t>
            </a:r>
            <a:r>
              <a:rPr lang="ar-SY" sz="2800" b="1" dirty="0"/>
              <a:t>صلى الله عليه وسلم</a:t>
            </a:r>
            <a:r>
              <a:rPr lang="ar-SY" sz="2800" b="1" dirty="0" smtClean="0"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latin typeface="Century Gothic" panose="020B0502020202020204" pitchFamily="34" charset="0"/>
              </a:rPr>
              <a:t>ورسالته: كمالها وأدلتها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651938" y="1243180"/>
            <a:ext cx="7417502" cy="676778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نُبِّئ النبي صلى الله عليه وسلم </a:t>
            </a:r>
            <a:r>
              <a:rPr lang="ar-SY" sz="2400" b="1" dirty="0" smtClean="0">
                <a:solidFill>
                  <a:schemeClr val="tx1"/>
                </a:solidFill>
              </a:rPr>
              <a:t>بـ ( </a:t>
            </a:r>
            <a:r>
              <a:rPr lang="ar-SY" sz="2800" b="1" dirty="0" smtClean="0">
                <a:solidFill>
                  <a:srgbClr val="00B050"/>
                </a:solidFill>
              </a:rPr>
              <a:t>اقرأ</a:t>
            </a:r>
            <a:r>
              <a:rPr lang="ar-SY" sz="28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 smtClean="0">
                <a:solidFill>
                  <a:schemeClr val="tx1"/>
                </a:solidFill>
              </a:rPr>
              <a:t>):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651938" y="2578947"/>
            <a:ext cx="7388453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كان أولُ ما نَزَلَ عليهِ صلى </a:t>
            </a:r>
            <a:r>
              <a:rPr lang="ar-SY" sz="2400" b="1" dirty="0" smtClean="0">
                <a:solidFill>
                  <a:schemeClr val="tx1"/>
                </a:solidFill>
              </a:rPr>
              <a:t>الله </a:t>
            </a:r>
            <a:r>
              <a:rPr lang="ar-SY" sz="2400" b="1" dirty="0">
                <a:solidFill>
                  <a:schemeClr val="tx1"/>
                </a:solidFill>
              </a:rPr>
              <a:t>عليه وسلم مِن الوحيِ أولُ سورةِ العَلَقِ: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18" y="4039620"/>
            <a:ext cx="11844439" cy="874620"/>
          </a:xfrm>
          <a:prstGeom prst="rect">
            <a:avLst/>
          </a:prstGeom>
        </p:spPr>
      </p:pic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04012" y="5532604"/>
            <a:ext cx="11450904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B050"/>
                </a:solidFill>
              </a:rPr>
              <a:t>نزل</a:t>
            </a:r>
            <a:r>
              <a:rPr lang="ar-SY" sz="2400" b="1" dirty="0" smtClean="0">
                <a:solidFill>
                  <a:schemeClr val="tx1"/>
                </a:solidFill>
              </a:rPr>
              <a:t> بها جبريل عليه السلام و هو صلى الله عليه و سلم </a:t>
            </a:r>
            <a:r>
              <a:rPr lang="ar-SY" sz="2400" b="1" dirty="0" smtClean="0">
                <a:solidFill>
                  <a:srgbClr val="00B050"/>
                </a:solidFill>
              </a:rPr>
              <a:t>يتعبد</a:t>
            </a:r>
            <a:r>
              <a:rPr lang="ar-SY" sz="2400" b="1" dirty="0" smtClean="0">
                <a:solidFill>
                  <a:schemeClr val="tx1"/>
                </a:solidFill>
              </a:rPr>
              <a:t> في غار حراء بمكة و </a:t>
            </a:r>
            <a:r>
              <a:rPr lang="ar-SY" sz="2400" b="1" dirty="0" smtClean="0">
                <a:solidFill>
                  <a:srgbClr val="00B050"/>
                </a:solidFill>
              </a:rPr>
              <a:t>فصار</a:t>
            </a:r>
            <a:r>
              <a:rPr lang="ar-SY" sz="2400" b="1" dirty="0" smtClean="0">
                <a:solidFill>
                  <a:schemeClr val="tx1"/>
                </a:solidFill>
              </a:rPr>
              <a:t> نبياً </a:t>
            </a:r>
            <a:r>
              <a:rPr lang="ar-SY" sz="2400" b="1" dirty="0" smtClean="0">
                <a:solidFill>
                  <a:srgbClr val="00B050"/>
                </a:solidFill>
              </a:rPr>
              <a:t>لأنه</a:t>
            </a:r>
            <a:r>
              <a:rPr lang="ar-SY" sz="2400" b="1" dirty="0" smtClean="0">
                <a:solidFill>
                  <a:schemeClr val="tx1"/>
                </a:solidFill>
              </a:rPr>
              <a:t> نزل عليه الوحي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03382"/>
              <a:chOff x="3297718" y="5466316"/>
              <a:chExt cx="214498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التاسع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النبي الكريم نبوته و رسالته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30397" y="297488"/>
            <a:ext cx="644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latin typeface="Century Gothic" panose="020B0502020202020204" pitchFamily="34" charset="0"/>
              </a:rPr>
              <a:t>نبوَّته </a:t>
            </a:r>
            <a:r>
              <a:rPr lang="ar-SY" sz="2800" b="1" dirty="0"/>
              <a:t>صلى الله عليه وسلم</a:t>
            </a:r>
            <a:r>
              <a:rPr lang="ar-SY" sz="2800" b="1" dirty="0" smtClean="0"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latin typeface="Century Gothic" panose="020B0502020202020204" pitchFamily="34" charset="0"/>
              </a:rPr>
              <a:t>ورسالته: كمالها وأدلتها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908800" y="1243180"/>
            <a:ext cx="5160640" cy="676778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</a:t>
            </a:r>
            <a:r>
              <a:rPr lang="ar-SY" sz="2400" b="1" dirty="0" smtClean="0">
                <a:solidFill>
                  <a:schemeClr val="tx1"/>
                </a:solidFill>
              </a:rPr>
              <a:t>رسل </a:t>
            </a:r>
            <a:r>
              <a:rPr lang="ar-SY" sz="2400" b="1" dirty="0">
                <a:solidFill>
                  <a:schemeClr val="tx1"/>
                </a:solidFill>
              </a:rPr>
              <a:t>النبي صلى </a:t>
            </a:r>
            <a:r>
              <a:rPr lang="ar-SY" sz="2400" b="1" dirty="0" smtClean="0">
                <a:solidFill>
                  <a:schemeClr val="tx1"/>
                </a:solidFill>
              </a:rPr>
              <a:t>الله </a:t>
            </a:r>
            <a:r>
              <a:rPr lang="ar-SY" sz="2400" b="1" dirty="0">
                <a:solidFill>
                  <a:schemeClr val="tx1"/>
                </a:solidFill>
              </a:rPr>
              <a:t>عليه وسلم </a:t>
            </a:r>
            <a:r>
              <a:rPr lang="ar-SY" sz="2400" b="1" dirty="0" smtClean="0">
                <a:solidFill>
                  <a:schemeClr val="tx1"/>
                </a:solidFill>
              </a:rPr>
              <a:t>بـ ( </a:t>
            </a:r>
            <a:r>
              <a:rPr lang="ar-SY" sz="2800" b="1" dirty="0" smtClean="0">
                <a:solidFill>
                  <a:srgbClr val="00B050"/>
                </a:solidFill>
              </a:rPr>
              <a:t>المدَّثِر</a:t>
            </a:r>
            <a:r>
              <a:rPr lang="ar-SY" sz="28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 smtClean="0">
                <a:solidFill>
                  <a:schemeClr val="tx1"/>
                </a:solidFill>
              </a:rPr>
              <a:t>) 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908800" y="2578947"/>
            <a:ext cx="5131591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ثم  </a:t>
            </a:r>
            <a:r>
              <a:rPr lang="ar-SY" sz="2400" b="1" dirty="0">
                <a:solidFill>
                  <a:schemeClr val="tx1"/>
                </a:solidFill>
              </a:rPr>
              <a:t>نَزَلَ عليهِ صلى </a:t>
            </a:r>
            <a:r>
              <a:rPr lang="ar-SY" sz="2400" b="1" dirty="0" smtClean="0">
                <a:solidFill>
                  <a:schemeClr val="tx1"/>
                </a:solidFill>
              </a:rPr>
              <a:t>الله </a:t>
            </a:r>
            <a:r>
              <a:rPr lang="ar-SY" sz="2400" b="1" dirty="0">
                <a:solidFill>
                  <a:schemeClr val="tx1"/>
                </a:solidFill>
              </a:rPr>
              <a:t>عليه وسلم </a:t>
            </a:r>
            <a:r>
              <a:rPr lang="ar-SY" sz="2400" b="1" dirty="0" smtClean="0">
                <a:solidFill>
                  <a:schemeClr val="tx1"/>
                </a:solidFill>
              </a:rPr>
              <a:t>قول الله تعالىِ</a:t>
            </a:r>
            <a:r>
              <a:rPr lang="ar-SY" sz="2400" b="1" dirty="0">
                <a:solidFill>
                  <a:schemeClr val="tx1"/>
                </a:solidFill>
              </a:rPr>
              <a:t>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56" y="4168937"/>
            <a:ext cx="11807264" cy="687802"/>
          </a:xfrm>
          <a:prstGeom prst="rect">
            <a:avLst/>
          </a:prstGeom>
        </p:spPr>
      </p:pic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574971" y="5532604"/>
            <a:ext cx="5479944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00B050"/>
                </a:solidFill>
              </a:rPr>
              <a:t>فصارَ</a:t>
            </a:r>
            <a:r>
              <a:rPr lang="ar-SY" sz="2400" b="1" dirty="0">
                <a:solidFill>
                  <a:schemeClr val="tx1"/>
                </a:solidFill>
              </a:rPr>
              <a:t> بها </a:t>
            </a:r>
            <a:r>
              <a:rPr lang="ar-SY" sz="2400" b="1" dirty="0" smtClean="0">
                <a:solidFill>
                  <a:schemeClr val="tx1"/>
                </a:solidFill>
              </a:rPr>
              <a:t>رسولاً </a:t>
            </a:r>
            <a:r>
              <a:rPr lang="ar-SY" sz="2400" b="1" dirty="0">
                <a:solidFill>
                  <a:srgbClr val="00B050"/>
                </a:solidFill>
              </a:rPr>
              <a:t>لأنه</a:t>
            </a:r>
            <a:r>
              <a:rPr lang="ar-SY" sz="2400" b="1" dirty="0">
                <a:solidFill>
                  <a:schemeClr val="tx1"/>
                </a:solidFill>
              </a:rPr>
              <a:t> نزل عليه الوحي وأُمر بتبليغه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62891" y="2008525"/>
              <a:ext cx="2151734" cy="603382"/>
              <a:chOff x="3274530" y="5466316"/>
              <a:chExt cx="2151734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التاسع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74530" y="5774133"/>
                <a:ext cx="215173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النبي الكريم نبوته و رسالته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866365" y="1081448"/>
            <a:ext cx="5160640" cy="520710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دعوة النبي صلى </a:t>
            </a:r>
            <a:r>
              <a:rPr lang="ar-SY" sz="2800" b="1" dirty="0" smtClean="0">
                <a:solidFill>
                  <a:schemeClr val="tx1"/>
                </a:solidFill>
              </a:rPr>
              <a:t>الله </a:t>
            </a:r>
            <a:r>
              <a:rPr lang="ar-SY" sz="2800" b="1" dirty="0">
                <a:solidFill>
                  <a:schemeClr val="tx1"/>
                </a:solidFill>
              </a:rPr>
              <a:t>عليه </a:t>
            </a:r>
            <a:r>
              <a:rPr lang="ar-SY" sz="2800" b="1" dirty="0" smtClean="0">
                <a:solidFill>
                  <a:schemeClr val="tx1"/>
                </a:solidFill>
              </a:rPr>
              <a:t>وسلم 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976913" y="2216734"/>
            <a:ext cx="8050091" cy="507666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بَعَثَهُ اللهُ بالنِّذارةِ عن الشِّرْكِ والدعوةِ إلى التوحيدِ، والدليلُ قولُهُ </a:t>
            </a:r>
            <a:r>
              <a:rPr lang="ar-SY" sz="2400" b="1" dirty="0" smtClean="0">
                <a:solidFill>
                  <a:schemeClr val="tx1"/>
                </a:solidFill>
              </a:rPr>
              <a:t>تعالى 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56" y="4168937"/>
            <a:ext cx="11807264" cy="687802"/>
          </a:xfrm>
          <a:prstGeom prst="rect">
            <a:avLst/>
          </a:prstGeom>
        </p:spPr>
      </p:pic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866366" y="5082661"/>
            <a:ext cx="5160638" cy="563396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ومعنى </a:t>
            </a:r>
            <a:r>
              <a:rPr lang="ar-SY" sz="2400" b="1" dirty="0" smtClean="0">
                <a:solidFill>
                  <a:srgbClr val="00B050"/>
                </a:solidFill>
              </a:rPr>
              <a:t>قم فأنذر </a:t>
            </a:r>
            <a:r>
              <a:rPr lang="ar-SY" sz="2400" b="1" dirty="0" smtClean="0">
                <a:solidFill>
                  <a:schemeClr val="tx1"/>
                </a:solidFill>
              </a:rPr>
              <a:t>: </a:t>
            </a:r>
            <a:r>
              <a:rPr lang="ar-SY" sz="2400" b="1" dirty="0">
                <a:solidFill>
                  <a:schemeClr val="tx1"/>
                </a:solidFill>
              </a:rPr>
              <a:t>أي </a:t>
            </a:r>
            <a:r>
              <a:rPr lang="ar-SY" sz="2400" b="1" dirty="0" smtClean="0">
                <a:solidFill>
                  <a:schemeClr val="tx1"/>
                </a:solidFill>
              </a:rPr>
              <a:t>طهِّر </a:t>
            </a:r>
            <a:r>
              <a:rPr lang="ar-SY" sz="2400" b="1" dirty="0">
                <a:solidFill>
                  <a:schemeClr val="tx1"/>
                </a:solidFill>
              </a:rPr>
              <a:t>أعمالك </a:t>
            </a:r>
            <a:r>
              <a:rPr lang="ar-SY" sz="2400" b="1" dirty="0" smtClean="0">
                <a:solidFill>
                  <a:schemeClr val="tx1"/>
                </a:solidFill>
              </a:rPr>
              <a:t>من </a:t>
            </a:r>
            <a:r>
              <a:rPr lang="ar-SY" sz="2400" b="1" dirty="0">
                <a:solidFill>
                  <a:schemeClr val="tx1"/>
                </a:solidFill>
              </a:rPr>
              <a:t>الشرك</a:t>
            </a:r>
            <a:r>
              <a:rPr lang="ar-SY" sz="2400" dirty="0"/>
              <a:t>.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976913" y="5798457"/>
            <a:ext cx="8050090" cy="563396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ومعنى </a:t>
            </a:r>
            <a:r>
              <a:rPr lang="ar-SY" sz="2400" b="1" dirty="0" smtClean="0">
                <a:solidFill>
                  <a:srgbClr val="00B050"/>
                </a:solidFill>
              </a:rPr>
              <a:t>والرجز فاهجر </a:t>
            </a:r>
            <a:r>
              <a:rPr lang="ar-SY" sz="2400" b="1" dirty="0" smtClean="0">
                <a:solidFill>
                  <a:schemeClr val="tx1"/>
                </a:solidFill>
              </a:rPr>
              <a:t>:</a:t>
            </a:r>
            <a:r>
              <a:rPr lang="ar-SY" sz="2400" b="1" dirty="0">
                <a:solidFill>
                  <a:schemeClr val="tx1"/>
                </a:solidFill>
              </a:rPr>
              <a:t>الرُّجْز: </a:t>
            </a:r>
            <a:r>
              <a:rPr lang="ar-SY" sz="2400" b="1" dirty="0" smtClean="0">
                <a:solidFill>
                  <a:schemeClr val="tx1"/>
                </a:solidFill>
              </a:rPr>
              <a:t>الأصنام ,</a:t>
            </a:r>
            <a:r>
              <a:rPr lang="ar-SY" sz="2400" dirty="0"/>
              <a:t> </a:t>
            </a:r>
            <a:r>
              <a:rPr lang="ar-SY" sz="2400" b="1" dirty="0">
                <a:solidFill>
                  <a:schemeClr val="tx1"/>
                </a:solidFill>
              </a:rPr>
              <a:t>وهجْرُها </a:t>
            </a:r>
            <a:r>
              <a:rPr lang="ar-SY" sz="2400" b="1" dirty="0" smtClean="0">
                <a:solidFill>
                  <a:schemeClr val="tx1"/>
                </a:solidFill>
              </a:rPr>
              <a:t>ترْكُها , </a:t>
            </a:r>
            <a:r>
              <a:rPr lang="ar-SY" sz="2400" b="1" dirty="0">
                <a:solidFill>
                  <a:schemeClr val="tx1"/>
                </a:solidFill>
              </a:rPr>
              <a:t>والبراءةُ منها وأهلِها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94295" y="2008525"/>
              <a:ext cx="2147318" cy="608832"/>
              <a:chOff x="3305934" y="5466316"/>
              <a:chExt cx="2147318" cy="60883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التاسع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05934" y="5779583"/>
                <a:ext cx="214731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النبي الكريم نبوته و رسالته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: Rounded Corners 3">
            <a:extLst>
              <a:ext uri="{FF2B5EF4-FFF2-40B4-BE49-F238E27FC236}">
                <a16:creationId xmlns=""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4740514" y="115375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4">
            <a:extLst>
              <a:ext uri="{FF2B5EF4-FFF2-40B4-BE49-F238E27FC236}">
                <a16:creationId xmlns=""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4740515" y="1569379"/>
            <a:ext cx="3637827" cy="4654829"/>
            <a:chOff x="1524895" y="1525696"/>
            <a:chExt cx="3637827" cy="4654829"/>
          </a:xfrm>
        </p:grpSpPr>
        <p:sp>
          <p:nvSpPr>
            <p:cNvPr id="55" name="Rectangle 24">
              <a:extLst>
                <a:ext uri="{FF2B5EF4-FFF2-40B4-BE49-F238E27FC236}">
                  <a16:creationId xmlns=""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4" name="Graphic 6">
              <a:extLst>
                <a:ext uri="{FF2B5EF4-FFF2-40B4-BE49-F238E27FC236}">
                  <a16:creationId xmlns=""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577" y="1725940"/>
              <a:ext cx="2148034" cy="1305342"/>
            </a:xfrm>
            <a:prstGeom prst="rect">
              <a:avLst/>
            </a:prstGeom>
          </p:spPr>
        </p:pic>
        <p:sp>
          <p:nvSpPr>
            <p:cNvPr id="75" name="TextBox 7">
              <a:extLst>
                <a:ext uri="{FF2B5EF4-FFF2-40B4-BE49-F238E27FC236}">
                  <a16:creationId xmlns=""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524895" y="3082166"/>
              <a:ext cx="356231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أَخَذَ </a:t>
              </a:r>
              <a:r>
                <a:rPr lang="ar-SY" sz="2000" b="1" dirty="0" smtClean="0"/>
                <a:t>صلى الله عليه و سلم على </a:t>
              </a:r>
              <a:r>
                <a:rPr lang="ar-SY" sz="2000" b="1" dirty="0"/>
                <a:t>هذا عشرَ سنينَ يدعو إلى التوحيدِ وبعدَ العَشْرِ عُرِجَ به </a:t>
              </a:r>
              <a:r>
                <a:rPr lang="ar-SY" sz="2000" b="1" dirty="0" smtClean="0"/>
                <a:t>إلى السماء،</a:t>
              </a:r>
              <a:endParaRPr lang="ar-SY" sz="2000" b="1" dirty="0" smtClean="0">
                <a:solidFill>
                  <a:srgbClr val="00B050"/>
                </a:solidFill>
              </a:endParaRPr>
            </a:p>
            <a:p>
              <a:pPr algn="r"/>
              <a:r>
                <a:rPr lang="ar-SY" sz="2000" b="1" dirty="0"/>
                <a:t>وفُرِضَتْ عليه الصلواتُ الخمسُ، وصلّى في مكةَ ثلاثَ سنينَ، وبَعدَها أُمِرَ </a:t>
              </a:r>
              <a:r>
                <a:rPr lang="ar-SY" sz="2000" b="1" dirty="0" smtClean="0"/>
                <a:t>بالهِجرةِ </a:t>
              </a:r>
              <a:r>
                <a:rPr lang="ar-SY" sz="2000" b="1" dirty="0"/>
                <a:t>إلى </a:t>
              </a:r>
              <a:r>
                <a:rPr lang="ar-SY" sz="2000" b="1" dirty="0" smtClean="0"/>
                <a:t>المدينةِ .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  <p:sp>
          <p:nvSpPr>
            <p:cNvPr id="76" name="TextBox 12">
              <a:extLst>
                <a:ext uri="{FF2B5EF4-FFF2-40B4-BE49-F238E27FC236}">
                  <a16:creationId xmlns=""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59958" y="5362370"/>
              <a:ext cx="35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5" name="Group 2">
            <a:extLst>
              <a:ext uri="{FF2B5EF4-FFF2-40B4-BE49-F238E27FC236}">
                <a16:creationId xmlns=""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092524" y="894140"/>
            <a:ext cx="3058430" cy="863943"/>
            <a:chOff x="1876904" y="850457"/>
            <a:chExt cx="3058430" cy="863943"/>
          </a:xfrm>
        </p:grpSpPr>
        <p:sp>
          <p:nvSpPr>
            <p:cNvPr id="96" name="Rectangle 8">
              <a:extLst>
                <a:ext uri="{FF2B5EF4-FFF2-40B4-BE49-F238E27FC236}">
                  <a16:creationId xmlns=""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10">
              <a:extLst>
                <a:ext uri="{FF2B5EF4-FFF2-40B4-BE49-F238E27FC236}">
                  <a16:creationId xmlns=""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11">
              <a:extLst>
                <a:ext uri="{FF2B5EF4-FFF2-40B4-BE49-F238E27FC236}">
                  <a16:creationId xmlns=""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14">
              <a:extLst>
                <a:ext uri="{FF2B5EF4-FFF2-40B4-BE49-F238E27FC236}">
                  <a16:creationId xmlns=""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20">
              <a:extLst>
                <a:ext uri="{FF2B5EF4-FFF2-40B4-BE49-F238E27FC236}">
                  <a16:creationId xmlns=""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21">
              <a:extLst>
                <a:ext uri="{FF2B5EF4-FFF2-40B4-BE49-F238E27FC236}">
                  <a16:creationId xmlns=""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22">
              <a:extLst>
                <a:ext uri="{FF2B5EF4-FFF2-40B4-BE49-F238E27FC236}">
                  <a16:creationId xmlns=""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23">
              <a:extLst>
                <a:ext uri="{FF2B5EF4-FFF2-40B4-BE49-F238E27FC236}">
                  <a16:creationId xmlns=""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5">
              <a:extLst>
                <a:ext uri="{FF2B5EF4-FFF2-40B4-BE49-F238E27FC236}">
                  <a16:creationId xmlns=""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23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43182" y="2008525"/>
              <a:ext cx="2169997" cy="595806"/>
              <a:chOff x="3254821" y="5466316"/>
              <a:chExt cx="2169997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التاسع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54821" y="5766557"/>
                <a:ext cx="216999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النبي الكريم نبوته و رسالته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كمال رسالة النبي صلى الله عليه وسلم :</a:t>
            </a: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xmlns="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xmlns="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xmlns="" id="{28502426-CFC2-405A-B48D-654336359B9F}"/>
              </a:ext>
            </a:extLst>
          </p:cNvPr>
          <p:cNvGrpSpPr/>
          <p:nvPr/>
        </p:nvGrpSpPr>
        <p:grpSpPr>
          <a:xfrm>
            <a:off x="3847866" y="1554588"/>
            <a:ext cx="3560375" cy="4654829"/>
            <a:chOff x="1632328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xmlns="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xmlns="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577" y="1725940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xmlns="" id="{5C5B09EE-B4D4-49E4-AC09-72C33265514F}"/>
                </a:ext>
              </a:extLst>
            </p:cNvPr>
            <p:cNvSpPr txBox="1"/>
            <p:nvPr/>
          </p:nvSpPr>
          <p:spPr>
            <a:xfrm>
              <a:off x="1718612" y="2871647"/>
              <a:ext cx="3383149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مَكَثَ النبيُّ صلى </a:t>
              </a:r>
              <a:r>
                <a:rPr lang="ar-SY" sz="2000" b="1" dirty="0" smtClean="0">
                  <a:solidFill>
                    <a:srgbClr val="00B050"/>
                  </a:solidFill>
                </a:rPr>
                <a:t>الله </a:t>
              </a:r>
              <a:r>
                <a:rPr lang="ar-SY" sz="2000" b="1" dirty="0">
                  <a:solidFill>
                    <a:srgbClr val="00B050"/>
                  </a:solidFill>
                </a:rPr>
                <a:t>عليه وسلم في المدينةِ عَشْرَ سنينَ، </a:t>
              </a:r>
              <a:r>
                <a:rPr lang="ar-SY" sz="2000" b="1" dirty="0"/>
                <a:t>شَرعَ اللهُ فيها بقيَّةَ شرائعِ الإسلامِ، </a:t>
              </a:r>
              <a:r>
                <a:rPr lang="ar-SY" sz="2000" b="1" dirty="0" smtClean="0"/>
                <a:t>كالصومِ </a:t>
              </a:r>
              <a:r>
                <a:rPr lang="ar-SY" sz="2000" b="1" dirty="0"/>
                <a:t>والحَجِّ والجهادِ والأمرِ بالمعروفِ والنهيِ عن المُنكَرِ والأذانِ وغيرِها مِن الشرائعِ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xmlns="" id="{7C7C892A-95BC-4AF5-BA1E-974A1ED775F1}"/>
                </a:ext>
              </a:extLst>
            </p:cNvPr>
            <p:cNvSpPr txBox="1"/>
            <p:nvPr/>
          </p:nvSpPr>
          <p:spPr>
            <a:xfrm>
              <a:off x="1632328" y="4742366"/>
              <a:ext cx="3560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والأحكامِ والآدابِ وذلكَ بعدَ أن استقرَّ التوحيدُ في النفوس.</a:t>
              </a:r>
              <a:endParaRPr lang="en-US" sz="2000" b="1" dirty="0"/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xmlns="" id="{6B685B81-679C-48AF-B53D-082A9AA37A5B}"/>
              </a:ext>
            </a:extLst>
          </p:cNvPr>
          <p:cNvGrpSpPr/>
          <p:nvPr/>
        </p:nvGrpSpPr>
        <p:grpSpPr>
          <a:xfrm>
            <a:off x="6937288" y="974042"/>
            <a:ext cx="2347435" cy="5671689"/>
            <a:chOff x="4749885" y="635661"/>
            <a:chExt cx="2347435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xmlns="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xmlns="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xmlns="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0070C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xmlns="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335" y="4886456"/>
              <a:ext cx="607765" cy="579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xmlns="" id="{B20F191D-C590-42CB-9B7B-B384C3B1AB82}"/>
                </a:ext>
              </a:extLst>
            </p:cNvPr>
            <p:cNvSpPr txBox="1"/>
            <p:nvPr/>
          </p:nvSpPr>
          <p:spPr>
            <a:xfrm>
              <a:off x="4749885" y="2667614"/>
              <a:ext cx="234743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/>
                <a:t>لم </a:t>
              </a:r>
              <a:r>
                <a:rPr lang="ar-SY" sz="2000" b="1" dirty="0"/>
                <a:t>يَمُتْ صلى الله عليه وسلم إلا ودينُ اللهِ كاملٌ كما قال </a:t>
              </a:r>
              <a:r>
                <a:rPr lang="ar-SY" sz="2000" b="1" dirty="0" smtClean="0"/>
                <a:t>تعالى: </a:t>
              </a:r>
            </a:p>
            <a:p>
              <a:pPr algn="r"/>
              <a:endParaRPr lang="ar-SY" sz="2000" b="1" dirty="0" smtClean="0"/>
            </a:p>
            <a:p>
              <a:pPr algn="r"/>
              <a:r>
                <a:rPr lang="ar-SY" sz="2000" b="1" dirty="0" smtClean="0">
                  <a:solidFill>
                    <a:srgbClr val="00B050"/>
                  </a:solidFill>
                </a:rPr>
                <a:t>&lt;الْيَوْمَ أَكمَلْتُ لَكُم دِينَكُم&gt;   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xmlns="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xmlns="" id="{91093B9E-2199-41E1-9019-2E41B2DE5C76}"/>
                </a:ext>
              </a:extLst>
            </p:cNvPr>
            <p:cNvSpPr txBox="1"/>
            <p:nvPr/>
          </p:nvSpPr>
          <p:spPr>
            <a:xfrm>
              <a:off x="5314172" y="4545051"/>
              <a:ext cx="1723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xmlns="" id="{1C8710E3-6E97-4687-8814-AC005D80E97F}"/>
                </a:ext>
              </a:extLst>
            </p:cNvPr>
            <p:cNvSpPr txBox="1"/>
            <p:nvPr/>
          </p:nvSpPr>
          <p:spPr>
            <a:xfrm>
              <a:off x="5435773" y="4468107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xmlns="" id="{4C17E16B-363F-437E-95D7-FB4FCA395015}"/>
              </a:ext>
            </a:extLst>
          </p:cNvPr>
          <p:cNvGrpSpPr/>
          <p:nvPr/>
        </p:nvGrpSpPr>
        <p:grpSpPr>
          <a:xfrm>
            <a:off x="9112817" y="974042"/>
            <a:ext cx="2874956" cy="5671689"/>
            <a:chOff x="6925414" y="635661"/>
            <a:chExt cx="2874956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xmlns="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xmlns="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xmlns="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7854" y="5165276"/>
              <a:ext cx="1056142" cy="598978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xmlns="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CC33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xmlns="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xmlns="" id="{8B0FF019-3E8A-4BF1-9F40-BC63E21AFC61}"/>
                </a:ext>
              </a:extLst>
            </p:cNvPr>
            <p:cNvSpPr txBox="1"/>
            <p:nvPr/>
          </p:nvSpPr>
          <p:spPr>
            <a:xfrm>
              <a:off x="6925414" y="1687850"/>
              <a:ext cx="283705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فجميعُ أحوالِ المسلمِ محكومةٌ بشرعِ الله الكامِلِ فما تركَ النَّبِيُّ صلى الله عليه وسلم خيرًا </a:t>
              </a:r>
              <a:r>
                <a:rPr lang="ar-SY" sz="2000" b="1" dirty="0" smtClean="0"/>
                <a:t>إلَّا </a:t>
              </a:r>
              <a:r>
                <a:rPr lang="ar-SY" sz="2000" b="1" dirty="0"/>
                <a:t>دلَّ الأمةَ عليهِ، ولا شرًّا </a:t>
              </a:r>
              <a:r>
                <a:rPr lang="ar-SY" sz="2000" b="1" dirty="0" smtClean="0"/>
                <a:t>إلَّا </a:t>
              </a:r>
              <a:r>
                <a:rPr lang="ar-SY" sz="2000" b="1" dirty="0"/>
                <a:t>حذَّرهَا </a:t>
              </a:r>
              <a:r>
                <a:rPr lang="ar-SY" sz="2000" b="1" dirty="0" smtClean="0"/>
                <a:t>منه .</a:t>
              </a:r>
              <a:endParaRPr lang="en-US" sz="2000" b="1" dirty="0"/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xmlns="" id="{DC812FE5-C59F-4D1E-AB3A-31406AE28973}"/>
                </a:ext>
              </a:extLst>
            </p:cNvPr>
            <p:cNvSpPr txBox="1"/>
            <p:nvPr/>
          </p:nvSpPr>
          <p:spPr>
            <a:xfrm>
              <a:off x="6937808" y="3295089"/>
              <a:ext cx="281226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00B050"/>
                  </a:solidFill>
                </a:rPr>
                <a:t>والخيرُ </a:t>
              </a:r>
              <a:r>
                <a:rPr lang="ar-SY" sz="2000" b="1" dirty="0">
                  <a:solidFill>
                    <a:srgbClr val="00B050"/>
                  </a:solidFill>
                </a:rPr>
                <a:t>الذي دلَّ الأمة عليهِ هو: </a:t>
              </a:r>
              <a:r>
                <a:rPr lang="ar-SY" sz="2000" b="1" dirty="0"/>
                <a:t>توحيدُ الله، وطاعتُه، وجميعُ ما يحبُّه الله </a:t>
              </a:r>
              <a:r>
                <a:rPr lang="ar-SY" sz="2000" b="1" dirty="0" smtClean="0"/>
                <a:t>و يرضاهُ</a:t>
              </a:r>
            </a:p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والشرُّ الذي حذَّرَ الأمةَ منهُ هو: </a:t>
              </a:r>
              <a:r>
                <a:rPr lang="ar-SY" sz="2000" b="1" dirty="0"/>
                <a:t>الشِّركُ بالله، وعِصيانهُ، وجميعُ ما يكرهُهُ </a:t>
              </a:r>
              <a:r>
                <a:rPr lang="ar-SY" sz="2000" b="1" dirty="0" smtClean="0"/>
                <a:t>الله</a:t>
              </a:r>
              <a:endParaRPr lang="en-US" sz="20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xmlns="" id="{920173CE-C8F2-4EFF-99B9-004C8AA2585D}"/>
                </a:ext>
              </a:extLst>
            </p:cNvPr>
            <p:cNvSpPr txBox="1"/>
            <p:nvPr/>
          </p:nvSpPr>
          <p:spPr>
            <a:xfrm>
              <a:off x="8648012" y="5346935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xmlns="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xmlns="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xmlns="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xmlns="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xmlns="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xmlns="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xmlns="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xmlns="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xmlns="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xmlns="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8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360</Words>
  <Application>Microsoft Office PowerPoint</Application>
  <PresentationFormat>مخصص</PresentationFormat>
  <Paragraphs>45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2647</cp:revision>
  <dcterms:created xsi:type="dcterms:W3CDTF">2020-10-10T04:32:51Z</dcterms:created>
  <dcterms:modified xsi:type="dcterms:W3CDTF">2021-02-20T17:29:04Z</dcterms:modified>
</cp:coreProperties>
</file>