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3" r:id="rId2"/>
    <p:sldId id="388" r:id="rId3"/>
    <p:sldId id="390" r:id="rId4"/>
    <p:sldId id="335" r:id="rId5"/>
    <p:sldId id="391" r:id="rId6"/>
    <p:sldId id="392" r:id="rId7"/>
    <p:sldId id="393" r:id="rId8"/>
    <p:sldId id="380" r:id="rId9"/>
    <p:sldId id="395" r:id="rId10"/>
    <p:sldId id="394" r:id="rId11"/>
    <p:sldId id="396" r:id="rId12"/>
    <p:sldId id="397" r:id="rId13"/>
    <p:sldId id="369" r:id="rId14"/>
    <p:sldId id="334" r:id="rId1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861"/>
    <a:srgbClr val="9FC91E"/>
    <a:srgbClr val="FCC500"/>
    <a:srgbClr val="F75D26"/>
    <a:srgbClr val="A21AB4"/>
    <a:srgbClr val="7844C2"/>
    <a:srgbClr val="009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58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1374"/>
      </p:cViewPr>
      <p:guideLst>
        <p:guide orient="horz" pos="2160"/>
        <p:guide pos="38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324-4A4B-4111-825E-6A15E803B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7DB9CD-418F-4E90-B422-028EBB531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BF659-1574-44A8-BDFC-91429CC06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95587-78D0-4BD3-8D47-4049FF32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CCF2D-7735-457B-B57A-62DF8795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9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CDE0C-42DE-4362-8212-AD25650E3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6AEFB-7810-46AC-BBC6-094D7594F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97E13-CCD3-4D84-AE8C-DD0E7A77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5C5AA-1A49-4A72-9882-F906CB84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7DBFD-3A4C-4488-8867-E745CFCC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0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2C8B-EF93-41A4-A724-748073256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C2A984-868F-4887-BD3B-6494E2A7A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86B80-29BD-476C-B5D8-DBEF2513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2CBDD-CC95-4E8F-92B4-3079FE7D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F68CE-5061-46B1-9B69-6734191B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2F224-963F-40AF-B0D3-3DA14336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7D7E4-586E-4976-A30E-1F40A06E6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EC46A-3052-4DA4-B32D-D3C60392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7874B-536B-4A10-82A2-8B90BC917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55734-459D-4183-A082-5E4EBB99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3704-FFD4-4E2B-AB3F-0EE4571E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29EC5-0CC6-45D5-98BB-489355780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43EDA-0D42-41BC-A81D-863B639E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493C3-80B3-4198-A84A-6076F8C1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F403F-95E6-4B4E-8D73-20AA6DC5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1F2DE-85ED-4CF7-BA2F-5428CE34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18E28-CAE9-45CD-B841-2707A5AD9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AF64E-C6D3-40D1-B36D-050AC7BC2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37C87C-EAB6-4A35-904D-969BC6B6C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3834-260B-4816-B6A5-B970BBFD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87C20-3D4D-4433-95C5-AFBB8A4B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41B7-847F-4B60-992F-ECDD92E6F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B16E-21BB-493E-8395-B529C0908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2CCA84-1124-4F43-AA71-36145CFAA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70F5A-3AF6-48CA-B49E-4DB193EF9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A66AD5-D769-402E-8D04-F3CAF1B37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C0AE0E-D6BD-45DF-8C66-1EE6279C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3D00A-D4EF-4946-B6B7-3EBC7463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9B308B-42B0-48EA-B9A6-A24BFE1C9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FB6A-8B3C-400D-BE17-CA55570D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89DD1-9F93-483A-995F-4CA51658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39AE2-3ED7-42FB-B58F-21D4769E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E1D5F-E5CB-4E06-A4E3-9285650C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00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857826-4EC8-4319-BB88-0FC3F934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0D2653-8E51-40E3-872A-08BF8B6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8406E-EE22-4E8E-8B4E-B3DF4127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5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35B4-C41B-46FC-B4D2-90C0D4176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1D79C-5FC9-400A-AF2C-741EB8BC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2E074-A494-40B8-9F1C-D1584B099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1042C-D898-4411-88C3-238BF611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807AA-C9FA-4B10-840D-FE55F2E7B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B2352-7B39-4D78-8F05-9A6649BED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0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566F-1025-4476-B344-9FB9EF6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55062-4A30-45E7-9406-995B82EC8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D978-255C-4144-BD90-CA1950E3A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3E44E-D9F3-445C-B49C-6BC97D6B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2FA18-B72F-4928-927E-2D8BAF02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4C611-6C3C-4C61-B1D3-26F45C7FD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E78FE-BAEF-425E-A9F0-926710707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5678B-CFF9-4A4B-B347-00E35DFA5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EEFB5-A043-4EDE-AD71-CB516B3BC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43F15-352C-4B2E-951B-95A6F83A56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1/16/2021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624F0-592E-4447-9BDE-4E9875C9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FC0C0-0E49-4A9C-AF69-4D944FB7B6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A8296-3D1A-4D99-96B5-B583D4F6DF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7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5043469" y="3075057"/>
            <a:ext cx="21579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سكان وطني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673529" y="2291136"/>
            <a:ext cx="5877670" cy="1476344"/>
            <a:chOff x="3675426" y="2669604"/>
            <a:chExt cx="5877670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4075134" y="3111337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الرياض لأنها العاصمة و توفر فرص العمل و الخدمات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36250" y="1242667"/>
              <a:ext cx="4318404" cy="713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ما أسباب تركز السكان في المناطق الآتية في رأيك؟</a:t>
              </a:r>
            </a:p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الرياض ، عسير ، المنطقة الشرقية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038203" y="2030105"/>
            <a:ext cx="2402089" cy="1552497"/>
            <a:chOff x="9040100" y="2408573"/>
            <a:chExt cx="2402089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145E7B4-A6F5-45F5-8FD3-BC9B63C941AE}"/>
              </a:ext>
            </a:extLst>
          </p:cNvPr>
          <p:cNvGrpSpPr/>
          <p:nvPr/>
        </p:nvGrpSpPr>
        <p:grpSpPr>
          <a:xfrm>
            <a:off x="3673529" y="3820621"/>
            <a:ext cx="5877670" cy="1476344"/>
            <a:chOff x="3675426" y="2669604"/>
            <a:chExt cx="5877670" cy="1476344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1DFB174-5DEA-42F7-B258-08F39FAA77F3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8C14063-0F58-43A1-890E-6AC13B471AD9}"/>
                </a:ext>
              </a:extLst>
            </p:cNvPr>
            <p:cNvSpPr txBox="1"/>
            <p:nvPr/>
          </p:nvSpPr>
          <p:spPr>
            <a:xfrm>
              <a:off x="4075311" y="3325196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المنطقة الشرقية لوجود النفط و توفر فرص العمل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36144D3-9B06-4AC3-ABA1-D47659433CC6}"/>
              </a:ext>
            </a:extLst>
          </p:cNvPr>
          <p:cNvGrpSpPr/>
          <p:nvPr/>
        </p:nvGrpSpPr>
        <p:grpSpPr>
          <a:xfrm>
            <a:off x="9038203" y="3559590"/>
            <a:ext cx="2402089" cy="1552497"/>
            <a:chOff x="9040100" y="2408573"/>
            <a:chExt cx="2402089" cy="1552497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4ED3622-446E-4E27-9CFD-178C9AAF21A7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5" name="Graphic 84" descr="User network">
              <a:extLst>
                <a:ext uri="{FF2B5EF4-FFF2-40B4-BE49-F238E27FC236}">
                  <a16:creationId xmlns:a16="http://schemas.microsoft.com/office/drawing/2014/main" id="{BEDD4D85-D4E7-4004-8C79-0C3C41AC0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E866A70-13A1-4EDA-882C-61654DE80069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AC4538-B974-49C5-82CA-416E846D0F19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1784AFA-CCBE-4AAD-A749-902CC458C07C}"/>
              </a:ext>
            </a:extLst>
          </p:cNvPr>
          <p:cNvGrpSpPr/>
          <p:nvPr/>
        </p:nvGrpSpPr>
        <p:grpSpPr>
          <a:xfrm>
            <a:off x="3838494" y="5346133"/>
            <a:ext cx="5877670" cy="1476344"/>
            <a:chOff x="3675426" y="2669604"/>
            <a:chExt cx="5877670" cy="1476344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94FB119-CE0C-4D0F-BEDB-4E1072D25AEA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D8D738F-E9D4-4F4B-82E7-58B838ED3A6B}"/>
                </a:ext>
              </a:extLst>
            </p:cNvPr>
            <p:cNvSpPr txBox="1"/>
            <p:nvPr/>
          </p:nvSpPr>
          <p:spPr>
            <a:xfrm>
              <a:off x="4075311" y="3325196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 عسير لاعتدال مناخها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7E97E9A-012E-4312-9206-BB7B25600ED1}"/>
              </a:ext>
            </a:extLst>
          </p:cNvPr>
          <p:cNvGrpSpPr/>
          <p:nvPr/>
        </p:nvGrpSpPr>
        <p:grpSpPr>
          <a:xfrm>
            <a:off x="9203168" y="5085102"/>
            <a:ext cx="2402089" cy="1552497"/>
            <a:chOff x="9040100" y="2408573"/>
            <a:chExt cx="2402089" cy="1552497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57E2CAB-40A7-4A63-908A-5D44A005AAA1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9" name="Graphic 48" descr="User network">
              <a:extLst>
                <a:ext uri="{FF2B5EF4-FFF2-40B4-BE49-F238E27FC236}">
                  <a16:creationId xmlns:a16="http://schemas.microsoft.com/office/drawing/2014/main" id="{25FC09E7-28F5-445E-BE29-0F0A46426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6B38749-85EF-4EB2-876F-704D1B3609B6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3883330-F89F-41BC-A2E9-E4A6CBB9D2AB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631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521C28-F3E5-438E-AEB7-A6B828926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366837"/>
            <a:ext cx="11868150" cy="41243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249A76-270E-4178-B029-E22D6EB479AD}"/>
              </a:ext>
            </a:extLst>
          </p:cNvPr>
          <p:cNvSpPr txBox="1"/>
          <p:nvPr/>
        </p:nvSpPr>
        <p:spPr>
          <a:xfrm>
            <a:off x="10020300" y="129600"/>
            <a:ext cx="125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3200" dirty="0"/>
              <a:t>تأمل :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25613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B8622-F348-471A-97A8-AF6F07316725}"/>
              </a:ext>
            </a:extLst>
          </p:cNvPr>
          <p:cNvGrpSpPr/>
          <p:nvPr/>
        </p:nvGrpSpPr>
        <p:grpSpPr>
          <a:xfrm>
            <a:off x="10383" y="2473785"/>
            <a:ext cx="9428152" cy="2180160"/>
            <a:chOff x="3113876" y="2852253"/>
            <a:chExt cx="6519279" cy="21801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511CCB-44C3-44D0-92B5-937D69E7A2B1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23A8BC-19CD-4726-8D66-C80635C4AE27}"/>
                </a:ext>
              </a:extLst>
            </p:cNvPr>
            <p:cNvSpPr txBox="1"/>
            <p:nvPr/>
          </p:nvSpPr>
          <p:spPr>
            <a:xfrm>
              <a:off x="3113876" y="4219407"/>
              <a:ext cx="63783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1800" b="1" dirty="0">
                  <a:solidFill>
                    <a:schemeClr val="bg1"/>
                  </a:solidFill>
                </a:rPr>
                <a:t>الذكور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673529" y="2291136"/>
            <a:ext cx="5877670" cy="1476344"/>
            <a:chOff x="3675426" y="2669604"/>
            <a:chExt cx="5877670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4075134" y="3111337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 أكثر سكان وطني هم من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36250" y="1242667"/>
              <a:ext cx="4318404" cy="40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 يتأمل الطلبة الجدول ويستنتجون الآتي: :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DCCA6F-7897-42CE-AA1F-293273CD5DA3}"/>
              </a:ext>
            </a:extLst>
          </p:cNvPr>
          <p:cNvGrpSpPr/>
          <p:nvPr/>
        </p:nvGrpSpPr>
        <p:grpSpPr>
          <a:xfrm>
            <a:off x="9371679" y="2205360"/>
            <a:ext cx="2301072" cy="2231506"/>
            <a:chOff x="9373576" y="2583828"/>
            <a:chExt cx="2301072" cy="223150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7D881E-3DC9-4285-81B6-8DBFC92574D0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038203" y="2030105"/>
            <a:ext cx="2402089" cy="1552497"/>
            <a:chOff x="9040100" y="2408573"/>
            <a:chExt cx="2402089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AFF487D-0AF3-40F1-BDA1-884956AFC1BD}"/>
              </a:ext>
            </a:extLst>
          </p:cNvPr>
          <p:cNvGrpSpPr/>
          <p:nvPr/>
        </p:nvGrpSpPr>
        <p:grpSpPr>
          <a:xfrm>
            <a:off x="192989" y="4615589"/>
            <a:ext cx="9253328" cy="2180160"/>
            <a:chOff x="3234761" y="2852253"/>
            <a:chExt cx="6398394" cy="218016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2DE119B-119B-4AAA-929D-232990BEDEE6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BBAF612-56CC-4C05-B06D-3C0EA71196AB}"/>
                </a:ext>
              </a:extLst>
            </p:cNvPr>
            <p:cNvSpPr txBox="1"/>
            <p:nvPr/>
          </p:nvSpPr>
          <p:spPr>
            <a:xfrm>
              <a:off x="3234761" y="4275777"/>
              <a:ext cx="63783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1800" b="1" dirty="0">
                  <a:solidFill>
                    <a:schemeClr val="bg1"/>
                  </a:solidFill>
                </a:rPr>
                <a:t>35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145E7B4-A6F5-45F5-8FD3-BC9B63C941AE}"/>
              </a:ext>
            </a:extLst>
          </p:cNvPr>
          <p:cNvGrpSpPr/>
          <p:nvPr/>
        </p:nvGrpSpPr>
        <p:grpSpPr>
          <a:xfrm>
            <a:off x="3681312" y="4432940"/>
            <a:ext cx="5877670" cy="1476344"/>
            <a:chOff x="3675426" y="2669604"/>
            <a:chExt cx="5877670" cy="1476344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1DFB174-5DEA-42F7-B258-08F39FAA77F3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8C14063-0F58-43A1-890E-6AC13B471AD9}"/>
                </a:ext>
              </a:extLst>
            </p:cNvPr>
            <p:cNvSpPr txBox="1"/>
            <p:nvPr/>
          </p:nvSpPr>
          <p:spPr>
            <a:xfrm>
              <a:off x="4075311" y="3325196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من المتوقع أن يكون عدد سكان الوطن في عام1441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9968943-DBE6-465F-98B7-33F28F1B7928}"/>
              </a:ext>
            </a:extLst>
          </p:cNvPr>
          <p:cNvGrpSpPr/>
          <p:nvPr/>
        </p:nvGrpSpPr>
        <p:grpSpPr>
          <a:xfrm>
            <a:off x="9379462" y="4347164"/>
            <a:ext cx="2301072" cy="2231506"/>
            <a:chOff x="9373576" y="2583828"/>
            <a:chExt cx="2301072" cy="2231506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7EF087B-0622-47D3-8E3B-9BD804B9EA7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B3347E1-8745-4B9F-9386-658CAA8894CB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36144D3-9B06-4AC3-ABA1-D47659433CC6}"/>
              </a:ext>
            </a:extLst>
          </p:cNvPr>
          <p:cNvGrpSpPr/>
          <p:nvPr/>
        </p:nvGrpSpPr>
        <p:grpSpPr>
          <a:xfrm>
            <a:off x="9045986" y="4171909"/>
            <a:ext cx="2402089" cy="1552497"/>
            <a:chOff x="9040100" y="2408573"/>
            <a:chExt cx="2402089" cy="1552497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4ED3622-446E-4E27-9CFD-178C9AAF21A7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5" name="Graphic 84" descr="User network">
              <a:extLst>
                <a:ext uri="{FF2B5EF4-FFF2-40B4-BE49-F238E27FC236}">
                  <a16:creationId xmlns:a16="http://schemas.microsoft.com/office/drawing/2014/main" id="{BEDD4D85-D4E7-4004-8C79-0C3C41AC0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E866A70-13A1-4EDA-882C-61654DE80069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AC4538-B974-49C5-82CA-416E846D0F19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96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chemeClr val="bg1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chemeClr val="bg1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chemeClr val="bg1"/>
                </a:solidFill>
              </a:rPr>
              <a:t>او نشرها في المواقع الاخرى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7" y="-78629"/>
            <a:ext cx="759656" cy="6936615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6761" y="796447"/>
            <a:ext cx="6347547" cy="1735147"/>
            <a:chOff x="2398487" y="739333"/>
            <a:chExt cx="5233525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313608" y="1113366"/>
              <a:ext cx="4318404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0" lang="ar-SY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سكان وطني :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3422854" y="2375122"/>
            <a:ext cx="6116234" cy="1735144"/>
            <a:chOff x="2244533" y="2800534"/>
            <a:chExt cx="5303058" cy="17500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2376563" y="3264167"/>
              <a:ext cx="4922137" cy="403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السكان :هم المواطنون والمقيمون في الوطن من ذكور وإناث</a:t>
              </a: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835004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9085980" y="2114824"/>
            <a:ext cx="2473590" cy="1727752"/>
            <a:chOff x="7179578" y="2539502"/>
            <a:chExt cx="2481547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430" y="2556489"/>
            <a:ext cx="2240780" cy="1725043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11509" y="1481634"/>
            <a:ext cx="2233342" cy="973873"/>
            <a:chOff x="711509" y="1481634"/>
            <a:chExt cx="2233342" cy="973873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509" y="1830513"/>
              <a:ext cx="2233342" cy="547554"/>
              <a:chOff x="3223148" y="5288304"/>
              <a:chExt cx="2233342" cy="547554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223148" y="5288304"/>
                <a:ext cx="22333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سكان وطني 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71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7" y="-78629"/>
            <a:ext cx="759656" cy="6936615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6761" y="796447"/>
            <a:ext cx="6347547" cy="1735147"/>
            <a:chOff x="2398487" y="739333"/>
            <a:chExt cx="5233525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313608" y="1113366"/>
              <a:ext cx="4318404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0" lang="ar-SY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التعداد السكاني: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3422854" y="2375122"/>
            <a:ext cx="6116234" cy="1735144"/>
            <a:chOff x="2244533" y="2800534"/>
            <a:chExt cx="5303058" cy="17500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2265706" y="3292636"/>
              <a:ext cx="4922137" cy="713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هو حصر شامل لكل الأفراد في الوطن، وجمع معلومات عن خصائصهم. </a:t>
              </a: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835004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9085980" y="2114824"/>
            <a:ext cx="2473590" cy="1727752"/>
            <a:chOff x="7179578" y="2539502"/>
            <a:chExt cx="2481547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430" y="2556489"/>
            <a:ext cx="2240780" cy="1725043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11509" y="1481634"/>
            <a:ext cx="2233342" cy="973873"/>
            <a:chOff x="711509" y="1481634"/>
            <a:chExt cx="2233342" cy="973873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509" y="1830513"/>
              <a:ext cx="2233342" cy="547554"/>
              <a:chOff x="3223148" y="5288304"/>
              <a:chExt cx="2233342" cy="547554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223148" y="5288304"/>
                <a:ext cx="22333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سكان وطني 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7C4485-AAE0-4D7C-B442-7D52F641A46A}"/>
              </a:ext>
            </a:extLst>
          </p:cNvPr>
          <p:cNvGrpSpPr/>
          <p:nvPr/>
        </p:nvGrpSpPr>
        <p:grpSpPr>
          <a:xfrm>
            <a:off x="2621787" y="3679309"/>
            <a:ext cx="6917302" cy="1735144"/>
            <a:chOff x="1549970" y="2800534"/>
            <a:chExt cx="5997621" cy="1750082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DB4AD2E-4DC7-46D4-9380-75A3681099D2}"/>
                </a:ext>
              </a:extLst>
            </p:cNvPr>
            <p:cNvGrpSpPr/>
            <p:nvPr/>
          </p:nvGrpSpPr>
          <p:grpSpPr>
            <a:xfrm>
              <a:off x="1549970" y="2800534"/>
              <a:ext cx="5997621" cy="1750082"/>
              <a:chOff x="1549970" y="2800534"/>
              <a:chExt cx="5997621" cy="1750082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03CCBF8D-D615-4C1B-89D0-05B000E8ABFF}"/>
                  </a:ext>
                </a:extLst>
              </p:cNvPr>
              <p:cNvSpPr/>
              <p:nvPr/>
            </p:nvSpPr>
            <p:spPr>
              <a:xfrm>
                <a:off x="1843368" y="2984755"/>
                <a:ext cx="5603880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B0582F98-009F-4BFF-8659-E389CEF9CF17}"/>
                  </a:ext>
                </a:extLst>
              </p:cNvPr>
              <p:cNvSpPr/>
              <p:nvPr/>
            </p:nvSpPr>
            <p:spPr>
              <a:xfrm>
                <a:off x="1549970" y="2800534"/>
                <a:ext cx="5997621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B2CE001-1172-4401-B85A-D33F24D90435}"/>
                </a:ext>
              </a:extLst>
            </p:cNvPr>
            <p:cNvSpPr txBox="1"/>
            <p:nvPr/>
          </p:nvSpPr>
          <p:spPr>
            <a:xfrm>
              <a:off x="1741246" y="3232058"/>
              <a:ext cx="5437808" cy="713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في عام 1394ه أجري التعداد السكاني الشامل الأول، ثم أجري التعداد الثاني في عام 1413ه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5D4892-9043-49CD-A143-D0EC668B9620}"/>
              </a:ext>
            </a:extLst>
          </p:cNvPr>
          <p:cNvGrpSpPr/>
          <p:nvPr/>
        </p:nvGrpSpPr>
        <p:grpSpPr>
          <a:xfrm>
            <a:off x="9053830" y="3419011"/>
            <a:ext cx="2473590" cy="1727752"/>
            <a:chOff x="7179578" y="2539502"/>
            <a:chExt cx="2481547" cy="1742625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A3F527-913F-48DE-900C-2E70EB992FB2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8681163-5276-4190-B573-D4FE22610726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2" name="Graphic 51" descr="User network">
              <a:extLst>
                <a:ext uri="{FF2B5EF4-FFF2-40B4-BE49-F238E27FC236}">
                  <a16:creationId xmlns:a16="http://schemas.microsoft.com/office/drawing/2014/main" id="{402752E0-1312-4710-A850-D031EA79E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773DFA6-7596-4855-AA4F-EE5101958887}"/>
              </a:ext>
            </a:extLst>
          </p:cNvPr>
          <p:cNvGrpSpPr/>
          <p:nvPr/>
        </p:nvGrpSpPr>
        <p:grpSpPr>
          <a:xfrm>
            <a:off x="3422854" y="5122843"/>
            <a:ext cx="6116234" cy="1735144"/>
            <a:chOff x="2244533" y="2800534"/>
            <a:chExt cx="5303058" cy="1750082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B22F3D7-F761-464A-AA55-8788EE56B019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A29EF8F-2F3E-4A0C-BF83-795CB9138EA5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6F7E842-2923-4CE8-9F66-3F12A2E4C583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CABA9C2-E647-46AE-80E7-A92BCBB041A3}"/>
                </a:ext>
              </a:extLst>
            </p:cNvPr>
            <p:cNvSpPr txBox="1"/>
            <p:nvPr/>
          </p:nvSpPr>
          <p:spPr>
            <a:xfrm>
              <a:off x="2337233" y="3113861"/>
              <a:ext cx="4922137" cy="1024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في </a:t>
              </a:r>
              <a:r>
                <a:rPr lang="ar-SY" sz="2000" b="1" dirty="0">
                  <a:solidFill>
                    <a:prstClr val="white"/>
                  </a:solidFill>
                </a:rPr>
                <a:t>عام 1425 </a:t>
              </a:r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أجري التعــداد الثالــث، ثــم بعــد ذلــك التعــداد الســكاني الرابــع فــي </a:t>
              </a:r>
              <a:r>
                <a:rPr lang="ar-SY" sz="2000" b="1" dirty="0">
                  <a:solidFill>
                    <a:prstClr val="white"/>
                  </a:solidFill>
                </a:rPr>
                <a:t>عــام 1431</a:t>
              </a:r>
              <a:endParaRPr kumimoji="0" lang="ar-SY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  <a:p>
              <a:pPr algn="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وســيكون هنــاك تعــداد ســكاني جديــد في عام 1441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A23CB53-ABC9-4C7B-B794-7F31F7153F55}"/>
              </a:ext>
            </a:extLst>
          </p:cNvPr>
          <p:cNvGrpSpPr/>
          <p:nvPr/>
        </p:nvGrpSpPr>
        <p:grpSpPr>
          <a:xfrm>
            <a:off x="9085980" y="4862545"/>
            <a:ext cx="2473590" cy="1727752"/>
            <a:chOff x="7179578" y="2539502"/>
            <a:chExt cx="2481547" cy="174262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FD9D75D-ECD8-4BBB-95AA-734F1E71AEAB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14DAFDA-1E9C-4E72-9FD7-DE20AA6899CC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5" name="Graphic 64" descr="User network">
              <a:extLst>
                <a:ext uri="{FF2B5EF4-FFF2-40B4-BE49-F238E27FC236}">
                  <a16:creationId xmlns:a16="http://schemas.microsoft.com/office/drawing/2014/main" id="{305D7195-35EB-472B-B15E-562FEEA42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862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7" y="-78629"/>
            <a:ext cx="759656" cy="6936615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6761" y="796447"/>
            <a:ext cx="6347547" cy="1735147"/>
            <a:chOff x="2398487" y="739333"/>
            <a:chExt cx="5233525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3313608" y="1113366"/>
              <a:ext cx="4318404" cy="589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kumimoji="0" lang="ar-SY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لماذا يجرى التعداد السكاني؟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40F8AA7-3541-4B6C-A2C9-D5AF3C93465D}"/>
              </a:ext>
            </a:extLst>
          </p:cNvPr>
          <p:cNvGrpSpPr/>
          <p:nvPr/>
        </p:nvGrpSpPr>
        <p:grpSpPr>
          <a:xfrm>
            <a:off x="3422854" y="2375122"/>
            <a:ext cx="6116234" cy="1735144"/>
            <a:chOff x="2244533" y="2800534"/>
            <a:chExt cx="5303058" cy="175008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3B88E973-E747-492B-BB65-1C254B005B2C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E2511CCB-44C3-44D0-92B5-937D69E7A2B1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72ADCF25-7E98-4730-9ED8-FCAB72426CB5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2265706" y="3292636"/>
              <a:ext cx="4922137" cy="403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لتوفير معلومات إحصائية عن السكان</a:t>
              </a:r>
            </a:p>
          </p:txBody>
        </p:sp>
      </p:grp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835004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D706D3-5055-4296-9750-EC8C0C5A438C}"/>
              </a:ext>
            </a:extLst>
          </p:cNvPr>
          <p:cNvGrpSpPr/>
          <p:nvPr/>
        </p:nvGrpSpPr>
        <p:grpSpPr>
          <a:xfrm>
            <a:off x="9085980" y="2114824"/>
            <a:ext cx="2473590" cy="1727752"/>
            <a:chOff x="7179578" y="2539502"/>
            <a:chExt cx="2481547" cy="1742625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430" y="2556489"/>
            <a:ext cx="2240780" cy="1725043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711509" y="1481634"/>
            <a:ext cx="2233342" cy="973873"/>
            <a:chOff x="711509" y="1481634"/>
            <a:chExt cx="2233342" cy="973873"/>
          </a:xfrm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746095" y="1524734"/>
              <a:ext cx="2140050" cy="930773"/>
            </a:xfrm>
            <a:prstGeom prst="trapezoid">
              <a:avLst>
                <a:gd name="adj" fmla="val 80867"/>
              </a:avLst>
            </a:prstGeom>
            <a:gradFill flip="none" rotWithShape="1">
              <a:gsLst>
                <a:gs pos="100000">
                  <a:schemeClr val="bg1">
                    <a:alpha val="0"/>
                  </a:schemeClr>
                </a:gs>
                <a:gs pos="0">
                  <a:schemeClr val="bg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649066" y="1481634"/>
              <a:ext cx="3000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1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11509" y="1830513"/>
              <a:ext cx="2233342" cy="547554"/>
              <a:chOff x="3223148" y="5288304"/>
              <a:chExt cx="2233342" cy="547554"/>
            </a:xfrm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223148" y="5288304"/>
                <a:ext cx="22333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ar-SY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entury Gothic" panose="020B0502020202020204" pitchFamily="34" charset="0"/>
                    <a:ea typeface="+mn-ea"/>
                    <a:cs typeface="Arial" panose="020B0604020202020204" pitchFamily="34" charset="0"/>
                  </a:rPr>
                  <a:t>سكان وطني 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700683" y="5558859"/>
                <a:ext cx="14327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87C4485-AAE0-4D7C-B442-7D52F641A46A}"/>
              </a:ext>
            </a:extLst>
          </p:cNvPr>
          <p:cNvGrpSpPr/>
          <p:nvPr/>
        </p:nvGrpSpPr>
        <p:grpSpPr>
          <a:xfrm>
            <a:off x="2621787" y="3679309"/>
            <a:ext cx="6917302" cy="1735144"/>
            <a:chOff x="1549970" y="2800534"/>
            <a:chExt cx="5997621" cy="1750082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DDB4AD2E-4DC7-46D4-9380-75A3681099D2}"/>
                </a:ext>
              </a:extLst>
            </p:cNvPr>
            <p:cNvGrpSpPr/>
            <p:nvPr/>
          </p:nvGrpSpPr>
          <p:grpSpPr>
            <a:xfrm>
              <a:off x="1549970" y="2800534"/>
              <a:ext cx="5997621" cy="1750082"/>
              <a:chOff x="1549970" y="2800534"/>
              <a:chExt cx="5997621" cy="1750082"/>
            </a:xfrm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03CCBF8D-D615-4C1B-89D0-05B000E8ABFF}"/>
                  </a:ext>
                </a:extLst>
              </p:cNvPr>
              <p:cNvSpPr/>
              <p:nvPr/>
            </p:nvSpPr>
            <p:spPr>
              <a:xfrm>
                <a:off x="1843368" y="2984755"/>
                <a:ext cx="5603880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B0582F98-009F-4BFF-8659-E389CEF9CF17}"/>
                  </a:ext>
                </a:extLst>
              </p:cNvPr>
              <p:cNvSpPr/>
              <p:nvPr/>
            </p:nvSpPr>
            <p:spPr>
              <a:xfrm>
                <a:off x="1549970" y="2800534"/>
                <a:ext cx="5997621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B2CE001-1172-4401-B85A-D33F24D90435}"/>
                </a:ext>
              </a:extLst>
            </p:cNvPr>
            <p:cNvSpPr txBox="1"/>
            <p:nvPr/>
          </p:nvSpPr>
          <p:spPr>
            <a:xfrm>
              <a:off x="1741246" y="3232058"/>
              <a:ext cx="5437808" cy="403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 لتحديد التوزيع الجغرافي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E5D4892-9043-49CD-A143-D0EC668B9620}"/>
              </a:ext>
            </a:extLst>
          </p:cNvPr>
          <p:cNvGrpSpPr/>
          <p:nvPr/>
        </p:nvGrpSpPr>
        <p:grpSpPr>
          <a:xfrm>
            <a:off x="9053830" y="3419011"/>
            <a:ext cx="2473590" cy="1727752"/>
            <a:chOff x="7179578" y="2539502"/>
            <a:chExt cx="2481547" cy="1742625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1FA3F527-913F-48DE-900C-2E70EB992FB2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8681163-5276-4190-B573-D4FE22610726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2" name="Graphic 51" descr="User network">
              <a:extLst>
                <a:ext uri="{FF2B5EF4-FFF2-40B4-BE49-F238E27FC236}">
                  <a16:creationId xmlns:a16="http://schemas.microsoft.com/office/drawing/2014/main" id="{402752E0-1312-4710-A850-D031EA79E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773DFA6-7596-4855-AA4F-EE5101958887}"/>
              </a:ext>
            </a:extLst>
          </p:cNvPr>
          <p:cNvGrpSpPr/>
          <p:nvPr/>
        </p:nvGrpSpPr>
        <p:grpSpPr>
          <a:xfrm>
            <a:off x="3422854" y="5122843"/>
            <a:ext cx="6116234" cy="1735144"/>
            <a:chOff x="2244533" y="2800534"/>
            <a:chExt cx="5303058" cy="1750082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DB22F3D7-F761-464A-AA55-8788EE56B019}"/>
                </a:ext>
              </a:extLst>
            </p:cNvPr>
            <p:cNvGrpSpPr/>
            <p:nvPr/>
          </p:nvGrpSpPr>
          <p:grpSpPr>
            <a:xfrm>
              <a:off x="2244533" y="2800534"/>
              <a:ext cx="5303058" cy="1750082"/>
              <a:chOff x="2244533" y="2800534"/>
              <a:chExt cx="5303058" cy="1750082"/>
            </a:xfrm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5A29EF8F-2F3E-4A0C-BF83-795CB9138EA5}"/>
                  </a:ext>
                </a:extLst>
              </p:cNvPr>
              <p:cNvSpPr/>
              <p:nvPr/>
            </p:nvSpPr>
            <p:spPr>
              <a:xfrm>
                <a:off x="2404439" y="2984755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463374 w 4996069"/>
                  <a:gd name="connsiteY5" fmla="*/ 5908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463374" y="5908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7030A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6F7E842-2923-4CE8-9F66-3F12A2E4C583}"/>
                  </a:ext>
                </a:extLst>
              </p:cNvPr>
              <p:cNvSpPr/>
              <p:nvPr/>
            </p:nvSpPr>
            <p:spPr>
              <a:xfrm>
                <a:off x="2244533" y="2800534"/>
                <a:ext cx="5303058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287008 w 4996069"/>
                  <a:gd name="connsiteY5" fmla="*/ 92337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287008" y="92337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C99"/>
                  </a:gs>
                  <a:gs pos="100000">
                    <a:srgbClr val="006666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CABA9C2-E647-46AE-80E7-A92BCBB041A3}"/>
                </a:ext>
              </a:extLst>
            </p:cNvPr>
            <p:cNvSpPr txBox="1"/>
            <p:nvPr/>
          </p:nvSpPr>
          <p:spPr>
            <a:xfrm>
              <a:off x="2265706" y="3169189"/>
              <a:ext cx="4922137" cy="713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0" lang="ar-SY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للإفادة من البيانات في تنمية المجالات الصحية والتعليمية والاقتصادية والاجتماعية.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A23CB53-ABC9-4C7B-B794-7F31F7153F55}"/>
              </a:ext>
            </a:extLst>
          </p:cNvPr>
          <p:cNvGrpSpPr/>
          <p:nvPr/>
        </p:nvGrpSpPr>
        <p:grpSpPr>
          <a:xfrm>
            <a:off x="9085980" y="4862545"/>
            <a:ext cx="2473590" cy="1727752"/>
            <a:chOff x="7179578" y="2539502"/>
            <a:chExt cx="2481547" cy="1742625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FD9D75D-ECD8-4BBB-95AA-734F1E71AEAB}"/>
                </a:ext>
              </a:extLst>
            </p:cNvPr>
            <p:cNvSpPr/>
            <p:nvPr/>
          </p:nvSpPr>
          <p:spPr>
            <a:xfrm flipH="1">
              <a:off x="7433996" y="27162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14DAFDA-1E9C-4E72-9FD7-DE20AA6899CC}"/>
                </a:ext>
              </a:extLst>
            </p:cNvPr>
            <p:cNvSpPr/>
            <p:nvPr/>
          </p:nvSpPr>
          <p:spPr>
            <a:xfrm flipH="1">
              <a:off x="7179578" y="25395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65" name="Graphic 64" descr="User network">
              <a:extLst>
                <a:ext uri="{FF2B5EF4-FFF2-40B4-BE49-F238E27FC236}">
                  <a16:creationId xmlns:a16="http://schemas.microsoft.com/office/drawing/2014/main" id="{305D7195-35EB-472B-B15E-562FEEA428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547560" y="2938893"/>
              <a:ext cx="548640" cy="5486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533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1B68F8-E2BF-44B1-AD01-F962F0008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1173602"/>
            <a:ext cx="9553575" cy="451079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6F268DF-FD92-49DA-9965-D617A32C86EE}"/>
              </a:ext>
            </a:extLst>
          </p:cNvPr>
          <p:cNvSpPr txBox="1"/>
          <p:nvPr/>
        </p:nvSpPr>
        <p:spPr>
          <a:xfrm>
            <a:off x="10020300" y="129600"/>
            <a:ext cx="125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3200" dirty="0"/>
              <a:t>تأمل :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45694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A18D83-81A1-4034-9CC6-E0F929E36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262" y="714375"/>
            <a:ext cx="8753475" cy="5429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D7ADF7-E0A2-4658-9DC4-E88E137B5A1E}"/>
              </a:ext>
            </a:extLst>
          </p:cNvPr>
          <p:cNvSpPr txBox="1"/>
          <p:nvPr/>
        </p:nvSpPr>
        <p:spPr>
          <a:xfrm>
            <a:off x="10020300" y="129600"/>
            <a:ext cx="12573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Y" sz="3200" dirty="0"/>
              <a:t>تأمل :</a:t>
            </a: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064255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51B8622-F348-471A-97A8-AF6F07316725}"/>
              </a:ext>
            </a:extLst>
          </p:cNvPr>
          <p:cNvGrpSpPr/>
          <p:nvPr/>
        </p:nvGrpSpPr>
        <p:grpSpPr>
          <a:xfrm>
            <a:off x="10383" y="2473785"/>
            <a:ext cx="9428152" cy="2180160"/>
            <a:chOff x="3113876" y="2852253"/>
            <a:chExt cx="6519279" cy="21801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2511CCB-44C3-44D0-92B5-937D69E7A2B1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023A8BC-19CD-4726-8D66-C80635C4AE27}"/>
                </a:ext>
              </a:extLst>
            </p:cNvPr>
            <p:cNvSpPr txBox="1"/>
            <p:nvPr/>
          </p:nvSpPr>
          <p:spPr>
            <a:xfrm>
              <a:off x="3113876" y="4219407"/>
              <a:ext cx="63783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1800" b="1" dirty="0">
                  <a:solidFill>
                    <a:schemeClr val="bg1"/>
                  </a:solidFill>
                </a:rPr>
                <a:t>لاعتدال مناخها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673529" y="2291136"/>
            <a:ext cx="5877670" cy="1476344"/>
            <a:chOff x="3675426" y="2669604"/>
            <a:chExt cx="5877670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4075134" y="3111337"/>
              <a:ext cx="51764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أسباب تركز السكان في المناطق الساحلية والمرتفعات الجنوبية الغربية.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5166" y="58533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36250" y="1242667"/>
              <a:ext cx="4318404" cy="403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علل ما يلي :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DDCCA6F-7897-42CE-AA1F-293273CD5DA3}"/>
              </a:ext>
            </a:extLst>
          </p:cNvPr>
          <p:cNvGrpSpPr/>
          <p:nvPr/>
        </p:nvGrpSpPr>
        <p:grpSpPr>
          <a:xfrm>
            <a:off x="9371679" y="2205360"/>
            <a:ext cx="2301072" cy="2231506"/>
            <a:chOff x="9373576" y="2583828"/>
            <a:chExt cx="2301072" cy="2231506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729D18-DA29-4C1C-9AEC-CDE3FDFD4F9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7D881E-3DC9-4285-81B6-8DBFC92574D0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038203" y="2030105"/>
            <a:ext cx="2402089" cy="1552497"/>
            <a:chOff x="9040100" y="2408573"/>
            <a:chExt cx="2402089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03A2590-2B5F-4E18-B0C0-99F11174A81F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AFF487D-0AF3-40F1-BDA1-884956AFC1BD}"/>
              </a:ext>
            </a:extLst>
          </p:cNvPr>
          <p:cNvGrpSpPr/>
          <p:nvPr/>
        </p:nvGrpSpPr>
        <p:grpSpPr>
          <a:xfrm>
            <a:off x="192989" y="4615589"/>
            <a:ext cx="9253328" cy="2180160"/>
            <a:chOff x="3234761" y="2852253"/>
            <a:chExt cx="6398394" cy="218016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B2DE119B-119B-4AAA-929D-232990BEDEE6}"/>
                </a:ext>
              </a:extLst>
            </p:cNvPr>
            <p:cNvSpPr/>
            <p:nvPr/>
          </p:nvSpPr>
          <p:spPr>
            <a:xfrm>
              <a:off x="3621287" y="2852253"/>
              <a:ext cx="6011868" cy="2180160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463374 w 4996069"/>
                <a:gd name="connsiteY5" fmla="*/ 5908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463374" y="59088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BBAF612-56CC-4C05-B06D-3C0EA71196AB}"/>
                </a:ext>
              </a:extLst>
            </p:cNvPr>
            <p:cNvSpPr txBox="1"/>
            <p:nvPr/>
          </p:nvSpPr>
          <p:spPr>
            <a:xfrm>
              <a:off x="3234761" y="4275777"/>
              <a:ext cx="637831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ar-SY" sz="1800" b="1" dirty="0">
                  <a:solidFill>
                    <a:schemeClr val="bg1"/>
                  </a:solidFill>
                </a:rPr>
                <a:t>بسبب مناخها الحار و عدم توفر مقومات العيش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145E7B4-A6F5-45F5-8FD3-BC9B63C941AE}"/>
              </a:ext>
            </a:extLst>
          </p:cNvPr>
          <p:cNvGrpSpPr/>
          <p:nvPr/>
        </p:nvGrpSpPr>
        <p:grpSpPr>
          <a:xfrm>
            <a:off x="3681312" y="4432940"/>
            <a:ext cx="5877670" cy="1476344"/>
            <a:chOff x="3675426" y="2669604"/>
            <a:chExt cx="5877670" cy="1476344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1DFB174-5DEA-42F7-B258-08F39FAA77F3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8C14063-0F58-43A1-890E-6AC13B471AD9}"/>
                </a:ext>
              </a:extLst>
            </p:cNvPr>
            <p:cNvSpPr txBox="1"/>
            <p:nvPr/>
          </p:nvSpPr>
          <p:spPr>
            <a:xfrm>
              <a:off x="4075311" y="3325196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أسباب انخفاض السكان في المناطق الصحراوية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9968943-DBE6-465F-98B7-33F28F1B7928}"/>
              </a:ext>
            </a:extLst>
          </p:cNvPr>
          <p:cNvGrpSpPr/>
          <p:nvPr/>
        </p:nvGrpSpPr>
        <p:grpSpPr>
          <a:xfrm>
            <a:off x="9379462" y="4347164"/>
            <a:ext cx="2301072" cy="2231506"/>
            <a:chOff x="9373576" y="2583828"/>
            <a:chExt cx="2301072" cy="2231506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7EF087B-0622-47D3-8E3B-9BD804B9EA77}"/>
                </a:ext>
              </a:extLst>
            </p:cNvPr>
            <p:cNvSpPr/>
            <p:nvPr/>
          </p:nvSpPr>
          <p:spPr>
            <a:xfrm flipH="1">
              <a:off x="9373576" y="2583828"/>
              <a:ext cx="2301072" cy="2231506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B3347E1-8745-4B9F-9386-658CAA8894CB}"/>
                </a:ext>
              </a:extLst>
            </p:cNvPr>
            <p:cNvSpPr txBox="1"/>
            <p:nvPr/>
          </p:nvSpPr>
          <p:spPr>
            <a:xfrm>
              <a:off x="9716341" y="4112204"/>
              <a:ext cx="697481" cy="3785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Y" dirty="0">
                  <a:solidFill>
                    <a:schemeClr val="bg1"/>
                  </a:solidFill>
                </a:rPr>
                <a:t>جواب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36144D3-9B06-4AC3-ABA1-D47659433CC6}"/>
              </a:ext>
            </a:extLst>
          </p:cNvPr>
          <p:cNvGrpSpPr/>
          <p:nvPr/>
        </p:nvGrpSpPr>
        <p:grpSpPr>
          <a:xfrm>
            <a:off x="9045986" y="4171909"/>
            <a:ext cx="2402089" cy="1552497"/>
            <a:chOff x="9040100" y="2408573"/>
            <a:chExt cx="2402089" cy="1552497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04ED3622-446E-4E27-9CFD-178C9AAF21A7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5" name="Graphic 84" descr="User network">
              <a:extLst>
                <a:ext uri="{FF2B5EF4-FFF2-40B4-BE49-F238E27FC236}">
                  <a16:creationId xmlns:a16="http://schemas.microsoft.com/office/drawing/2014/main" id="{BEDD4D85-D4E7-4004-8C79-0C3C41AC07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E866A70-13A1-4EDA-882C-61654DE80069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AC4538-B974-49C5-82CA-416E846D0F19}"/>
                </a:ext>
              </a:extLst>
            </p:cNvPr>
            <p:cNvSpPr txBox="1"/>
            <p:nvPr/>
          </p:nvSpPr>
          <p:spPr>
            <a:xfrm>
              <a:off x="9040100" y="3381893"/>
              <a:ext cx="1678879" cy="366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سؤال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52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78E39D27-82BF-4EB5-925E-C14161165C38}"/>
              </a:ext>
            </a:extLst>
          </p:cNvPr>
          <p:cNvSpPr/>
          <p:nvPr/>
        </p:nvSpPr>
        <p:spPr>
          <a:xfrm>
            <a:off x="9414822" y="58533"/>
            <a:ext cx="2777178" cy="6799467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3AA9FF5-5E96-4007-B3B4-93D6718BBB5E}"/>
              </a:ext>
            </a:extLst>
          </p:cNvPr>
          <p:cNvGrpSpPr/>
          <p:nvPr/>
        </p:nvGrpSpPr>
        <p:grpSpPr>
          <a:xfrm>
            <a:off x="3673529" y="2291136"/>
            <a:ext cx="5877670" cy="1476344"/>
            <a:chOff x="3675426" y="2669604"/>
            <a:chExt cx="5877670" cy="147634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2ADCF25-7E98-4730-9ED8-FCAB72426CB5}"/>
                </a:ext>
              </a:extLst>
            </p:cNvPr>
            <p:cNvSpPr/>
            <p:nvPr/>
          </p:nvSpPr>
          <p:spPr>
            <a:xfrm>
              <a:off x="3675426" y="2669604"/>
              <a:ext cx="5877670" cy="1476344"/>
            </a:xfrm>
            <a:custGeom>
              <a:avLst/>
              <a:gdLst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742120 w 4996069"/>
                <a:gd name="connsiteY5" fmla="*/ 99778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  <a:gd name="connsiteX0" fmla="*/ 1092890 w 4996069"/>
                <a:gd name="connsiteY0" fmla="*/ 236 h 1969067"/>
                <a:gd name="connsiteX1" fmla="*/ 4996069 w 4996069"/>
                <a:gd name="connsiteY1" fmla="*/ 239099 h 1969067"/>
                <a:gd name="connsiteX2" fmla="*/ 4996069 w 4996069"/>
                <a:gd name="connsiteY2" fmla="*/ 1729969 h 1969067"/>
                <a:gd name="connsiteX3" fmla="*/ 156127 w 4996069"/>
                <a:gd name="connsiteY3" fmla="*/ 1659448 h 1969067"/>
                <a:gd name="connsiteX4" fmla="*/ 18127 w 4996069"/>
                <a:gd name="connsiteY4" fmla="*/ 1721781 h 1969067"/>
                <a:gd name="connsiteX5" fmla="*/ 287008 w 4996069"/>
                <a:gd name="connsiteY5" fmla="*/ 923378 h 1969067"/>
                <a:gd name="connsiteX6" fmla="*/ 0 w 4996069"/>
                <a:gd name="connsiteY6" fmla="*/ 255667 h 1969067"/>
                <a:gd name="connsiteX7" fmla="*/ 0 w 4996069"/>
                <a:gd name="connsiteY7" fmla="*/ 239099 h 1969067"/>
                <a:gd name="connsiteX8" fmla="*/ 1092890 w 4996069"/>
                <a:gd name="connsiteY8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96069" h="1969067">
                  <a:moveTo>
                    <a:pt x="1092890" y="236"/>
                  </a:moveTo>
                  <a:cubicBezTo>
                    <a:pt x="2393950" y="16666"/>
                    <a:pt x="3695010" y="886178"/>
                    <a:pt x="4996069" y="239099"/>
                  </a:cubicBezTo>
                  <a:lnTo>
                    <a:pt x="4996069" y="1729969"/>
                  </a:lnTo>
                  <a:cubicBezTo>
                    <a:pt x="3382756" y="2532347"/>
                    <a:pt x="1769441" y="1002814"/>
                    <a:pt x="156127" y="1659448"/>
                  </a:cubicBezTo>
                  <a:lnTo>
                    <a:pt x="18127" y="1721781"/>
                  </a:lnTo>
                  <a:lnTo>
                    <a:pt x="287008" y="923378"/>
                  </a:lnTo>
                  <a:lnTo>
                    <a:pt x="0" y="255667"/>
                  </a:lnTo>
                  <a:lnTo>
                    <a:pt x="0" y="239099"/>
                  </a:lnTo>
                  <a:cubicBezTo>
                    <a:pt x="364297" y="57917"/>
                    <a:pt x="728593" y="-4364"/>
                    <a:pt x="1092890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st="889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998C5FB-104D-48CD-995D-33E7BC59FBA1}"/>
                </a:ext>
              </a:extLst>
            </p:cNvPr>
            <p:cNvSpPr txBox="1"/>
            <p:nvPr/>
          </p:nvSpPr>
          <p:spPr>
            <a:xfrm>
              <a:off x="4075134" y="3111337"/>
              <a:ext cx="5176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الجزر النائية و الصحراء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FFDE3-A923-41F2-A292-16180518DD06}"/>
              </a:ext>
            </a:extLst>
          </p:cNvPr>
          <p:cNvSpPr/>
          <p:nvPr/>
        </p:nvSpPr>
        <p:spPr>
          <a:xfrm>
            <a:off x="8653432" y="182868"/>
            <a:ext cx="785265" cy="6799467"/>
          </a:xfrm>
          <a:prstGeom prst="rect">
            <a:avLst/>
          </a:prstGeom>
          <a:gradFill>
            <a:gsLst>
              <a:gs pos="0">
                <a:srgbClr val="D9D9D9">
                  <a:alpha val="0"/>
                </a:srgbClr>
              </a:gs>
              <a:gs pos="93000">
                <a:schemeClr val="tx1">
                  <a:alpha val="4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7F41BB-0C1A-4B12-9E40-47DFC069B94D}"/>
              </a:ext>
            </a:extLst>
          </p:cNvPr>
          <p:cNvGrpSpPr/>
          <p:nvPr/>
        </p:nvGrpSpPr>
        <p:grpSpPr>
          <a:xfrm>
            <a:off x="3273655" y="799179"/>
            <a:ext cx="6181005" cy="1735147"/>
            <a:chOff x="2398487" y="739333"/>
            <a:chExt cx="5096212" cy="175008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EFE4211-0FE1-430D-B479-B426CB39E854}"/>
                </a:ext>
              </a:extLst>
            </p:cNvPr>
            <p:cNvGrpSpPr/>
            <p:nvPr/>
          </p:nvGrpSpPr>
          <p:grpSpPr>
            <a:xfrm>
              <a:off x="2398487" y="739333"/>
              <a:ext cx="5096212" cy="1750084"/>
              <a:chOff x="2398487" y="739333"/>
              <a:chExt cx="5096212" cy="1750084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F0BB28A2-D5C7-4A4A-B9AA-8597AE8EBAD8}"/>
                  </a:ext>
                </a:extLst>
              </p:cNvPr>
              <p:cNvSpPr/>
              <p:nvPr/>
            </p:nvSpPr>
            <p:spPr>
              <a:xfrm>
                <a:off x="2421069" y="923556"/>
                <a:ext cx="5042809" cy="1565861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172C23CD-8A5B-4335-B43F-2166D497B68C}"/>
                  </a:ext>
                </a:extLst>
              </p:cNvPr>
              <p:cNvSpPr/>
              <p:nvPr/>
            </p:nvSpPr>
            <p:spPr>
              <a:xfrm>
                <a:off x="2398487" y="739333"/>
                <a:ext cx="5096212" cy="1489053"/>
              </a:xfrm>
              <a:custGeom>
                <a:avLst/>
                <a:gdLst>
                  <a:gd name="connsiteX0" fmla="*/ 1092890 w 4996069"/>
                  <a:gd name="connsiteY0" fmla="*/ 236 h 1969067"/>
                  <a:gd name="connsiteX1" fmla="*/ 4996069 w 4996069"/>
                  <a:gd name="connsiteY1" fmla="*/ 239099 h 1969067"/>
                  <a:gd name="connsiteX2" fmla="*/ 4996069 w 4996069"/>
                  <a:gd name="connsiteY2" fmla="*/ 1729969 h 1969067"/>
                  <a:gd name="connsiteX3" fmla="*/ 156127 w 4996069"/>
                  <a:gd name="connsiteY3" fmla="*/ 1659448 h 1969067"/>
                  <a:gd name="connsiteX4" fmla="*/ 18127 w 4996069"/>
                  <a:gd name="connsiteY4" fmla="*/ 1721781 h 1969067"/>
                  <a:gd name="connsiteX5" fmla="*/ 742120 w 4996069"/>
                  <a:gd name="connsiteY5" fmla="*/ 997788 h 1969067"/>
                  <a:gd name="connsiteX6" fmla="*/ 0 w 4996069"/>
                  <a:gd name="connsiteY6" fmla="*/ 255667 h 1969067"/>
                  <a:gd name="connsiteX7" fmla="*/ 0 w 4996069"/>
                  <a:gd name="connsiteY7" fmla="*/ 239099 h 1969067"/>
                  <a:gd name="connsiteX8" fmla="*/ 1092890 w 4996069"/>
                  <a:gd name="connsiteY8" fmla="*/ 236 h 196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6069" h="1969067">
                    <a:moveTo>
                      <a:pt x="1092890" y="236"/>
                    </a:moveTo>
                    <a:cubicBezTo>
                      <a:pt x="2393950" y="16666"/>
                      <a:pt x="3695010" y="886178"/>
                      <a:pt x="4996069" y="239099"/>
                    </a:cubicBezTo>
                    <a:lnTo>
                      <a:pt x="4996069" y="1729969"/>
                    </a:lnTo>
                    <a:cubicBezTo>
                      <a:pt x="3382756" y="2532347"/>
                      <a:pt x="1769441" y="1002814"/>
                      <a:pt x="156127" y="1659448"/>
                    </a:cubicBezTo>
                    <a:lnTo>
                      <a:pt x="18127" y="1721781"/>
                    </a:lnTo>
                    <a:lnTo>
                      <a:pt x="742120" y="997788"/>
                    </a:lnTo>
                    <a:lnTo>
                      <a:pt x="0" y="255667"/>
                    </a:lnTo>
                    <a:lnTo>
                      <a:pt x="0" y="239099"/>
                    </a:lnTo>
                    <a:cubicBezTo>
                      <a:pt x="364297" y="57917"/>
                      <a:pt x="728593" y="-4364"/>
                      <a:pt x="1092890" y="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76200" dist="889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89D086-7115-43AB-8EE3-7F88744BFC76}"/>
                </a:ext>
              </a:extLst>
            </p:cNvPr>
            <p:cNvSpPr txBox="1"/>
            <p:nvPr/>
          </p:nvSpPr>
          <p:spPr>
            <a:xfrm>
              <a:off x="2936250" y="1242667"/>
              <a:ext cx="4318404" cy="713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ما الأماكن التي يقل فيها عدد السكان ( الجزر النائية أم المدن أم الصحراء أم المحافظات )؟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06BB4F5-DC4A-4DBA-8B5E-5873F8EE4BF8}"/>
              </a:ext>
            </a:extLst>
          </p:cNvPr>
          <p:cNvGrpSpPr/>
          <p:nvPr/>
        </p:nvGrpSpPr>
        <p:grpSpPr>
          <a:xfrm>
            <a:off x="9059708" y="536836"/>
            <a:ext cx="2620553" cy="1727752"/>
            <a:chOff x="7105860" y="478302"/>
            <a:chExt cx="2628983" cy="1742625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1577F64-6FF2-4C8A-810B-4E5641319F57}"/>
                </a:ext>
              </a:extLst>
            </p:cNvPr>
            <p:cNvSpPr/>
            <p:nvPr/>
          </p:nvSpPr>
          <p:spPr>
            <a:xfrm flipH="1">
              <a:off x="7507714" y="655066"/>
              <a:ext cx="2227129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06487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lnTo>
                    <a:pt x="2206487" y="239099"/>
                  </a:lnTo>
                  <a:cubicBezTo>
                    <a:pt x="1631881" y="886178"/>
                    <a:pt x="1057275" y="16666"/>
                    <a:pt x="482669" y="236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B4C5057-A82E-465E-A563-BE0ACA39CC62}"/>
                </a:ext>
              </a:extLst>
            </p:cNvPr>
            <p:cNvSpPr/>
            <p:nvPr/>
          </p:nvSpPr>
          <p:spPr>
            <a:xfrm flipH="1">
              <a:off x="7253296" y="478302"/>
              <a:ext cx="2248340" cy="1565861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CC00"/>
                </a:gs>
                <a:gs pos="90300">
                  <a:srgbClr val="FF9E00"/>
                </a:gs>
                <a:gs pos="100000">
                  <a:srgbClr val="D67F00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topwatch">
              <a:extLst>
                <a:ext uri="{FF2B5EF4-FFF2-40B4-BE49-F238E27FC236}">
                  <a16:creationId xmlns:a16="http://schemas.microsoft.com/office/drawing/2014/main" id="{8A43EBE2-4365-4567-95D4-4F8C27572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08236" y="876441"/>
              <a:ext cx="548640" cy="548640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C884D4-CAA0-4AA2-94B0-6C324C76194D}"/>
                </a:ext>
              </a:extLst>
            </p:cNvPr>
            <p:cNvSpPr txBox="1"/>
            <p:nvPr/>
          </p:nvSpPr>
          <p:spPr>
            <a:xfrm>
              <a:off x="7633863" y="882267"/>
              <a:ext cx="7877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8D2ABAB-28AC-4FCF-AEF4-D1134075AA6A}"/>
                </a:ext>
              </a:extLst>
            </p:cNvPr>
            <p:cNvSpPr txBox="1"/>
            <p:nvPr/>
          </p:nvSpPr>
          <p:spPr>
            <a:xfrm>
              <a:off x="7105860" y="1461403"/>
              <a:ext cx="16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نشاط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1AD27E4-547D-4656-849B-98C9696051BB}"/>
              </a:ext>
            </a:extLst>
          </p:cNvPr>
          <p:cNvGrpSpPr/>
          <p:nvPr/>
        </p:nvGrpSpPr>
        <p:grpSpPr>
          <a:xfrm>
            <a:off x="9199161" y="2030105"/>
            <a:ext cx="2241131" cy="1552497"/>
            <a:chOff x="9201058" y="2408573"/>
            <a:chExt cx="2241131" cy="1552497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732228B-36A4-4D66-BBA8-FB46F667A880}"/>
                </a:ext>
              </a:extLst>
            </p:cNvPr>
            <p:cNvSpPr/>
            <p:nvPr/>
          </p:nvSpPr>
          <p:spPr>
            <a:xfrm flipH="1">
              <a:off x="9201058" y="2408573"/>
              <a:ext cx="2241131" cy="1552497"/>
            </a:xfrm>
            <a:custGeom>
              <a:avLst/>
              <a:gdLst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2206487 w 2206487"/>
                <a:gd name="connsiteY9" fmla="*/ 239099 h 1969067"/>
                <a:gd name="connsiteX10" fmla="*/ 482669 w 2206487"/>
                <a:gd name="connsiteY10" fmla="*/ 236 h 1969067"/>
                <a:gd name="connsiteX0" fmla="*/ 482669 w 2206487"/>
                <a:gd name="connsiteY0" fmla="*/ 236 h 1969067"/>
                <a:gd name="connsiteX1" fmla="*/ 0 w 2206487"/>
                <a:gd name="connsiteY1" fmla="*/ 239099 h 1969067"/>
                <a:gd name="connsiteX2" fmla="*/ 0 w 2206487"/>
                <a:gd name="connsiteY2" fmla="*/ 260828 h 1969067"/>
                <a:gd name="connsiteX3" fmla="*/ 62959 w 2206487"/>
                <a:gd name="connsiteY3" fmla="*/ 366090 h 1969067"/>
                <a:gd name="connsiteX4" fmla="*/ 199904 w 2206487"/>
                <a:gd name="connsiteY4" fmla="*/ 984534 h 1969067"/>
                <a:gd name="connsiteX5" fmla="*/ 62959 w 2206487"/>
                <a:gd name="connsiteY5" fmla="*/ 1602978 h 1969067"/>
                <a:gd name="connsiteX6" fmla="*/ 0 w 2206487"/>
                <a:gd name="connsiteY6" fmla="*/ 1708240 h 1969067"/>
                <a:gd name="connsiteX7" fmla="*/ 0 w 2206487"/>
                <a:gd name="connsiteY7" fmla="*/ 1729969 h 1969067"/>
                <a:gd name="connsiteX8" fmla="*/ 2206487 w 2206487"/>
                <a:gd name="connsiteY8" fmla="*/ 1729969 h 1969067"/>
                <a:gd name="connsiteX9" fmla="*/ 1999054 w 2206487"/>
                <a:gd name="connsiteY9" fmla="*/ 247566 h 1969067"/>
                <a:gd name="connsiteX10" fmla="*/ 482669 w 2206487"/>
                <a:gd name="connsiteY10" fmla="*/ 236 h 1969067"/>
                <a:gd name="connsiteX0" fmla="*/ 482669 w 2227501"/>
                <a:gd name="connsiteY0" fmla="*/ 236 h 1969067"/>
                <a:gd name="connsiteX1" fmla="*/ 0 w 2227501"/>
                <a:gd name="connsiteY1" fmla="*/ 239099 h 1969067"/>
                <a:gd name="connsiteX2" fmla="*/ 0 w 2227501"/>
                <a:gd name="connsiteY2" fmla="*/ 260828 h 1969067"/>
                <a:gd name="connsiteX3" fmla="*/ 62959 w 2227501"/>
                <a:gd name="connsiteY3" fmla="*/ 366090 h 1969067"/>
                <a:gd name="connsiteX4" fmla="*/ 199904 w 2227501"/>
                <a:gd name="connsiteY4" fmla="*/ 984534 h 1969067"/>
                <a:gd name="connsiteX5" fmla="*/ 62959 w 2227501"/>
                <a:gd name="connsiteY5" fmla="*/ 1602978 h 1969067"/>
                <a:gd name="connsiteX6" fmla="*/ 0 w 2227501"/>
                <a:gd name="connsiteY6" fmla="*/ 1708240 h 1969067"/>
                <a:gd name="connsiteX7" fmla="*/ 0 w 2227501"/>
                <a:gd name="connsiteY7" fmla="*/ 1729969 h 1969067"/>
                <a:gd name="connsiteX8" fmla="*/ 2206487 w 2227501"/>
                <a:gd name="connsiteY8" fmla="*/ 1729969 h 1969067"/>
                <a:gd name="connsiteX9" fmla="*/ 1999054 w 2227501"/>
                <a:gd name="connsiteY9" fmla="*/ 247566 h 1969067"/>
                <a:gd name="connsiteX10" fmla="*/ 482669 w 2227501"/>
                <a:gd name="connsiteY10" fmla="*/ 236 h 196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27501" h="1969067">
                  <a:moveTo>
                    <a:pt x="482669" y="236"/>
                  </a:moveTo>
                  <a:cubicBezTo>
                    <a:pt x="321779" y="-4364"/>
                    <a:pt x="160890" y="57917"/>
                    <a:pt x="0" y="239099"/>
                  </a:cubicBezTo>
                  <a:lnTo>
                    <a:pt x="0" y="260828"/>
                  </a:lnTo>
                  <a:lnTo>
                    <a:pt x="62959" y="366090"/>
                  </a:lnTo>
                  <a:cubicBezTo>
                    <a:pt x="149419" y="542628"/>
                    <a:pt x="199904" y="755448"/>
                    <a:pt x="199904" y="984534"/>
                  </a:cubicBezTo>
                  <a:cubicBezTo>
                    <a:pt x="199904" y="1213620"/>
                    <a:pt x="149419" y="1426440"/>
                    <a:pt x="62959" y="1602978"/>
                  </a:cubicBezTo>
                  <a:lnTo>
                    <a:pt x="0" y="1708240"/>
                  </a:lnTo>
                  <a:lnTo>
                    <a:pt x="0" y="1729969"/>
                  </a:lnTo>
                  <a:cubicBezTo>
                    <a:pt x="735496" y="901708"/>
                    <a:pt x="1470991" y="2558230"/>
                    <a:pt x="2206487" y="1729969"/>
                  </a:cubicBezTo>
                  <a:cubicBezTo>
                    <a:pt x="2206487" y="1233012"/>
                    <a:pt x="2325021" y="253456"/>
                    <a:pt x="1999054" y="247566"/>
                  </a:cubicBezTo>
                  <a:cubicBezTo>
                    <a:pt x="1424448" y="894645"/>
                    <a:pt x="1057275" y="16666"/>
                    <a:pt x="482669" y="23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CC99"/>
                </a:gs>
                <a:gs pos="100000">
                  <a:srgbClr val="006666"/>
                </a:gs>
              </a:gsLst>
              <a:lin ang="0" scaled="1"/>
              <a:tileRect/>
            </a:gradFill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Graphic 29" descr="User network">
              <a:extLst>
                <a:ext uri="{FF2B5EF4-FFF2-40B4-BE49-F238E27FC236}">
                  <a16:creationId xmlns:a16="http://schemas.microsoft.com/office/drawing/2014/main" id="{8E50171C-C123-421B-8F6A-D573FF8E4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564654" y="2804555"/>
              <a:ext cx="546881" cy="543957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03F0DB4-D963-4110-B4B4-BC3726FC31B7}"/>
                </a:ext>
              </a:extLst>
            </p:cNvPr>
            <p:cNvSpPr txBox="1"/>
            <p:nvPr/>
          </p:nvSpPr>
          <p:spPr>
            <a:xfrm>
              <a:off x="9541980" y="2824329"/>
              <a:ext cx="785265" cy="579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أ</a:t>
              </a:r>
              <a:endParaRPr lang="en-US" sz="32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366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280</Words>
  <Application>Microsoft Office PowerPoint</Application>
  <PresentationFormat>شاشة عريضة</PresentationFormat>
  <Paragraphs>68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Economica</vt:lpstr>
      <vt:lpstr>4_Office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395</cp:revision>
  <dcterms:created xsi:type="dcterms:W3CDTF">2020-10-10T04:32:51Z</dcterms:created>
  <dcterms:modified xsi:type="dcterms:W3CDTF">2021-01-16T10:31:23Z</dcterms:modified>
</cp:coreProperties>
</file>