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ma Belal" initials="RB" lastIdx="1" clrIdx="0">
    <p:extLst>
      <p:ext uri="{19B8F6BF-5375-455C-9EA6-DF929625EA0E}">
        <p15:presenceInfo xmlns:p15="http://schemas.microsoft.com/office/powerpoint/2012/main" userId="6b2c7cc163748e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E53"/>
    <a:srgbClr val="A8825F"/>
    <a:srgbClr val="CB9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9T20:05:10.988" idx="1">
    <p:pos x="7680" y="-59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3D43D-7AFC-48C6-8AC6-D3E8EB9B41F9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F7B57-CA81-4D23-8B45-94B4DC0A22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88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5637-B072-4B6D-8116-CB61DCFF1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AB59-EFFB-475D-BB4D-1305DE1BE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CE34-8ECE-4164-8B3D-CE0CA4E9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E1724-5231-4974-AB76-4BB9F047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5C133-C6A8-4323-8363-1C71BA54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58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593D-3156-4F1A-B5D1-8B06211A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E2AB5-E145-44BE-BF9F-11BF00D53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7650-DCB8-43CC-B284-9C99A40B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1A5D-C4C7-4D4C-9D6B-EE21AAFD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C7372-ADAB-4238-BA87-C32E5590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3B2A5-DC3B-40DC-98FB-817B14D3A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BB7F9-B63E-4B35-960E-826102260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BA2CE-15E5-4DBB-9CAE-E99A9716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CF7D-194F-46DA-928B-D43E3A0C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2694-9144-4146-85ED-C3340C98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24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BED7-4C36-47A8-864E-8FF195A9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79A47-7694-4B59-AE0F-C433295F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B77F6-6667-4026-8908-72083AC9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87DA1-EE7F-45AA-92EA-FFD101FF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ADA62-540C-49C7-B02F-8F87CDEF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6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4DC5-228F-4CCD-985E-B2940F85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5507C-2F5B-463B-BC19-3268453D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0211C-D60C-40AB-9739-2CE9B363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0099-3377-4AC4-AA7E-8581CE89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D3718-8656-49ED-B011-A4A732EA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71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317D-F5F3-498B-87F4-69C3A948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E45EC-CEFD-40A7-9B6E-FEDCCCFF6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71BE8-69B9-4544-B3B7-C2FD5EA8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6A579-477E-4A6F-892F-18AAF500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50A81-6840-4E00-A712-103C61B0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BC4EB-AC76-4D52-9C9D-D4D89F1F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18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0EF3-7312-45AA-A373-1C09A0C5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E3364-2AC8-4E2E-BE8F-950DB5372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68CCA-02D0-4D52-B29C-2EE3551F8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257FA-1926-419C-8239-6CA9B3EF9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F9A80-8A26-4EB3-B3C9-25CC22DDA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0FD64-9B24-44F3-A049-6135E6A3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254EB-882C-4E0D-A84F-AD1632B3A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92A75-95BC-4528-B5F6-EDC277DF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75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E15E6-FC58-46BE-A1E1-62347BFD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A83E1-0007-4758-BC55-A1B0C078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B0C0F-EED2-4EED-8279-2B4B139D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5789F-8056-465F-A423-FA6D72C3B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2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118D3-41AF-4B30-B425-B14E38E5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A6A09E-A824-4B7E-8A43-03E4D9A6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69450-A9E6-4F70-A239-FA5F84DD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76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9280-E17F-46A6-91DC-5B3B04A1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D4B8-40CF-4FB3-A94B-62038C31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040EB-460D-4B45-B33E-B7D5C4555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0AABC-7F2C-40B8-A091-CEF96693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C9634-0568-4AE0-BCA2-F38B8D13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3618D-32F8-46BB-8437-E44C5926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50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7A2C-3967-4DBE-A230-D6ECD9F4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E178D-BB95-4AEF-8519-669D2564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62BA4-6C92-449B-A5C3-1356F0D0E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8C1D1-1F92-4393-8665-33E25C84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40ED8-5AF3-4F23-913A-8C11814B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51AB0-19D2-46F4-B346-BBE5A341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6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E637B-6F3E-4B80-936C-E9B43731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6F505-BA8D-46BA-AE49-69A376349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F8D2-CF5B-4897-BBAE-02FAE7142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5944-87A9-49E9-9FC4-07F871ED38F4}" type="datetimeFigureOut">
              <a:rPr lang="en-GB" smtClean="0"/>
              <a:t>20/02/2021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9F95E-3909-4566-9C4A-94F611720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CBA2-D0A0-475B-9817-DC0171127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D159-C083-4A41-8A14-E9A33F4EF1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1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3435B-05E0-43AD-8FD3-F1AB225E0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4CDB0-3589-4F92-8AE4-147CEABCA7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BBC04-0144-4C13-85A2-D10A79527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593" y="0"/>
            <a:ext cx="1244424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20B00D-5239-4F2B-95A4-88FB59C616DB}"/>
              </a:ext>
            </a:extLst>
          </p:cNvPr>
          <p:cNvSpPr txBox="1"/>
          <p:nvPr/>
        </p:nvSpPr>
        <p:spPr>
          <a:xfrm>
            <a:off x="215240" y="2232562"/>
            <a:ext cx="121344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16600" dirty="0">
                <a:solidFill>
                  <a:schemeClr val="accent2">
                    <a:lumMod val="75000"/>
                  </a:schemeClr>
                </a:solidFill>
              </a:rPr>
              <a:t>غض البصر</a:t>
            </a:r>
            <a:endParaRPr lang="en-GB" sz="1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5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0DC70AC-C5AA-4C07-B15A-92A038752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BDA526F-F73D-4D64-B90E-22780BD3489C}"/>
              </a:ext>
            </a:extLst>
          </p:cNvPr>
          <p:cNvSpPr txBox="1"/>
          <p:nvPr/>
        </p:nvSpPr>
        <p:spPr>
          <a:xfrm>
            <a:off x="1918256" y="501273"/>
            <a:ext cx="984421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GB" sz="2400" dirty="0" err="1">
                <a:solidFill>
                  <a:srgbClr val="CB9969"/>
                </a:solidFill>
              </a:rPr>
              <a:t>الف</a:t>
            </a:r>
            <a:r>
              <a:rPr lang="ar-KW" sz="2400" dirty="0">
                <a:solidFill>
                  <a:srgbClr val="CB9969"/>
                </a:solidFill>
              </a:rPr>
              <a:t>تن </a:t>
            </a:r>
            <a:r>
              <a:rPr lang="en-GB" sz="2400" dirty="0">
                <a:solidFill>
                  <a:srgbClr val="CB9969"/>
                </a:solidFill>
              </a:rPr>
              <a:t>التي </a:t>
            </a:r>
            <a:r>
              <a:rPr lang="en-GB" sz="2400" dirty="0" err="1">
                <a:solidFill>
                  <a:srgbClr val="CB9969"/>
                </a:solidFill>
              </a:rPr>
              <a:t>يتعر</a:t>
            </a:r>
            <a:r>
              <a:rPr lang="ar-KW" sz="2400" dirty="0">
                <a:solidFill>
                  <a:srgbClr val="CB9969"/>
                </a:solidFill>
              </a:rPr>
              <a:t>ض</a:t>
            </a:r>
            <a:r>
              <a:rPr lang="en-GB" sz="2400" dirty="0">
                <a:solidFill>
                  <a:srgbClr val="CB9969"/>
                </a:solidFill>
              </a:rPr>
              <a:t> لها العبد </a:t>
            </a:r>
            <a:r>
              <a:rPr lang="ar-KW" sz="2400" dirty="0">
                <a:solidFill>
                  <a:srgbClr val="CB9969"/>
                </a:solidFill>
              </a:rPr>
              <a:t>في</a:t>
            </a:r>
            <a:r>
              <a:rPr lang="en-GB" sz="2400" dirty="0">
                <a:solidFill>
                  <a:srgbClr val="CB9969"/>
                </a:solidFill>
              </a:rPr>
              <a:t> الدنيا ف</a:t>
            </a:r>
            <a:r>
              <a:rPr lang="ar-KW" sz="2400" dirty="0">
                <a:solidFill>
                  <a:srgbClr val="CB9969"/>
                </a:solidFill>
              </a:rPr>
              <a:t>تن شبهات </a:t>
            </a:r>
            <a:r>
              <a:rPr lang="en-GB" sz="2400" dirty="0">
                <a:solidFill>
                  <a:srgbClr val="CB9969"/>
                </a:solidFill>
              </a:rPr>
              <a:t>و</a:t>
            </a:r>
            <a:r>
              <a:rPr lang="ar-KW" sz="2400" dirty="0">
                <a:solidFill>
                  <a:srgbClr val="CB9969"/>
                </a:solidFill>
              </a:rPr>
              <a:t> </a:t>
            </a:r>
            <a:r>
              <a:rPr lang="en-GB" sz="2400" dirty="0">
                <a:solidFill>
                  <a:srgbClr val="CB9969"/>
                </a:solidFill>
              </a:rPr>
              <a:t>ف</a:t>
            </a:r>
            <a:r>
              <a:rPr lang="ar-KW" sz="2400" dirty="0">
                <a:solidFill>
                  <a:srgbClr val="CB9969"/>
                </a:solidFill>
              </a:rPr>
              <a:t>تن </a:t>
            </a:r>
            <a:r>
              <a:rPr lang="en-GB" sz="2400" dirty="0">
                <a:solidFill>
                  <a:srgbClr val="CB9969"/>
                </a:solidFill>
              </a:rPr>
              <a:t>شهوات، وقد </a:t>
            </a:r>
            <a:r>
              <a:rPr lang="ar-KW" sz="2400" dirty="0">
                <a:solidFill>
                  <a:srgbClr val="CB9969"/>
                </a:solidFill>
              </a:rPr>
              <a:t> </a:t>
            </a:r>
            <a:r>
              <a:rPr lang="en-GB" sz="2400" dirty="0">
                <a:solidFill>
                  <a:srgbClr val="CB9969"/>
                </a:solidFill>
              </a:rPr>
              <a:t>أمر الله </a:t>
            </a:r>
            <a:r>
              <a:rPr lang="ar-KW" sz="2400" dirty="0">
                <a:solidFill>
                  <a:srgbClr val="CB9969"/>
                </a:solidFill>
              </a:rPr>
              <a:t>المؤمنين و المؤمنات بغض البصر لما </a:t>
            </a:r>
            <a:r>
              <a:rPr lang="en-GB" sz="2400" dirty="0">
                <a:solidFill>
                  <a:srgbClr val="CB9969"/>
                </a:solidFill>
              </a:rPr>
              <a:t>يورثه </a:t>
            </a:r>
            <a:r>
              <a:rPr lang="en-GB" sz="2400" dirty="0" err="1">
                <a:solidFill>
                  <a:srgbClr val="CB9969"/>
                </a:solidFill>
              </a:rPr>
              <a:t>إط</a:t>
            </a:r>
            <a:r>
              <a:rPr lang="ar-KW" sz="2400" dirty="0">
                <a:solidFill>
                  <a:srgbClr val="CB9969"/>
                </a:solidFill>
              </a:rPr>
              <a:t>لاقه</a:t>
            </a:r>
            <a:r>
              <a:rPr lang="en-GB" sz="2400" dirty="0">
                <a:solidFill>
                  <a:srgbClr val="CB9969"/>
                </a:solidFill>
              </a:rPr>
              <a:t> من مفاسد </a:t>
            </a:r>
            <a:r>
              <a:rPr lang="ar-KW" sz="2400" dirty="0">
                <a:solidFill>
                  <a:srgbClr val="CB9969"/>
                </a:solidFill>
              </a:rPr>
              <a:t>و أضرار</a:t>
            </a:r>
            <a:r>
              <a:rPr lang="en-GB" sz="2400" dirty="0">
                <a:solidFill>
                  <a:srgbClr val="CB9969"/>
                </a:solidFill>
              </a:rPr>
              <a:t>، ومن </a:t>
            </a:r>
            <a:r>
              <a:rPr lang="ar-KW" sz="2400" dirty="0">
                <a:solidFill>
                  <a:srgbClr val="CB9969"/>
                </a:solidFill>
              </a:rPr>
              <a:t> </a:t>
            </a:r>
            <a:r>
              <a:rPr lang="en-GB" sz="2400" dirty="0">
                <a:solidFill>
                  <a:srgbClr val="CB9969"/>
                </a:solidFill>
              </a:rPr>
              <a:t>أعظم </a:t>
            </a:r>
            <a:r>
              <a:rPr lang="ar-KW" sz="2400" dirty="0">
                <a:solidFill>
                  <a:srgbClr val="CB9969"/>
                </a:solidFill>
              </a:rPr>
              <a:t>فتن </a:t>
            </a:r>
            <a:r>
              <a:rPr lang="en-GB" sz="2400" dirty="0">
                <a:solidFill>
                  <a:srgbClr val="CB9969"/>
                </a:solidFill>
              </a:rPr>
              <a:t>الشهوات الفتنة بالنساء، وبوابة الوقوع </a:t>
            </a:r>
            <a:r>
              <a:rPr lang="ar-KW" sz="2400" dirty="0">
                <a:solidFill>
                  <a:srgbClr val="CB9969"/>
                </a:solidFill>
              </a:rPr>
              <a:t>في </a:t>
            </a:r>
            <a:r>
              <a:rPr lang="en-GB" sz="2400" dirty="0">
                <a:solidFill>
                  <a:srgbClr val="CB9969"/>
                </a:solidFill>
              </a:rPr>
              <a:t>ذلك</a:t>
            </a:r>
            <a:r>
              <a:rPr lang="ar-KW" sz="2400" dirty="0">
                <a:solidFill>
                  <a:srgbClr val="CB9969"/>
                </a:solidFill>
              </a:rPr>
              <a:t> إطلاق </a:t>
            </a:r>
            <a:r>
              <a:rPr lang="en-GB" sz="2400" dirty="0" err="1">
                <a:solidFill>
                  <a:srgbClr val="CB9969"/>
                </a:solidFill>
              </a:rPr>
              <a:t>الب</a:t>
            </a:r>
            <a:r>
              <a:rPr lang="ar-KW" sz="2400" dirty="0">
                <a:solidFill>
                  <a:srgbClr val="CB9969"/>
                </a:solidFill>
              </a:rPr>
              <a:t>صر</a:t>
            </a:r>
            <a:r>
              <a:rPr lang="en-GB" sz="2400" dirty="0">
                <a:solidFill>
                  <a:srgbClr val="CB9969"/>
                </a:solidFill>
              </a:rPr>
              <a:t>، لذا حرم </a:t>
            </a:r>
            <a:r>
              <a:rPr lang="en-GB" sz="2400" dirty="0" err="1">
                <a:solidFill>
                  <a:srgbClr val="CB9969"/>
                </a:solidFill>
              </a:rPr>
              <a:t>الإ</a:t>
            </a:r>
            <a:r>
              <a:rPr lang="ar-KW" sz="2400" dirty="0">
                <a:solidFill>
                  <a:srgbClr val="CB9969"/>
                </a:solidFill>
              </a:rPr>
              <a:t>سلام</a:t>
            </a:r>
            <a:r>
              <a:rPr lang="en-GB" sz="2400" dirty="0">
                <a:solidFill>
                  <a:srgbClr val="CB9969"/>
                </a:solidFill>
              </a:rPr>
              <a:t> النظر </a:t>
            </a:r>
            <a:r>
              <a:rPr lang="ar-KW" sz="2400" dirty="0">
                <a:solidFill>
                  <a:srgbClr val="CB9969"/>
                </a:solidFill>
              </a:rPr>
              <a:t>إلى</a:t>
            </a:r>
            <a:r>
              <a:rPr lang="en-GB" sz="2400" dirty="0">
                <a:solidFill>
                  <a:srgbClr val="CB9969"/>
                </a:solidFill>
              </a:rPr>
              <a:t> </a:t>
            </a:r>
            <a:r>
              <a:rPr lang="en-GB" sz="2400" dirty="0" err="1">
                <a:solidFill>
                  <a:srgbClr val="CB9969"/>
                </a:solidFill>
              </a:rPr>
              <a:t>غي</a:t>
            </a:r>
            <a:r>
              <a:rPr lang="ar-KW" sz="2400" dirty="0">
                <a:solidFill>
                  <a:srgbClr val="CB9969"/>
                </a:solidFill>
              </a:rPr>
              <a:t>ر</a:t>
            </a:r>
            <a:r>
              <a:rPr lang="en-GB" sz="2400" dirty="0">
                <a:solidFill>
                  <a:srgbClr val="CB9969"/>
                </a:solidFill>
              </a:rPr>
              <a:t> </a:t>
            </a:r>
            <a:r>
              <a:rPr lang="ar-KW" sz="2400" dirty="0">
                <a:solidFill>
                  <a:srgbClr val="CB9969"/>
                </a:solidFill>
              </a:rPr>
              <a:t>المحارم </a:t>
            </a:r>
            <a:r>
              <a:rPr lang="en-GB" sz="2400" dirty="0">
                <a:solidFill>
                  <a:srgbClr val="CB9969"/>
                </a:solidFill>
              </a:rPr>
              <a:t>من النساء و</a:t>
            </a:r>
            <a:r>
              <a:rPr lang="ar-KW" sz="2400" dirty="0">
                <a:solidFill>
                  <a:srgbClr val="CB9969"/>
                </a:solidFill>
              </a:rPr>
              <a:t> </a:t>
            </a:r>
            <a:r>
              <a:rPr lang="en-GB" sz="2400" dirty="0">
                <a:solidFill>
                  <a:srgbClr val="CB9969"/>
                </a:solidFill>
              </a:rPr>
              <a:t>أمر </a:t>
            </a:r>
            <a:r>
              <a:rPr lang="en-GB" sz="2400" dirty="0" err="1">
                <a:solidFill>
                  <a:srgbClr val="CB9969"/>
                </a:solidFill>
              </a:rPr>
              <a:t>بغ</a:t>
            </a:r>
            <a:r>
              <a:rPr lang="ar-KW" sz="2400" dirty="0">
                <a:solidFill>
                  <a:srgbClr val="CB9969"/>
                </a:solidFill>
              </a:rPr>
              <a:t>ض</a:t>
            </a:r>
            <a:r>
              <a:rPr lang="en-GB" sz="2400" dirty="0">
                <a:solidFill>
                  <a:srgbClr val="CB9969"/>
                </a:solidFill>
              </a:rPr>
              <a:t> الب</a:t>
            </a:r>
            <a:r>
              <a:rPr lang="ar-KW" sz="2400" dirty="0">
                <a:solidFill>
                  <a:srgbClr val="CB9969"/>
                </a:solidFill>
              </a:rPr>
              <a:t>صر</a:t>
            </a:r>
            <a:r>
              <a:rPr lang="en-GB" sz="2400" dirty="0">
                <a:solidFill>
                  <a:srgbClr val="CB9969"/>
                </a:solidFill>
              </a:rPr>
              <a:t>، لكن لو وقع نظر الإنسان من</a:t>
            </a:r>
            <a:r>
              <a:rPr lang="ar-KW" sz="2400" dirty="0">
                <a:solidFill>
                  <a:srgbClr val="CB9969"/>
                </a:solidFill>
              </a:rPr>
              <a:t> </a:t>
            </a:r>
            <a:r>
              <a:rPr lang="en-GB" sz="2400" dirty="0">
                <a:solidFill>
                  <a:srgbClr val="CB9969"/>
                </a:solidFill>
              </a:rPr>
              <a:t>غ</a:t>
            </a:r>
            <a:r>
              <a:rPr lang="ar-KW" sz="2400" dirty="0">
                <a:solidFill>
                  <a:srgbClr val="CB9969"/>
                </a:solidFill>
              </a:rPr>
              <a:t>ير</a:t>
            </a:r>
            <a:r>
              <a:rPr lang="en-GB" sz="2400" dirty="0">
                <a:solidFill>
                  <a:srgbClr val="CB9969"/>
                </a:solidFill>
              </a:rPr>
              <a:t> قصد إلى امرأة فما </a:t>
            </a:r>
            <a:r>
              <a:rPr lang="en-GB" sz="2400" dirty="0" err="1">
                <a:solidFill>
                  <a:srgbClr val="CB9969"/>
                </a:solidFill>
              </a:rPr>
              <a:t>ال</a:t>
            </a:r>
            <a:r>
              <a:rPr lang="ar-KW" sz="2400" dirty="0">
                <a:solidFill>
                  <a:srgbClr val="CB9969"/>
                </a:solidFill>
              </a:rPr>
              <a:t>ح</a:t>
            </a:r>
            <a:r>
              <a:rPr lang="en-GB" sz="2400" dirty="0">
                <a:solidFill>
                  <a:srgbClr val="CB9969"/>
                </a:solidFill>
              </a:rPr>
              <a:t>كم؟ وهل يأثم بذلك؟ وما </a:t>
            </a:r>
            <a:r>
              <a:rPr lang="en-GB" sz="2400" dirty="0" err="1">
                <a:solidFill>
                  <a:srgbClr val="CB9969"/>
                </a:solidFill>
              </a:rPr>
              <a:t>الت</a:t>
            </a:r>
            <a:r>
              <a:rPr lang="ar-KW" sz="2400" dirty="0">
                <a:solidFill>
                  <a:srgbClr val="CB9969"/>
                </a:solidFill>
              </a:rPr>
              <a:t>صر</a:t>
            </a:r>
            <a:r>
              <a:rPr lang="en-GB" sz="2400" dirty="0">
                <a:solidFill>
                  <a:srgbClr val="CB9969"/>
                </a:solidFill>
              </a:rPr>
              <a:t>ف الصحيح حينئذ؟</a:t>
            </a:r>
          </a:p>
          <a:p>
            <a:pPr algn="r" rtl="1"/>
            <a:r>
              <a:rPr lang="en-GB" sz="2400" dirty="0">
                <a:solidFill>
                  <a:srgbClr val="CB9969"/>
                </a:solidFill>
              </a:rPr>
              <a:t>تعرف على ذلك من خ</a:t>
            </a:r>
            <a:r>
              <a:rPr lang="ar-KW" sz="2400" dirty="0">
                <a:solidFill>
                  <a:srgbClr val="CB9969"/>
                </a:solidFill>
              </a:rPr>
              <a:t>لا</a:t>
            </a:r>
            <a:r>
              <a:rPr lang="en-GB" sz="2400" dirty="0">
                <a:solidFill>
                  <a:srgbClr val="CB9969"/>
                </a:solidFill>
              </a:rPr>
              <a:t>ل حديث جرير الآتي: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004A9DC-2B76-4C3C-8D27-1AFA52313E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2" t="7483" r="15159" b="11303"/>
          <a:stretch/>
        </p:blipFill>
        <p:spPr>
          <a:xfrm>
            <a:off x="3219718" y="2930904"/>
            <a:ext cx="7023047" cy="3805788"/>
          </a:xfrm>
          <a:prstGeom prst="roundRect">
            <a:avLst/>
          </a:prstGeom>
          <a:ln w="76200">
            <a:solidFill>
              <a:srgbClr val="B07E53"/>
            </a:solidFill>
          </a:ln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293" b="17011"/>
          <a:stretch/>
        </p:blipFill>
        <p:spPr>
          <a:xfrm>
            <a:off x="154557" y="2176032"/>
            <a:ext cx="2910605" cy="250593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08310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E094-D50C-4FA2-8616-84B2DBCE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D52E2C-4C0B-463C-9E12-888F81013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629"/>
            <a:ext cx="12192000" cy="7067629"/>
          </a:xfrm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3A2E7A3-8EC1-469A-85CE-54BB202BF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23781"/>
              </p:ext>
            </p:extLst>
          </p:nvPr>
        </p:nvGraphicFramePr>
        <p:xfrm>
          <a:off x="3439297" y="810543"/>
          <a:ext cx="8128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3748689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32342114"/>
                    </a:ext>
                  </a:extLst>
                </a:gridCol>
              </a:tblGrid>
              <a:tr h="305239"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معناها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KW" dirty="0"/>
                        <a:t>الكلمة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29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KW" dirty="0"/>
                        <a:t>النظر إلى الحرام بغير قصد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KW" dirty="0"/>
                        <a:t>نظر الفجاءة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85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KW" dirty="0"/>
                        <a:t>أن أصرف بصري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77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5B2464D-0A8D-4FAC-B85C-AE0D78C70D61}"/>
              </a:ext>
            </a:extLst>
          </p:cNvPr>
          <p:cNvSpPr txBox="1"/>
          <p:nvPr/>
        </p:nvSpPr>
        <p:spPr>
          <a:xfrm>
            <a:off x="9919219" y="137830"/>
            <a:ext cx="1648078" cy="46166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2400" dirty="0">
                <a:solidFill>
                  <a:schemeClr val="bg1"/>
                </a:solidFill>
              </a:rPr>
              <a:t>معاني الكلمات 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73FB3A-9FBF-4F15-856F-CF874AAAFB50}"/>
              </a:ext>
            </a:extLst>
          </p:cNvPr>
          <p:cNvSpPr txBox="1"/>
          <p:nvPr/>
        </p:nvSpPr>
        <p:spPr>
          <a:xfrm>
            <a:off x="5452075" y="1572537"/>
            <a:ext cx="205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أن أبعد نظري عن الحرام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0756B7-BA7C-43ED-8E71-F4BF8B588013}"/>
              </a:ext>
            </a:extLst>
          </p:cNvPr>
          <p:cNvSpPr txBox="1"/>
          <p:nvPr/>
        </p:nvSpPr>
        <p:spPr>
          <a:xfrm>
            <a:off x="2168611" y="2688370"/>
            <a:ext cx="9185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KW" dirty="0"/>
              <a:t>غض البصر علامة على طهارة النفس، و نبل الأخلاق، و حسن التعامل، و أمانة أفعاله، بخلاف من يطلق بصره، فإن ذلك علامة على الخيانة، و خبث النفس، و سوء الخلق.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AFE7E9-3151-4B14-AA76-521FF8685032}"/>
              </a:ext>
            </a:extLst>
          </p:cNvPr>
          <p:cNvSpPr txBox="1"/>
          <p:nvPr/>
        </p:nvSpPr>
        <p:spPr>
          <a:xfrm>
            <a:off x="2712308" y="3402663"/>
            <a:ext cx="8723870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KW" dirty="0"/>
              <a:t>من ثمرات غص البصر: البعد عن المعاصي، ......................... ، .........................، ......................، ................................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667561-2D39-4422-92C3-4F5C6A20B501}"/>
              </a:ext>
            </a:extLst>
          </p:cNvPr>
          <p:cNvSpPr txBox="1"/>
          <p:nvPr/>
        </p:nvSpPr>
        <p:spPr>
          <a:xfrm>
            <a:off x="6791837" y="3492167"/>
            <a:ext cx="1021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الأمانة</a:t>
            </a:r>
            <a:r>
              <a:rPr lang="ar-KW" dirty="0"/>
              <a:t> 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9A0459-A4E0-49CF-80E1-6C28BF36311D}"/>
              </a:ext>
            </a:extLst>
          </p:cNvPr>
          <p:cNvSpPr txBox="1"/>
          <p:nvPr/>
        </p:nvSpPr>
        <p:spPr>
          <a:xfrm>
            <a:off x="4966126" y="3471608"/>
            <a:ext cx="1021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حسن الخلق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BCED0-B600-46CD-8683-E8FC88DBF850}"/>
              </a:ext>
            </a:extLst>
          </p:cNvPr>
          <p:cNvSpPr txBox="1"/>
          <p:nvPr/>
        </p:nvSpPr>
        <p:spPr>
          <a:xfrm>
            <a:off x="8129279" y="3840480"/>
            <a:ext cx="143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طهارة</a:t>
            </a:r>
            <a:r>
              <a:rPr lang="ar-KW" dirty="0"/>
              <a:t> </a:t>
            </a:r>
            <a:r>
              <a:rPr lang="ar-KW" dirty="0">
                <a:solidFill>
                  <a:srgbClr val="FF0000"/>
                </a:solidFill>
              </a:rPr>
              <a:t>النفس</a:t>
            </a:r>
            <a:r>
              <a:rPr lang="ar-KW" dirty="0"/>
              <a:t> 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324CF3-BEBD-4B23-AA14-1208DCB922BC}"/>
              </a:ext>
            </a:extLst>
          </p:cNvPr>
          <p:cNvSpPr txBox="1"/>
          <p:nvPr/>
        </p:nvSpPr>
        <p:spPr>
          <a:xfrm>
            <a:off x="9924275" y="3840480"/>
            <a:ext cx="120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نبل الأخلاق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29368E-C733-451A-B679-C0460395D7AE}"/>
              </a:ext>
            </a:extLst>
          </p:cNvPr>
          <p:cNvSpPr txBox="1"/>
          <p:nvPr/>
        </p:nvSpPr>
        <p:spPr>
          <a:xfrm>
            <a:off x="3608173" y="4349199"/>
            <a:ext cx="8204887" cy="1120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KW" dirty="0"/>
              <a:t>إطلاق البصر يؤدي إلى مفاسد كثيرة، منها: انتشار الفاحشة، .......................، ..............................، .........................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0A5F2F-CEE7-41BC-8A7B-E60CDDF628EE}"/>
              </a:ext>
            </a:extLst>
          </p:cNvPr>
          <p:cNvSpPr txBox="1"/>
          <p:nvPr/>
        </p:nvSpPr>
        <p:spPr>
          <a:xfrm>
            <a:off x="9708166" y="5042187"/>
            <a:ext cx="1782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تضييع</a:t>
            </a:r>
            <a:r>
              <a:rPr lang="ar-KW" dirty="0"/>
              <a:t> </a:t>
            </a:r>
            <a:r>
              <a:rPr lang="ar-KW" dirty="0">
                <a:solidFill>
                  <a:srgbClr val="FF0000"/>
                </a:solidFill>
              </a:rPr>
              <a:t>الأمانة</a:t>
            </a:r>
            <a:r>
              <a:rPr lang="ar-KW" dirty="0"/>
              <a:t> </a:t>
            </a:r>
            <a:r>
              <a:rPr lang="ar-KW" dirty="0">
                <a:solidFill>
                  <a:srgbClr val="FF0000"/>
                </a:solidFill>
              </a:rPr>
              <a:t>للبصر</a:t>
            </a:r>
            <a:r>
              <a:rPr lang="ar-KW" dirty="0"/>
              <a:t> 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0346EC-4044-460E-8391-82D5653DAA7D}"/>
              </a:ext>
            </a:extLst>
          </p:cNvPr>
          <p:cNvSpPr txBox="1"/>
          <p:nvPr/>
        </p:nvSpPr>
        <p:spPr>
          <a:xfrm>
            <a:off x="5836507" y="4501017"/>
            <a:ext cx="128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الفتنة</a:t>
            </a:r>
            <a:r>
              <a:rPr lang="ar-KW" dirty="0"/>
              <a:t> </a:t>
            </a:r>
            <a:r>
              <a:rPr lang="ar-KW" dirty="0">
                <a:solidFill>
                  <a:srgbClr val="FF0000"/>
                </a:solidFill>
              </a:rPr>
              <a:t>بالنساء</a:t>
            </a:r>
            <a:r>
              <a:rPr lang="ar-KW" dirty="0"/>
              <a:t> 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550E91-76FE-4207-8E6B-865D8820DAF4}"/>
              </a:ext>
            </a:extLst>
          </p:cNvPr>
          <p:cNvSpPr txBox="1"/>
          <p:nvPr/>
        </p:nvSpPr>
        <p:spPr>
          <a:xfrm>
            <a:off x="8201455" y="5046676"/>
            <a:ext cx="112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معصية الله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C01B6C-C227-413F-8F67-5DD1CCD95DC1}"/>
              </a:ext>
            </a:extLst>
          </p:cNvPr>
          <p:cNvSpPr txBox="1"/>
          <p:nvPr/>
        </p:nvSpPr>
        <p:spPr>
          <a:xfrm>
            <a:off x="9708165" y="2024891"/>
            <a:ext cx="1859131" cy="46166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2400" dirty="0">
                <a:solidFill>
                  <a:schemeClr val="bg1"/>
                </a:solidFill>
              </a:rPr>
              <a:t>معاني الحديث: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1" grpId="0"/>
      <p:bldP spid="23" grpId="0"/>
      <p:bldP spid="24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07B79-96F3-419D-B10D-3A52F79E05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C799F-FEDC-4CFC-BEEF-9B9CDECF2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97758B-4BF7-4CAE-B432-680BE72F7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98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E936A9-C77F-4990-9B2C-4CFE82E12315}"/>
              </a:ext>
            </a:extLst>
          </p:cNvPr>
          <p:cNvSpPr txBox="1"/>
          <p:nvPr/>
        </p:nvSpPr>
        <p:spPr>
          <a:xfrm>
            <a:off x="1672281" y="1495468"/>
            <a:ext cx="102890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1">
              <a:buFont typeface="Arial" panose="020B0604020202020204" pitchFamily="34" charset="0"/>
              <a:buChar char="•"/>
            </a:pPr>
            <a:r>
              <a:rPr lang="ar-KW" dirty="0"/>
              <a:t>يستثنى من التحريم ما تدعو إليه الحاجة، كنظر الرجل للمرأة عند إرادة خطبتها، ونظر الطبيب إلى للمرأة عندما تدعو الحاجة لذلك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00072E-43C1-4553-B442-F6FBB745484A}"/>
              </a:ext>
            </a:extLst>
          </p:cNvPr>
          <p:cNvSpPr txBox="1"/>
          <p:nvPr/>
        </p:nvSpPr>
        <p:spPr>
          <a:xfrm>
            <a:off x="4242486" y="659027"/>
            <a:ext cx="2150076" cy="94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909C14-2639-4C28-9532-5991AC7AA098}"/>
              </a:ext>
            </a:extLst>
          </p:cNvPr>
          <p:cNvSpPr txBox="1"/>
          <p:nvPr/>
        </p:nvSpPr>
        <p:spPr>
          <a:xfrm>
            <a:off x="2619632" y="981289"/>
            <a:ext cx="9411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1">
              <a:buFont typeface="Arial" panose="020B0604020202020204" pitchFamily="34" charset="0"/>
              <a:buChar char="•"/>
            </a:pPr>
            <a:r>
              <a:rPr lang="ar-KW" dirty="0"/>
              <a:t>النظر إلى ما حرم الله إن كان من غير قصد، فلا إثم فيه، لكن يجب غض البصر مباشرة وعدم الاستمرار في النظر.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F52973-A6DF-42F8-8563-934B7CF07AD0}"/>
              </a:ext>
            </a:extLst>
          </p:cNvPr>
          <p:cNvSpPr txBox="1"/>
          <p:nvPr/>
        </p:nvSpPr>
        <p:spPr>
          <a:xfrm>
            <a:off x="3941805" y="1956875"/>
            <a:ext cx="85632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1">
              <a:buFont typeface="Arial" panose="020B0604020202020204" pitchFamily="34" charset="0"/>
              <a:buChar char="•"/>
            </a:pPr>
            <a:r>
              <a:rPr lang="ar-KW" dirty="0"/>
              <a:t>يعظم الإثم بالنظر إذا كان عن طريق التجسس واختلاس النظر، و أعظم منه التجسس على الجيران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5044B0-B055-4CDF-B358-00DF525DABD2}"/>
              </a:ext>
            </a:extLst>
          </p:cNvPr>
          <p:cNvSpPr txBox="1"/>
          <p:nvPr/>
        </p:nvSpPr>
        <p:spPr>
          <a:xfrm>
            <a:off x="9689757" y="2830295"/>
            <a:ext cx="1659924" cy="369332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b="1" dirty="0">
                <a:solidFill>
                  <a:schemeClr val="bg1"/>
                </a:solidFill>
              </a:rPr>
              <a:t>تطبيقات</a:t>
            </a:r>
            <a:r>
              <a:rPr lang="ar-KW" b="1" dirty="0"/>
              <a:t> </a:t>
            </a:r>
            <a:r>
              <a:rPr lang="ar-KW" b="1" dirty="0">
                <a:solidFill>
                  <a:schemeClr val="bg1"/>
                </a:solidFill>
              </a:rPr>
              <a:t>سلوكية: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1FC181-A44B-4DF4-A670-DF8C4BFCF187}"/>
              </a:ext>
            </a:extLst>
          </p:cNvPr>
          <p:cNvSpPr txBox="1"/>
          <p:nvPr/>
        </p:nvSpPr>
        <p:spPr>
          <a:xfrm>
            <a:off x="5420496" y="3326667"/>
            <a:ext cx="5628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KW" dirty="0"/>
              <a:t> أتذكر دائما أن الله يراني  فأجتنب النظر إلى الحرام.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KW" dirty="0"/>
              <a:t> أجاهد نفسي وأستعين بالله على غض بصري عما تحرم  رؤيته</a:t>
            </a:r>
            <a:endParaRPr lang="en-GB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747" y="4317615"/>
            <a:ext cx="3580246" cy="2167969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96953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23AA-BAC3-4100-9F85-9CE387E4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680EAF-119E-4769-9110-306CEBF52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016"/>
            <a:ext cx="12299091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9E3C2A-BB0E-4380-AA8E-22F6705A1B02}"/>
              </a:ext>
            </a:extLst>
          </p:cNvPr>
          <p:cNvSpPr txBox="1"/>
          <p:nvPr/>
        </p:nvSpPr>
        <p:spPr>
          <a:xfrm>
            <a:off x="9556123" y="667796"/>
            <a:ext cx="1174415" cy="584775"/>
          </a:xfrm>
          <a:prstGeom prst="rect">
            <a:avLst/>
          </a:prstGeom>
          <a:solidFill>
            <a:srgbClr val="A8825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ar-KW" sz="3200" dirty="0">
                <a:solidFill>
                  <a:schemeClr val="bg1"/>
                </a:solidFill>
              </a:rPr>
              <a:t>التقويم: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A85C1E-DC95-4DC1-B278-93AFE92CFA22}"/>
              </a:ext>
            </a:extLst>
          </p:cNvPr>
          <p:cNvSpPr txBox="1"/>
          <p:nvPr/>
        </p:nvSpPr>
        <p:spPr>
          <a:xfrm>
            <a:off x="4963298" y="1369570"/>
            <a:ext cx="61536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KW" sz="2000" dirty="0">
                <a:solidFill>
                  <a:srgbClr val="B07E53"/>
                </a:solidFill>
              </a:rPr>
              <a:t>س1 :اذكر ثلاثة من الأحكام التي يدل عليها الأحاديث.</a:t>
            </a:r>
            <a:endParaRPr lang="en-GB" sz="2000" dirty="0">
              <a:solidFill>
                <a:srgbClr val="B07E53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72F37D-A049-4104-8108-D47D2A7C41F8}"/>
              </a:ext>
            </a:extLst>
          </p:cNvPr>
          <p:cNvSpPr txBox="1"/>
          <p:nvPr/>
        </p:nvSpPr>
        <p:spPr>
          <a:xfrm>
            <a:off x="3204518" y="1709573"/>
            <a:ext cx="7356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KW" dirty="0">
                <a:solidFill>
                  <a:srgbClr val="FF0000"/>
                </a:solidFill>
              </a:rPr>
              <a:t>استحباب السؤال عن حكم الشيء عن الجهل به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KW" dirty="0">
                <a:solidFill>
                  <a:srgbClr val="FF0000"/>
                </a:solidFill>
              </a:rPr>
              <a:t>عدم الاثم في نظرة الفجاءة لأنها غير مقصودة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KW" dirty="0">
                <a:solidFill>
                  <a:srgbClr val="FF0000"/>
                </a:solidFill>
              </a:rPr>
              <a:t>وجوب صرف النظر و غض البصر عن المحرمات و عدم استدامة النظر بعد نظرة الفجاءة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63459F-A57A-4AFB-8AB4-25070D000879}"/>
              </a:ext>
            </a:extLst>
          </p:cNvPr>
          <p:cNvSpPr txBox="1"/>
          <p:nvPr/>
        </p:nvSpPr>
        <p:spPr>
          <a:xfrm>
            <a:off x="4337224" y="2977166"/>
            <a:ext cx="6779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sz="2400" dirty="0">
                <a:solidFill>
                  <a:srgbClr val="B07E53"/>
                </a:solidFill>
              </a:rPr>
              <a:t>س2 :علل: يعظم الإثم بالنظر الحرام إذا كان عن طريق التجسس.</a:t>
            </a:r>
            <a:endParaRPr lang="en-GB" sz="2400" dirty="0">
              <a:solidFill>
                <a:srgbClr val="B07E53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E84AB5-59FE-49F2-90AF-B56FB69D3736}"/>
              </a:ext>
            </a:extLst>
          </p:cNvPr>
          <p:cNvSpPr txBox="1"/>
          <p:nvPr/>
        </p:nvSpPr>
        <p:spPr>
          <a:xfrm>
            <a:off x="4337223" y="3398036"/>
            <a:ext cx="664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لأنه فوق إثم النظر المحرم أضاف التجسس و التلصص المحرم لما فيه مزيد إيذاء للغير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136D4F-0A2B-4DA1-9F4B-835FDCF97D59}"/>
              </a:ext>
            </a:extLst>
          </p:cNvPr>
          <p:cNvSpPr txBox="1"/>
          <p:nvPr/>
        </p:nvSpPr>
        <p:spPr>
          <a:xfrm>
            <a:off x="4909751" y="4110028"/>
            <a:ext cx="62072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KW" sz="2000" b="1" dirty="0">
                <a:solidFill>
                  <a:srgbClr val="B07E53"/>
                </a:solidFill>
              </a:rPr>
              <a:t>س3 :سأل جرير عن نظرة الفجاءة مع  كبر سنه، عَلَم يدل ذلك؟</a:t>
            </a:r>
            <a:endParaRPr lang="en-GB" sz="2000" b="1" dirty="0">
              <a:solidFill>
                <a:srgbClr val="B07E53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98C5F1-FEE1-4036-92B6-33D8BDDC7BCC}"/>
              </a:ext>
            </a:extLst>
          </p:cNvPr>
          <p:cNvSpPr txBox="1"/>
          <p:nvPr/>
        </p:nvSpPr>
        <p:spPr>
          <a:xfrm>
            <a:off x="4337223" y="4596559"/>
            <a:ext cx="6647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KW" dirty="0">
                <a:solidFill>
                  <a:srgbClr val="FF0000"/>
                </a:solidFill>
              </a:rPr>
              <a:t>أن الأحكام الشرعية لا تقتصر على فئة دون أخرى، و أن الشيطان يجري من ابن آدم مجرى الدم فلا يأمن على نفسه فتنة الشهوات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0" t="17098" r="32539" b="15840"/>
          <a:stretch/>
        </p:blipFill>
        <p:spPr>
          <a:xfrm>
            <a:off x="0" y="2503715"/>
            <a:ext cx="2627086" cy="435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7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413</Words>
  <Application>Microsoft Office PowerPoint</Application>
  <PresentationFormat>شاشة عريضة</PresentationFormat>
  <Paragraphs>36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Reema Belal</dc:creator>
  <cp:lastModifiedBy>dmmrb1991@gmail.com</cp:lastModifiedBy>
  <cp:revision>24</cp:revision>
  <dcterms:created xsi:type="dcterms:W3CDTF">2021-02-19T16:22:39Z</dcterms:created>
  <dcterms:modified xsi:type="dcterms:W3CDTF">2021-02-20T01:23:52Z</dcterms:modified>
</cp:coreProperties>
</file>